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73" r:id="rId5"/>
    <p:sldId id="274" r:id="rId6"/>
    <p:sldId id="275" r:id="rId7"/>
    <p:sldId id="276" r:id="rId8"/>
    <p:sldId id="294" r:id="rId9"/>
    <p:sldId id="277" r:id="rId10"/>
    <p:sldId id="292" r:id="rId11"/>
    <p:sldId id="293" r:id="rId12"/>
    <p:sldId id="265" r:id="rId13"/>
    <p:sldId id="278" r:id="rId14"/>
    <p:sldId id="280" r:id="rId15"/>
    <p:sldId id="281" r:id="rId16"/>
    <p:sldId id="282" r:id="rId17"/>
    <p:sldId id="283" r:id="rId18"/>
    <p:sldId id="284" r:id="rId19"/>
    <p:sldId id="289" r:id="rId20"/>
    <p:sldId id="290" r:id="rId21"/>
    <p:sldId id="285" r:id="rId22"/>
    <p:sldId id="286" r:id="rId23"/>
    <p:sldId id="259"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32" autoAdjust="0"/>
    <p:restoredTop sz="94660"/>
  </p:normalViewPr>
  <p:slideViewPr>
    <p:cSldViewPr snapToGrid="0">
      <p:cViewPr varScale="1">
        <p:scale>
          <a:sx n="86" d="100"/>
          <a:sy n="86"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1/14/2023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05042" y="4881789"/>
            <a:ext cx="6015714" cy="154539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145682" y="3210664"/>
            <a:ext cx="9712171"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HAYTEK Mobil Uygulamasının Arayüzünün Geliştirilmesi</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5024034"/>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Buğra Didin</a:t>
            </a:r>
          </a:p>
          <a:p>
            <a:r>
              <a:rPr lang="tr-TR" dirty="0">
                <a:solidFill>
                  <a:schemeClr val="tx1"/>
                </a:solidFill>
              </a:rPr>
              <a:t>Tarih                            : 08/01/2023</a:t>
            </a:r>
          </a:p>
          <a:p>
            <a:r>
              <a:rPr lang="tr-TR" dirty="0">
                <a:solidFill>
                  <a:schemeClr val="tx1"/>
                </a:solidFill>
              </a:rPr>
              <a:t>Sürüm                         : v1</a:t>
            </a: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3"/>
          <a:srcRect l="11094" t="21526" r="11094" b="21125"/>
          <a:stretch/>
        </p:blipFill>
        <p:spPr>
          <a:xfrm>
            <a:off x="1109726" y="264405"/>
            <a:ext cx="1811729" cy="1335303"/>
          </a:xfrm>
          <a:prstGeom prst="rect">
            <a:avLst/>
          </a:prstGeom>
        </p:spPr>
      </p:pic>
      <p:sp>
        <p:nvSpPr>
          <p:cNvPr id="14" name="Alt Başlık 2">
            <a:extLst>
              <a:ext uri="{FF2B5EF4-FFF2-40B4-BE49-F238E27FC236}">
                <a16:creationId xmlns:a16="http://schemas.microsoft.com/office/drawing/2014/main" id="{9A7DB605-382F-47AF-971D-B396DCDEB1CE}"/>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5" name="Picture 6" descr="These are the Skills that You Need to Hone to Become a Software Engineer">
            <a:extLst>
              <a:ext uri="{FF2B5EF4-FFF2-40B4-BE49-F238E27FC236}">
                <a16:creationId xmlns:a16="http://schemas.microsoft.com/office/drawing/2014/main" id="{26D52440-1266-43E5-B67E-2C5481609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Google Shape;198;p3">
            <a:extLst>
              <a:ext uri="{FF2B5EF4-FFF2-40B4-BE49-F238E27FC236}">
                <a16:creationId xmlns:a16="http://schemas.microsoft.com/office/drawing/2014/main" id="{0123D54B-E0D8-84E7-C690-AE5C037CE418}"/>
              </a:ext>
            </a:extLst>
          </p:cNvPr>
          <p:cNvPicPr/>
          <p:nvPr/>
        </p:nvPicPr>
        <p:blipFill>
          <a:blip r:embed="rId5"/>
          <a:stretch/>
        </p:blipFill>
        <p:spPr bwMode="auto">
          <a:xfrm>
            <a:off x="2734027" y="4712102"/>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15232"/>
            <a:ext cx="8911687" cy="1280890"/>
          </a:xfrm>
        </p:spPr>
        <p:txBody>
          <a:bodyPr/>
          <a:lstStyle/>
          <a:p>
            <a:pPr algn="ctr"/>
            <a:r>
              <a:rPr lang="tr-TR" dirty="0"/>
              <a:t>Mobil Uygulama Sayfaları</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İçerik Yer Tutucusu 2">
            <a:extLst>
              <a:ext uri="{FF2B5EF4-FFF2-40B4-BE49-F238E27FC236}">
                <a16:creationId xmlns:a16="http://schemas.microsoft.com/office/drawing/2014/main" id="{92F060E5-E31A-606F-05BD-FCA60FF58D97}"/>
              </a:ext>
            </a:extLst>
          </p:cNvPr>
          <p:cNvSpPr>
            <a:spLocks noGrp="1"/>
          </p:cNvSpPr>
          <p:nvPr>
            <p:ph idx="1"/>
          </p:nvPr>
        </p:nvSpPr>
        <p:spPr>
          <a:xfrm>
            <a:off x="2198595" y="1896122"/>
            <a:ext cx="8915400" cy="3777622"/>
          </a:xfrm>
        </p:spPr>
        <p:txBody>
          <a:bodyPr>
            <a:normAutofit/>
          </a:bodyPr>
          <a:lstStyle/>
          <a:p>
            <a:r>
              <a:rPr lang="tr-TR" dirty="0"/>
              <a:t>Hayvanlar Anasayfa</a:t>
            </a:r>
          </a:p>
          <a:p>
            <a:r>
              <a:rPr lang="tr-TR" dirty="0"/>
              <a:t>Seçili Hayvan Sayfaları</a:t>
            </a:r>
          </a:p>
          <a:p>
            <a:r>
              <a:rPr lang="tr-TR" dirty="0"/>
              <a:t>Sağım Anasayfa</a:t>
            </a:r>
          </a:p>
          <a:p>
            <a:r>
              <a:rPr lang="tr-TR" dirty="0"/>
              <a:t>Sağım Detaylar Sayfası</a:t>
            </a:r>
          </a:p>
          <a:p>
            <a:r>
              <a:rPr lang="tr-TR" dirty="0"/>
              <a:t>Sağım Sorgu Sayfaları</a:t>
            </a:r>
          </a:p>
          <a:p>
            <a:r>
              <a:rPr lang="tr-TR" dirty="0"/>
              <a:t>Sağım Yapılmayan Hayvanlar Sayfası</a:t>
            </a:r>
          </a:p>
          <a:p>
            <a:r>
              <a:rPr lang="tr-TR" dirty="0"/>
              <a:t>Çalışanlar Sayfası</a:t>
            </a:r>
          </a:p>
          <a:p>
            <a:endParaRPr lang="tr-TR" dirty="0"/>
          </a:p>
          <a:p>
            <a:endParaRPr lang="en-US" dirty="0"/>
          </a:p>
        </p:txBody>
      </p:sp>
    </p:spTree>
    <p:extLst>
      <p:ext uri="{BB962C8B-B14F-4D97-AF65-F5344CB8AC3E}">
        <p14:creationId xmlns:p14="http://schemas.microsoft.com/office/powerpoint/2010/main" val="312633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Uygulama </a:t>
            </a:r>
            <a:r>
              <a:rPr lang="tr-TR" dirty="0" err="1"/>
              <a:t>Json</a:t>
            </a:r>
            <a:r>
              <a:rPr lang="tr-TR" dirty="0"/>
              <a:t> Dosyası</a:t>
            </a:r>
            <a:br>
              <a:rPr lang="en-US" dirty="0"/>
            </a:br>
            <a:endParaRPr lang="en-US" dirty="0"/>
          </a:p>
        </p:txBody>
      </p:sp>
      <p:pic>
        <p:nvPicPr>
          <p:cNvPr id="5" name="Resim 4" descr="metin, ekran görüntüsü, ekran, elektronik eşyalar içeren bir resim&#10;&#10;Açıklama otomatik olarak oluşturuldu">
            <a:extLst>
              <a:ext uri="{FF2B5EF4-FFF2-40B4-BE49-F238E27FC236}">
                <a16:creationId xmlns:a16="http://schemas.microsoft.com/office/drawing/2014/main" id="{DB576EB5-C48C-2443-264F-CD1447F450D8}"/>
              </a:ext>
            </a:extLst>
          </p:cNvPr>
          <p:cNvPicPr>
            <a:picLocks noChangeAspect="1"/>
          </p:cNvPicPr>
          <p:nvPr/>
        </p:nvPicPr>
        <p:blipFill rotWithShape="1">
          <a:blip r:embed="rId2"/>
          <a:srcRect l="11821" t="3913" r="67228" b="23404"/>
          <a:stretch/>
        </p:blipFill>
        <p:spPr>
          <a:xfrm>
            <a:off x="2076892" y="1535491"/>
            <a:ext cx="2554356" cy="4984579"/>
          </a:xfrm>
          <a:prstGeom prst="rect">
            <a:avLst/>
          </a:prstGeom>
        </p:spPr>
      </p:pic>
      <p:pic>
        <p:nvPicPr>
          <p:cNvPr id="9" name="Resim 8" descr="metin, ekran görüntüsü, ekran, bilgisayar içeren bir resim&#10;&#10;Açıklama otomatik olarak oluşturuldu">
            <a:extLst>
              <a:ext uri="{FF2B5EF4-FFF2-40B4-BE49-F238E27FC236}">
                <a16:creationId xmlns:a16="http://schemas.microsoft.com/office/drawing/2014/main" id="{A3BA4E18-8C83-FAA8-D827-E845D3D6350C}"/>
              </a:ext>
            </a:extLst>
          </p:cNvPr>
          <p:cNvPicPr>
            <a:picLocks noChangeAspect="1"/>
          </p:cNvPicPr>
          <p:nvPr/>
        </p:nvPicPr>
        <p:blipFill rotWithShape="1">
          <a:blip r:embed="rId3"/>
          <a:srcRect l="12636" t="30231" r="65435" b="6956"/>
          <a:stretch/>
        </p:blipFill>
        <p:spPr>
          <a:xfrm>
            <a:off x="7187466" y="1694008"/>
            <a:ext cx="2673626" cy="4307756"/>
          </a:xfrm>
          <a:prstGeom prst="rect">
            <a:avLst/>
          </a:prstGeom>
        </p:spPr>
      </p:pic>
    </p:spTree>
    <p:extLst>
      <p:ext uri="{BB962C8B-B14F-4D97-AF65-F5344CB8AC3E}">
        <p14:creationId xmlns:p14="http://schemas.microsoft.com/office/powerpoint/2010/main" val="176388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Hayvanlar Anasayfası</a:t>
            </a:r>
            <a:br>
              <a:rPr lang="en-US" dirty="0"/>
            </a:br>
            <a:endParaRPr lang="en-US" dirty="0"/>
          </a:p>
        </p:txBody>
      </p:sp>
      <p:pic>
        <p:nvPicPr>
          <p:cNvPr id="12" name="Resim 11">
            <a:extLst>
              <a:ext uri="{FF2B5EF4-FFF2-40B4-BE49-F238E27FC236}">
                <a16:creationId xmlns:a16="http://schemas.microsoft.com/office/drawing/2014/main" id="{FB2B2FE6-5AC7-FF16-C08C-42DD4111862A}"/>
              </a:ext>
            </a:extLst>
          </p:cNvPr>
          <p:cNvPicPr>
            <a:picLocks noChangeAspect="1"/>
          </p:cNvPicPr>
          <p:nvPr/>
        </p:nvPicPr>
        <p:blipFill>
          <a:blip r:embed="rId2"/>
          <a:stretch>
            <a:fillRect/>
          </a:stretch>
        </p:blipFill>
        <p:spPr>
          <a:xfrm>
            <a:off x="2341492" y="1679811"/>
            <a:ext cx="2158301" cy="4800707"/>
          </a:xfrm>
          <a:prstGeom prst="rect">
            <a:avLst/>
          </a:prstGeom>
        </p:spPr>
      </p:pic>
      <p:pic>
        <p:nvPicPr>
          <p:cNvPr id="3" name="Resim 2">
            <a:extLst>
              <a:ext uri="{FF2B5EF4-FFF2-40B4-BE49-F238E27FC236}">
                <a16:creationId xmlns:a16="http://schemas.microsoft.com/office/drawing/2014/main" id="{842D48E0-D7D7-9352-AB42-1DB6A99AF232}"/>
              </a:ext>
            </a:extLst>
          </p:cNvPr>
          <p:cNvPicPr>
            <a:picLocks noChangeAspect="1"/>
          </p:cNvPicPr>
          <p:nvPr/>
        </p:nvPicPr>
        <p:blipFill rotWithShape="1">
          <a:blip r:embed="rId3"/>
          <a:srcRect t="2173" r="82297" b="3768"/>
          <a:stretch/>
        </p:blipFill>
        <p:spPr>
          <a:xfrm>
            <a:off x="7443804" y="1674991"/>
            <a:ext cx="1869161" cy="4800708"/>
          </a:xfrm>
          <a:prstGeom prst="rect">
            <a:avLst/>
          </a:prstGeom>
        </p:spPr>
      </p:pic>
    </p:spTree>
    <p:extLst>
      <p:ext uri="{BB962C8B-B14F-4D97-AF65-F5344CB8AC3E}">
        <p14:creationId xmlns:p14="http://schemas.microsoft.com/office/powerpoint/2010/main" val="315003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Seçili Hayvan Sayfası</a:t>
            </a:r>
            <a:br>
              <a:rPr lang="en-US" dirty="0"/>
            </a:br>
            <a:endParaRPr lang="en-US" dirty="0"/>
          </a:p>
        </p:txBody>
      </p:sp>
      <p:pic>
        <p:nvPicPr>
          <p:cNvPr id="5" name="Resim 4">
            <a:extLst>
              <a:ext uri="{FF2B5EF4-FFF2-40B4-BE49-F238E27FC236}">
                <a16:creationId xmlns:a16="http://schemas.microsoft.com/office/drawing/2014/main" id="{AD6E8E14-E809-68B2-6B9A-47B5DF30DCAC}"/>
              </a:ext>
            </a:extLst>
          </p:cNvPr>
          <p:cNvPicPr>
            <a:picLocks noChangeAspect="1"/>
          </p:cNvPicPr>
          <p:nvPr/>
        </p:nvPicPr>
        <p:blipFill rotWithShape="1">
          <a:blip r:embed="rId2"/>
          <a:srcRect t="2174" r="68207" b="63913"/>
          <a:stretch/>
        </p:blipFill>
        <p:spPr>
          <a:xfrm>
            <a:off x="6587821" y="2744161"/>
            <a:ext cx="3876261" cy="2325757"/>
          </a:xfrm>
          <a:prstGeom prst="rect">
            <a:avLst/>
          </a:prstGeom>
        </p:spPr>
      </p:pic>
      <p:pic>
        <p:nvPicPr>
          <p:cNvPr id="9" name="Resim 8">
            <a:extLst>
              <a:ext uri="{FF2B5EF4-FFF2-40B4-BE49-F238E27FC236}">
                <a16:creationId xmlns:a16="http://schemas.microsoft.com/office/drawing/2014/main" id="{C4AEBBC1-B358-FC06-174C-57172A68905C}"/>
              </a:ext>
            </a:extLst>
          </p:cNvPr>
          <p:cNvPicPr>
            <a:picLocks noChangeAspect="1"/>
          </p:cNvPicPr>
          <p:nvPr/>
        </p:nvPicPr>
        <p:blipFill rotWithShape="1">
          <a:blip r:embed="rId3"/>
          <a:srcRect l="27799" t="18116" r="56467" b="17681"/>
          <a:stretch/>
        </p:blipFill>
        <p:spPr>
          <a:xfrm>
            <a:off x="2473020" y="1576718"/>
            <a:ext cx="2138737" cy="4909120"/>
          </a:xfrm>
          <a:prstGeom prst="rect">
            <a:avLst/>
          </a:prstGeom>
        </p:spPr>
      </p:pic>
    </p:spTree>
    <p:extLst>
      <p:ext uri="{BB962C8B-B14F-4D97-AF65-F5344CB8AC3E}">
        <p14:creationId xmlns:p14="http://schemas.microsoft.com/office/powerpoint/2010/main" val="44181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Seçili Hayvan Sayfası / Haftalık</a:t>
            </a:r>
            <a:br>
              <a:rPr lang="en-US" dirty="0"/>
            </a:br>
            <a:endParaRPr lang="en-US" dirty="0"/>
          </a:p>
        </p:txBody>
      </p:sp>
      <p:pic>
        <p:nvPicPr>
          <p:cNvPr id="6" name="Resim 5">
            <a:extLst>
              <a:ext uri="{FF2B5EF4-FFF2-40B4-BE49-F238E27FC236}">
                <a16:creationId xmlns:a16="http://schemas.microsoft.com/office/drawing/2014/main" id="{B62103AD-43E5-F85F-F212-055782D7D42E}"/>
              </a:ext>
            </a:extLst>
          </p:cNvPr>
          <p:cNvPicPr>
            <a:picLocks noChangeAspect="1"/>
          </p:cNvPicPr>
          <p:nvPr/>
        </p:nvPicPr>
        <p:blipFill rotWithShape="1">
          <a:blip r:embed="rId2"/>
          <a:srcRect t="2174" r="56712" b="22175"/>
          <a:stretch/>
        </p:blipFill>
        <p:spPr>
          <a:xfrm>
            <a:off x="6812688" y="1599729"/>
            <a:ext cx="4910384" cy="4827157"/>
          </a:xfrm>
          <a:prstGeom prst="rect">
            <a:avLst/>
          </a:prstGeom>
        </p:spPr>
      </p:pic>
      <p:pic>
        <p:nvPicPr>
          <p:cNvPr id="9" name="Resim 8">
            <a:extLst>
              <a:ext uri="{FF2B5EF4-FFF2-40B4-BE49-F238E27FC236}">
                <a16:creationId xmlns:a16="http://schemas.microsoft.com/office/drawing/2014/main" id="{3265DA64-0767-6C48-39D6-BB86A021EB90}"/>
              </a:ext>
            </a:extLst>
          </p:cNvPr>
          <p:cNvPicPr>
            <a:picLocks noChangeAspect="1"/>
          </p:cNvPicPr>
          <p:nvPr/>
        </p:nvPicPr>
        <p:blipFill rotWithShape="1">
          <a:blip r:embed="rId3"/>
          <a:srcRect l="15652" t="16811" r="69047" b="19710"/>
          <a:stretch/>
        </p:blipFill>
        <p:spPr>
          <a:xfrm>
            <a:off x="1207827" y="1606751"/>
            <a:ext cx="2012397" cy="4696036"/>
          </a:xfrm>
          <a:prstGeom prst="rect">
            <a:avLst/>
          </a:prstGeom>
        </p:spPr>
      </p:pic>
      <p:pic>
        <p:nvPicPr>
          <p:cNvPr id="14" name="Resim 13">
            <a:extLst>
              <a:ext uri="{FF2B5EF4-FFF2-40B4-BE49-F238E27FC236}">
                <a16:creationId xmlns:a16="http://schemas.microsoft.com/office/drawing/2014/main" id="{084E3C64-0086-C493-3517-AAA46666285C}"/>
              </a:ext>
            </a:extLst>
          </p:cNvPr>
          <p:cNvPicPr>
            <a:picLocks noChangeAspect="1"/>
          </p:cNvPicPr>
          <p:nvPr/>
        </p:nvPicPr>
        <p:blipFill rotWithShape="1">
          <a:blip r:embed="rId3"/>
          <a:srcRect l="39375" t="16811" r="44728" b="19710"/>
          <a:stretch/>
        </p:blipFill>
        <p:spPr>
          <a:xfrm>
            <a:off x="3879736" y="1606751"/>
            <a:ext cx="2091138" cy="4697054"/>
          </a:xfrm>
          <a:prstGeom prst="rect">
            <a:avLst/>
          </a:prstGeom>
        </p:spPr>
      </p:pic>
    </p:spTree>
    <p:extLst>
      <p:ext uri="{BB962C8B-B14F-4D97-AF65-F5344CB8AC3E}">
        <p14:creationId xmlns:p14="http://schemas.microsoft.com/office/powerpoint/2010/main" val="90272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Seçili Hayvan Sayfası / Aylık</a:t>
            </a:r>
            <a:br>
              <a:rPr lang="en-US" dirty="0"/>
            </a:br>
            <a:endParaRPr lang="en-US" dirty="0"/>
          </a:p>
        </p:txBody>
      </p:sp>
      <p:pic>
        <p:nvPicPr>
          <p:cNvPr id="3" name="Resim 2">
            <a:extLst>
              <a:ext uri="{FF2B5EF4-FFF2-40B4-BE49-F238E27FC236}">
                <a16:creationId xmlns:a16="http://schemas.microsoft.com/office/drawing/2014/main" id="{2151B632-DAA7-E907-00E0-E2951E1DB2C9}"/>
              </a:ext>
            </a:extLst>
          </p:cNvPr>
          <p:cNvPicPr>
            <a:picLocks noChangeAspect="1"/>
          </p:cNvPicPr>
          <p:nvPr/>
        </p:nvPicPr>
        <p:blipFill rotWithShape="1">
          <a:blip r:embed="rId2"/>
          <a:srcRect t="2173" r="56793" b="3043"/>
          <a:stretch/>
        </p:blipFill>
        <p:spPr>
          <a:xfrm>
            <a:off x="6473455" y="1616584"/>
            <a:ext cx="4078388" cy="5032578"/>
          </a:xfrm>
          <a:prstGeom prst="rect">
            <a:avLst/>
          </a:prstGeom>
        </p:spPr>
      </p:pic>
      <p:pic>
        <p:nvPicPr>
          <p:cNvPr id="8" name="Resim 7">
            <a:extLst>
              <a:ext uri="{FF2B5EF4-FFF2-40B4-BE49-F238E27FC236}">
                <a16:creationId xmlns:a16="http://schemas.microsoft.com/office/drawing/2014/main" id="{F104D69E-8DA7-AC26-801C-0DD2DE9F39BE}"/>
              </a:ext>
            </a:extLst>
          </p:cNvPr>
          <p:cNvPicPr>
            <a:picLocks noChangeAspect="1"/>
          </p:cNvPicPr>
          <p:nvPr/>
        </p:nvPicPr>
        <p:blipFill rotWithShape="1">
          <a:blip r:embed="rId3"/>
          <a:srcRect l="59266" t="16811" r="24756" b="19275"/>
          <a:stretch/>
        </p:blipFill>
        <p:spPr>
          <a:xfrm>
            <a:off x="2347556" y="1616584"/>
            <a:ext cx="2125436" cy="4782269"/>
          </a:xfrm>
          <a:prstGeom prst="rect">
            <a:avLst/>
          </a:prstGeom>
        </p:spPr>
      </p:pic>
    </p:spTree>
    <p:extLst>
      <p:ext uri="{BB962C8B-B14F-4D97-AF65-F5344CB8AC3E}">
        <p14:creationId xmlns:p14="http://schemas.microsoft.com/office/powerpoint/2010/main" val="24792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Seçili Hayvan Sayfası / Kayıtlar</a:t>
            </a:r>
            <a:br>
              <a:rPr lang="en-US" dirty="0"/>
            </a:br>
            <a:endParaRPr lang="en-US" dirty="0"/>
          </a:p>
        </p:txBody>
      </p:sp>
      <p:pic>
        <p:nvPicPr>
          <p:cNvPr id="6" name="Resim 5">
            <a:extLst>
              <a:ext uri="{FF2B5EF4-FFF2-40B4-BE49-F238E27FC236}">
                <a16:creationId xmlns:a16="http://schemas.microsoft.com/office/drawing/2014/main" id="{B0E138FB-6A8D-9CED-DF1B-B7A235D4F767}"/>
              </a:ext>
            </a:extLst>
          </p:cNvPr>
          <p:cNvPicPr>
            <a:picLocks noChangeAspect="1"/>
          </p:cNvPicPr>
          <p:nvPr/>
        </p:nvPicPr>
        <p:blipFill rotWithShape="1">
          <a:blip r:embed="rId2"/>
          <a:srcRect l="66250" t="21505" r="16936" b="12114"/>
          <a:stretch/>
        </p:blipFill>
        <p:spPr>
          <a:xfrm>
            <a:off x="1509777" y="1690431"/>
            <a:ext cx="2050024" cy="4552337"/>
          </a:xfrm>
          <a:prstGeom prst="rect">
            <a:avLst/>
          </a:prstGeom>
        </p:spPr>
      </p:pic>
      <p:pic>
        <p:nvPicPr>
          <p:cNvPr id="3" name="Resim 2">
            <a:extLst>
              <a:ext uri="{FF2B5EF4-FFF2-40B4-BE49-F238E27FC236}">
                <a16:creationId xmlns:a16="http://schemas.microsoft.com/office/drawing/2014/main" id="{90211CF0-25A5-69C3-FFC4-9F5E60318F19}"/>
              </a:ext>
            </a:extLst>
          </p:cNvPr>
          <p:cNvPicPr>
            <a:picLocks noChangeAspect="1"/>
          </p:cNvPicPr>
          <p:nvPr/>
        </p:nvPicPr>
        <p:blipFill rotWithShape="1">
          <a:blip r:embed="rId3"/>
          <a:srcRect t="2028" r="76855" b="23478"/>
          <a:stretch/>
        </p:blipFill>
        <p:spPr>
          <a:xfrm>
            <a:off x="4448955" y="1690431"/>
            <a:ext cx="2771959" cy="5018375"/>
          </a:xfrm>
          <a:prstGeom prst="rect">
            <a:avLst/>
          </a:prstGeom>
        </p:spPr>
      </p:pic>
      <p:pic>
        <p:nvPicPr>
          <p:cNvPr id="8" name="Resim 7">
            <a:extLst>
              <a:ext uri="{FF2B5EF4-FFF2-40B4-BE49-F238E27FC236}">
                <a16:creationId xmlns:a16="http://schemas.microsoft.com/office/drawing/2014/main" id="{3B458DD8-B239-88F4-72F3-79BA5DF2AB23}"/>
              </a:ext>
            </a:extLst>
          </p:cNvPr>
          <p:cNvPicPr>
            <a:picLocks noChangeAspect="1"/>
          </p:cNvPicPr>
          <p:nvPr/>
        </p:nvPicPr>
        <p:blipFill rotWithShape="1">
          <a:blip r:embed="rId4"/>
          <a:srcRect t="2337" r="81495" b="78986"/>
          <a:stretch/>
        </p:blipFill>
        <p:spPr>
          <a:xfrm>
            <a:off x="8295660" y="2918728"/>
            <a:ext cx="2256183" cy="1280890"/>
          </a:xfrm>
          <a:prstGeom prst="rect">
            <a:avLst/>
          </a:prstGeom>
        </p:spPr>
      </p:pic>
    </p:spTree>
    <p:extLst>
      <p:ext uri="{BB962C8B-B14F-4D97-AF65-F5344CB8AC3E}">
        <p14:creationId xmlns:p14="http://schemas.microsoft.com/office/powerpoint/2010/main" val="15445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Sağım Anasayfa</a:t>
            </a:r>
            <a:br>
              <a:rPr lang="en-US" dirty="0"/>
            </a:br>
            <a:endParaRPr lang="en-US" dirty="0"/>
          </a:p>
        </p:txBody>
      </p:sp>
      <p:pic>
        <p:nvPicPr>
          <p:cNvPr id="2" name="Resim 1">
            <a:extLst>
              <a:ext uri="{FF2B5EF4-FFF2-40B4-BE49-F238E27FC236}">
                <a16:creationId xmlns:a16="http://schemas.microsoft.com/office/drawing/2014/main" id="{B1275759-04F8-B967-6864-3ED87F6DC37E}"/>
              </a:ext>
            </a:extLst>
          </p:cNvPr>
          <p:cNvPicPr>
            <a:picLocks noChangeAspect="1"/>
          </p:cNvPicPr>
          <p:nvPr/>
        </p:nvPicPr>
        <p:blipFill rotWithShape="1">
          <a:blip r:embed="rId2"/>
          <a:srcRect t="2173" r="82297" b="3768"/>
          <a:stretch/>
        </p:blipFill>
        <p:spPr>
          <a:xfrm>
            <a:off x="7443804" y="1674991"/>
            <a:ext cx="1869161" cy="4800708"/>
          </a:xfrm>
          <a:prstGeom prst="rect">
            <a:avLst/>
          </a:prstGeom>
        </p:spPr>
      </p:pic>
      <p:pic>
        <p:nvPicPr>
          <p:cNvPr id="6" name="Resim 5">
            <a:extLst>
              <a:ext uri="{FF2B5EF4-FFF2-40B4-BE49-F238E27FC236}">
                <a16:creationId xmlns:a16="http://schemas.microsoft.com/office/drawing/2014/main" id="{A99CE2DA-2764-7E55-458E-0DB757AA5F26}"/>
              </a:ext>
            </a:extLst>
          </p:cNvPr>
          <p:cNvPicPr>
            <a:picLocks noChangeAspect="1"/>
          </p:cNvPicPr>
          <p:nvPr/>
        </p:nvPicPr>
        <p:blipFill rotWithShape="1">
          <a:blip r:embed="rId3"/>
          <a:srcRect l="39539" t="29613" r="45706" b="11739"/>
          <a:stretch/>
        </p:blipFill>
        <p:spPr>
          <a:xfrm>
            <a:off x="2712721" y="1708479"/>
            <a:ext cx="2086850" cy="4665688"/>
          </a:xfrm>
          <a:prstGeom prst="rect">
            <a:avLst/>
          </a:prstGeom>
        </p:spPr>
      </p:pic>
    </p:spTree>
    <p:extLst>
      <p:ext uri="{BB962C8B-B14F-4D97-AF65-F5344CB8AC3E}">
        <p14:creationId xmlns:p14="http://schemas.microsoft.com/office/powerpoint/2010/main" val="29208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Sağım Detaylar Sayfası</a:t>
            </a:r>
            <a:br>
              <a:rPr lang="en-US" dirty="0"/>
            </a:br>
            <a:endParaRPr lang="en-US" dirty="0"/>
          </a:p>
        </p:txBody>
      </p:sp>
      <p:pic>
        <p:nvPicPr>
          <p:cNvPr id="5" name="Resim 4">
            <a:extLst>
              <a:ext uri="{FF2B5EF4-FFF2-40B4-BE49-F238E27FC236}">
                <a16:creationId xmlns:a16="http://schemas.microsoft.com/office/drawing/2014/main" id="{2C5969C9-F76A-CF6A-C65C-11EBACFA134D}"/>
              </a:ext>
            </a:extLst>
          </p:cNvPr>
          <p:cNvPicPr>
            <a:picLocks noChangeAspect="1"/>
          </p:cNvPicPr>
          <p:nvPr/>
        </p:nvPicPr>
        <p:blipFill rotWithShape="1">
          <a:blip r:embed="rId2"/>
          <a:srcRect t="2029" r="67097" b="23204"/>
          <a:stretch/>
        </p:blipFill>
        <p:spPr>
          <a:xfrm>
            <a:off x="7149742" y="1591318"/>
            <a:ext cx="3800825" cy="4858174"/>
          </a:xfrm>
          <a:prstGeom prst="rect">
            <a:avLst/>
          </a:prstGeom>
        </p:spPr>
      </p:pic>
      <p:pic>
        <p:nvPicPr>
          <p:cNvPr id="10" name="Resim 9">
            <a:extLst>
              <a:ext uri="{FF2B5EF4-FFF2-40B4-BE49-F238E27FC236}">
                <a16:creationId xmlns:a16="http://schemas.microsoft.com/office/drawing/2014/main" id="{A1CFDA96-8948-08E4-2744-A29EC874E2FF}"/>
              </a:ext>
            </a:extLst>
          </p:cNvPr>
          <p:cNvPicPr>
            <a:picLocks noChangeAspect="1"/>
          </p:cNvPicPr>
          <p:nvPr/>
        </p:nvPicPr>
        <p:blipFill rotWithShape="1">
          <a:blip r:embed="rId3"/>
          <a:srcRect l="7500" t="23205" r="76359" b="13188"/>
          <a:stretch/>
        </p:blipFill>
        <p:spPr>
          <a:xfrm>
            <a:off x="921695" y="1591317"/>
            <a:ext cx="2177697" cy="4827157"/>
          </a:xfrm>
          <a:prstGeom prst="rect">
            <a:avLst/>
          </a:prstGeom>
        </p:spPr>
      </p:pic>
      <p:pic>
        <p:nvPicPr>
          <p:cNvPr id="12" name="Resim 11">
            <a:extLst>
              <a:ext uri="{FF2B5EF4-FFF2-40B4-BE49-F238E27FC236}">
                <a16:creationId xmlns:a16="http://schemas.microsoft.com/office/drawing/2014/main" id="{A68F264A-0C93-DD07-4428-CE81A391A9DC}"/>
              </a:ext>
            </a:extLst>
          </p:cNvPr>
          <p:cNvPicPr>
            <a:picLocks noChangeAspect="1"/>
          </p:cNvPicPr>
          <p:nvPr/>
        </p:nvPicPr>
        <p:blipFill rotWithShape="1">
          <a:blip r:embed="rId3"/>
          <a:srcRect l="25657" t="23205" r="58250" b="13381"/>
          <a:stretch/>
        </p:blipFill>
        <p:spPr>
          <a:xfrm>
            <a:off x="3817853" y="1591316"/>
            <a:ext cx="2177966" cy="4827157"/>
          </a:xfrm>
          <a:prstGeom prst="rect">
            <a:avLst/>
          </a:prstGeom>
        </p:spPr>
      </p:pic>
    </p:spTree>
    <p:extLst>
      <p:ext uri="{BB962C8B-B14F-4D97-AF65-F5344CB8AC3E}">
        <p14:creationId xmlns:p14="http://schemas.microsoft.com/office/powerpoint/2010/main" val="223555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Sağım Sorgu Sayfaları</a:t>
            </a:r>
            <a:br>
              <a:rPr lang="en-US" dirty="0"/>
            </a:br>
            <a:endParaRPr lang="en-US" dirty="0"/>
          </a:p>
        </p:txBody>
      </p:sp>
      <p:pic>
        <p:nvPicPr>
          <p:cNvPr id="6" name="Resim 5">
            <a:extLst>
              <a:ext uri="{FF2B5EF4-FFF2-40B4-BE49-F238E27FC236}">
                <a16:creationId xmlns:a16="http://schemas.microsoft.com/office/drawing/2014/main" id="{9300D5FD-1FE4-965F-AD42-B36EBE10FB42}"/>
              </a:ext>
            </a:extLst>
          </p:cNvPr>
          <p:cNvPicPr>
            <a:picLocks noChangeAspect="1"/>
          </p:cNvPicPr>
          <p:nvPr/>
        </p:nvPicPr>
        <p:blipFill rotWithShape="1">
          <a:blip r:embed="rId2"/>
          <a:srcRect l="51049" t="27648" r="34112" b="11541"/>
          <a:stretch/>
        </p:blipFill>
        <p:spPr>
          <a:xfrm>
            <a:off x="1124528" y="1959570"/>
            <a:ext cx="1809137" cy="4170381"/>
          </a:xfrm>
          <a:prstGeom prst="rect">
            <a:avLst/>
          </a:prstGeom>
        </p:spPr>
      </p:pic>
      <p:pic>
        <p:nvPicPr>
          <p:cNvPr id="9" name="Resim 8">
            <a:extLst>
              <a:ext uri="{FF2B5EF4-FFF2-40B4-BE49-F238E27FC236}">
                <a16:creationId xmlns:a16="http://schemas.microsoft.com/office/drawing/2014/main" id="{FF51A236-0C2C-C64C-D69C-4F603B779CD0}"/>
              </a:ext>
            </a:extLst>
          </p:cNvPr>
          <p:cNvPicPr>
            <a:picLocks noChangeAspect="1"/>
          </p:cNvPicPr>
          <p:nvPr/>
        </p:nvPicPr>
        <p:blipFill rotWithShape="1">
          <a:blip r:embed="rId2"/>
          <a:srcRect l="67903" t="27648" r="17258" b="11541"/>
          <a:stretch/>
        </p:blipFill>
        <p:spPr>
          <a:xfrm>
            <a:off x="4439042" y="1959570"/>
            <a:ext cx="1809137" cy="4170381"/>
          </a:xfrm>
          <a:prstGeom prst="rect">
            <a:avLst/>
          </a:prstGeom>
        </p:spPr>
      </p:pic>
      <p:pic>
        <p:nvPicPr>
          <p:cNvPr id="3" name="Resim 2">
            <a:extLst>
              <a:ext uri="{FF2B5EF4-FFF2-40B4-BE49-F238E27FC236}">
                <a16:creationId xmlns:a16="http://schemas.microsoft.com/office/drawing/2014/main" id="{0DE817FF-8B39-49D5-4840-1CE0A0CABF0F}"/>
              </a:ext>
            </a:extLst>
          </p:cNvPr>
          <p:cNvPicPr>
            <a:picLocks noChangeAspect="1"/>
          </p:cNvPicPr>
          <p:nvPr/>
        </p:nvPicPr>
        <p:blipFill rotWithShape="1">
          <a:blip r:embed="rId3"/>
          <a:srcRect t="2174" r="62011" b="22753"/>
          <a:stretch/>
        </p:blipFill>
        <p:spPr>
          <a:xfrm>
            <a:off x="7530395" y="1896122"/>
            <a:ext cx="3949584" cy="4390310"/>
          </a:xfrm>
          <a:prstGeom prst="rect">
            <a:avLst/>
          </a:prstGeom>
        </p:spPr>
      </p:pic>
    </p:spTree>
    <p:extLst>
      <p:ext uri="{BB962C8B-B14F-4D97-AF65-F5344CB8AC3E}">
        <p14:creationId xmlns:p14="http://schemas.microsoft.com/office/powerpoint/2010/main" val="7173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a:t>Uygulama Hakkında</a:t>
            </a:r>
          </a:p>
          <a:p>
            <a:r>
              <a:rPr lang="tr-TR" dirty="0" err="1"/>
              <a:t>Flutter</a:t>
            </a:r>
            <a:r>
              <a:rPr lang="tr-TR" dirty="0"/>
              <a:t> Nedir ?</a:t>
            </a:r>
          </a:p>
          <a:p>
            <a:r>
              <a:rPr lang="tr-TR" dirty="0"/>
              <a:t>API Nedir ?</a:t>
            </a:r>
          </a:p>
          <a:p>
            <a:r>
              <a:rPr lang="tr-TR" dirty="0"/>
              <a:t>Rest API Nedir ?</a:t>
            </a:r>
          </a:p>
          <a:p>
            <a:r>
              <a:rPr lang="tr-TR" dirty="0" err="1"/>
              <a:t>Dummy</a:t>
            </a:r>
            <a:r>
              <a:rPr lang="tr-TR" dirty="0"/>
              <a:t> Rest API Nedir ?</a:t>
            </a:r>
          </a:p>
          <a:p>
            <a:r>
              <a:rPr lang="tr-TR" dirty="0"/>
              <a:t>Mobil Uygulama Sayfaları</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Sağım Sorgu Sayfaları</a:t>
            </a:r>
            <a:br>
              <a:rPr lang="en-US" dirty="0"/>
            </a:br>
            <a:endParaRPr lang="en-US" dirty="0"/>
          </a:p>
        </p:txBody>
      </p:sp>
      <p:pic>
        <p:nvPicPr>
          <p:cNvPr id="2" name="Resim 1">
            <a:extLst>
              <a:ext uri="{FF2B5EF4-FFF2-40B4-BE49-F238E27FC236}">
                <a16:creationId xmlns:a16="http://schemas.microsoft.com/office/drawing/2014/main" id="{219B0D2D-1762-4DFF-415A-85E547D3E452}"/>
              </a:ext>
            </a:extLst>
          </p:cNvPr>
          <p:cNvPicPr>
            <a:picLocks noChangeAspect="1"/>
          </p:cNvPicPr>
          <p:nvPr/>
        </p:nvPicPr>
        <p:blipFill rotWithShape="1">
          <a:blip r:embed="rId2"/>
          <a:srcRect l="85161" t="27648" b="11541"/>
          <a:stretch/>
        </p:blipFill>
        <p:spPr>
          <a:xfrm>
            <a:off x="2084438" y="1994440"/>
            <a:ext cx="1809138" cy="4170381"/>
          </a:xfrm>
          <a:prstGeom prst="rect">
            <a:avLst/>
          </a:prstGeom>
        </p:spPr>
      </p:pic>
      <p:pic>
        <p:nvPicPr>
          <p:cNvPr id="5" name="Resim 4">
            <a:extLst>
              <a:ext uri="{FF2B5EF4-FFF2-40B4-BE49-F238E27FC236}">
                <a16:creationId xmlns:a16="http://schemas.microsoft.com/office/drawing/2014/main" id="{FB00B406-6928-8318-6FF1-9B3B072C6BB6}"/>
              </a:ext>
            </a:extLst>
          </p:cNvPr>
          <p:cNvPicPr>
            <a:picLocks noChangeAspect="1"/>
          </p:cNvPicPr>
          <p:nvPr/>
        </p:nvPicPr>
        <p:blipFill rotWithShape="1">
          <a:blip r:embed="rId3"/>
          <a:srcRect t="2174" r="73587" b="22029"/>
          <a:stretch/>
        </p:blipFill>
        <p:spPr>
          <a:xfrm>
            <a:off x="6823321" y="1768781"/>
            <a:ext cx="2950209" cy="4762221"/>
          </a:xfrm>
          <a:prstGeom prst="rect">
            <a:avLst/>
          </a:prstGeom>
        </p:spPr>
      </p:pic>
    </p:spTree>
    <p:extLst>
      <p:ext uri="{BB962C8B-B14F-4D97-AF65-F5344CB8AC3E}">
        <p14:creationId xmlns:p14="http://schemas.microsoft.com/office/powerpoint/2010/main" val="149145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Sağım Yapılmayan Hayvanlar</a:t>
            </a:r>
            <a:br>
              <a:rPr lang="en-US" dirty="0"/>
            </a:br>
            <a:endParaRPr lang="en-US" dirty="0"/>
          </a:p>
        </p:txBody>
      </p:sp>
      <p:pic>
        <p:nvPicPr>
          <p:cNvPr id="11" name="Resim 10">
            <a:extLst>
              <a:ext uri="{FF2B5EF4-FFF2-40B4-BE49-F238E27FC236}">
                <a16:creationId xmlns:a16="http://schemas.microsoft.com/office/drawing/2014/main" id="{E4476B22-A91A-D04A-B9DD-37E4609DBCBD}"/>
              </a:ext>
            </a:extLst>
          </p:cNvPr>
          <p:cNvPicPr>
            <a:picLocks noChangeAspect="1"/>
          </p:cNvPicPr>
          <p:nvPr/>
        </p:nvPicPr>
        <p:blipFill rotWithShape="1">
          <a:blip r:embed="rId2"/>
          <a:srcRect l="8154" t="24087" r="75807" b="10250"/>
          <a:stretch/>
        </p:blipFill>
        <p:spPr>
          <a:xfrm>
            <a:off x="2183907" y="1896122"/>
            <a:ext cx="1955473" cy="4503176"/>
          </a:xfrm>
          <a:prstGeom prst="rect">
            <a:avLst/>
          </a:prstGeom>
        </p:spPr>
      </p:pic>
      <p:pic>
        <p:nvPicPr>
          <p:cNvPr id="3" name="Resim 2">
            <a:extLst>
              <a:ext uri="{FF2B5EF4-FFF2-40B4-BE49-F238E27FC236}">
                <a16:creationId xmlns:a16="http://schemas.microsoft.com/office/drawing/2014/main" id="{2093C292-9FC1-1A17-729A-0E623737E6C9}"/>
              </a:ext>
            </a:extLst>
          </p:cNvPr>
          <p:cNvPicPr>
            <a:picLocks noChangeAspect="1"/>
          </p:cNvPicPr>
          <p:nvPr/>
        </p:nvPicPr>
        <p:blipFill rotWithShape="1">
          <a:blip r:embed="rId3"/>
          <a:srcRect t="2029" r="69348" b="44348"/>
          <a:stretch/>
        </p:blipFill>
        <p:spPr>
          <a:xfrm>
            <a:off x="6430618" y="2176670"/>
            <a:ext cx="3737113" cy="3677478"/>
          </a:xfrm>
          <a:prstGeom prst="rect">
            <a:avLst/>
          </a:prstGeom>
        </p:spPr>
      </p:pic>
    </p:spTree>
    <p:extLst>
      <p:ext uri="{BB962C8B-B14F-4D97-AF65-F5344CB8AC3E}">
        <p14:creationId xmlns:p14="http://schemas.microsoft.com/office/powerpoint/2010/main" val="45577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Başlık 1">
            <a:extLst>
              <a:ext uri="{FF2B5EF4-FFF2-40B4-BE49-F238E27FC236}">
                <a16:creationId xmlns:a16="http://schemas.microsoft.com/office/drawing/2014/main" id="{5195E583-A618-0E16-313C-66048B46272D}"/>
              </a:ext>
            </a:extLst>
          </p:cNvPr>
          <p:cNvSpPr>
            <a:spLocks noGrp="1"/>
          </p:cNvSpPr>
          <p:nvPr>
            <p:ph type="title"/>
          </p:nvPr>
        </p:nvSpPr>
        <p:spPr>
          <a:xfrm>
            <a:off x="1640156" y="615232"/>
            <a:ext cx="8911687" cy="1280890"/>
          </a:xfrm>
        </p:spPr>
        <p:txBody>
          <a:bodyPr/>
          <a:lstStyle/>
          <a:p>
            <a:pPr algn="ctr"/>
            <a:r>
              <a:rPr lang="tr-TR" dirty="0"/>
              <a:t>Çalışanlar Sayfası</a:t>
            </a:r>
            <a:br>
              <a:rPr lang="en-US" dirty="0"/>
            </a:br>
            <a:endParaRPr lang="en-US" dirty="0"/>
          </a:p>
        </p:txBody>
      </p:sp>
      <p:pic>
        <p:nvPicPr>
          <p:cNvPr id="9" name="Resim 8">
            <a:extLst>
              <a:ext uri="{FF2B5EF4-FFF2-40B4-BE49-F238E27FC236}">
                <a16:creationId xmlns:a16="http://schemas.microsoft.com/office/drawing/2014/main" id="{A201BE5A-B965-85D9-60AD-E9ACE22C9478}"/>
              </a:ext>
            </a:extLst>
          </p:cNvPr>
          <p:cNvPicPr>
            <a:picLocks noChangeAspect="1"/>
          </p:cNvPicPr>
          <p:nvPr/>
        </p:nvPicPr>
        <p:blipFill rotWithShape="1">
          <a:blip r:embed="rId2"/>
          <a:srcRect l="27932" t="23800" r="55566" b="9964"/>
          <a:stretch/>
        </p:blipFill>
        <p:spPr>
          <a:xfrm>
            <a:off x="2343705" y="1797799"/>
            <a:ext cx="2011984" cy="4542504"/>
          </a:xfrm>
          <a:prstGeom prst="rect">
            <a:avLst/>
          </a:prstGeom>
        </p:spPr>
      </p:pic>
      <p:pic>
        <p:nvPicPr>
          <p:cNvPr id="3" name="Resim 2">
            <a:extLst>
              <a:ext uri="{FF2B5EF4-FFF2-40B4-BE49-F238E27FC236}">
                <a16:creationId xmlns:a16="http://schemas.microsoft.com/office/drawing/2014/main" id="{0CD86F39-4306-5611-9CA5-5CFA666A1A09}"/>
              </a:ext>
            </a:extLst>
          </p:cNvPr>
          <p:cNvPicPr>
            <a:picLocks noChangeAspect="1"/>
          </p:cNvPicPr>
          <p:nvPr/>
        </p:nvPicPr>
        <p:blipFill rotWithShape="1">
          <a:blip r:embed="rId3"/>
          <a:srcRect t="2173" r="70815" b="54927"/>
          <a:stretch/>
        </p:blipFill>
        <p:spPr>
          <a:xfrm>
            <a:off x="6632712" y="2345635"/>
            <a:ext cx="3558209" cy="2941983"/>
          </a:xfrm>
          <a:prstGeom prst="rect">
            <a:avLst/>
          </a:prstGeom>
        </p:spPr>
      </p:pic>
    </p:spTree>
    <p:extLst>
      <p:ext uri="{BB962C8B-B14F-4D97-AF65-F5344CB8AC3E}">
        <p14:creationId xmlns:p14="http://schemas.microsoft.com/office/powerpoint/2010/main" val="219618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313895"/>
            <a:ext cx="10193033" cy="5042517"/>
          </a:xfrm>
        </p:spPr>
        <p:txBody>
          <a:bodyPr>
            <a:normAutofit/>
          </a:bodyPr>
          <a:lstStyle/>
          <a:p>
            <a:r>
              <a:rPr lang="tr-TR" sz="1700" dirty="0" err="1"/>
              <a:t>Flutter</a:t>
            </a:r>
            <a:r>
              <a:rPr lang="tr-TR" sz="1700" dirty="0"/>
              <a:t> Dokümantasyon ve Hakkında</a:t>
            </a:r>
            <a:br>
              <a:rPr lang="tr-TR" sz="1700" dirty="0"/>
            </a:br>
            <a:r>
              <a:rPr lang="tr-TR" sz="1700" dirty="0"/>
              <a:t>(</a:t>
            </a:r>
            <a:r>
              <a:rPr lang="en-US" sz="1700" dirty="0"/>
              <a:t>https://docs.flutter.dev</a:t>
            </a:r>
            <a:r>
              <a:rPr lang="tr-TR" sz="1700" dirty="0"/>
              <a:t>)</a:t>
            </a:r>
          </a:p>
          <a:p>
            <a:pPr marL="0" indent="0">
              <a:buNone/>
            </a:pPr>
            <a:r>
              <a:rPr lang="tr-TR" sz="1700" dirty="0"/>
              <a:t>      (https://www.adservio.fr/post/what-is-flutter-and-what-are-its-advantages)</a:t>
            </a:r>
          </a:p>
          <a:p>
            <a:r>
              <a:rPr lang="tr-TR" sz="1700" dirty="0"/>
              <a:t>API Nedir </a:t>
            </a:r>
            <a:br>
              <a:rPr lang="tr-TR" sz="1700" dirty="0"/>
            </a:br>
            <a:r>
              <a:rPr lang="tr-TR" sz="1700" dirty="0"/>
              <a:t>(</a:t>
            </a:r>
            <a:r>
              <a:rPr lang="en-US" sz="1700" dirty="0"/>
              <a:t>https://www.ibm.com/topics/api</a:t>
            </a:r>
            <a:r>
              <a:rPr lang="tr-TR" sz="1700" dirty="0"/>
              <a:t>)</a:t>
            </a:r>
          </a:p>
          <a:p>
            <a:pPr marL="0" indent="0">
              <a:buNone/>
            </a:pPr>
            <a:r>
              <a:rPr lang="tr-TR" sz="1700" dirty="0"/>
              <a:t>      (https://www.redhat.com/en/topics/api/what-are-application-programming-interfaces)</a:t>
            </a:r>
          </a:p>
          <a:p>
            <a:r>
              <a:rPr lang="tr-TR" sz="1700" dirty="0"/>
              <a:t>REST API Nedir</a:t>
            </a:r>
            <a:br>
              <a:rPr lang="tr-TR" sz="1700" dirty="0"/>
            </a:br>
            <a:r>
              <a:rPr lang="tr-TR" sz="1700" dirty="0"/>
              <a:t>(</a:t>
            </a:r>
            <a:r>
              <a:rPr lang="en-US" sz="1700" dirty="0"/>
              <a:t>https://www.ibm.com/topics/rest-apis</a:t>
            </a:r>
            <a:r>
              <a:rPr lang="tr-TR" sz="1700" dirty="0"/>
              <a:t>)</a:t>
            </a:r>
          </a:p>
          <a:p>
            <a:pPr marL="0" indent="0">
              <a:buNone/>
            </a:pPr>
            <a:r>
              <a:rPr lang="tr-TR" sz="1700" dirty="0"/>
              <a:t>      (https://restfulapi.net)</a:t>
            </a:r>
          </a:p>
          <a:p>
            <a:pPr marL="0" indent="0">
              <a:buNone/>
            </a:pPr>
            <a:r>
              <a:rPr lang="tr-TR" sz="1700" dirty="0"/>
              <a:t>      (https://hevodata.com/learn/web-api-vs-rest-api/)</a:t>
            </a:r>
          </a:p>
          <a:p>
            <a:r>
              <a:rPr lang="tr-TR" sz="1700" dirty="0" err="1"/>
              <a:t>Dummy</a:t>
            </a:r>
            <a:r>
              <a:rPr lang="tr-TR" sz="1700" dirty="0"/>
              <a:t> REST API Nedir </a:t>
            </a:r>
            <a:br>
              <a:rPr lang="tr-TR" sz="1700" dirty="0"/>
            </a:br>
            <a:r>
              <a:rPr lang="tr-TR" sz="1700" dirty="0"/>
              <a:t>(</a:t>
            </a:r>
            <a:r>
              <a:rPr lang="en-US" sz="1700" dirty="0"/>
              <a:t>https://dummyjson.com/docs</a:t>
            </a:r>
            <a:r>
              <a:rPr lang="tr-TR" sz="1700" dirty="0"/>
              <a:t>)</a:t>
            </a:r>
          </a:p>
          <a:p>
            <a:pPr marL="0" indent="0">
              <a:buNone/>
            </a:pPr>
            <a:r>
              <a:rPr lang="tr-TR" sz="1700" dirty="0"/>
              <a:t>      (https://app.patika.dev/courses/rest-api/fake-api)</a:t>
            </a:r>
          </a:p>
          <a:p>
            <a:pPr marL="0" indent="0">
              <a:buNone/>
            </a:pPr>
            <a:r>
              <a:rPr lang="tr-TR" sz="1700" dirty="0"/>
              <a:t>      (https://medium.com/android-türkiye/rest-api-kavramları-soap-ile-farkları)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3"/>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Buğra Didin</a:t>
            </a:r>
            <a:br>
              <a:rPr lang="tr-TR" b="1" dirty="0">
                <a:solidFill>
                  <a:schemeClr val="tx1"/>
                </a:solidFill>
              </a:rPr>
            </a:br>
            <a:br>
              <a:rPr lang="tr-TR" b="1" dirty="0">
                <a:solidFill>
                  <a:schemeClr val="tx1"/>
                </a:solidFill>
              </a:rPr>
            </a:br>
            <a:r>
              <a:rPr lang="tr-TR" dirty="0">
                <a:solidFill>
                  <a:schemeClr val="tx1"/>
                </a:solidFill>
              </a:rPr>
              <a:t>E-posta                       : bugra80322@gmail.com</a:t>
            </a:r>
          </a:p>
          <a:p>
            <a:r>
              <a:rPr lang="tr-TR" dirty="0">
                <a:solidFill>
                  <a:schemeClr val="tx1"/>
                </a:solidFill>
              </a:rPr>
              <a:t>Tarih                            : 08/01/2023</a:t>
            </a:r>
          </a:p>
          <a:p>
            <a:r>
              <a:rPr lang="tr-TR" dirty="0">
                <a:solidFill>
                  <a:schemeClr val="tx1"/>
                </a:solidFill>
              </a:rPr>
              <a:t>Sürüm                         : v1</a:t>
            </a:r>
          </a:p>
        </p:txBody>
      </p:sp>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3"/>
          <a:srcRect l="11094" t="21526" r="11094" b="21125"/>
          <a:stretch/>
        </p:blipFill>
        <p:spPr>
          <a:xfrm>
            <a:off x="1054642" y="107098"/>
            <a:ext cx="1811729" cy="1335303"/>
          </a:xfrm>
          <a:prstGeom prst="rect">
            <a:avLst/>
          </a:prstGeom>
        </p:spPr>
      </p:pic>
      <p:sp>
        <p:nvSpPr>
          <p:cNvPr id="15" name="Alt Başlık 2">
            <a:extLst>
              <a:ext uri="{FF2B5EF4-FFF2-40B4-BE49-F238E27FC236}">
                <a16:creationId xmlns:a16="http://schemas.microsoft.com/office/drawing/2014/main" id="{F0E365E1-ABC0-41C6-A89A-CDAF7D32399D}"/>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6" name="Picture 6" descr="These are the Skills that You Need to Hone to Become a Software Engineer">
            <a:extLst>
              <a:ext uri="{FF2B5EF4-FFF2-40B4-BE49-F238E27FC236}">
                <a16:creationId xmlns:a16="http://schemas.microsoft.com/office/drawing/2014/main" id="{8ABF278F-5C64-439B-86E6-B5C4C1BAC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15232"/>
            <a:ext cx="8911687" cy="1280890"/>
          </a:xfrm>
        </p:spPr>
        <p:txBody>
          <a:bodyPr/>
          <a:lstStyle/>
          <a:p>
            <a:pPr algn="ctr"/>
            <a:r>
              <a:rPr lang="tr-TR" dirty="0"/>
              <a:t>Uygulama Hakkında</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Google Shape;223;p6">
            <a:extLst>
              <a:ext uri="{FF2B5EF4-FFF2-40B4-BE49-F238E27FC236}">
                <a16:creationId xmlns:a16="http://schemas.microsoft.com/office/drawing/2014/main" id="{8C4C4C22-C2B2-7557-8B89-4DF3AFDA4176}"/>
              </a:ext>
            </a:extLst>
          </p:cNvPr>
          <p:cNvSpPr txBox="1">
            <a:spLocks/>
          </p:cNvSpPr>
          <p:nvPr/>
        </p:nvSpPr>
        <p:spPr bwMode="auto">
          <a:xfrm>
            <a:off x="1788167" y="1381803"/>
            <a:ext cx="7848600" cy="4953000"/>
          </a:xfrm>
          <a:prstGeom prst="rect">
            <a:avLst/>
          </a:prstGeom>
          <a:noFill/>
          <a:ln>
            <a:noFill/>
          </a:ln>
        </p:spPr>
        <p:txBody>
          <a:bodyPr spcFirstLastPara="1" vert="horz" wrap="square" lIns="91425" tIns="45700" rIns="91425" bIns="4570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lgn="just">
              <a:spcBef>
                <a:spcPts val="0"/>
              </a:spcBef>
              <a:defRPr/>
            </a:pPr>
            <a:r>
              <a:rPr lang="tr-TR" dirty="0"/>
              <a:t>“</a:t>
            </a:r>
            <a:r>
              <a:rPr lang="tr-TR" dirty="0">
                <a:latin typeface="Courier New"/>
              </a:rPr>
              <a:t>HAYTEK Hayvan Kimliklendirme ve Sağım</a:t>
            </a:r>
            <a:r>
              <a:rPr lang="tr-TR" dirty="0"/>
              <a:t>” uygulaması; “</a:t>
            </a:r>
            <a:r>
              <a:rPr lang="tr-TR" dirty="0">
                <a:latin typeface="Courier New"/>
              </a:rPr>
              <a:t>Dart</a:t>
            </a:r>
            <a:r>
              <a:rPr lang="tr-TR" dirty="0"/>
              <a:t>” programlama dili, “</a:t>
            </a:r>
            <a:r>
              <a:rPr lang="tr-TR" dirty="0" err="1">
                <a:latin typeface="Courier New"/>
              </a:rPr>
              <a:t>Flutter</a:t>
            </a:r>
            <a:r>
              <a:rPr lang="tr-TR" dirty="0"/>
              <a:t>” </a:t>
            </a:r>
            <a:r>
              <a:rPr lang="tr-TR" dirty="0" err="1"/>
              <a:t>framework</a:t>
            </a:r>
            <a:r>
              <a:rPr lang="tr-TR" dirty="0"/>
              <a:t>’ ü, “</a:t>
            </a:r>
            <a:r>
              <a:rPr lang="tr-TR" dirty="0">
                <a:latin typeface="Courier New"/>
              </a:rPr>
              <a:t>ASP.NET Web API</a:t>
            </a:r>
            <a:r>
              <a:rPr lang="tr-TR" dirty="0"/>
              <a:t>” si ve “</a:t>
            </a:r>
            <a:r>
              <a:rPr lang="tr-TR" dirty="0">
                <a:latin typeface="Courier New"/>
              </a:rPr>
              <a:t>Microsoft SQL Server</a:t>
            </a:r>
            <a:r>
              <a:rPr lang="tr-TR" dirty="0"/>
              <a:t>” teknolojilerini içermektedir.</a:t>
            </a:r>
          </a:p>
          <a:p>
            <a:pPr algn="just">
              <a:defRPr/>
            </a:pPr>
            <a:r>
              <a:rPr lang="tr-TR" dirty="0"/>
              <a:t>Uygulama </a:t>
            </a:r>
            <a:r>
              <a:rPr lang="tr-TR" dirty="0">
                <a:latin typeface="Courier New"/>
              </a:rPr>
              <a:t>hayvancılık</a:t>
            </a:r>
            <a:r>
              <a:rPr lang="tr-TR" dirty="0"/>
              <a:t> sektöründe kullanılması amacı ile yapılmıştır.</a:t>
            </a:r>
          </a:p>
          <a:p>
            <a:pPr algn="just">
              <a:defRPr/>
            </a:pPr>
            <a:r>
              <a:rPr lang="tr-TR" dirty="0"/>
              <a:t>Uygulamanın kullanıcı hedef kitlesi; çiftlik içerisinde yer alan, hayvanlarla ilgilenen kişiler olarak belirlenmiştir.</a:t>
            </a:r>
          </a:p>
          <a:p>
            <a:pPr>
              <a:defRPr/>
            </a:pPr>
            <a:endParaRPr lang="tr-TR" dirty="0"/>
          </a:p>
          <a:p>
            <a:pPr marL="0" indent="0">
              <a:buNone/>
              <a:defRPr/>
            </a:pPr>
            <a:endParaRPr lang="tr-TR" dirty="0"/>
          </a:p>
          <a:p>
            <a:pPr marL="0" indent="0">
              <a:buFont typeface="Wingdings 3" charset="2"/>
              <a:buNone/>
              <a:defRPr/>
            </a:pPr>
            <a:endParaRPr lang="tr-TR" b="1" dirty="0"/>
          </a:p>
        </p:txBody>
      </p:sp>
    </p:spTree>
    <p:extLst>
      <p:ext uri="{BB962C8B-B14F-4D97-AF65-F5344CB8AC3E}">
        <p14:creationId xmlns:p14="http://schemas.microsoft.com/office/powerpoint/2010/main" val="151015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15232"/>
            <a:ext cx="8911687" cy="1280890"/>
          </a:xfrm>
        </p:spPr>
        <p:txBody>
          <a:bodyPr/>
          <a:lstStyle/>
          <a:p>
            <a:pPr algn="ctr"/>
            <a:r>
              <a:rPr lang="tr-TR" dirty="0"/>
              <a:t>Uygulama Hakkında</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Google Shape;223;p6">
            <a:extLst>
              <a:ext uri="{FF2B5EF4-FFF2-40B4-BE49-F238E27FC236}">
                <a16:creationId xmlns:a16="http://schemas.microsoft.com/office/drawing/2014/main" id="{8C4C4C22-C2B2-7557-8B89-4DF3AFDA4176}"/>
              </a:ext>
            </a:extLst>
          </p:cNvPr>
          <p:cNvSpPr txBox="1">
            <a:spLocks/>
          </p:cNvSpPr>
          <p:nvPr/>
        </p:nvSpPr>
        <p:spPr bwMode="auto">
          <a:xfrm>
            <a:off x="1788167" y="1381803"/>
            <a:ext cx="8501052" cy="5161040"/>
          </a:xfrm>
          <a:prstGeom prst="rect">
            <a:avLst/>
          </a:prstGeom>
          <a:noFill/>
          <a:ln>
            <a:noFill/>
          </a:ln>
        </p:spPr>
        <p:txBody>
          <a:bodyPr spcFirstLastPara="1" vert="horz" wrap="square" lIns="91425" tIns="45700" rIns="91425" bIns="4570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lgn="just">
              <a:spcBef>
                <a:spcPts val="0"/>
              </a:spcBef>
              <a:defRPr/>
            </a:pPr>
            <a:r>
              <a:rPr lang="tr-TR" dirty="0"/>
              <a:t>Hayvancılık sektöründe; çiftlikler içerisindeki düzenin sağlanabilmesi, denetimlerin yapılabilmesi, hayvancının çiftliği hakkında detaylı bilgilere erişebilmesi, çiftlik içerisinde yer alan hayvanların kimliklendirilmesi ve bu hayvanların sağım verilerine ulaşılabilir olması büyük önem taşımaktadır. </a:t>
            </a:r>
          </a:p>
          <a:p>
            <a:pPr marL="0" indent="0" algn="just">
              <a:spcBef>
                <a:spcPts val="0"/>
              </a:spcBef>
              <a:buNone/>
              <a:defRPr/>
            </a:pPr>
            <a:endParaRPr lang="tr-TR" dirty="0"/>
          </a:p>
          <a:p>
            <a:pPr marL="285750" indent="-285750" algn="just">
              <a:spcBef>
                <a:spcPts val="0"/>
              </a:spcBef>
              <a:defRPr/>
            </a:pPr>
            <a:r>
              <a:rPr lang="tr-TR" dirty="0"/>
              <a:t>Çiftlik ile ilgili bilgilere ulaşmak büyük önem taşırken ayrıca bu bilgilere çeşitli platformlardan ulaşabilir olması da önem taşımaktadır. Bu amaca yönelik olarak hayvancının çiftlik yönetim sistemine bilgisayar ortamı haricinde, her zaman yakınında ve erişilebilirliği yüksek olan bir platformdan da ulaşması </a:t>
            </a:r>
            <a:r>
              <a:rPr lang="tr-TR"/>
              <a:t>gerekir.</a:t>
            </a:r>
            <a:endParaRPr lang="tr-TR" dirty="0"/>
          </a:p>
          <a:p>
            <a:pPr marL="0" indent="0" algn="just">
              <a:spcBef>
                <a:spcPts val="0"/>
              </a:spcBef>
              <a:buNone/>
              <a:defRPr/>
            </a:pPr>
            <a:endParaRPr lang="tr-TR" dirty="0"/>
          </a:p>
          <a:p>
            <a:pPr marL="285750" indent="-285750" algn="just">
              <a:spcBef>
                <a:spcPts val="0"/>
              </a:spcBef>
              <a:defRPr/>
            </a:pPr>
            <a:r>
              <a:rPr lang="tr-TR" dirty="0"/>
              <a:t>Bu erişim de mobil uygulama aracılığıyla gerçekleştirilebilir.</a:t>
            </a:r>
          </a:p>
          <a:p>
            <a:pPr marL="0" indent="0">
              <a:buFont typeface="Wingdings 3" charset="2"/>
              <a:buNone/>
              <a:defRPr/>
            </a:pPr>
            <a:endParaRPr lang="tr-TR" b="1" dirty="0"/>
          </a:p>
        </p:txBody>
      </p:sp>
    </p:spTree>
    <p:extLst>
      <p:ext uri="{BB962C8B-B14F-4D97-AF65-F5344CB8AC3E}">
        <p14:creationId xmlns:p14="http://schemas.microsoft.com/office/powerpoint/2010/main" val="10042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15232"/>
            <a:ext cx="8911687" cy="1280890"/>
          </a:xfrm>
        </p:spPr>
        <p:txBody>
          <a:bodyPr/>
          <a:lstStyle/>
          <a:p>
            <a:pPr algn="ctr"/>
            <a:r>
              <a:rPr lang="tr-TR" dirty="0" err="1"/>
              <a:t>Flutter</a:t>
            </a:r>
            <a:r>
              <a:rPr lang="tr-TR" dirty="0"/>
              <a:t> Nedir ?</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Google Shape;223;p6">
            <a:extLst>
              <a:ext uri="{FF2B5EF4-FFF2-40B4-BE49-F238E27FC236}">
                <a16:creationId xmlns:a16="http://schemas.microsoft.com/office/drawing/2014/main" id="{8C4C4C22-C2B2-7557-8B89-4DF3AFDA4176}"/>
              </a:ext>
            </a:extLst>
          </p:cNvPr>
          <p:cNvSpPr txBox="1">
            <a:spLocks/>
          </p:cNvSpPr>
          <p:nvPr/>
        </p:nvSpPr>
        <p:spPr bwMode="auto">
          <a:xfrm>
            <a:off x="1788167" y="1381803"/>
            <a:ext cx="8501052" cy="5161040"/>
          </a:xfrm>
          <a:prstGeom prst="rect">
            <a:avLst/>
          </a:prstGeom>
          <a:noFill/>
          <a:ln>
            <a:noFill/>
          </a:ln>
        </p:spPr>
        <p:txBody>
          <a:bodyPr spcFirstLastPara="1" vert="horz" wrap="square" lIns="91425" tIns="45700" rIns="91425" bIns="4570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lgn="just">
              <a:spcBef>
                <a:spcPts val="0"/>
              </a:spcBef>
              <a:defRPr/>
            </a:pPr>
            <a:r>
              <a:rPr lang="tr-TR" dirty="0" err="1">
                <a:latin typeface="Courier New"/>
              </a:rPr>
              <a:t>Flutter</a:t>
            </a:r>
            <a:r>
              <a:rPr lang="tr-TR" dirty="0"/>
              <a:t>, Google tarafından geliştirilen ve mobil uygulama geliştirmek için kullanılan bir </a:t>
            </a:r>
            <a:r>
              <a:rPr lang="tr-TR" dirty="0">
                <a:latin typeface="Courier New"/>
              </a:rPr>
              <a:t>Yazılım Geliştirme </a:t>
            </a:r>
            <a:r>
              <a:rPr lang="tr-TR" dirty="0" err="1">
                <a:latin typeface="Courier New"/>
              </a:rPr>
              <a:t>Kiti</a:t>
            </a:r>
            <a:r>
              <a:rPr lang="tr-TR" dirty="0" err="1"/>
              <a:t>’dir</a:t>
            </a:r>
            <a:r>
              <a:rPr lang="tr-TR" dirty="0"/>
              <a:t> (</a:t>
            </a:r>
            <a:r>
              <a:rPr lang="tr-TR" dirty="0">
                <a:latin typeface="Courier New"/>
              </a:rPr>
              <a:t>SDK</a:t>
            </a:r>
            <a:r>
              <a:rPr lang="tr-TR" dirty="0"/>
              <a:t>).</a:t>
            </a:r>
          </a:p>
          <a:p>
            <a:pPr marL="0" indent="0" algn="just">
              <a:spcBef>
                <a:spcPts val="0"/>
              </a:spcBef>
              <a:buNone/>
              <a:defRPr/>
            </a:pPr>
            <a:endParaRPr lang="tr-TR" dirty="0"/>
          </a:p>
          <a:p>
            <a:pPr marL="285750" indent="-285750" algn="just">
              <a:spcBef>
                <a:spcPts val="0"/>
              </a:spcBef>
              <a:defRPr/>
            </a:pPr>
            <a:r>
              <a:rPr lang="tr-TR" dirty="0"/>
              <a:t>Geliştiricilerin Android ve IOS cihazlarda çalışan web, masaüstü ve platformlar arası uygulamalar oluşturmasına olanak tanımaktadır.</a:t>
            </a:r>
          </a:p>
          <a:p>
            <a:pPr marL="0" indent="0" algn="just">
              <a:spcBef>
                <a:spcPts val="0"/>
              </a:spcBef>
              <a:buNone/>
              <a:defRPr/>
            </a:pPr>
            <a:endParaRPr lang="tr-TR" dirty="0"/>
          </a:p>
          <a:p>
            <a:pPr marL="285750" indent="-285750" algn="just">
              <a:spcBef>
                <a:spcPts val="0"/>
              </a:spcBef>
              <a:defRPr/>
            </a:pPr>
            <a:r>
              <a:rPr lang="tr-TR" dirty="0" err="1"/>
              <a:t>Flutter</a:t>
            </a:r>
            <a:r>
              <a:rPr lang="tr-TR" dirty="0"/>
              <a:t> geliştirme sürecinde diğer mobil uygulama geliştirme teknolojilerinden daha hızlı ve kolay kullanıma sahip </a:t>
            </a:r>
            <a:r>
              <a:rPr lang="tr-TR" dirty="0">
                <a:latin typeface="Courier New"/>
              </a:rPr>
              <a:t>Dart</a:t>
            </a:r>
            <a:r>
              <a:rPr lang="tr-TR" dirty="0"/>
              <a:t> programlama dilini kullanmaktadır.</a:t>
            </a:r>
            <a:endParaRPr lang="tr-TR" b="1" dirty="0"/>
          </a:p>
        </p:txBody>
      </p:sp>
    </p:spTree>
    <p:extLst>
      <p:ext uri="{BB962C8B-B14F-4D97-AF65-F5344CB8AC3E}">
        <p14:creationId xmlns:p14="http://schemas.microsoft.com/office/powerpoint/2010/main" val="357734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15232"/>
            <a:ext cx="8911687" cy="1280890"/>
          </a:xfrm>
        </p:spPr>
        <p:txBody>
          <a:bodyPr/>
          <a:lstStyle/>
          <a:p>
            <a:pPr algn="ctr"/>
            <a:r>
              <a:rPr lang="tr-TR" dirty="0"/>
              <a:t>API Nedir ?</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Google Shape;223;p6">
            <a:extLst>
              <a:ext uri="{FF2B5EF4-FFF2-40B4-BE49-F238E27FC236}">
                <a16:creationId xmlns:a16="http://schemas.microsoft.com/office/drawing/2014/main" id="{8C4C4C22-C2B2-7557-8B89-4DF3AFDA4176}"/>
              </a:ext>
            </a:extLst>
          </p:cNvPr>
          <p:cNvSpPr txBox="1">
            <a:spLocks/>
          </p:cNvSpPr>
          <p:nvPr/>
        </p:nvSpPr>
        <p:spPr bwMode="auto">
          <a:xfrm>
            <a:off x="1788167" y="1381803"/>
            <a:ext cx="8501052" cy="5161040"/>
          </a:xfrm>
          <a:prstGeom prst="rect">
            <a:avLst/>
          </a:prstGeom>
          <a:noFill/>
          <a:ln>
            <a:noFill/>
          </a:ln>
        </p:spPr>
        <p:txBody>
          <a:bodyPr spcFirstLastPara="1" vert="horz" wrap="square" lIns="91425" tIns="45700" rIns="91425" bIns="4570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lgn="just">
              <a:spcBef>
                <a:spcPts val="0"/>
              </a:spcBef>
              <a:defRPr/>
            </a:pPr>
            <a:r>
              <a:rPr lang="tr-TR" dirty="0">
                <a:latin typeface="Courier New" panose="02070309020205020404" pitchFamily="49" charset="0"/>
                <a:cs typeface="Courier New" panose="02070309020205020404" pitchFamily="49" charset="0"/>
              </a:rPr>
              <a:t>Uygulama programlama arabirimi </a:t>
            </a:r>
            <a:r>
              <a:rPr lang="tr-TR" dirty="0"/>
              <a:t>(Application Programming </a:t>
            </a:r>
            <a:r>
              <a:rPr lang="tr-TR" dirty="0" err="1"/>
              <a:t>Interface</a:t>
            </a:r>
            <a:r>
              <a:rPr lang="tr-TR" dirty="0"/>
              <a:t>), şirketlerin uygulamalarının verilerini ve işlevlerini harici üçüncü taraf geliştiricilere, iş ortaklarına ve şirketlerindeki dahili departmanlara açmasına olanak sağlamaktadır.</a:t>
            </a:r>
          </a:p>
          <a:p>
            <a:pPr marL="0" indent="0" algn="just">
              <a:spcBef>
                <a:spcPts val="0"/>
              </a:spcBef>
              <a:buNone/>
              <a:defRPr/>
            </a:pPr>
            <a:endParaRPr lang="tr-TR" dirty="0"/>
          </a:p>
          <a:p>
            <a:pPr marL="285750" indent="-285750" algn="just">
              <a:spcBef>
                <a:spcPts val="0"/>
              </a:spcBef>
              <a:defRPr/>
            </a:pPr>
            <a:r>
              <a:rPr lang="tr-TR" dirty="0"/>
              <a:t>Verilen hizmetlerin ve ürünlerin bir arabirim aracılığıyla farklı departmanların birbirleriyle iletişim kurmasına ve birbirlerinin verilerinden ve işlevlerinden yararlanmasına olanak tanımaktadır.</a:t>
            </a:r>
          </a:p>
          <a:p>
            <a:pPr marL="285750" indent="-285750">
              <a:spcBef>
                <a:spcPts val="0"/>
              </a:spcBef>
              <a:defRPr/>
            </a:pPr>
            <a:endParaRPr lang="tr-TR" dirty="0"/>
          </a:p>
          <a:p>
            <a:pPr marL="285750" indent="-285750">
              <a:spcBef>
                <a:spcPts val="0"/>
              </a:spcBef>
              <a:defRPr/>
            </a:pPr>
            <a:endParaRPr lang="tr-TR" dirty="0"/>
          </a:p>
        </p:txBody>
      </p:sp>
      <p:pic>
        <p:nvPicPr>
          <p:cNvPr id="6" name="Resim 5" descr="metin, iş kartı, vektör grafikler, ekran görüntüsü içeren bir resim">
            <a:extLst>
              <a:ext uri="{FF2B5EF4-FFF2-40B4-BE49-F238E27FC236}">
                <a16:creationId xmlns:a16="http://schemas.microsoft.com/office/drawing/2014/main" id="{4F08E915-C681-B622-A401-6DB2CFFE495D}"/>
              </a:ext>
            </a:extLst>
          </p:cNvPr>
          <p:cNvPicPr>
            <a:picLocks noChangeAspect="1"/>
          </p:cNvPicPr>
          <p:nvPr/>
        </p:nvPicPr>
        <p:blipFill rotWithShape="1">
          <a:blip r:embed="rId2"/>
          <a:srcRect l="7785" t="27358" r="2863" b="13835"/>
          <a:stretch/>
        </p:blipFill>
        <p:spPr>
          <a:xfrm>
            <a:off x="2647027" y="4061732"/>
            <a:ext cx="6897944" cy="23834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493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15232"/>
            <a:ext cx="8911687" cy="1280890"/>
          </a:xfrm>
        </p:spPr>
        <p:txBody>
          <a:bodyPr>
            <a:normAutofit/>
          </a:bodyPr>
          <a:lstStyle/>
          <a:p>
            <a:pPr algn="ctr"/>
            <a:r>
              <a:rPr lang="tr-TR" dirty="0"/>
              <a:t>REST API Nedir ?</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Google Shape;223;p6">
            <a:extLst>
              <a:ext uri="{FF2B5EF4-FFF2-40B4-BE49-F238E27FC236}">
                <a16:creationId xmlns:a16="http://schemas.microsoft.com/office/drawing/2014/main" id="{8C4C4C22-C2B2-7557-8B89-4DF3AFDA4176}"/>
              </a:ext>
            </a:extLst>
          </p:cNvPr>
          <p:cNvSpPr txBox="1">
            <a:spLocks/>
          </p:cNvSpPr>
          <p:nvPr/>
        </p:nvSpPr>
        <p:spPr bwMode="auto">
          <a:xfrm>
            <a:off x="1845473" y="1362209"/>
            <a:ext cx="8501052" cy="5161040"/>
          </a:xfrm>
          <a:prstGeom prst="rect">
            <a:avLst/>
          </a:prstGeom>
          <a:noFill/>
          <a:ln>
            <a:noFill/>
          </a:ln>
        </p:spPr>
        <p:txBody>
          <a:bodyPr spcFirstLastPara="1" vert="horz" wrap="square" lIns="91425" tIns="45700" rIns="91425" bIns="4570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lgn="just">
              <a:spcBef>
                <a:spcPts val="0"/>
              </a:spcBef>
              <a:defRPr/>
            </a:pPr>
            <a:r>
              <a:rPr lang="tr-TR" dirty="0">
                <a:latin typeface="Courier New" panose="02070309020205020404" pitchFamily="49" charset="0"/>
                <a:cs typeface="Courier New" panose="02070309020205020404" pitchFamily="49" charset="0"/>
              </a:rPr>
              <a:t>Temsili Durum Aktarımı </a:t>
            </a:r>
            <a:r>
              <a:rPr lang="tr-TR" dirty="0"/>
              <a:t>(REST), web üzerindeki sistemler arasında standartlar sağlamaya yönelik bir mimari stildir.</a:t>
            </a:r>
          </a:p>
          <a:p>
            <a:pPr marL="0" indent="0" algn="just">
              <a:spcBef>
                <a:spcPts val="0"/>
              </a:spcBef>
              <a:buNone/>
              <a:defRPr/>
            </a:pPr>
            <a:endParaRPr lang="tr-TR" dirty="0"/>
          </a:p>
          <a:p>
            <a:pPr marL="285750" indent="-285750" algn="just">
              <a:spcBef>
                <a:spcPts val="0"/>
              </a:spcBef>
              <a:defRPr/>
            </a:pPr>
            <a:r>
              <a:rPr lang="tr-TR" dirty="0"/>
              <a:t>İstemci - sunucu arasında hızlı ve kolay şekilde iletişim kurulmasını sağlayan bir servis yapısıdır. REST, servis yönelimli mimari üzerine oluşturulan yazılımlarda kullanılan bir veri transfer yöntemidir. </a:t>
            </a:r>
          </a:p>
          <a:p>
            <a:pPr marL="0" indent="0" algn="just">
              <a:spcBef>
                <a:spcPts val="0"/>
              </a:spcBef>
              <a:buNone/>
              <a:defRPr/>
            </a:pPr>
            <a:endParaRPr lang="tr-TR" dirty="0"/>
          </a:p>
          <a:p>
            <a:pPr marL="285750" indent="-285750" algn="just">
              <a:spcBef>
                <a:spcPts val="0"/>
              </a:spcBef>
              <a:defRPr/>
            </a:pPr>
            <a:r>
              <a:rPr lang="tr-TR" dirty="0"/>
              <a:t>HTTP üzerinde çalışır ve diğer alternatiflere göre daha basittir, minimum içerikle veri alıp gönderdiği için de daha hızlıdır. </a:t>
            </a:r>
          </a:p>
          <a:p>
            <a:pPr marL="285750" indent="-285750">
              <a:spcBef>
                <a:spcPts val="0"/>
              </a:spcBef>
              <a:defRPr/>
            </a:pPr>
            <a:endParaRPr lang="tr-TR" dirty="0"/>
          </a:p>
          <a:p>
            <a:pPr marL="285750" indent="-285750">
              <a:spcBef>
                <a:spcPts val="0"/>
              </a:spcBef>
              <a:defRPr/>
            </a:pPr>
            <a:endParaRPr lang="tr-TR" dirty="0"/>
          </a:p>
          <a:p>
            <a:pPr marL="285750" indent="-285750">
              <a:spcBef>
                <a:spcPts val="0"/>
              </a:spcBef>
              <a:defRPr/>
            </a:pPr>
            <a:endParaRPr lang="tr-TR" dirty="0"/>
          </a:p>
          <a:p>
            <a:pPr marL="0" indent="0">
              <a:spcBef>
                <a:spcPts val="0"/>
              </a:spcBef>
              <a:buNone/>
              <a:defRPr/>
            </a:pPr>
            <a:endParaRPr lang="tr-TR" dirty="0"/>
          </a:p>
          <a:p>
            <a:pPr marL="285750" indent="-285750">
              <a:spcBef>
                <a:spcPts val="0"/>
              </a:spcBef>
              <a:defRPr/>
            </a:pPr>
            <a:endParaRPr lang="tr-TR" dirty="0"/>
          </a:p>
          <a:p>
            <a:pPr marL="285750" indent="-285750">
              <a:spcBef>
                <a:spcPts val="0"/>
              </a:spcBef>
              <a:defRPr/>
            </a:pPr>
            <a:endParaRPr lang="tr-TR" b="1" dirty="0"/>
          </a:p>
        </p:txBody>
      </p:sp>
    </p:spTree>
    <p:extLst>
      <p:ext uri="{BB962C8B-B14F-4D97-AF65-F5344CB8AC3E}">
        <p14:creationId xmlns:p14="http://schemas.microsoft.com/office/powerpoint/2010/main" val="3534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15232"/>
            <a:ext cx="8911687" cy="1280890"/>
          </a:xfrm>
        </p:spPr>
        <p:txBody>
          <a:bodyPr/>
          <a:lstStyle/>
          <a:p>
            <a:pPr algn="ctr"/>
            <a:r>
              <a:rPr lang="tr-TR" dirty="0"/>
              <a:t>REST API Nedir ?</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Google Shape;223;p6">
            <a:extLst>
              <a:ext uri="{FF2B5EF4-FFF2-40B4-BE49-F238E27FC236}">
                <a16:creationId xmlns:a16="http://schemas.microsoft.com/office/drawing/2014/main" id="{8C4C4C22-C2B2-7557-8B89-4DF3AFDA4176}"/>
              </a:ext>
            </a:extLst>
          </p:cNvPr>
          <p:cNvSpPr txBox="1">
            <a:spLocks/>
          </p:cNvSpPr>
          <p:nvPr/>
        </p:nvSpPr>
        <p:spPr bwMode="auto">
          <a:xfrm>
            <a:off x="1845473" y="1255677"/>
            <a:ext cx="8501052" cy="5161040"/>
          </a:xfrm>
          <a:prstGeom prst="rect">
            <a:avLst/>
          </a:prstGeom>
          <a:noFill/>
          <a:ln>
            <a:noFill/>
          </a:ln>
        </p:spPr>
        <p:txBody>
          <a:bodyPr spcFirstLastPara="1" vert="horz" wrap="square" lIns="91425" tIns="45700" rIns="91425" bIns="4570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spcBef>
                <a:spcPts val="0"/>
              </a:spcBef>
              <a:defRPr/>
            </a:pPr>
            <a:r>
              <a:rPr lang="tr-TR" dirty="0"/>
              <a:t>İstemci ve sunucu arasında </a:t>
            </a:r>
            <a:r>
              <a:rPr lang="tr-TR" dirty="0">
                <a:latin typeface="Courier New" panose="02070309020205020404" pitchFamily="49" charset="0"/>
                <a:cs typeface="Courier New" panose="02070309020205020404" pitchFamily="49" charset="0"/>
              </a:rPr>
              <a:t>XML</a:t>
            </a:r>
            <a:r>
              <a:rPr lang="tr-TR" dirty="0"/>
              <a:t> veya </a:t>
            </a:r>
            <a:r>
              <a:rPr lang="tr-TR" dirty="0">
                <a:latin typeface="Courier New" panose="02070309020205020404" pitchFamily="49" charset="0"/>
                <a:cs typeface="Courier New" panose="02070309020205020404" pitchFamily="49" charset="0"/>
              </a:rPr>
              <a:t>JSON</a:t>
            </a:r>
            <a:r>
              <a:rPr lang="tr-TR" dirty="0"/>
              <a:t> verilerini taşıyarak uygulamaların haberleşmesini sağlar. REST standartlarına uygun yazılan web servislerine </a:t>
            </a:r>
            <a:r>
              <a:rPr lang="tr-TR" dirty="0" err="1">
                <a:latin typeface="Courier New" panose="02070309020205020404" pitchFamily="49" charset="0"/>
                <a:cs typeface="Courier New" panose="02070309020205020404" pitchFamily="49" charset="0"/>
              </a:rPr>
              <a:t>RESTful</a:t>
            </a:r>
            <a:r>
              <a:rPr lang="tr-TR" b="1"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servisler </a:t>
            </a:r>
            <a:r>
              <a:rPr lang="tr-TR" dirty="0"/>
              <a:t>denir.</a:t>
            </a:r>
          </a:p>
          <a:p>
            <a:pPr marL="285750" indent="-285750">
              <a:spcBef>
                <a:spcPts val="0"/>
              </a:spcBef>
              <a:defRPr/>
            </a:pPr>
            <a:endParaRPr lang="tr-TR" dirty="0"/>
          </a:p>
          <a:p>
            <a:pPr marL="285750" indent="-285750">
              <a:spcBef>
                <a:spcPts val="0"/>
              </a:spcBef>
              <a:defRPr/>
            </a:pPr>
            <a:endParaRPr lang="tr-TR" dirty="0"/>
          </a:p>
          <a:p>
            <a:pPr marL="0" indent="0">
              <a:spcBef>
                <a:spcPts val="0"/>
              </a:spcBef>
              <a:buNone/>
              <a:defRPr/>
            </a:pPr>
            <a:endParaRPr lang="tr-TR" dirty="0"/>
          </a:p>
          <a:p>
            <a:pPr marL="285750" indent="-285750">
              <a:spcBef>
                <a:spcPts val="0"/>
              </a:spcBef>
              <a:defRPr/>
            </a:pPr>
            <a:endParaRPr lang="tr-TR" dirty="0"/>
          </a:p>
          <a:p>
            <a:pPr marL="285750" indent="-285750">
              <a:spcBef>
                <a:spcPts val="0"/>
              </a:spcBef>
              <a:defRPr/>
            </a:pPr>
            <a:endParaRPr lang="tr-TR" b="1" dirty="0"/>
          </a:p>
        </p:txBody>
      </p:sp>
      <p:pic>
        <p:nvPicPr>
          <p:cNvPr id="6" name="Resim 5">
            <a:extLst>
              <a:ext uri="{FF2B5EF4-FFF2-40B4-BE49-F238E27FC236}">
                <a16:creationId xmlns:a16="http://schemas.microsoft.com/office/drawing/2014/main" id="{75256F1C-204A-EE39-D829-23951A2DE33D}"/>
              </a:ext>
            </a:extLst>
          </p:cNvPr>
          <p:cNvPicPr>
            <a:picLocks noChangeAspect="1"/>
          </p:cNvPicPr>
          <p:nvPr/>
        </p:nvPicPr>
        <p:blipFill rotWithShape="1">
          <a:blip r:embed="rId2"/>
          <a:srcRect l="3516" t="25747" r="2150" b="22927"/>
          <a:stretch/>
        </p:blipFill>
        <p:spPr>
          <a:xfrm>
            <a:off x="2385422" y="3063916"/>
            <a:ext cx="7421153" cy="30283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7224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615232"/>
            <a:ext cx="8911687" cy="1280890"/>
          </a:xfrm>
        </p:spPr>
        <p:txBody>
          <a:bodyPr/>
          <a:lstStyle/>
          <a:p>
            <a:pPr algn="ctr"/>
            <a:r>
              <a:rPr lang="tr-TR" dirty="0" err="1"/>
              <a:t>Dummy</a:t>
            </a:r>
            <a:r>
              <a:rPr lang="tr-TR" dirty="0"/>
              <a:t> REST API Nedir ?</a:t>
            </a:r>
            <a:br>
              <a:rPr lang="en-US" dirty="0"/>
            </a:b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Google Shape;223;p6">
            <a:extLst>
              <a:ext uri="{FF2B5EF4-FFF2-40B4-BE49-F238E27FC236}">
                <a16:creationId xmlns:a16="http://schemas.microsoft.com/office/drawing/2014/main" id="{8C4C4C22-C2B2-7557-8B89-4DF3AFDA4176}"/>
              </a:ext>
            </a:extLst>
          </p:cNvPr>
          <p:cNvSpPr txBox="1">
            <a:spLocks/>
          </p:cNvSpPr>
          <p:nvPr/>
        </p:nvSpPr>
        <p:spPr bwMode="auto">
          <a:xfrm>
            <a:off x="1788167" y="1381803"/>
            <a:ext cx="8501052" cy="5161040"/>
          </a:xfrm>
          <a:prstGeom prst="rect">
            <a:avLst/>
          </a:prstGeom>
          <a:noFill/>
          <a:ln>
            <a:noFill/>
          </a:ln>
        </p:spPr>
        <p:txBody>
          <a:bodyPr spcFirstLastPara="1" vert="horz" wrap="square" lIns="91425" tIns="45700" rIns="91425" bIns="4570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spcBef>
                <a:spcPts val="0"/>
              </a:spcBef>
              <a:defRPr/>
            </a:pPr>
            <a:r>
              <a:rPr lang="tr-TR" dirty="0">
                <a:latin typeface="Courier New" panose="02070309020205020404" pitchFamily="49" charset="0"/>
                <a:cs typeface="Courier New" panose="02070309020205020404" pitchFamily="49" charset="0"/>
              </a:rPr>
              <a:t>Sahte (</a:t>
            </a:r>
            <a:r>
              <a:rPr lang="tr-TR" dirty="0" err="1">
                <a:latin typeface="Courier New" panose="02070309020205020404" pitchFamily="49" charset="0"/>
                <a:cs typeface="Courier New" panose="02070309020205020404" pitchFamily="49" charset="0"/>
              </a:rPr>
              <a:t>Dummy</a:t>
            </a:r>
            <a:r>
              <a:rPr lang="tr-TR" dirty="0">
                <a:latin typeface="Courier New" panose="02070309020205020404" pitchFamily="49" charset="0"/>
                <a:cs typeface="Courier New" panose="02070309020205020404" pitchFamily="49" charset="0"/>
              </a:rPr>
              <a:t>) REST API</a:t>
            </a:r>
            <a:r>
              <a:rPr lang="tr-TR" dirty="0"/>
              <a:t>, gerçek bir API kullanmadan uygulama içerisindeki işlevlerin ve işlemlerin test edilmesi için kullanılmaktadır.</a:t>
            </a:r>
          </a:p>
          <a:p>
            <a:pPr marL="285750" indent="-285750">
              <a:spcBef>
                <a:spcPts val="0"/>
              </a:spcBef>
              <a:defRPr/>
            </a:pPr>
            <a:endParaRPr lang="tr-TR" dirty="0"/>
          </a:p>
          <a:p>
            <a:pPr marL="285750" indent="-285750">
              <a:spcBef>
                <a:spcPts val="0"/>
              </a:spcBef>
              <a:defRPr/>
            </a:pPr>
            <a:r>
              <a:rPr lang="tr-TR" dirty="0"/>
              <a:t>Kullanım aşamasında gerçek veriye en yakın şekilde bir JSON türünde verinin oluşturulması gerekmektedir. Sonraki süreçte, oluşturulan bu veriler üzerinde çeşitli sorgular yapılarak (uygulamanın ihtiyaç duyduğu) geriye dönen değerlerin uygulama içerisinde olabildiğince gerçekçi şekilde kullanılmasını sağlamaktır.</a:t>
            </a:r>
          </a:p>
          <a:p>
            <a:pPr marL="0" indent="0">
              <a:spcBef>
                <a:spcPts val="0"/>
              </a:spcBef>
              <a:buNone/>
              <a:defRPr/>
            </a:pPr>
            <a:endParaRPr lang="tr-TR" dirty="0"/>
          </a:p>
          <a:p>
            <a:pPr marL="285750" indent="-285750">
              <a:spcBef>
                <a:spcPts val="0"/>
              </a:spcBef>
              <a:defRPr/>
            </a:pPr>
            <a:r>
              <a:rPr lang="tr-TR" dirty="0"/>
              <a:t>Bu sayede; </a:t>
            </a:r>
          </a:p>
          <a:p>
            <a:pPr marL="685800" lvl="1">
              <a:spcBef>
                <a:spcPts val="0"/>
              </a:spcBef>
              <a:defRPr/>
            </a:pPr>
            <a:r>
              <a:rPr lang="tr-TR" dirty="0" err="1"/>
              <a:t>Frontend</a:t>
            </a:r>
            <a:r>
              <a:rPr lang="tr-TR" dirty="0"/>
              <a:t> tarafı hazır olan bir uygulamayı test edilebilir.</a:t>
            </a:r>
          </a:p>
          <a:p>
            <a:pPr marL="400050" lvl="1" indent="0">
              <a:spcBef>
                <a:spcPts val="0"/>
              </a:spcBef>
              <a:buNone/>
              <a:defRPr/>
            </a:pPr>
            <a:endParaRPr lang="tr-TR" dirty="0"/>
          </a:p>
          <a:p>
            <a:pPr marL="685800" lvl="1">
              <a:spcBef>
                <a:spcPts val="0"/>
              </a:spcBef>
              <a:defRPr/>
            </a:pPr>
            <a:r>
              <a:rPr lang="tr-TR" dirty="0"/>
              <a:t>Yapılması düşünülen bir </a:t>
            </a:r>
            <a:r>
              <a:rPr lang="tr-TR" dirty="0" err="1"/>
              <a:t>Backend</a:t>
            </a:r>
            <a:r>
              <a:rPr lang="tr-TR" dirty="0"/>
              <a:t> çalışması için bir prototip oluşturmak istenebilir.</a:t>
            </a:r>
          </a:p>
          <a:p>
            <a:pPr marL="400050" lvl="1" indent="0">
              <a:spcBef>
                <a:spcPts val="0"/>
              </a:spcBef>
              <a:buNone/>
              <a:defRPr/>
            </a:pPr>
            <a:endParaRPr lang="tr-TR" dirty="0"/>
          </a:p>
          <a:p>
            <a:pPr marL="685800" lvl="1">
              <a:spcBef>
                <a:spcPts val="0"/>
              </a:spcBef>
              <a:defRPr/>
            </a:pPr>
            <a:endParaRPr lang="tr-TR" dirty="0"/>
          </a:p>
          <a:p>
            <a:pPr marL="285750" indent="-285750">
              <a:spcBef>
                <a:spcPts val="0"/>
              </a:spcBef>
              <a:defRPr/>
            </a:pPr>
            <a:endParaRPr lang="tr-TR" dirty="0"/>
          </a:p>
        </p:txBody>
      </p:sp>
    </p:spTree>
    <p:extLst>
      <p:ext uri="{BB962C8B-B14F-4D97-AF65-F5344CB8AC3E}">
        <p14:creationId xmlns:p14="http://schemas.microsoft.com/office/powerpoint/2010/main" val="168069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567</TotalTime>
  <Words>794</Words>
  <Application>Microsoft Office PowerPoint</Application>
  <PresentationFormat>Geniş ekran</PresentationFormat>
  <Paragraphs>123</Paragraphs>
  <Slides>24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Arial</vt:lpstr>
      <vt:lpstr>Calibri</vt:lpstr>
      <vt:lpstr>Century Gothic</vt:lpstr>
      <vt:lpstr>Courier New</vt:lpstr>
      <vt:lpstr>Wingdings 3</vt:lpstr>
      <vt:lpstr>Duman</vt:lpstr>
      <vt:lpstr>HAYTEK Mobil Uygulamasının Arayüzünün Geliştirilmesi</vt:lpstr>
      <vt:lpstr>İçindekiler</vt:lpstr>
      <vt:lpstr>Uygulama Hakkında </vt:lpstr>
      <vt:lpstr>Uygulama Hakkında </vt:lpstr>
      <vt:lpstr>Flutter Nedir ? </vt:lpstr>
      <vt:lpstr>API Nedir ? </vt:lpstr>
      <vt:lpstr>REST API Nedir ? </vt:lpstr>
      <vt:lpstr>REST API Nedir ? </vt:lpstr>
      <vt:lpstr>Dummy REST API Nedir ? </vt:lpstr>
      <vt:lpstr>Mobil Uygulama Sayfaları </vt:lpstr>
      <vt:lpstr>Uygulama Json Dosyası </vt:lpstr>
      <vt:lpstr>Hayvanlar Anasayfası </vt:lpstr>
      <vt:lpstr>Seçili Hayvan Sayfası </vt:lpstr>
      <vt:lpstr>Seçili Hayvan Sayfası / Haftalık </vt:lpstr>
      <vt:lpstr>Seçili Hayvan Sayfası / Aylık </vt:lpstr>
      <vt:lpstr>Seçili Hayvan Sayfası / Kayıtlar </vt:lpstr>
      <vt:lpstr>Sağım Anasayfa </vt:lpstr>
      <vt:lpstr>Sağım Detaylar Sayfası </vt:lpstr>
      <vt:lpstr>Sağım Sorgu Sayfaları </vt:lpstr>
      <vt:lpstr>Sağım Sorgu Sayfaları </vt:lpstr>
      <vt:lpstr>Sağım Yapılmayan Hayvanlar </vt:lpstr>
      <vt:lpstr>Çalışanlar Sayfası </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Buğra Didin</cp:lastModifiedBy>
  <cp:revision>71</cp:revision>
  <dcterms:created xsi:type="dcterms:W3CDTF">2020-04-15T07:57:29Z</dcterms:created>
  <dcterms:modified xsi:type="dcterms:W3CDTF">2023-01-14T10:20:24Z</dcterms:modified>
</cp:coreProperties>
</file>