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8" r:id="rId4"/>
    <p:sldId id="261" r:id="rId5"/>
    <p:sldId id="271" r:id="rId6"/>
    <p:sldId id="262" r:id="rId7"/>
    <p:sldId id="264" r:id="rId8"/>
    <p:sldId id="272" r:id="rId9"/>
    <p:sldId id="263" r:id="rId10"/>
    <p:sldId id="273" r:id="rId11"/>
    <p:sldId id="274" r:id="rId12"/>
    <p:sldId id="275" r:id="rId13"/>
    <p:sldId id="276" r:id="rId14"/>
    <p:sldId id="277" r:id="rId15"/>
    <p:sldId id="265" r:id="rId16"/>
    <p:sldId id="278" r:id="rId17"/>
    <p:sldId id="266" r:id="rId18"/>
    <p:sldId id="282" r:id="rId19"/>
    <p:sldId id="283" r:id="rId20"/>
    <p:sldId id="284" r:id="rId21"/>
    <p:sldId id="279" r:id="rId22"/>
    <p:sldId id="280" r:id="rId23"/>
    <p:sldId id="281" r:id="rId24"/>
    <p:sldId id="270" r:id="rId25"/>
    <p:sldId id="259"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lga Üner" initials="TÜ" lastIdx="1" clrIdx="0">
    <p:extLst>
      <p:ext uri="{19B8F6BF-5375-455C-9EA6-DF929625EA0E}">
        <p15:presenceInfo xmlns:p15="http://schemas.microsoft.com/office/powerpoint/2012/main" userId="8555711ec5cd30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4" d="100"/>
          <a:sy n="114" d="100"/>
        </p:scale>
        <p:origin x="2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9/7/2021</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9/7/2021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9/7/2021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9/7/2021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9/7/2021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9/7/2021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9/7/2021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youtube.com/bmdersler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channel/UCIdYgV-XFjv9q0IHtzUTtQw" TargetMode="External"/><Relationship Id="rId3" Type="http://schemas.openxmlformats.org/officeDocument/2006/relationships/hyperlink" Target="https://medium.com/@uurkabak/php-i%CC%87le-admi%CC%87n-paneli%CC%87-yapimi-d2ace457ef21" TargetMode="External"/><Relationship Id="rId7" Type="http://schemas.openxmlformats.org/officeDocument/2006/relationships/hyperlink" Target="https://www.webcebir.com/223-php-get-ve-post-kullanimi-dersi.html" TargetMode="External"/><Relationship Id="rId2" Type="http://schemas.openxmlformats.org/officeDocument/2006/relationships/hyperlink" Target="https://www.muratyazici.com/php-admin-paneli.html" TargetMode="External"/><Relationship Id="rId1" Type="http://schemas.openxmlformats.org/officeDocument/2006/relationships/slideLayout" Target="../slideLayouts/slideLayout2.xml"/><Relationship Id="rId6" Type="http://schemas.openxmlformats.org/officeDocument/2006/relationships/hyperlink" Target="https://www.w3schools.com/php/php_superglobals_get.asp" TargetMode="External"/><Relationship Id="rId5" Type="http://schemas.openxmlformats.org/officeDocument/2006/relationships/hyperlink" Target="https://www.php.net/manual/tr/tutorial.forms.php" TargetMode="External"/><Relationship Id="rId10" Type="http://schemas.openxmlformats.org/officeDocument/2006/relationships/hyperlink" Target="http://youtube.com/bmdersleri" TargetMode="External"/><Relationship Id="rId4" Type="http://schemas.openxmlformats.org/officeDocument/2006/relationships/hyperlink" Target="https://github.com/chetans9/core-php-admin-panel" TargetMode="External"/><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channel/UCIdYgV-XFjv9q0IHtzUTtQw"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666896" y="4997115"/>
            <a:ext cx="5190957" cy="16055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114026" y="2839605"/>
            <a:ext cx="6652470"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Admin Paneli Yapımı</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7257303" y="5166613"/>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Tolga Üner</a:t>
            </a:r>
          </a:p>
          <a:p>
            <a:r>
              <a:rPr lang="tr-TR" dirty="0">
                <a:solidFill>
                  <a:schemeClr val="tx1"/>
                </a:solidFill>
              </a:rPr>
              <a:t>Tarih                            : 05/09/2021</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Resim 4">
            <a:hlinkClick r:id="rId3"/>
            <a:extLst>
              <a:ext uri="{FF2B5EF4-FFF2-40B4-BE49-F238E27FC236}">
                <a16:creationId xmlns:a16="http://schemas.microsoft.com/office/drawing/2014/main" id="{EED764AF-282C-4771-8AA0-42C0A63C7DC7}"/>
              </a:ext>
            </a:extLst>
          </p:cNvPr>
          <p:cNvPicPr>
            <a:picLocks noChangeAspect="1"/>
          </p:cNvPicPr>
          <p:nvPr/>
        </p:nvPicPr>
        <p:blipFill>
          <a:blip r:embed="rId4"/>
          <a:stretch>
            <a:fillRect/>
          </a:stretch>
        </p:blipFill>
        <p:spPr>
          <a:xfrm>
            <a:off x="1064126" y="-111072"/>
            <a:ext cx="1778435" cy="1633526"/>
          </a:xfrm>
          <a:prstGeom prst="rect">
            <a:avLst/>
          </a:prstGeom>
        </p:spPr>
      </p:pic>
      <p:sp>
        <p:nvSpPr>
          <p:cNvPr id="8" name="Dikdörtgen 7">
            <a:extLst>
              <a:ext uri="{FF2B5EF4-FFF2-40B4-BE49-F238E27FC236}">
                <a16:creationId xmlns:a16="http://schemas.microsoft.com/office/drawing/2014/main" id="{1E4F3095-F1B4-404E-8096-C524CBBDD076}"/>
              </a:ext>
            </a:extLst>
          </p:cNvPr>
          <p:cNvSpPr/>
          <p:nvPr/>
        </p:nvSpPr>
        <p:spPr>
          <a:xfrm>
            <a:off x="510890" y="1335303"/>
            <a:ext cx="2916964"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pic>
        <p:nvPicPr>
          <p:cNvPr id="11" name="Picture 6" descr="These are the Skills that You Need to Hone to Become a Software Engineer">
            <a:extLst>
              <a:ext uri="{FF2B5EF4-FFF2-40B4-BE49-F238E27FC236}">
                <a16:creationId xmlns:a16="http://schemas.microsoft.com/office/drawing/2014/main" id="{5D3FC272-08B1-4482-8241-964622235D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3527" y="193824"/>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Alt Başlık 2">
            <a:extLst>
              <a:ext uri="{FF2B5EF4-FFF2-40B4-BE49-F238E27FC236}">
                <a16:creationId xmlns:a16="http://schemas.microsoft.com/office/drawing/2014/main" id="{AFAC00CB-D72B-446D-8857-9E634BBB30B2}"/>
              </a:ext>
            </a:extLst>
          </p:cNvPr>
          <p:cNvSpPr txBox="1">
            <a:spLocks/>
          </p:cNvSpPr>
          <p:nvPr/>
        </p:nvSpPr>
        <p:spPr>
          <a:xfrm>
            <a:off x="3679991" y="588594"/>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Kaydet.php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64596"/>
            <a:ext cx="10193033" cy="5505319"/>
          </a:xfrm>
        </p:spPr>
        <p:txBody>
          <a:bodyPr>
            <a:normAutofit/>
          </a:bodyPr>
          <a:lstStyle/>
          <a:p>
            <a:pPr algn="l" fontAlgn="base"/>
            <a:r>
              <a:rPr lang="tr-TR" dirty="0"/>
              <a:t>Devamında isim, soyad, sınıf ve numara verilerini $_POST ile alıp değişkenlere atadık Devamında user_data değişkenine isimlerin adlarını değişkenlerine atadık. Altına if sorgusu ile ismin,soyadın,sınıfın ve numaranın doldurulduğundan emin olduk. Eğer herhangi bir tanesi bile boş kalırsa hata verir. Else içine sql değişkeni oluşturup mysql tarafında oluşturduğumuz database’yi INSERT INTO users diyerek database kısmına ekliyoruz. Eğer database’ye eklenirse başarıyla oluşturdu yazıyoruz. Database’ye ekleyemezse bir sorun var diyoruz.</a:t>
            </a:r>
            <a:br>
              <a:rPr lang="tr-TR" dirty="0"/>
            </a:br>
            <a:endParaRPr lang="tr-TR" dirty="0"/>
          </a:p>
          <a:p>
            <a:pPr algn="just"/>
            <a:endParaRPr lang="tr-TR" dirty="0"/>
          </a:p>
          <a:p>
            <a:pPr algn="just"/>
            <a:endParaRPr lang="tr-TR" dirty="0"/>
          </a:p>
          <a:p>
            <a:pPr algn="just"/>
            <a:endParaRPr lang="en-US" dirty="0"/>
          </a:p>
        </p:txBody>
      </p:sp>
      <p:pic>
        <p:nvPicPr>
          <p:cNvPr id="5" name="Picture 4">
            <a:extLst>
              <a:ext uri="{FF2B5EF4-FFF2-40B4-BE49-F238E27FC236}">
                <a16:creationId xmlns:a16="http://schemas.microsoft.com/office/drawing/2014/main" id="{6D962522-A7C7-4EA5-AB1C-DE3441AB05A0}"/>
              </a:ext>
            </a:extLst>
          </p:cNvPr>
          <p:cNvPicPr>
            <a:picLocks noChangeAspect="1"/>
          </p:cNvPicPr>
          <p:nvPr/>
        </p:nvPicPr>
        <p:blipFill>
          <a:blip r:embed="rId2"/>
          <a:stretch>
            <a:fillRect/>
          </a:stretch>
        </p:blipFill>
        <p:spPr>
          <a:xfrm>
            <a:off x="1761095" y="3429000"/>
            <a:ext cx="3540480" cy="3243305"/>
          </a:xfrm>
          <a:prstGeom prst="rect">
            <a:avLst/>
          </a:prstGeom>
        </p:spPr>
      </p:pic>
      <p:pic>
        <p:nvPicPr>
          <p:cNvPr id="9" name="Picture 8">
            <a:extLst>
              <a:ext uri="{FF2B5EF4-FFF2-40B4-BE49-F238E27FC236}">
                <a16:creationId xmlns:a16="http://schemas.microsoft.com/office/drawing/2014/main" id="{D088B146-9F16-4412-8B84-2415C02CAD72}"/>
              </a:ext>
            </a:extLst>
          </p:cNvPr>
          <p:cNvPicPr>
            <a:picLocks noChangeAspect="1"/>
          </p:cNvPicPr>
          <p:nvPr/>
        </p:nvPicPr>
        <p:blipFill>
          <a:blip r:embed="rId3"/>
          <a:stretch>
            <a:fillRect/>
          </a:stretch>
        </p:blipFill>
        <p:spPr>
          <a:xfrm>
            <a:off x="7768813" y="3299673"/>
            <a:ext cx="3284984" cy="3501958"/>
          </a:xfrm>
          <a:prstGeom prst="rect">
            <a:avLst/>
          </a:prstGeom>
        </p:spPr>
      </p:pic>
    </p:spTree>
    <p:extLst>
      <p:ext uri="{BB962C8B-B14F-4D97-AF65-F5344CB8AC3E}">
        <p14:creationId xmlns:p14="http://schemas.microsoft.com/office/powerpoint/2010/main" val="327468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db_conn.php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64596"/>
            <a:ext cx="10193033" cy="5505319"/>
          </a:xfrm>
        </p:spPr>
        <p:txBody>
          <a:bodyPr>
            <a:normAutofit/>
          </a:bodyPr>
          <a:lstStyle/>
          <a:p>
            <a:r>
              <a:rPr lang="tr-TR" dirty="0"/>
              <a:t>Bu sayfada database kısmına bağlanmak için gerekli kullanıcı bilgilere girildi ve database’nin adı yazıldı. Girilen bilgiler conn değişkenine atıldı ve mysqli_connect ile bağlantı sağlandı </a:t>
            </a:r>
          </a:p>
          <a:p>
            <a:r>
              <a:rPr lang="tr-TR" dirty="0"/>
              <a:t> Eğer bağlantı sağlanamazsa echo ile Bağlanma hatası yazıldı. </a:t>
            </a:r>
            <a:br>
              <a:rPr lang="tr-TR" dirty="0"/>
            </a:br>
            <a:endParaRPr lang="tr-TR" dirty="0"/>
          </a:p>
          <a:p>
            <a:pPr algn="just"/>
            <a:endParaRPr lang="tr-TR" dirty="0"/>
          </a:p>
          <a:p>
            <a:pPr algn="just"/>
            <a:endParaRPr lang="tr-TR" dirty="0"/>
          </a:p>
          <a:p>
            <a:pPr algn="just"/>
            <a:endParaRPr lang="en-US" dirty="0"/>
          </a:p>
        </p:txBody>
      </p:sp>
      <p:pic>
        <p:nvPicPr>
          <p:cNvPr id="11" name="Picture 10">
            <a:extLst>
              <a:ext uri="{FF2B5EF4-FFF2-40B4-BE49-F238E27FC236}">
                <a16:creationId xmlns:a16="http://schemas.microsoft.com/office/drawing/2014/main" id="{747DD903-C113-443A-8C1C-BCB274F4443E}"/>
              </a:ext>
            </a:extLst>
          </p:cNvPr>
          <p:cNvPicPr>
            <a:picLocks noChangeAspect="1"/>
          </p:cNvPicPr>
          <p:nvPr/>
        </p:nvPicPr>
        <p:blipFill>
          <a:blip r:embed="rId2"/>
          <a:stretch>
            <a:fillRect/>
          </a:stretch>
        </p:blipFill>
        <p:spPr>
          <a:xfrm>
            <a:off x="6928053" y="3729996"/>
            <a:ext cx="3952368" cy="1863408"/>
          </a:xfrm>
          <a:prstGeom prst="rect">
            <a:avLst/>
          </a:prstGeom>
        </p:spPr>
      </p:pic>
      <p:pic>
        <p:nvPicPr>
          <p:cNvPr id="5" name="Picture 4">
            <a:extLst>
              <a:ext uri="{FF2B5EF4-FFF2-40B4-BE49-F238E27FC236}">
                <a16:creationId xmlns:a16="http://schemas.microsoft.com/office/drawing/2014/main" id="{E93C5CA5-05ED-4F34-A6E6-65E38F8F5E11}"/>
              </a:ext>
            </a:extLst>
          </p:cNvPr>
          <p:cNvPicPr>
            <a:picLocks noChangeAspect="1"/>
          </p:cNvPicPr>
          <p:nvPr/>
        </p:nvPicPr>
        <p:blipFill>
          <a:blip r:embed="rId3"/>
          <a:stretch>
            <a:fillRect/>
          </a:stretch>
        </p:blipFill>
        <p:spPr>
          <a:xfrm>
            <a:off x="1592422" y="3880650"/>
            <a:ext cx="4057650" cy="1562100"/>
          </a:xfrm>
          <a:prstGeom prst="rect">
            <a:avLst/>
          </a:prstGeom>
        </p:spPr>
      </p:pic>
    </p:spTree>
    <p:extLst>
      <p:ext uri="{BB962C8B-B14F-4D97-AF65-F5344CB8AC3E}">
        <p14:creationId xmlns:p14="http://schemas.microsoft.com/office/powerpoint/2010/main" val="122526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liste.php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64596"/>
            <a:ext cx="10193033" cy="5505319"/>
          </a:xfrm>
        </p:spPr>
        <p:txBody>
          <a:bodyPr>
            <a:normAutofit/>
          </a:bodyPr>
          <a:lstStyle/>
          <a:p>
            <a:r>
              <a:rPr lang="tr-TR" dirty="0"/>
              <a:t>Bu sayfada kayıt ettiğimiz öğrencilerin listesini çıkarıcaktır. İlk olarak php/liste.php sayfasını ekliyoruz. Devamında bir form oluşturuyoruz. Bu formda ilk olarak bir öğrenci kayıt edilirse başarılı bir şekilde kayıt edildi alerti vermektedir. Altına tablomuzu düzenleyip bilgileri database’den alıyoruz.</a:t>
            </a:r>
          </a:p>
          <a:p>
            <a:pPr algn="just"/>
            <a:endParaRPr lang="tr-TR" dirty="0"/>
          </a:p>
          <a:p>
            <a:pPr algn="just"/>
            <a:endParaRPr lang="tr-TR" dirty="0"/>
          </a:p>
          <a:p>
            <a:pPr algn="just"/>
            <a:endParaRPr lang="en-US" dirty="0"/>
          </a:p>
        </p:txBody>
      </p:sp>
      <p:pic>
        <p:nvPicPr>
          <p:cNvPr id="5" name="Picture 4">
            <a:extLst>
              <a:ext uri="{FF2B5EF4-FFF2-40B4-BE49-F238E27FC236}">
                <a16:creationId xmlns:a16="http://schemas.microsoft.com/office/drawing/2014/main" id="{FD89378E-6F2D-4940-8667-2F5D3610062E}"/>
              </a:ext>
            </a:extLst>
          </p:cNvPr>
          <p:cNvPicPr>
            <a:picLocks noChangeAspect="1"/>
          </p:cNvPicPr>
          <p:nvPr/>
        </p:nvPicPr>
        <p:blipFill>
          <a:blip r:embed="rId2"/>
          <a:stretch>
            <a:fillRect/>
          </a:stretch>
        </p:blipFill>
        <p:spPr>
          <a:xfrm>
            <a:off x="1420239" y="3632473"/>
            <a:ext cx="6159736" cy="2807339"/>
          </a:xfrm>
          <a:prstGeom prst="rect">
            <a:avLst/>
          </a:prstGeom>
        </p:spPr>
      </p:pic>
    </p:spTree>
    <p:extLst>
      <p:ext uri="{BB962C8B-B14F-4D97-AF65-F5344CB8AC3E}">
        <p14:creationId xmlns:p14="http://schemas.microsoft.com/office/powerpoint/2010/main" val="110141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liste.php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64596"/>
            <a:ext cx="10193033" cy="5505319"/>
          </a:xfrm>
        </p:spPr>
        <p:txBody>
          <a:bodyPr>
            <a:normAutofit/>
          </a:bodyPr>
          <a:lstStyle/>
          <a:p>
            <a:r>
              <a:rPr lang="tr-TR" dirty="0"/>
              <a:t>Devamında bir while döngüsünün içine mysqli_fetch_assoc ile database’den gelen bilgilerin sırasıyla kolon sırasını getiriyoruz ve bunu düzenliyoruz. Yazılan öğrencilerin yanına birer Güncelle ve Sil butonu ekliyoruz. En son olarak da formun altına kaydet butonu ile tekrar öğrenci kayıt yerine gidiyoruz.</a:t>
            </a:r>
          </a:p>
          <a:p>
            <a:pPr algn="just"/>
            <a:endParaRPr lang="tr-TR" dirty="0"/>
          </a:p>
          <a:p>
            <a:pPr algn="just"/>
            <a:endParaRPr lang="en-US" dirty="0"/>
          </a:p>
        </p:txBody>
      </p:sp>
      <p:pic>
        <p:nvPicPr>
          <p:cNvPr id="6" name="Picture 5">
            <a:extLst>
              <a:ext uri="{FF2B5EF4-FFF2-40B4-BE49-F238E27FC236}">
                <a16:creationId xmlns:a16="http://schemas.microsoft.com/office/drawing/2014/main" id="{3EED1D64-8D5C-41B6-B25D-0A9E7FB69A20}"/>
              </a:ext>
            </a:extLst>
          </p:cNvPr>
          <p:cNvPicPr>
            <a:picLocks noChangeAspect="1"/>
          </p:cNvPicPr>
          <p:nvPr/>
        </p:nvPicPr>
        <p:blipFill>
          <a:blip r:embed="rId2"/>
          <a:stretch>
            <a:fillRect/>
          </a:stretch>
        </p:blipFill>
        <p:spPr>
          <a:xfrm>
            <a:off x="3550595" y="3308618"/>
            <a:ext cx="6345879" cy="3355841"/>
          </a:xfrm>
          <a:prstGeom prst="rect">
            <a:avLst/>
          </a:prstGeom>
        </p:spPr>
      </p:pic>
    </p:spTree>
    <p:extLst>
      <p:ext uri="{BB962C8B-B14F-4D97-AF65-F5344CB8AC3E}">
        <p14:creationId xmlns:p14="http://schemas.microsoft.com/office/powerpoint/2010/main" val="388238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Php/liste.php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311579" y="1264596"/>
            <a:ext cx="10193033" cy="5505319"/>
          </a:xfrm>
        </p:spPr>
        <p:txBody>
          <a:bodyPr>
            <a:normAutofit/>
          </a:bodyPr>
          <a:lstStyle/>
          <a:p>
            <a:pPr algn="just"/>
            <a:r>
              <a:rPr lang="tr-TR" dirty="0"/>
              <a:t>Bu sayfada ilk olarak db_conn.php sayfasını ekliyoruz. Devamından sql değişkenine users tablosundaki kayıtlı id leri sıralar</a:t>
            </a:r>
          </a:p>
          <a:p>
            <a:pPr algn="just"/>
            <a:r>
              <a:rPr lang="tr-TR" dirty="0"/>
              <a:t>En son olarak da bu bilgileri sorgulamak için mysqli_query yazıyoruz.</a:t>
            </a:r>
            <a:endParaRPr lang="en-US" dirty="0"/>
          </a:p>
        </p:txBody>
      </p:sp>
      <p:pic>
        <p:nvPicPr>
          <p:cNvPr id="5" name="Picture 4">
            <a:extLst>
              <a:ext uri="{FF2B5EF4-FFF2-40B4-BE49-F238E27FC236}">
                <a16:creationId xmlns:a16="http://schemas.microsoft.com/office/drawing/2014/main" id="{A5641D1B-97C7-42A2-801A-5CA1FBB154C2}"/>
              </a:ext>
            </a:extLst>
          </p:cNvPr>
          <p:cNvPicPr>
            <a:picLocks noChangeAspect="1"/>
          </p:cNvPicPr>
          <p:nvPr/>
        </p:nvPicPr>
        <p:blipFill>
          <a:blip r:embed="rId2"/>
          <a:stretch>
            <a:fillRect/>
          </a:stretch>
        </p:blipFill>
        <p:spPr>
          <a:xfrm>
            <a:off x="3338447" y="4216648"/>
            <a:ext cx="4505325" cy="1304925"/>
          </a:xfrm>
          <a:prstGeom prst="rect">
            <a:avLst/>
          </a:prstGeom>
        </p:spPr>
      </p:pic>
    </p:spTree>
    <p:extLst>
      <p:ext uri="{BB962C8B-B14F-4D97-AF65-F5344CB8AC3E}">
        <p14:creationId xmlns:p14="http://schemas.microsoft.com/office/powerpoint/2010/main" val="12573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Guncelle.php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21965"/>
          </a:xfrm>
        </p:spPr>
        <p:txBody>
          <a:bodyPr>
            <a:normAutofit/>
          </a:bodyPr>
          <a:lstStyle/>
          <a:p>
            <a:r>
              <a:rPr lang="tr-TR" dirty="0"/>
              <a:t>Bu sayfada öğrencilerin bilgilerini yenilenmesi için. İlk olarak php/guncelle.php sayfasını ekliyoruz.Devamında form action diyerek php/guncelle.php sayfasından bilgileri alıp post ile verileri gönderiyoruz. Altına eğer bir hata oluşursa oluşan hatayı  bastırıyoruz. Formun içine Öğrencinin güncellenilecek olan ismi, soyadı, sınıfı veya numarası girilmesi istendi.</a:t>
            </a:r>
          </a:p>
          <a:p>
            <a:endParaRPr lang="en-US" dirty="0"/>
          </a:p>
        </p:txBody>
      </p:sp>
      <p:pic>
        <p:nvPicPr>
          <p:cNvPr id="13" name="Picture 12">
            <a:extLst>
              <a:ext uri="{FF2B5EF4-FFF2-40B4-BE49-F238E27FC236}">
                <a16:creationId xmlns:a16="http://schemas.microsoft.com/office/drawing/2014/main" id="{44C159B0-DC66-4518-B748-1153E827E246}"/>
              </a:ext>
            </a:extLst>
          </p:cNvPr>
          <p:cNvPicPr>
            <a:picLocks noChangeAspect="1"/>
          </p:cNvPicPr>
          <p:nvPr/>
        </p:nvPicPr>
        <p:blipFill>
          <a:blip r:embed="rId2"/>
          <a:stretch>
            <a:fillRect/>
          </a:stretch>
        </p:blipFill>
        <p:spPr>
          <a:xfrm>
            <a:off x="3975482" y="3003259"/>
            <a:ext cx="3951062" cy="3656284"/>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Guncelle.php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21965"/>
          </a:xfrm>
        </p:spPr>
        <p:txBody>
          <a:bodyPr>
            <a:normAutofit/>
          </a:bodyPr>
          <a:lstStyle/>
          <a:p>
            <a:endParaRPr lang="tr-TR" dirty="0"/>
          </a:p>
          <a:p>
            <a:r>
              <a:rPr lang="tr-TR" dirty="0"/>
              <a:t>Devamında güncelle ve liste/düzenle butonu oluşturduk. </a:t>
            </a:r>
            <a:endParaRPr lang="en-US" dirty="0"/>
          </a:p>
        </p:txBody>
      </p:sp>
      <p:pic>
        <p:nvPicPr>
          <p:cNvPr id="6" name="Picture 5">
            <a:extLst>
              <a:ext uri="{FF2B5EF4-FFF2-40B4-BE49-F238E27FC236}">
                <a16:creationId xmlns:a16="http://schemas.microsoft.com/office/drawing/2014/main" id="{18B2158F-B887-4074-A1A3-E6D548E38E5E}"/>
              </a:ext>
            </a:extLst>
          </p:cNvPr>
          <p:cNvPicPr>
            <a:picLocks noChangeAspect="1"/>
          </p:cNvPicPr>
          <p:nvPr/>
        </p:nvPicPr>
        <p:blipFill>
          <a:blip r:embed="rId2"/>
          <a:stretch>
            <a:fillRect/>
          </a:stretch>
        </p:blipFill>
        <p:spPr>
          <a:xfrm>
            <a:off x="3559759" y="2627819"/>
            <a:ext cx="4018302" cy="3982531"/>
          </a:xfrm>
          <a:prstGeom prst="rect">
            <a:avLst/>
          </a:prstGeom>
        </p:spPr>
      </p:pic>
    </p:spTree>
    <p:extLst>
      <p:ext uri="{BB962C8B-B14F-4D97-AF65-F5344CB8AC3E}">
        <p14:creationId xmlns:p14="http://schemas.microsoft.com/office/powerpoint/2010/main" val="739609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Php/guncelle.php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248424"/>
          </a:xfrm>
        </p:spPr>
        <p:txBody>
          <a:bodyPr>
            <a:normAutofit/>
          </a:bodyPr>
          <a:lstStyle/>
          <a:p>
            <a:r>
              <a:rPr lang="tr-TR" dirty="0"/>
              <a:t>Bu sayfada öğrencilerin bilgilerini yenilenmesi için. İlk olarak id sorguluyoruz. Devamında include ../db_con.php yazarak db_con.php adlı databeseye bağlanmamızı sağlayan sayfayı ekliyoruz. Altına function validate($data) diyerek fonksiyonumuzun içine trim,stripslashes ve htmlspecialchars fonksiyonu ekliyoruz. </a:t>
            </a:r>
          </a:p>
          <a:p>
            <a:r>
              <a:rPr lang="tr-TR" dirty="0"/>
              <a:t>Devamında id değişkenine id doğrulama atıyoruz. Sql değişkenine de id değişkeninin id ye eşit olduğu yerde users database sinden kullanıcıyı sorgulamasını istiyoruz. Altına bu bilgileri sorgulamak için mysqli_query yazıyoruz.</a:t>
            </a:r>
          </a:p>
          <a:p>
            <a:endParaRPr lang="tr-TR" dirty="0"/>
          </a:p>
          <a:p>
            <a:pPr algn="just"/>
            <a:endParaRPr lang="tr-TR" dirty="0"/>
          </a:p>
          <a:p>
            <a:pPr algn="just"/>
            <a:endParaRPr lang="en-US" dirty="0"/>
          </a:p>
        </p:txBody>
      </p:sp>
      <p:pic>
        <p:nvPicPr>
          <p:cNvPr id="6" name="Picture 5">
            <a:extLst>
              <a:ext uri="{FF2B5EF4-FFF2-40B4-BE49-F238E27FC236}">
                <a16:creationId xmlns:a16="http://schemas.microsoft.com/office/drawing/2014/main" id="{FEA4787F-3EE3-4FFA-9428-CC7FDC2EDE61}"/>
              </a:ext>
            </a:extLst>
          </p:cNvPr>
          <p:cNvPicPr>
            <a:picLocks noChangeAspect="1"/>
          </p:cNvPicPr>
          <p:nvPr/>
        </p:nvPicPr>
        <p:blipFill>
          <a:blip r:embed="rId2"/>
          <a:stretch>
            <a:fillRect/>
          </a:stretch>
        </p:blipFill>
        <p:spPr>
          <a:xfrm>
            <a:off x="4417472" y="4172808"/>
            <a:ext cx="3609975" cy="2676525"/>
          </a:xfrm>
          <a:prstGeom prst="rect">
            <a:avLst/>
          </a:prstGeom>
        </p:spPr>
      </p:pic>
    </p:spTree>
    <p:extLst>
      <p:ext uri="{BB962C8B-B14F-4D97-AF65-F5344CB8AC3E}">
        <p14:creationId xmlns:p14="http://schemas.microsoft.com/office/powerpoint/2010/main" val="527634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Php/guncelle.php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248424"/>
          </a:xfrm>
        </p:spPr>
        <p:txBody>
          <a:bodyPr>
            <a:normAutofit/>
          </a:bodyPr>
          <a:lstStyle/>
          <a:p>
            <a:r>
              <a:rPr lang="tr-TR" dirty="0"/>
              <a:t>Devamında sonuç kümesindeki satır sayısı 0 dan büyüy ise row değişkenine sonuçları getir sorgusunu yazıyoruz.</a:t>
            </a:r>
          </a:p>
          <a:p>
            <a:r>
              <a:rPr lang="tr-TR" dirty="0"/>
              <a:t>Eğer değilse liste.php sayfasına gidiyoruz.</a:t>
            </a:r>
          </a:p>
          <a:p>
            <a:r>
              <a:rPr lang="tr-TR" dirty="0"/>
              <a:t>Else if sorgusunda  post metoduyla güncelle sayfasını doldurmamızı sağlıyor. Devamında include ../db_con.php yazarak db_con.php adlı database bağlanmamızı sağlayan sayfayı ekliyor. Altına function validate($data) diyerek fonksiyonumuzun içine trim,stripslashes ve htmlspecialchars fonksiyonu ekliyoruz. </a:t>
            </a:r>
            <a:endParaRPr lang="en-US" dirty="0"/>
          </a:p>
        </p:txBody>
      </p:sp>
      <p:pic>
        <p:nvPicPr>
          <p:cNvPr id="5" name="Picture 4">
            <a:extLst>
              <a:ext uri="{FF2B5EF4-FFF2-40B4-BE49-F238E27FC236}">
                <a16:creationId xmlns:a16="http://schemas.microsoft.com/office/drawing/2014/main" id="{2FDA00E0-1828-426C-AEF7-55246D96E8FA}"/>
              </a:ext>
            </a:extLst>
          </p:cNvPr>
          <p:cNvPicPr>
            <a:picLocks noChangeAspect="1"/>
          </p:cNvPicPr>
          <p:nvPr/>
        </p:nvPicPr>
        <p:blipFill>
          <a:blip r:embed="rId2"/>
          <a:stretch>
            <a:fillRect/>
          </a:stretch>
        </p:blipFill>
        <p:spPr>
          <a:xfrm>
            <a:off x="3592850" y="4061703"/>
            <a:ext cx="3819525" cy="2533650"/>
          </a:xfrm>
          <a:prstGeom prst="rect">
            <a:avLst/>
          </a:prstGeom>
        </p:spPr>
      </p:pic>
    </p:spTree>
    <p:extLst>
      <p:ext uri="{BB962C8B-B14F-4D97-AF65-F5344CB8AC3E}">
        <p14:creationId xmlns:p14="http://schemas.microsoft.com/office/powerpoint/2010/main" val="42022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Php/guncelle.php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248424"/>
          </a:xfrm>
        </p:spPr>
        <p:txBody>
          <a:bodyPr>
            <a:normAutofit/>
          </a:bodyPr>
          <a:lstStyle/>
          <a:p>
            <a:r>
              <a:rPr lang="tr-TR" dirty="0"/>
              <a:t>Devamında isim, soyad, sınıf, numara ve id verilerini $_POST ile alıp değişkenlere atıyoruz. Altına if sorgusu ile ismin,soyadın,sınıfın ve numaranın doldurulduğundan emin oluyoruz. Eğer herhangi bir tanesi bile boş kalırsa hata verir</a:t>
            </a:r>
          </a:p>
          <a:p>
            <a:pPr algn="just"/>
            <a:endParaRPr lang="tr-TR" dirty="0"/>
          </a:p>
        </p:txBody>
      </p:sp>
      <p:pic>
        <p:nvPicPr>
          <p:cNvPr id="6" name="Picture 5">
            <a:extLst>
              <a:ext uri="{FF2B5EF4-FFF2-40B4-BE49-F238E27FC236}">
                <a16:creationId xmlns:a16="http://schemas.microsoft.com/office/drawing/2014/main" id="{DA9AF489-1EB8-485A-9E96-CE6E609D5851}"/>
              </a:ext>
            </a:extLst>
          </p:cNvPr>
          <p:cNvPicPr>
            <a:picLocks noChangeAspect="1"/>
          </p:cNvPicPr>
          <p:nvPr/>
        </p:nvPicPr>
        <p:blipFill>
          <a:blip r:embed="rId2"/>
          <a:stretch>
            <a:fillRect/>
          </a:stretch>
        </p:blipFill>
        <p:spPr>
          <a:xfrm>
            <a:off x="3667328" y="3474147"/>
            <a:ext cx="4708188" cy="2957708"/>
          </a:xfrm>
          <a:prstGeom prst="rect">
            <a:avLst/>
          </a:prstGeom>
        </p:spPr>
      </p:pic>
    </p:spTree>
    <p:extLst>
      <p:ext uri="{BB962C8B-B14F-4D97-AF65-F5344CB8AC3E}">
        <p14:creationId xmlns:p14="http://schemas.microsoft.com/office/powerpoint/2010/main" val="699116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2589212" y="1820411"/>
            <a:ext cx="8915400" cy="4630723"/>
          </a:xfrm>
        </p:spPr>
        <p:txBody>
          <a:bodyPr>
            <a:normAutofit fontScale="85000" lnSpcReduction="20000"/>
          </a:bodyPr>
          <a:lstStyle/>
          <a:p>
            <a:r>
              <a:rPr lang="tr-TR" dirty="0"/>
              <a:t>Ayar.php</a:t>
            </a:r>
          </a:p>
          <a:p>
            <a:r>
              <a:rPr lang="tr-TR" dirty="0"/>
              <a:t>giris.php</a:t>
            </a:r>
          </a:p>
          <a:p>
            <a:r>
              <a:rPr lang="tr-TR" dirty="0"/>
              <a:t>Login.php</a:t>
            </a:r>
          </a:p>
          <a:p>
            <a:r>
              <a:rPr lang="tr-TR" dirty="0"/>
              <a:t>Logout.php</a:t>
            </a:r>
          </a:p>
          <a:p>
            <a:r>
              <a:rPr lang="tr-TR" dirty="0"/>
              <a:t>Admin.php</a:t>
            </a:r>
          </a:p>
          <a:p>
            <a:r>
              <a:rPr lang="tr-TR" dirty="0"/>
              <a:t>Kaydet.php</a:t>
            </a:r>
          </a:p>
          <a:p>
            <a:r>
              <a:rPr lang="tr-TR" dirty="0"/>
              <a:t>db_conn.php</a:t>
            </a:r>
          </a:p>
          <a:p>
            <a:r>
              <a:rPr lang="tr-TR" dirty="0"/>
              <a:t>liste.php</a:t>
            </a:r>
          </a:p>
          <a:p>
            <a:r>
              <a:rPr lang="tr-TR" dirty="0"/>
              <a:t>Php/liste.php</a:t>
            </a:r>
          </a:p>
          <a:p>
            <a:r>
              <a:rPr lang="tr-TR" dirty="0"/>
              <a:t>Guncelle.php</a:t>
            </a:r>
          </a:p>
          <a:p>
            <a:r>
              <a:rPr lang="tr-TR" dirty="0"/>
              <a:t>Php/guncelle.php</a:t>
            </a:r>
          </a:p>
          <a:p>
            <a:r>
              <a:rPr lang="tr-TR" dirty="0"/>
              <a:t>Sil.php</a:t>
            </a:r>
          </a:p>
          <a:p>
            <a:r>
              <a:rPr lang="tr-TR" dirty="0"/>
              <a:t>style.css</a:t>
            </a:r>
          </a:p>
          <a:p>
            <a:r>
              <a:rPr lang="tr-TR" dirty="0"/>
              <a:t>Sonuç</a:t>
            </a:r>
          </a:p>
          <a:p>
            <a:r>
              <a:rPr lang="tr-TR" dirty="0"/>
              <a:t>Kaynaklar</a:t>
            </a:r>
          </a:p>
          <a:p>
            <a:endParaRPr lang="tr-TR" dirty="0"/>
          </a:p>
          <a:p>
            <a:endParaRPr lang="tr-TR" dirty="0"/>
          </a:p>
          <a:p>
            <a:endParaRPr lang="tr-TR" dirty="0"/>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2" descr="Content Icon Png ,HD PNG . (+) Pictures - vhv.rs">
            <a:extLst>
              <a:ext uri="{FF2B5EF4-FFF2-40B4-BE49-F238E27FC236}">
                <a16:creationId xmlns:a16="http://schemas.microsoft.com/office/drawing/2014/main" id="{30C9555B-79E5-493C-91CF-6C37CB029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4276" y="1534317"/>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 name="Resim 5">
            <a:hlinkClick r:id="rId3"/>
            <a:extLst>
              <a:ext uri="{FF2B5EF4-FFF2-40B4-BE49-F238E27FC236}">
                <a16:creationId xmlns:a16="http://schemas.microsoft.com/office/drawing/2014/main" id="{5E0CEE4C-9B47-48D3-9C95-A5768F3000F3}"/>
              </a:ext>
            </a:extLst>
          </p:cNvPr>
          <p:cNvPicPr>
            <a:picLocks noChangeAspect="1"/>
          </p:cNvPicPr>
          <p:nvPr/>
        </p:nvPicPr>
        <p:blipFill>
          <a:blip r:embed="rId4"/>
          <a:stretch>
            <a:fillRect/>
          </a:stretch>
        </p:blipFill>
        <p:spPr>
          <a:xfrm>
            <a:off x="10228222" y="5153978"/>
            <a:ext cx="1778435" cy="1633526"/>
          </a:xfrm>
          <a:prstGeom prst="rect">
            <a:avLst/>
          </a:prstGeom>
        </p:spPr>
      </p:pic>
      <p:sp>
        <p:nvSpPr>
          <p:cNvPr id="10" name="Dikdörtgen 9">
            <a:extLst>
              <a:ext uri="{FF2B5EF4-FFF2-40B4-BE49-F238E27FC236}">
                <a16:creationId xmlns:a16="http://schemas.microsoft.com/office/drawing/2014/main" id="{6172CFBE-5876-4842-A283-B284E964BE1B}"/>
              </a:ext>
            </a:extLst>
          </p:cNvPr>
          <p:cNvSpPr/>
          <p:nvPr/>
        </p:nvSpPr>
        <p:spPr>
          <a:xfrm>
            <a:off x="9572776" y="6547199"/>
            <a:ext cx="2559062"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5"/>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20228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Php/guncelle.php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248424"/>
          </a:xfrm>
        </p:spPr>
        <p:txBody>
          <a:bodyPr>
            <a:normAutofit/>
          </a:bodyPr>
          <a:lstStyle/>
          <a:p>
            <a:r>
              <a:rPr lang="tr-TR" dirty="0"/>
              <a:t>Else içine sql değişkeni oluşturup mysql tarafında oluşturduğumuz database’yi UPDATE users SET değişkenleri isimlerine aktarıp WHERE id =$id diyerek database kısmına ekliyoruz. Eğer database’ye eklenirse başarıyla güncellendi yazıyoruz. Database’ye ekleyemezse bir sorun var diyoruz.</a:t>
            </a:r>
          </a:p>
          <a:p>
            <a:pPr algn="just"/>
            <a:endParaRPr lang="tr-TR" dirty="0"/>
          </a:p>
        </p:txBody>
      </p:sp>
      <p:pic>
        <p:nvPicPr>
          <p:cNvPr id="5" name="Picture 4">
            <a:extLst>
              <a:ext uri="{FF2B5EF4-FFF2-40B4-BE49-F238E27FC236}">
                <a16:creationId xmlns:a16="http://schemas.microsoft.com/office/drawing/2014/main" id="{95FE99C9-A67A-4D4A-871A-7FA994C64CB8}"/>
              </a:ext>
            </a:extLst>
          </p:cNvPr>
          <p:cNvPicPr>
            <a:picLocks noChangeAspect="1"/>
          </p:cNvPicPr>
          <p:nvPr/>
        </p:nvPicPr>
        <p:blipFill>
          <a:blip r:embed="rId2"/>
          <a:stretch>
            <a:fillRect/>
          </a:stretch>
        </p:blipFill>
        <p:spPr>
          <a:xfrm>
            <a:off x="2424112" y="3339525"/>
            <a:ext cx="7343775" cy="3019425"/>
          </a:xfrm>
          <a:prstGeom prst="rect">
            <a:avLst/>
          </a:prstGeom>
        </p:spPr>
      </p:pic>
    </p:spTree>
    <p:extLst>
      <p:ext uri="{BB962C8B-B14F-4D97-AF65-F5344CB8AC3E}">
        <p14:creationId xmlns:p14="http://schemas.microsoft.com/office/powerpoint/2010/main" val="1816431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Sil.php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90058"/>
          </a:xfrm>
        </p:spPr>
        <p:txBody>
          <a:bodyPr>
            <a:normAutofit/>
          </a:bodyPr>
          <a:lstStyle/>
          <a:p>
            <a:r>
              <a:rPr lang="tr-TR" dirty="0"/>
              <a:t>Bu sayfada listeden kaldırmamız gereken öğrenciler içindir. İlk olarak id sorguluyoruz .Devamında   include ../db_con.php yazarak db_con.php adlı databeseye bağlanmamızı sağlayan sayfayı ekliyoruz. Altına function validate($data) diyerek fonksiyonumuzun içine trim,stripslashes ve htmlspecialchars fonksiyonu ekliyoruz. </a:t>
            </a:r>
          </a:p>
          <a:p>
            <a:endParaRPr lang="tr-TR" dirty="0"/>
          </a:p>
          <a:p>
            <a:pPr algn="just"/>
            <a:endParaRPr lang="tr-TR" dirty="0"/>
          </a:p>
          <a:p>
            <a:pPr algn="just"/>
            <a:endParaRPr lang="en-US" dirty="0"/>
          </a:p>
        </p:txBody>
      </p:sp>
      <p:pic>
        <p:nvPicPr>
          <p:cNvPr id="9" name="Picture 8">
            <a:extLst>
              <a:ext uri="{FF2B5EF4-FFF2-40B4-BE49-F238E27FC236}">
                <a16:creationId xmlns:a16="http://schemas.microsoft.com/office/drawing/2014/main" id="{DEDC5087-F208-47CD-BC0B-53D9E781EA60}"/>
              </a:ext>
            </a:extLst>
          </p:cNvPr>
          <p:cNvPicPr>
            <a:picLocks noChangeAspect="1"/>
          </p:cNvPicPr>
          <p:nvPr/>
        </p:nvPicPr>
        <p:blipFill>
          <a:blip r:embed="rId2"/>
          <a:stretch>
            <a:fillRect/>
          </a:stretch>
        </p:blipFill>
        <p:spPr>
          <a:xfrm>
            <a:off x="3866947" y="4244907"/>
            <a:ext cx="3671720" cy="1786242"/>
          </a:xfrm>
          <a:prstGeom prst="rect">
            <a:avLst/>
          </a:prstGeom>
        </p:spPr>
      </p:pic>
    </p:spTree>
    <p:extLst>
      <p:ext uri="{BB962C8B-B14F-4D97-AF65-F5344CB8AC3E}">
        <p14:creationId xmlns:p14="http://schemas.microsoft.com/office/powerpoint/2010/main" val="3508505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Sil.php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90058"/>
          </a:xfrm>
        </p:spPr>
        <p:txBody>
          <a:bodyPr>
            <a:normAutofit/>
          </a:bodyPr>
          <a:lstStyle/>
          <a:p>
            <a:r>
              <a:rPr lang="tr-TR" dirty="0"/>
              <a:t>Devamında id değişkenine id doğrulama atıyoruz. Sql değişkenine de id değişkeninin id ye eşit olduğu yerde users database inden kullanıcıyı silmesini istiyoruz. Altına bu bilgileri sorgulamak için mysqli_query yazıyoruz.</a:t>
            </a:r>
          </a:p>
          <a:p>
            <a:r>
              <a:rPr lang="tr-TR" dirty="0"/>
              <a:t>Sorgunun içinde eğer herşey sorunsuz olarak çalışırsa başarıyla silindi diyoruz eğer hata alırsak sonuç olarak hata oluştu yazdırıyoruz.</a:t>
            </a:r>
            <a:endParaRPr lang="en-US" dirty="0"/>
          </a:p>
          <a:p>
            <a:endParaRPr lang="tr-TR" dirty="0"/>
          </a:p>
          <a:p>
            <a:endParaRPr lang="tr-TR" dirty="0"/>
          </a:p>
          <a:p>
            <a:pPr algn="just"/>
            <a:endParaRPr lang="tr-TR" dirty="0"/>
          </a:p>
          <a:p>
            <a:pPr algn="just"/>
            <a:endParaRPr lang="en-US" dirty="0"/>
          </a:p>
        </p:txBody>
      </p:sp>
      <p:pic>
        <p:nvPicPr>
          <p:cNvPr id="6" name="Picture 5">
            <a:extLst>
              <a:ext uri="{FF2B5EF4-FFF2-40B4-BE49-F238E27FC236}">
                <a16:creationId xmlns:a16="http://schemas.microsoft.com/office/drawing/2014/main" id="{F9E1BB87-A7D6-4F0D-8536-2EB43097170D}"/>
              </a:ext>
            </a:extLst>
          </p:cNvPr>
          <p:cNvPicPr>
            <a:picLocks noChangeAspect="1"/>
          </p:cNvPicPr>
          <p:nvPr/>
        </p:nvPicPr>
        <p:blipFill>
          <a:blip r:embed="rId2"/>
          <a:stretch>
            <a:fillRect/>
          </a:stretch>
        </p:blipFill>
        <p:spPr>
          <a:xfrm>
            <a:off x="2692907" y="3708062"/>
            <a:ext cx="5556149" cy="2828925"/>
          </a:xfrm>
          <a:prstGeom prst="rect">
            <a:avLst/>
          </a:prstGeom>
        </p:spPr>
      </p:pic>
    </p:spTree>
    <p:extLst>
      <p:ext uri="{BB962C8B-B14F-4D97-AF65-F5344CB8AC3E}">
        <p14:creationId xmlns:p14="http://schemas.microsoft.com/office/powerpoint/2010/main" val="61515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style.css</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190058"/>
          </a:xfrm>
        </p:spPr>
        <p:txBody>
          <a:bodyPr>
            <a:normAutofit/>
          </a:bodyPr>
          <a:lstStyle/>
          <a:p>
            <a:endParaRPr lang="tr-TR" dirty="0"/>
          </a:p>
          <a:p>
            <a:endParaRPr lang="tr-TR" dirty="0"/>
          </a:p>
          <a:p>
            <a:pPr algn="just"/>
            <a:endParaRPr lang="tr-TR" dirty="0"/>
          </a:p>
          <a:p>
            <a:pPr algn="just"/>
            <a:endParaRPr lang="en-US" dirty="0"/>
          </a:p>
        </p:txBody>
      </p:sp>
      <p:pic>
        <p:nvPicPr>
          <p:cNvPr id="5" name="Picture 4">
            <a:extLst>
              <a:ext uri="{FF2B5EF4-FFF2-40B4-BE49-F238E27FC236}">
                <a16:creationId xmlns:a16="http://schemas.microsoft.com/office/drawing/2014/main" id="{BDC84EE6-DDF7-4AFC-BACA-F46C81DAC758}"/>
              </a:ext>
            </a:extLst>
          </p:cNvPr>
          <p:cNvPicPr>
            <a:picLocks noChangeAspect="1"/>
          </p:cNvPicPr>
          <p:nvPr/>
        </p:nvPicPr>
        <p:blipFill>
          <a:blip r:embed="rId2"/>
          <a:stretch>
            <a:fillRect/>
          </a:stretch>
        </p:blipFill>
        <p:spPr>
          <a:xfrm>
            <a:off x="2852034" y="2267121"/>
            <a:ext cx="6248400" cy="3981450"/>
          </a:xfrm>
          <a:prstGeom prst="rect">
            <a:avLst/>
          </a:prstGeom>
        </p:spPr>
      </p:pic>
    </p:spTree>
    <p:extLst>
      <p:ext uri="{BB962C8B-B14F-4D97-AF65-F5344CB8AC3E}">
        <p14:creationId xmlns:p14="http://schemas.microsoft.com/office/powerpoint/2010/main" val="258460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r>
              <a:rPr lang="tr-TR" dirty="0"/>
              <a:t>Admin paneli sayesinde okul yöneticilerinin öğrencileri kayıt edebildiği, listeleyebildiği, bilgilerini değiştirebildiği ve öğrencilerin okuldan ayrılma durumlarında kayıtlarını silebildiği bir arayüz oluşturduk.</a:t>
            </a:r>
            <a:endParaRPr lang="en-US" dirty="0"/>
          </a:p>
        </p:txBody>
      </p:sp>
    </p:spTree>
    <p:extLst>
      <p:ext uri="{BB962C8B-B14F-4D97-AF65-F5344CB8AC3E}">
        <p14:creationId xmlns:p14="http://schemas.microsoft.com/office/powerpoint/2010/main" val="269758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hlinkClick r:id="rId2"/>
              </a:rPr>
              <a:t>https://www.muratyazici.com/php-admin-paneli.html</a:t>
            </a:r>
            <a:endParaRPr lang="tr-TR" dirty="0"/>
          </a:p>
          <a:p>
            <a:r>
              <a:rPr lang="tr-TR" dirty="0">
                <a:hlinkClick r:id="rId3"/>
              </a:rPr>
              <a:t>https://medium.com/@uurkabak/php-i%CC%87le-admi%CC%87n-paneli%CC%87-yapimi-d2ace457ef21</a:t>
            </a:r>
            <a:endParaRPr lang="tr-TR" dirty="0"/>
          </a:p>
          <a:p>
            <a:r>
              <a:rPr lang="tr-TR" dirty="0">
                <a:hlinkClick r:id="rId4"/>
              </a:rPr>
              <a:t>https://github.com/chetans9/core-php-admin-panel</a:t>
            </a:r>
            <a:endParaRPr lang="tr-TR" dirty="0"/>
          </a:p>
          <a:p>
            <a:r>
              <a:rPr lang="tr-TR" dirty="0">
                <a:hlinkClick r:id="rId5"/>
              </a:rPr>
              <a:t>https://www.php.net/manual/tr/tutorial.forms.php</a:t>
            </a:r>
            <a:endParaRPr lang="tr-TR" dirty="0"/>
          </a:p>
          <a:p>
            <a:r>
              <a:rPr lang="en-US" dirty="0">
                <a:hlinkClick r:id="rId6"/>
              </a:rPr>
              <a:t>https://www.w3schools.com/php/php_superglobals_get.asp</a:t>
            </a:r>
            <a:endParaRPr lang="tr-TR" dirty="0"/>
          </a:p>
          <a:p>
            <a:r>
              <a:rPr lang="en-US" dirty="0">
                <a:hlinkClick r:id="rId7"/>
              </a:rPr>
              <a:t>https://www.webcebir.com/223-php-get-ve-post-kullanimi-dersi.html</a:t>
            </a: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7" name="Resim 6">
            <a:hlinkClick r:id="rId8"/>
            <a:extLst>
              <a:ext uri="{FF2B5EF4-FFF2-40B4-BE49-F238E27FC236}">
                <a16:creationId xmlns:a16="http://schemas.microsoft.com/office/drawing/2014/main" id="{0A675831-3AA0-4363-AC92-D034C6551F3F}"/>
              </a:ext>
            </a:extLst>
          </p:cNvPr>
          <p:cNvPicPr>
            <a:picLocks noChangeAspect="1"/>
          </p:cNvPicPr>
          <p:nvPr/>
        </p:nvPicPr>
        <p:blipFill>
          <a:blip r:embed="rId9"/>
          <a:stretch>
            <a:fillRect/>
          </a:stretch>
        </p:blipFill>
        <p:spPr>
          <a:xfrm>
            <a:off x="10292020" y="5094459"/>
            <a:ext cx="1778435" cy="1633526"/>
          </a:xfrm>
          <a:prstGeom prst="rect">
            <a:avLst/>
          </a:prstGeom>
        </p:spPr>
      </p:pic>
      <p:sp>
        <p:nvSpPr>
          <p:cNvPr id="8" name="Dikdörtgen 7">
            <a:extLst>
              <a:ext uri="{FF2B5EF4-FFF2-40B4-BE49-F238E27FC236}">
                <a16:creationId xmlns:a16="http://schemas.microsoft.com/office/drawing/2014/main" id="{03FCA83D-C5FB-435B-A2B5-B2A5937640CC}"/>
              </a:ext>
            </a:extLst>
          </p:cNvPr>
          <p:cNvSpPr/>
          <p:nvPr/>
        </p:nvSpPr>
        <p:spPr>
          <a:xfrm>
            <a:off x="9508970" y="6450986"/>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10"/>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5613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6003453" y="5057069"/>
            <a:ext cx="5972961"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351598" y="5158863"/>
            <a:ext cx="5499078" cy="148959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Tolga Üner</a:t>
            </a:r>
            <a:br>
              <a:rPr lang="tr-TR" b="1" dirty="0">
                <a:solidFill>
                  <a:schemeClr val="tx1"/>
                </a:solidFill>
              </a:rPr>
            </a:br>
            <a:r>
              <a:rPr lang="tr-TR" dirty="0">
                <a:solidFill>
                  <a:schemeClr val="tx1"/>
                </a:solidFill>
              </a:rPr>
              <a:t>E-posta                       : tlguner@gmail.com</a:t>
            </a:r>
          </a:p>
          <a:p>
            <a:r>
              <a:rPr lang="tr-TR" dirty="0">
                <a:solidFill>
                  <a:schemeClr val="tx1"/>
                </a:solidFill>
              </a:rPr>
              <a:t>Tarih                            : 05/09/2021</a:t>
            </a:r>
          </a:p>
          <a:p>
            <a:r>
              <a:rPr lang="tr-TR" dirty="0">
                <a:solidFill>
                  <a:schemeClr val="tx1"/>
                </a:solidFill>
              </a:rPr>
              <a:t>Sürüm                         : v1</a:t>
            </a:r>
          </a:p>
        </p:txBody>
      </p:sp>
      <p:pic>
        <p:nvPicPr>
          <p:cNvPr id="3" name="Resim 2">
            <a:hlinkClick r:id="rId2"/>
            <a:extLst>
              <a:ext uri="{FF2B5EF4-FFF2-40B4-BE49-F238E27FC236}">
                <a16:creationId xmlns:a16="http://schemas.microsoft.com/office/drawing/2014/main" id="{440EE4E6-0C22-460A-B557-4DBCDB068E2C}"/>
              </a:ext>
            </a:extLst>
          </p:cNvPr>
          <p:cNvPicPr>
            <a:picLocks noChangeAspect="1"/>
          </p:cNvPicPr>
          <p:nvPr/>
        </p:nvPicPr>
        <p:blipFill>
          <a:blip r:embed="rId3"/>
          <a:stretch>
            <a:fillRect/>
          </a:stretch>
        </p:blipFill>
        <p:spPr>
          <a:xfrm>
            <a:off x="725718" y="-76634"/>
            <a:ext cx="1778435" cy="1633526"/>
          </a:xfrm>
          <a:prstGeom prst="rect">
            <a:avLst/>
          </a:prstGeom>
        </p:spPr>
      </p:pic>
      <p:sp>
        <p:nvSpPr>
          <p:cNvPr id="5" name="Dikdörtgen 4">
            <a:extLst>
              <a:ext uri="{FF2B5EF4-FFF2-40B4-BE49-F238E27FC236}">
                <a16:creationId xmlns:a16="http://schemas.microsoft.com/office/drawing/2014/main" id="{3DD86D6B-863B-40CB-B844-8D3FB742F68D}"/>
              </a:ext>
            </a:extLst>
          </p:cNvPr>
          <p:cNvSpPr/>
          <p:nvPr/>
        </p:nvSpPr>
        <p:spPr>
          <a:xfrm>
            <a:off x="531812" y="1355803"/>
            <a:ext cx="2683030" cy="276999"/>
          </a:xfrm>
          <a:prstGeom prst="rect">
            <a:avLst/>
          </a:prstGeom>
          <a:noFill/>
        </p:spPr>
        <p:txBody>
          <a:bodyPr wrap="square" lIns="91440" tIns="45720" rIns="91440" bIns="45720">
            <a:spAutoFit/>
          </a:bodyPr>
          <a:lstStyle/>
          <a:p>
            <a:pPr algn="ctr"/>
            <a:r>
              <a:rPr lang="tr-TR" sz="1200" b="0" cap="none" spc="0" dirty="0">
                <a:ln w="0"/>
                <a:solidFill>
                  <a:schemeClr val="tx1"/>
                </a:solidFill>
                <a:effectLst>
                  <a:outerShdw blurRad="38100" dist="19050" dir="2700000" algn="tl" rotWithShape="0">
                    <a:schemeClr val="dk1">
                      <a:alpha val="40000"/>
                    </a:schemeClr>
                  </a:outerShdw>
                </a:effectLst>
                <a:hlinkClick r:id="rId4"/>
              </a:rPr>
              <a:t>http://youtube.com/bmdersleri</a:t>
            </a:r>
            <a:endParaRPr lang="tr-TR" sz="1200" b="0" cap="none" spc="0" dirty="0">
              <a:ln w="0"/>
              <a:solidFill>
                <a:schemeClr val="tx1"/>
              </a:solidFill>
              <a:effectLst>
                <a:outerShdw blurRad="38100" dist="19050" dir="2700000" algn="tl" rotWithShape="0">
                  <a:schemeClr val="dk1">
                    <a:alpha val="40000"/>
                  </a:schemeClr>
                </a:outerShdw>
              </a:effectLst>
            </a:endParaRPr>
          </a:p>
        </p:txBody>
      </p:sp>
      <p:sp>
        <p:nvSpPr>
          <p:cNvPr id="11" name="Alt Başlık 2">
            <a:extLst>
              <a:ext uri="{FF2B5EF4-FFF2-40B4-BE49-F238E27FC236}">
                <a16:creationId xmlns:a16="http://schemas.microsoft.com/office/drawing/2014/main" id="{2ADB8702-2CF7-4796-9D02-4E0DE36007D0}"/>
              </a:ext>
            </a:extLst>
          </p:cNvPr>
          <p:cNvSpPr txBox="1">
            <a:spLocks/>
          </p:cNvSpPr>
          <p:nvPr/>
        </p:nvSpPr>
        <p:spPr>
          <a:xfrm>
            <a:off x="3653611" y="59672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Sunucu Tabanlı Programlama</a:t>
            </a:r>
            <a:endParaRPr lang="en-US" b="1" dirty="0">
              <a:ln/>
              <a:solidFill>
                <a:schemeClr val="accent3"/>
              </a:solidFill>
            </a:endParaRPr>
          </a:p>
        </p:txBody>
      </p:sp>
      <p:pic>
        <p:nvPicPr>
          <p:cNvPr id="12" name="Picture 6" descr="These are the Skills that You Need to Hone to Become a Software Engineer">
            <a:extLst>
              <a:ext uri="{FF2B5EF4-FFF2-40B4-BE49-F238E27FC236}">
                <a16:creationId xmlns:a16="http://schemas.microsoft.com/office/drawing/2014/main" id="{0632FBCB-F34B-462F-B8B8-95EEB20FD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6429" y="130029"/>
            <a:ext cx="3154326" cy="17743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93757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pPr algn="just"/>
            <a:r>
              <a:rPr lang="tr-TR" dirty="0"/>
              <a:t>Ayar.php</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r>
              <a:rPr lang="tr-TR" dirty="0"/>
              <a:t>Ayar.php dosyasında admin paneline girmemiz için gereken kullanıcı adı ve şifreyi yazdık.</a:t>
            </a:r>
            <a:endParaRPr lang="en-US" dirty="0"/>
          </a:p>
          <a:p>
            <a:pPr marL="0" indent="0">
              <a:buNone/>
            </a:pP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61C262D-3736-46BF-8A54-871BD7511126}"/>
              </a:ext>
            </a:extLst>
          </p:cNvPr>
          <p:cNvPicPr>
            <a:picLocks noChangeAspect="1"/>
          </p:cNvPicPr>
          <p:nvPr/>
        </p:nvPicPr>
        <p:blipFill>
          <a:blip r:embed="rId3"/>
          <a:stretch>
            <a:fillRect/>
          </a:stretch>
        </p:blipFill>
        <p:spPr>
          <a:xfrm>
            <a:off x="3208444" y="3684113"/>
            <a:ext cx="2752725" cy="1714500"/>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pPr algn="just"/>
            <a:r>
              <a:rPr lang="tr-TR" dirty="0"/>
              <a:t>giris.php</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r>
              <a:rPr lang="tr-TR" dirty="0"/>
              <a:t>Bu sayfada adminin kullanıcı adını ve şifresini girebileceği bir input alanı oluşturduk. İlk olarak style.css dosyasını belirtik. Devamında action.php sayfasına verileri gönderdik. Altına inputlar ile kullanıcı adı, şifre ve button oluşturduk.</a:t>
            </a:r>
          </a:p>
          <a:p>
            <a:pPr algn="just"/>
            <a:endParaRPr lang="tr-TR" dirty="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a:extLst>
              <a:ext uri="{FF2B5EF4-FFF2-40B4-BE49-F238E27FC236}">
                <a16:creationId xmlns:a16="http://schemas.microsoft.com/office/drawing/2014/main" id="{FCF76E18-891D-49F1-82B5-BA8C6F205812}"/>
              </a:ext>
            </a:extLst>
          </p:cNvPr>
          <p:cNvPicPr>
            <a:picLocks noChangeAspect="1"/>
          </p:cNvPicPr>
          <p:nvPr/>
        </p:nvPicPr>
        <p:blipFill>
          <a:blip r:embed="rId2"/>
          <a:stretch>
            <a:fillRect/>
          </a:stretch>
        </p:blipFill>
        <p:spPr>
          <a:xfrm>
            <a:off x="1634030" y="3238133"/>
            <a:ext cx="4191734" cy="3095554"/>
          </a:xfrm>
          <a:prstGeom prst="rect">
            <a:avLst/>
          </a:prstGeom>
        </p:spPr>
      </p:pic>
      <p:pic>
        <p:nvPicPr>
          <p:cNvPr id="8" name="Picture 7">
            <a:extLst>
              <a:ext uri="{FF2B5EF4-FFF2-40B4-BE49-F238E27FC236}">
                <a16:creationId xmlns:a16="http://schemas.microsoft.com/office/drawing/2014/main" id="{465744F6-04B0-4150-B9C6-0C021BE8755D}"/>
              </a:ext>
            </a:extLst>
          </p:cNvPr>
          <p:cNvPicPr>
            <a:picLocks noChangeAspect="1"/>
          </p:cNvPicPr>
          <p:nvPr/>
        </p:nvPicPr>
        <p:blipFill>
          <a:blip r:embed="rId3"/>
          <a:stretch>
            <a:fillRect/>
          </a:stretch>
        </p:blipFill>
        <p:spPr>
          <a:xfrm>
            <a:off x="6879312" y="3562542"/>
            <a:ext cx="4747079" cy="2291503"/>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Login.php</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466973"/>
          </a:xfrm>
        </p:spPr>
        <p:txBody>
          <a:bodyPr>
            <a:normAutofit/>
          </a:bodyPr>
          <a:lstStyle/>
          <a:p>
            <a:r>
              <a:rPr lang="tr-TR" dirty="0"/>
              <a:t>Bu sayfada,ayar.php sayfasından bilgileri alıp girdiğimiz bilgilerin doğru olup olmadığını kontrol ediyoruz. Eğer girdiğimiz bilgiler doğru ise bizi admin.php sayfasına yönlendiriyor fakat yanlış işe Kullanıcı Adı veya Şifre Yanlış. Giriş sayfasına yönlendiriliyorsunuz diyoruz.</a:t>
            </a:r>
            <a:endParaRPr lang="en-US"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9" name="Picture 8">
            <a:extLst>
              <a:ext uri="{FF2B5EF4-FFF2-40B4-BE49-F238E27FC236}">
                <a16:creationId xmlns:a16="http://schemas.microsoft.com/office/drawing/2014/main" id="{0C026E35-6B55-47C8-903E-CDFA746B1CBF}"/>
              </a:ext>
            </a:extLst>
          </p:cNvPr>
          <p:cNvPicPr>
            <a:picLocks noChangeAspect="1"/>
          </p:cNvPicPr>
          <p:nvPr/>
        </p:nvPicPr>
        <p:blipFill>
          <a:blip r:embed="rId2"/>
          <a:stretch>
            <a:fillRect/>
          </a:stretch>
        </p:blipFill>
        <p:spPr>
          <a:xfrm>
            <a:off x="1773957" y="3572759"/>
            <a:ext cx="3901887" cy="3023452"/>
          </a:xfrm>
          <a:prstGeom prst="rect">
            <a:avLst/>
          </a:prstGeom>
        </p:spPr>
      </p:pic>
      <p:pic>
        <p:nvPicPr>
          <p:cNvPr id="15" name="Picture 14">
            <a:extLst>
              <a:ext uri="{FF2B5EF4-FFF2-40B4-BE49-F238E27FC236}">
                <a16:creationId xmlns:a16="http://schemas.microsoft.com/office/drawing/2014/main" id="{AD3D902E-5F25-43A8-97EB-176B678DAE5C}"/>
              </a:ext>
            </a:extLst>
          </p:cNvPr>
          <p:cNvPicPr>
            <a:picLocks noChangeAspect="1"/>
          </p:cNvPicPr>
          <p:nvPr/>
        </p:nvPicPr>
        <p:blipFill>
          <a:blip r:embed="rId3"/>
          <a:stretch>
            <a:fillRect/>
          </a:stretch>
        </p:blipFill>
        <p:spPr>
          <a:xfrm>
            <a:off x="7048768" y="4628561"/>
            <a:ext cx="4300503" cy="1008747"/>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Logout.php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r>
              <a:rPr lang="tr-TR" dirty="0"/>
              <a:t>Bu sayfada eğer çıkış butonuna basılırsa bizi sistemden atarak giris sayfasına göndermektedir.</a:t>
            </a:r>
          </a:p>
          <a:p>
            <a:pPr algn="just"/>
            <a:endParaRPr lang="en-US" dirty="0"/>
          </a:p>
        </p:txBody>
      </p:sp>
      <p:pic>
        <p:nvPicPr>
          <p:cNvPr id="5" name="Picture 4">
            <a:extLst>
              <a:ext uri="{FF2B5EF4-FFF2-40B4-BE49-F238E27FC236}">
                <a16:creationId xmlns:a16="http://schemas.microsoft.com/office/drawing/2014/main" id="{E7DDAC99-9D90-460F-A09A-BD61D5BA4817}"/>
              </a:ext>
            </a:extLst>
          </p:cNvPr>
          <p:cNvPicPr>
            <a:picLocks noChangeAspect="1"/>
          </p:cNvPicPr>
          <p:nvPr/>
        </p:nvPicPr>
        <p:blipFill>
          <a:blip r:embed="rId2"/>
          <a:stretch>
            <a:fillRect/>
          </a:stretch>
        </p:blipFill>
        <p:spPr>
          <a:xfrm>
            <a:off x="1100627" y="3665989"/>
            <a:ext cx="4904247" cy="2201296"/>
          </a:xfrm>
          <a:prstGeom prst="rect">
            <a:avLst/>
          </a:prstGeom>
        </p:spPr>
      </p:pic>
      <p:pic>
        <p:nvPicPr>
          <p:cNvPr id="7" name="Picture 6">
            <a:extLst>
              <a:ext uri="{FF2B5EF4-FFF2-40B4-BE49-F238E27FC236}">
                <a16:creationId xmlns:a16="http://schemas.microsoft.com/office/drawing/2014/main" id="{9B6382A4-9F34-499C-84FB-D1DFD4BC20DD}"/>
              </a:ext>
            </a:extLst>
          </p:cNvPr>
          <p:cNvPicPr>
            <a:picLocks noChangeAspect="1"/>
          </p:cNvPicPr>
          <p:nvPr/>
        </p:nvPicPr>
        <p:blipFill>
          <a:blip r:embed="rId3"/>
          <a:stretch>
            <a:fillRect/>
          </a:stretch>
        </p:blipFill>
        <p:spPr>
          <a:xfrm>
            <a:off x="6461336" y="4496778"/>
            <a:ext cx="5602664" cy="912446"/>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Admin.php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r>
              <a:rPr lang="tr-TR" dirty="0"/>
              <a:t>Bu sayfa öğrencileri sistemimize ekleyebileceğimiz sayfadır. İlk olarak bir form oluşturduk. Tabloya Yönetici Paneli yazdırdık. Altına eğer bir hata oluşursa oluşan hatayı yazdırdık. Formun içine Öğrencinin ismi, soyadı, sınıfı ve numarası girilmesi istendi.</a:t>
            </a:r>
          </a:p>
          <a:p>
            <a:pPr algn="just"/>
            <a:endParaRPr lang="en-US" dirty="0"/>
          </a:p>
        </p:txBody>
      </p:sp>
      <p:pic>
        <p:nvPicPr>
          <p:cNvPr id="7" name="Picture 6">
            <a:extLst>
              <a:ext uri="{FF2B5EF4-FFF2-40B4-BE49-F238E27FC236}">
                <a16:creationId xmlns:a16="http://schemas.microsoft.com/office/drawing/2014/main" id="{34951F13-3901-4BF3-B26E-A9E878315EC4}"/>
              </a:ext>
            </a:extLst>
          </p:cNvPr>
          <p:cNvPicPr>
            <a:picLocks noChangeAspect="1"/>
          </p:cNvPicPr>
          <p:nvPr/>
        </p:nvPicPr>
        <p:blipFill>
          <a:blip r:embed="rId2"/>
          <a:stretch>
            <a:fillRect/>
          </a:stretch>
        </p:blipFill>
        <p:spPr>
          <a:xfrm>
            <a:off x="3894589" y="3066570"/>
            <a:ext cx="2566747" cy="3564927"/>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Admin.php (devam)</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1"/>
            <a:ext cx="10086552" cy="2260338"/>
          </a:xfrm>
        </p:spPr>
        <p:txBody>
          <a:bodyPr>
            <a:normAutofit/>
          </a:bodyPr>
          <a:lstStyle/>
          <a:p>
            <a:pPr algn="just"/>
            <a:r>
              <a:rPr lang="tr-TR" dirty="0"/>
              <a:t>Devamında kaydet ve liste/düzenle butonu oluşturduk. Formun altına çıkış yap butonu ile bizi logout.php sayfasına yönlendiriyor.</a:t>
            </a:r>
            <a:endParaRPr lang="en-US" dirty="0"/>
          </a:p>
        </p:txBody>
      </p:sp>
      <p:pic>
        <p:nvPicPr>
          <p:cNvPr id="5" name="Picture 4">
            <a:extLst>
              <a:ext uri="{FF2B5EF4-FFF2-40B4-BE49-F238E27FC236}">
                <a16:creationId xmlns:a16="http://schemas.microsoft.com/office/drawing/2014/main" id="{CE9588C5-3664-45BF-8E2A-8E6B9E690861}"/>
              </a:ext>
            </a:extLst>
          </p:cNvPr>
          <p:cNvPicPr>
            <a:picLocks noChangeAspect="1"/>
          </p:cNvPicPr>
          <p:nvPr/>
        </p:nvPicPr>
        <p:blipFill>
          <a:blip r:embed="rId2"/>
          <a:stretch>
            <a:fillRect/>
          </a:stretch>
        </p:blipFill>
        <p:spPr>
          <a:xfrm>
            <a:off x="1784059" y="3889507"/>
            <a:ext cx="3577206" cy="2126987"/>
          </a:xfrm>
          <a:prstGeom prst="rect">
            <a:avLst/>
          </a:prstGeom>
        </p:spPr>
      </p:pic>
      <p:pic>
        <p:nvPicPr>
          <p:cNvPr id="9" name="Picture 8">
            <a:extLst>
              <a:ext uri="{FF2B5EF4-FFF2-40B4-BE49-F238E27FC236}">
                <a16:creationId xmlns:a16="http://schemas.microsoft.com/office/drawing/2014/main" id="{D5A83CAD-EE73-4C62-B2E1-F65227A3F6BB}"/>
              </a:ext>
            </a:extLst>
          </p:cNvPr>
          <p:cNvPicPr>
            <a:picLocks noChangeAspect="1"/>
          </p:cNvPicPr>
          <p:nvPr/>
        </p:nvPicPr>
        <p:blipFill>
          <a:blip r:embed="rId3"/>
          <a:stretch>
            <a:fillRect/>
          </a:stretch>
        </p:blipFill>
        <p:spPr>
          <a:xfrm>
            <a:off x="7383487" y="2804890"/>
            <a:ext cx="3099955" cy="3429000"/>
          </a:xfrm>
          <a:prstGeom prst="rect">
            <a:avLst/>
          </a:prstGeom>
        </p:spPr>
      </p:pic>
    </p:spTree>
    <p:extLst>
      <p:ext uri="{BB962C8B-B14F-4D97-AF65-F5344CB8AC3E}">
        <p14:creationId xmlns:p14="http://schemas.microsoft.com/office/powerpoint/2010/main" val="402339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Kaydet.php</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10086553" cy="5364265"/>
          </a:xfrm>
        </p:spPr>
        <p:txBody>
          <a:bodyPr>
            <a:normAutofit/>
          </a:bodyPr>
          <a:lstStyle/>
          <a:p>
            <a:pPr algn="l" fontAlgn="base"/>
            <a:r>
              <a:rPr lang="tr-TR" dirty="0"/>
              <a:t>Bu sayfada ilk olarak if sorgu ile post metoduyla kaydet sayfasını doldurmamızı sağlıyor. Devamında include ../db_con.php yazarak db_con.php adlı databeseye bağlanmamızı sağlayan sayfayı ekliyor. Altına function validate($data) diyerek fonksiyonumuzun içine trim,stripslashes ve htmlspecialchars fonksiyonu ekliyoruz. </a:t>
            </a:r>
          </a:p>
          <a:p>
            <a:pPr algn="l" fontAlgn="base"/>
            <a:r>
              <a:rPr lang="tr-TR" dirty="0"/>
              <a:t>Trim fonksiyonu bir string ifadenin başındaki ve sonundaki boşlukları silmemize yarıyor.</a:t>
            </a:r>
          </a:p>
          <a:p>
            <a:pPr fontAlgn="base"/>
            <a:r>
              <a:rPr lang="tr-TR" dirty="0"/>
              <a:t>stripslashes() fonksiyonu bir değerdeki ters bölü (\) işaretini temizlemek için kullanılır.  </a:t>
            </a:r>
          </a:p>
          <a:p>
            <a:pPr algn="l" fontAlgn="base"/>
            <a:r>
              <a:rPr lang="tr-TR"/>
              <a:t>htmlspecialchars fonksiyonu &amp; </a:t>
            </a:r>
            <a:r>
              <a:rPr lang="tr-TR" dirty="0"/>
              <a:t>karakteri, Tırnak ve &lt;&gt; gibi işaretleri HTML formatına uygun olarak dönüştürür.</a:t>
            </a:r>
            <a:br>
              <a:rPr lang="tr-TR" dirty="0"/>
            </a:br>
            <a:br>
              <a:rPr lang="tr-TR" dirty="0"/>
            </a:br>
            <a:endParaRPr lang="tr-TR" dirty="0"/>
          </a:p>
          <a:p>
            <a:pPr algn="just"/>
            <a:endParaRPr lang="tr-TR" dirty="0"/>
          </a:p>
          <a:p>
            <a:pPr algn="just"/>
            <a:endParaRPr lang="tr-TR" dirty="0"/>
          </a:p>
          <a:p>
            <a:pPr algn="just"/>
            <a:endParaRPr lang="en-US" dirty="0"/>
          </a:p>
        </p:txBody>
      </p:sp>
      <p:pic>
        <p:nvPicPr>
          <p:cNvPr id="7" name="Picture 6">
            <a:extLst>
              <a:ext uri="{FF2B5EF4-FFF2-40B4-BE49-F238E27FC236}">
                <a16:creationId xmlns:a16="http://schemas.microsoft.com/office/drawing/2014/main" id="{26FAF1B0-800B-4DE0-BACF-B78726287698}"/>
              </a:ext>
            </a:extLst>
          </p:cNvPr>
          <p:cNvPicPr>
            <a:picLocks noChangeAspect="1"/>
          </p:cNvPicPr>
          <p:nvPr/>
        </p:nvPicPr>
        <p:blipFill>
          <a:blip r:embed="rId2"/>
          <a:stretch>
            <a:fillRect/>
          </a:stretch>
        </p:blipFill>
        <p:spPr>
          <a:xfrm>
            <a:off x="3663120" y="4546834"/>
            <a:ext cx="4049697" cy="1991472"/>
          </a:xfrm>
          <a:prstGeom prst="rect">
            <a:avLst/>
          </a:prstGeom>
        </p:spPr>
      </p:pic>
    </p:spTree>
    <p:extLst>
      <p:ext uri="{BB962C8B-B14F-4D97-AF65-F5344CB8AC3E}">
        <p14:creationId xmlns:p14="http://schemas.microsoft.com/office/powerpoint/2010/main" val="530251165"/>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872</TotalTime>
  <Words>1279</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Century Gothic</vt:lpstr>
      <vt:lpstr>Wingdings 3</vt:lpstr>
      <vt:lpstr>Duman</vt:lpstr>
      <vt:lpstr>Admin Paneli Yapımı</vt:lpstr>
      <vt:lpstr>İçindekiler</vt:lpstr>
      <vt:lpstr>Ayar.php</vt:lpstr>
      <vt:lpstr>giris.php</vt:lpstr>
      <vt:lpstr>Login.php</vt:lpstr>
      <vt:lpstr>Logout.php</vt:lpstr>
      <vt:lpstr>Admin.php</vt:lpstr>
      <vt:lpstr>Admin.php (devam)</vt:lpstr>
      <vt:lpstr>Kaydet.php</vt:lpstr>
      <vt:lpstr>Kaydet.php (devam)</vt:lpstr>
      <vt:lpstr>db_conn.php</vt:lpstr>
      <vt:lpstr>liste.php</vt:lpstr>
      <vt:lpstr>liste.php (devam)</vt:lpstr>
      <vt:lpstr>Php/liste.php</vt:lpstr>
      <vt:lpstr>Guncelle.php</vt:lpstr>
      <vt:lpstr>Guncelle.php (devam)</vt:lpstr>
      <vt:lpstr>Php/guncelle.php</vt:lpstr>
      <vt:lpstr>Php/guncelle.php (devam)</vt:lpstr>
      <vt:lpstr>Php/guncelle.php (devam)</vt:lpstr>
      <vt:lpstr>Php/guncelle.php (devam)</vt:lpstr>
      <vt:lpstr>Sil.php</vt:lpstr>
      <vt:lpstr>Sil.php (devam)</vt:lpstr>
      <vt:lpstr>style.css</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Tolga Üner</cp:lastModifiedBy>
  <cp:revision>121</cp:revision>
  <dcterms:created xsi:type="dcterms:W3CDTF">2020-04-15T07:57:29Z</dcterms:created>
  <dcterms:modified xsi:type="dcterms:W3CDTF">2021-09-06T22:11:43Z</dcterms:modified>
</cp:coreProperties>
</file>