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1" r:id="rId5"/>
    <p:sldId id="265" r:id="rId6"/>
    <p:sldId id="271" r:id="rId7"/>
    <p:sldId id="266" r:id="rId8"/>
    <p:sldId id="262" r:id="rId9"/>
    <p:sldId id="268" r:id="rId10"/>
    <p:sldId id="270" r:id="rId11"/>
    <p:sldId id="25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85" d="100"/>
          <a:sy n="85" d="100"/>
        </p:scale>
        <p:origin x="1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8/19/2021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8/19/2021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hyperlink" Target="https://webcesi.com/web-tasarim/php-substr-nedir/" TargetMode="External"/><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666896" y="4997115"/>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3141527" y="2839605"/>
            <a:ext cx="6342077"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PHP’de Metin Parçalama İşlemleri</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7257303" y="5166613"/>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Şeyda Sözeri</a:t>
            </a:r>
          </a:p>
          <a:p>
            <a:r>
              <a:rPr lang="tr-TR" dirty="0">
                <a:solidFill>
                  <a:schemeClr val="tx1"/>
                </a:solidFill>
              </a:rPr>
              <a:t>Tarih                            : 22/08/2021</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Resim 4">
            <a:hlinkClick r:id="rId3"/>
            <a:extLst>
              <a:ext uri="{FF2B5EF4-FFF2-40B4-BE49-F238E27FC236}">
                <a16:creationId xmlns:a16="http://schemas.microsoft.com/office/drawing/2014/main" id="{EED764AF-282C-4771-8AA0-42C0A63C7DC7}"/>
              </a:ext>
            </a:extLst>
          </p:cNvPr>
          <p:cNvPicPr>
            <a:picLocks noChangeAspect="1"/>
          </p:cNvPicPr>
          <p:nvPr/>
        </p:nvPicPr>
        <p:blipFill>
          <a:blip r:embed="rId4"/>
          <a:stretch>
            <a:fillRect/>
          </a:stretch>
        </p:blipFill>
        <p:spPr>
          <a:xfrm>
            <a:off x="1064126" y="-111072"/>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6" descr="These are the Skills that You Need to Hone to Become a Software Engineer">
            <a:extLst>
              <a:ext uri="{FF2B5EF4-FFF2-40B4-BE49-F238E27FC236}">
                <a16:creationId xmlns:a16="http://schemas.microsoft.com/office/drawing/2014/main" id="{5D3FC272-08B1-4482-8241-964622235D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Alt Başlık 2">
            <a:extLst>
              <a:ext uri="{FF2B5EF4-FFF2-40B4-BE49-F238E27FC236}">
                <a16:creationId xmlns:a16="http://schemas.microsoft.com/office/drawing/2014/main" id="{AFAC00CB-D72B-446D-8857-9E634BBB30B2}"/>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marL="0" indent="0" algn="just">
              <a:buNone/>
            </a:pPr>
            <a:r>
              <a:rPr lang="tr-TR" dirty="0"/>
              <a:t>PHP ile metin parçalama işlemleri için 3 tane fonksiyon var.Bu fonksiyonlar sayesinde metni verilen belirtece göre ayırmayı, sayarak bölmeyi, verilen karakter kadar bölme gibi birçok işlem yapabiliyoruz.</a:t>
            </a:r>
          </a:p>
          <a:p>
            <a:pPr marL="0" indent="0" algn="just">
              <a:buNone/>
            </a:pPr>
            <a:r>
              <a:rPr lang="tr-TR" dirty="0"/>
              <a:t>Metin Parçalama işlemlerinde kullanılan fonksiyonları ve örneklerini sunumumda verdim. </a:t>
            </a:r>
          </a:p>
          <a:p>
            <a:pPr marL="0" indent="0" algn="just">
              <a:buNone/>
            </a:pPr>
            <a:r>
              <a:rPr lang="tr-TR" dirty="0"/>
              <a:t>Kaynaklardan daha birçok örnek inceleyebilirsiniz.</a:t>
            </a:r>
            <a:endParaRPr lang="en-US" dirty="0"/>
          </a:p>
        </p:txBody>
      </p:sp>
    </p:spTree>
    <p:extLst>
      <p:ext uri="{BB962C8B-B14F-4D97-AF65-F5344CB8AC3E}">
        <p14:creationId xmlns:p14="http://schemas.microsoft.com/office/powerpoint/2010/main" val="269758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89212" y="1512711"/>
            <a:ext cx="8915400" cy="4398511"/>
          </a:xfrm>
        </p:spPr>
        <p:txBody>
          <a:bodyPr>
            <a:normAutofit/>
          </a:bodyPr>
          <a:lstStyle/>
          <a:p>
            <a:pPr marL="0" indent="0">
              <a:buNone/>
            </a:pPr>
            <a:endParaRPr lang="tr-TR" dirty="0"/>
          </a:p>
          <a:p>
            <a:r>
              <a:rPr lang="tr-TR" dirty="0"/>
              <a:t>Şahin Çetinkaya</a:t>
            </a:r>
            <a:br>
              <a:rPr lang="tr-TR" dirty="0"/>
            </a:br>
            <a:r>
              <a:rPr lang="tr-TR" dirty="0"/>
              <a:t>(</a:t>
            </a:r>
            <a:r>
              <a:rPr lang="tr-TR" u="sng" dirty="0">
                <a:solidFill>
                  <a:srgbClr val="00B0F0"/>
                </a:solidFill>
              </a:rPr>
              <a:t>https://scetinkaya.com/php-substr-kullanimi/)</a:t>
            </a:r>
          </a:p>
          <a:p>
            <a:r>
              <a:rPr lang="tr-TR" dirty="0"/>
              <a:t>WEBCEBİR</a:t>
            </a:r>
            <a:br>
              <a:rPr lang="tr-TR" dirty="0"/>
            </a:br>
            <a:r>
              <a:rPr lang="tr-TR" dirty="0"/>
              <a:t>(</a:t>
            </a:r>
            <a:r>
              <a:rPr lang="tr-TR" u="sng" dirty="0">
                <a:solidFill>
                  <a:srgbClr val="00B0F0"/>
                </a:solidFill>
              </a:rPr>
              <a:t>https://www.webcebir.com/149-php-explode-fonksiyonu-metinleri-parcalama-bolme-dersi.html#:~:text=MET%C4%B0NLER%C4%B0%20PAR%C3%87ALAMA%20(B%C3%96LME)-,PHP%20explode()%20FONKS%C4%B0YONU%20MET%C4%B0NLER%C4%B0%20PAR%C3%87ALAMA%20(B%C3%96LME),bir%20dizi%20olarak%20geri%20d%C3%B6nd%C3%BCr%C3%BCr.</a:t>
            </a:r>
            <a:r>
              <a:rPr lang="tr-TR" dirty="0"/>
              <a:t> )</a:t>
            </a:r>
          </a:p>
          <a:p>
            <a:r>
              <a:rPr lang="tr-TR" dirty="0"/>
              <a:t>WEBCESİ</a:t>
            </a:r>
          </a:p>
          <a:p>
            <a:pPr marL="0" indent="0">
              <a:buNone/>
            </a:pPr>
            <a:r>
              <a:rPr lang="tr-TR" dirty="0"/>
              <a:t>     (</a:t>
            </a:r>
            <a:r>
              <a:rPr lang="tr-TR" u="sng" dirty="0">
                <a:solidFill>
                  <a:srgbClr val="00B0F0"/>
                </a:solidFill>
                <a:hlinkClick r:id="rId2"/>
              </a:rPr>
              <a:t>https://webcesi.com/web-tasarim/php-substr-nedir/</a:t>
            </a:r>
            <a:r>
              <a:rPr lang="tr-TR" u="sng" dirty="0">
                <a:solidFill>
                  <a:srgbClr val="00B0F0"/>
                </a:solidFill>
              </a:rPr>
              <a:t> </a:t>
            </a:r>
            <a:r>
              <a:rPr lang="tr-TR" dirty="0"/>
              <a:t>)</a:t>
            </a:r>
          </a:p>
          <a:p>
            <a:pPr marL="0" indent="0">
              <a:buNone/>
            </a:pP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7" name="Resim 6">
            <a:hlinkClick r:id="rId3"/>
            <a:extLst>
              <a:ext uri="{FF2B5EF4-FFF2-40B4-BE49-F238E27FC236}">
                <a16:creationId xmlns:a16="http://schemas.microsoft.com/office/drawing/2014/main" id="{0A675831-3AA0-4363-AC92-D034C6551F3F}"/>
              </a:ext>
            </a:extLst>
          </p:cNvPr>
          <p:cNvPicPr>
            <a:picLocks noChangeAspect="1"/>
          </p:cNvPicPr>
          <p:nvPr/>
        </p:nvPicPr>
        <p:blipFill>
          <a:blip r:embed="rId4"/>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003453" y="5057069"/>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51598" y="5158863"/>
            <a:ext cx="5499078" cy="14895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Şeyda Sözeri</a:t>
            </a:r>
            <a:br>
              <a:rPr lang="tr-TR" b="1" dirty="0">
                <a:solidFill>
                  <a:schemeClr val="tx1"/>
                </a:solidFill>
              </a:rPr>
            </a:br>
            <a:r>
              <a:rPr lang="tr-TR" dirty="0">
                <a:solidFill>
                  <a:schemeClr val="tx1"/>
                </a:solidFill>
              </a:rPr>
              <a:t>Tarih                            : 22/08/2021</a:t>
            </a:r>
          </a:p>
          <a:p>
            <a:r>
              <a:rPr lang="tr-TR" dirty="0">
                <a:solidFill>
                  <a:schemeClr val="tx1"/>
                </a:solidFill>
              </a:rPr>
              <a:t>Sürüm                         : v1</a:t>
            </a:r>
          </a:p>
        </p:txBody>
      </p:sp>
      <p:pic>
        <p:nvPicPr>
          <p:cNvPr id="3" name="Resim 2">
            <a:hlinkClick r:id="rId2"/>
            <a:extLst>
              <a:ext uri="{FF2B5EF4-FFF2-40B4-BE49-F238E27FC236}">
                <a16:creationId xmlns:a16="http://schemas.microsoft.com/office/drawing/2014/main"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
        <p:nvSpPr>
          <p:cNvPr id="11" name="Alt Başlık 2">
            <a:extLst>
              <a:ext uri="{FF2B5EF4-FFF2-40B4-BE49-F238E27FC236}">
                <a16:creationId xmlns:a16="http://schemas.microsoft.com/office/drawing/2014/main" id="{2ADB8702-2CF7-4796-9D02-4E0DE36007D0}"/>
              </a:ext>
            </a:extLst>
          </p:cNvPr>
          <p:cNvSpPr txBox="1">
            <a:spLocks/>
          </p:cNvSpPr>
          <p:nvPr/>
        </p:nvSpPr>
        <p:spPr>
          <a:xfrm>
            <a:off x="3653611" y="59672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2" name="Picture 6" descr="These are the Skills that You Need to Hone to Become a Software Engineer">
            <a:extLst>
              <a:ext uri="{FF2B5EF4-FFF2-40B4-BE49-F238E27FC236}">
                <a16:creationId xmlns:a16="http://schemas.microsoft.com/office/drawing/2014/main" id="{0632FBCB-F34B-462F-B8B8-95EEB20FD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6429" y="130029"/>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a:t>PHP’de Metin Parçalama İşlemleri</a:t>
            </a:r>
          </a:p>
          <a:p>
            <a:r>
              <a:rPr lang="tr-TR" dirty="0"/>
              <a:t>PHP’de Explode() Mantığı</a:t>
            </a:r>
          </a:p>
          <a:p>
            <a:r>
              <a:rPr lang="tr-TR" dirty="0"/>
              <a:t>Uygulama Örneği -1 </a:t>
            </a:r>
          </a:p>
          <a:p>
            <a:r>
              <a:rPr lang="tr-TR" dirty="0"/>
              <a:t>PHP’de str_split Mantığı </a:t>
            </a:r>
          </a:p>
          <a:p>
            <a:r>
              <a:rPr lang="tr-TR" dirty="0"/>
              <a:t>Uygulama Örneği -2</a:t>
            </a:r>
          </a:p>
          <a:p>
            <a:r>
              <a:rPr lang="tr-TR" dirty="0"/>
              <a:t>PHP’de substr() Mantığı </a:t>
            </a:r>
          </a:p>
          <a:p>
            <a:r>
              <a:rPr lang="tr-TR" dirty="0"/>
              <a:t>Uygulama Örneği -3</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276" y="1534317"/>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fontScale="90000"/>
          </a:bodyPr>
          <a:lstStyle/>
          <a:p>
            <a:r>
              <a:rPr lang="tr-TR" dirty="0">
                <a:latin typeface="Open Sans" panose="020B0604020202020204" pitchFamily="34" charset="0"/>
              </a:rPr>
              <a:t>PHP’ Metin Parçalama İşlemleri</a:t>
            </a:r>
            <a:br>
              <a:rPr lang="tr-TR" b="0" i="0" dirty="0">
                <a:solidFill>
                  <a:srgbClr val="222222"/>
                </a:solidFill>
                <a:effectLst/>
                <a:latin typeface="Open Sans" panose="020B0604020202020204" pitchFamily="34" charset="0"/>
              </a:rPr>
            </a:b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236763" y="1744300"/>
            <a:ext cx="8243668" cy="4589387"/>
          </a:xfrm>
        </p:spPr>
        <p:txBody>
          <a:bodyPr>
            <a:normAutofit/>
          </a:bodyPr>
          <a:lstStyle/>
          <a:p>
            <a:pPr marL="0" indent="0">
              <a:buNone/>
            </a:pPr>
            <a:r>
              <a:rPr lang="tr-TR" b="0" i="0" dirty="0">
                <a:solidFill>
                  <a:srgbClr val="666666"/>
                </a:solidFill>
                <a:effectLst/>
              </a:rPr>
              <a:t>Bilindiği gibi PHP string fonksiyonları C++ içerisindeki  String.h kütüphanesinden dirsek alarak ilerlemiştir. Hiçbir dilde olmadığı kadar yardımcı String kütüphaneleri bulunmaktadır. Bu sebeple PHP ile bot yazma işlemi programlama dilleri içerisinde en çok PHP ile tercih edilmektedir.</a:t>
            </a:r>
          </a:p>
          <a:p>
            <a:pPr marL="0" indent="0">
              <a:buNone/>
            </a:pPr>
            <a:r>
              <a:rPr lang="tr-TR" dirty="0">
                <a:solidFill>
                  <a:srgbClr val="666666"/>
                </a:solidFill>
              </a:rPr>
              <a:t>PHP’de Metin parçalamak istediğmizde 3 çeşit fonksiyon kullanabiliriz.</a:t>
            </a:r>
          </a:p>
          <a:p>
            <a:pPr>
              <a:buAutoNum type="arabicParenR"/>
            </a:pPr>
            <a:r>
              <a:rPr lang="tr-TR" dirty="0">
                <a:solidFill>
                  <a:srgbClr val="666666"/>
                </a:solidFill>
              </a:rPr>
              <a:t>explode() Fonksiyonu</a:t>
            </a:r>
          </a:p>
          <a:p>
            <a:pPr>
              <a:buAutoNum type="arabicParenR"/>
            </a:pPr>
            <a:r>
              <a:rPr lang="tr-TR" dirty="0">
                <a:solidFill>
                  <a:srgbClr val="666666"/>
                </a:solidFill>
              </a:rPr>
              <a:t>str_split Fonksiyonu </a:t>
            </a:r>
          </a:p>
          <a:p>
            <a:pPr>
              <a:buAutoNum type="arabicParenR"/>
            </a:pPr>
            <a:r>
              <a:rPr lang="tr-TR" dirty="0">
                <a:solidFill>
                  <a:srgbClr val="666666"/>
                </a:solidFill>
              </a:rPr>
              <a:t>substr() Fonksiyonu </a:t>
            </a:r>
          </a:p>
          <a:p>
            <a:pPr marL="0" indent="0">
              <a:buNone/>
            </a:pPr>
            <a:endParaRPr lang="en-US" sz="17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594643"/>
            <a:ext cx="8911687" cy="1280890"/>
          </a:xfrm>
        </p:spPr>
        <p:txBody>
          <a:bodyPr>
            <a:normAutofit/>
          </a:bodyPr>
          <a:lstStyle/>
          <a:p>
            <a:r>
              <a:rPr lang="tr-TR" b="0" i="0" dirty="0">
                <a:effectLst/>
              </a:rPr>
              <a:t>PHP’de explode() Mantığı</a:t>
            </a:r>
            <a:br>
              <a:rPr lang="tr-TR" b="0" i="0" dirty="0">
                <a:solidFill>
                  <a:srgbClr val="222222"/>
                </a:solidFill>
                <a:effectLst/>
                <a:latin typeface="Open Sans" panose="020B0606030504020204" pitchFamily="34" charset="0"/>
              </a:rPr>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361027" y="1875533"/>
            <a:ext cx="7469945" cy="4589387"/>
          </a:xfrm>
        </p:spPr>
        <p:txBody>
          <a:bodyPr>
            <a:normAutofit/>
          </a:bodyPr>
          <a:lstStyle/>
          <a:p>
            <a:pPr marL="0" indent="0">
              <a:buNone/>
            </a:pPr>
            <a:r>
              <a:rPr lang="tr-TR" b="0" i="0" dirty="0">
                <a:effectLst/>
              </a:rPr>
              <a:t>explode() fonksiyonunu bir değişken içindeki verileri belirlenen belirtece göre ayırmayı sağlayan fonksiyondur. Yani değişken içindeki boşluk veya noktalama işaretlerine göre ayırmayı yapıp sonucu yeni değişkene dizi olarak atan fonksiyondur. </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12" name="Başlık 1">
            <a:extLst>
              <a:ext uri="{FF2B5EF4-FFF2-40B4-BE49-F238E27FC236}">
                <a16:creationId xmlns:a16="http://schemas.microsoft.com/office/drawing/2014/main" id="{204E67EC-5590-4895-BD91-81D947DFAA02}"/>
              </a:ext>
            </a:extLst>
          </p:cNvPr>
          <p:cNvSpPr txBox="1">
            <a:spLocks/>
          </p:cNvSpPr>
          <p:nvPr/>
        </p:nvSpPr>
        <p:spPr>
          <a:xfrm>
            <a:off x="8847516" y="1665745"/>
            <a:ext cx="1503118" cy="6974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ÇIKTI; </a:t>
            </a:r>
          </a:p>
        </p:txBody>
      </p:sp>
      <p:pic>
        <p:nvPicPr>
          <p:cNvPr id="14" name="Picture 13">
            <a:extLst>
              <a:ext uri="{FF2B5EF4-FFF2-40B4-BE49-F238E27FC236}">
                <a16:creationId xmlns:a16="http://schemas.microsoft.com/office/drawing/2014/main" id="{C5AA2D6D-D994-4619-B7E8-D6CD3F03CC9F}"/>
              </a:ext>
            </a:extLst>
          </p:cNvPr>
          <p:cNvPicPr>
            <a:picLocks noChangeAspect="1"/>
          </p:cNvPicPr>
          <p:nvPr/>
        </p:nvPicPr>
        <p:blipFill>
          <a:blip r:embed="rId2"/>
          <a:stretch>
            <a:fillRect/>
          </a:stretch>
        </p:blipFill>
        <p:spPr>
          <a:xfrm>
            <a:off x="1311578" y="2014482"/>
            <a:ext cx="7091385" cy="3840052"/>
          </a:xfrm>
          <a:prstGeom prst="rect">
            <a:avLst/>
          </a:prstGeom>
        </p:spPr>
      </p:pic>
      <p:pic>
        <p:nvPicPr>
          <p:cNvPr id="16" name="Picture 15">
            <a:extLst>
              <a:ext uri="{FF2B5EF4-FFF2-40B4-BE49-F238E27FC236}">
                <a16:creationId xmlns:a16="http://schemas.microsoft.com/office/drawing/2014/main" id="{682AE37A-04A3-4669-A3F8-539AC2A4DB52}"/>
              </a:ext>
            </a:extLst>
          </p:cNvPr>
          <p:cNvPicPr>
            <a:picLocks noChangeAspect="1"/>
          </p:cNvPicPr>
          <p:nvPr/>
        </p:nvPicPr>
        <p:blipFill>
          <a:blip r:embed="rId3"/>
          <a:stretch>
            <a:fillRect/>
          </a:stretch>
        </p:blipFill>
        <p:spPr>
          <a:xfrm>
            <a:off x="8847516" y="2204431"/>
            <a:ext cx="2105319" cy="1933845"/>
          </a:xfrm>
          <a:prstGeom prst="rect">
            <a:avLst/>
          </a:prstGeom>
        </p:spPr>
      </p:pic>
      <p:pic>
        <p:nvPicPr>
          <p:cNvPr id="18" name="Picture 17">
            <a:extLst>
              <a:ext uri="{FF2B5EF4-FFF2-40B4-BE49-F238E27FC236}">
                <a16:creationId xmlns:a16="http://schemas.microsoft.com/office/drawing/2014/main" id="{B85B21F0-D75C-4E2D-BF76-D6F3F7212334}"/>
              </a:ext>
            </a:extLst>
          </p:cNvPr>
          <p:cNvPicPr>
            <a:picLocks noChangeAspect="1"/>
          </p:cNvPicPr>
          <p:nvPr/>
        </p:nvPicPr>
        <p:blipFill>
          <a:blip r:embed="rId4"/>
          <a:stretch>
            <a:fillRect/>
          </a:stretch>
        </p:blipFill>
        <p:spPr>
          <a:xfrm>
            <a:off x="9297975" y="4499320"/>
            <a:ext cx="1983488" cy="1634194"/>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PHP’de str_split Mantığı </a:t>
            </a:r>
            <a:br>
              <a:rPr lang="tr-TR"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727200" y="1744300"/>
            <a:ext cx="9470683" cy="4325918"/>
          </a:xfrm>
        </p:spPr>
        <p:txBody>
          <a:bodyPr>
            <a:normAutofit/>
          </a:bodyPr>
          <a:lstStyle/>
          <a:p>
            <a:pPr marL="0" indent="0">
              <a:buNone/>
            </a:pPr>
            <a:r>
              <a:rPr lang="tr-TR" i="0" dirty="0">
                <a:effectLst/>
              </a:rPr>
              <a:t>PHP str_split() fonksiyonu, değisken içindeki veriyi parametre ile belirtilen değer kadar sayarak böler. İlk parametre verinizi tuttuğunuz değişken, ikinci parametre bölünecek uzunluk değeridir. Eğer uzunluk değeri 1’den küçükse FALSE döner. Uzunluk değeri girilmediğinde ise </a:t>
            </a:r>
            <a:r>
              <a:rPr lang="tr-TR" i="1" dirty="0">
                <a:effectLst/>
              </a:rPr>
              <a:t>tek tek</a:t>
            </a:r>
            <a:r>
              <a:rPr lang="tr-TR" i="0" dirty="0">
                <a:effectLst/>
              </a:rPr>
              <a:t> bölecektir.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764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4" y="217067"/>
            <a:ext cx="8911687" cy="753277"/>
          </a:xfrm>
        </p:spPr>
        <p:txBody>
          <a:bodyPr>
            <a:normAutofit/>
          </a:bodyPr>
          <a:lstStyle/>
          <a:p>
            <a:r>
              <a:rPr lang="tr-TR" dirty="0"/>
              <a:t>Uygulama Örneği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9" name="Picture 8">
            <a:extLst>
              <a:ext uri="{FF2B5EF4-FFF2-40B4-BE49-F238E27FC236}">
                <a16:creationId xmlns:a16="http://schemas.microsoft.com/office/drawing/2014/main" id="{CFD9F57F-5A7A-47EC-804D-F2F328B9658E}"/>
              </a:ext>
            </a:extLst>
          </p:cNvPr>
          <p:cNvPicPr>
            <a:picLocks noChangeAspect="1"/>
          </p:cNvPicPr>
          <p:nvPr/>
        </p:nvPicPr>
        <p:blipFill>
          <a:blip r:embed="rId2"/>
          <a:stretch>
            <a:fillRect/>
          </a:stretch>
        </p:blipFill>
        <p:spPr>
          <a:xfrm>
            <a:off x="5740829" y="4213185"/>
            <a:ext cx="4852514" cy="2427747"/>
          </a:xfrm>
          <a:prstGeom prst="rect">
            <a:avLst/>
          </a:prstGeom>
        </p:spPr>
      </p:pic>
      <p:pic>
        <p:nvPicPr>
          <p:cNvPr id="11" name="Picture 10">
            <a:extLst>
              <a:ext uri="{FF2B5EF4-FFF2-40B4-BE49-F238E27FC236}">
                <a16:creationId xmlns:a16="http://schemas.microsoft.com/office/drawing/2014/main" id="{EC904D8A-9096-409F-AB92-2E1FA0EBF42F}"/>
              </a:ext>
            </a:extLst>
          </p:cNvPr>
          <p:cNvPicPr>
            <a:picLocks noChangeAspect="1"/>
          </p:cNvPicPr>
          <p:nvPr/>
        </p:nvPicPr>
        <p:blipFill>
          <a:blip r:embed="rId3"/>
          <a:stretch>
            <a:fillRect/>
          </a:stretch>
        </p:blipFill>
        <p:spPr>
          <a:xfrm>
            <a:off x="1709867" y="1025316"/>
            <a:ext cx="8772266" cy="2979525"/>
          </a:xfrm>
          <a:prstGeom prst="rect">
            <a:avLst/>
          </a:prstGeom>
        </p:spPr>
      </p:pic>
      <p:sp>
        <p:nvSpPr>
          <p:cNvPr id="12" name="Başlık 1">
            <a:extLst>
              <a:ext uri="{FF2B5EF4-FFF2-40B4-BE49-F238E27FC236}">
                <a16:creationId xmlns:a16="http://schemas.microsoft.com/office/drawing/2014/main" id="{478CB5E8-ADC1-43FD-93E8-DD5BE67DF0B9}"/>
              </a:ext>
            </a:extLst>
          </p:cNvPr>
          <p:cNvSpPr txBox="1">
            <a:spLocks/>
          </p:cNvSpPr>
          <p:nvPr/>
        </p:nvSpPr>
        <p:spPr>
          <a:xfrm>
            <a:off x="4592882" y="5288621"/>
            <a:ext cx="1503118" cy="6974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ÇIKTI; </a:t>
            </a:r>
          </a:p>
        </p:txBody>
      </p:sp>
    </p:spTree>
    <p:extLst>
      <p:ext uri="{BB962C8B-B14F-4D97-AF65-F5344CB8AC3E}">
        <p14:creationId xmlns:p14="http://schemas.microsoft.com/office/powerpoint/2010/main" val="52763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000888" y="787782"/>
            <a:ext cx="8911687" cy="1280890"/>
          </a:xfrm>
        </p:spPr>
        <p:txBody>
          <a:bodyPr>
            <a:normAutofit/>
          </a:bodyPr>
          <a:lstStyle/>
          <a:p>
            <a:r>
              <a:rPr lang="tr-TR" dirty="0"/>
              <a:t>PHP’de substr() Mantığı </a:t>
            </a:r>
            <a:br>
              <a:rPr lang="tr-TR" dirty="0"/>
            </a:b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810042" y="1891072"/>
            <a:ext cx="9083736" cy="4727863"/>
          </a:xfrm>
        </p:spPr>
        <p:txBody>
          <a:bodyPr>
            <a:normAutofit/>
          </a:bodyPr>
          <a:lstStyle/>
          <a:p>
            <a:pPr marL="0" indent="0" algn="just">
              <a:buNone/>
            </a:pPr>
            <a:r>
              <a:rPr lang="tr-TR" sz="1700" i="0" dirty="0">
                <a:solidFill>
                  <a:srgbClr val="191919"/>
                </a:solidFill>
                <a:effectLst/>
              </a:rPr>
              <a:t> </a:t>
            </a:r>
            <a:r>
              <a:rPr lang="tr-TR" i="0" dirty="0">
                <a:solidFill>
                  <a:srgbClr val="191919"/>
                </a:solidFill>
                <a:effectLst/>
              </a:rPr>
              <a:t>Substr </a:t>
            </a:r>
            <a:r>
              <a:rPr lang="tr-TR" i="0" dirty="0">
                <a:solidFill>
                  <a:srgbClr val="313131"/>
                </a:solidFill>
                <a:effectLst/>
              </a:rPr>
              <a:t>Php fonksiyonlarının</a:t>
            </a:r>
            <a:r>
              <a:rPr lang="tr-TR" i="0" dirty="0">
                <a:solidFill>
                  <a:srgbClr val="191919"/>
                </a:solidFill>
                <a:effectLst/>
              </a:rPr>
              <a:t> içersindeki faydalı ve kullanışlı </a:t>
            </a:r>
            <a:r>
              <a:rPr lang="tr-TR" i="0" dirty="0">
                <a:solidFill>
                  <a:srgbClr val="313131"/>
                </a:solidFill>
                <a:effectLst/>
              </a:rPr>
              <a:t>fonksiyonlar</a:t>
            </a:r>
            <a:r>
              <a:rPr lang="tr-TR" i="0" dirty="0">
                <a:solidFill>
                  <a:srgbClr val="191919"/>
                </a:solidFill>
                <a:effectLst/>
              </a:rPr>
              <a:t> arasında yer almaktadır. Bu fonksiyonun özelliklerinden sizlere bahsedecek olursak vermiş olduğunuz karakter uzunluğu kadar değişkenin içersindeki karakterleri verir. </a:t>
            </a:r>
            <a:r>
              <a:rPr lang="tr-TR" i="0" dirty="0">
                <a:solidFill>
                  <a:srgbClr val="313131"/>
                </a:solidFill>
                <a:effectLst/>
              </a:rPr>
              <a:t>Değişkenin</a:t>
            </a:r>
            <a:r>
              <a:rPr lang="tr-TR" i="0" dirty="0">
                <a:solidFill>
                  <a:srgbClr val="191919"/>
                </a:solidFill>
                <a:effectLst/>
              </a:rPr>
              <a:t> başından veya sonundan çeşitli yöntemler kullanarak kelimeler veya karakterler alabilirsiniz.</a:t>
            </a:r>
            <a:endParaRPr lang="en-US" dirty="0"/>
          </a:p>
        </p:txBody>
      </p:sp>
    </p:spTree>
    <p:extLst>
      <p:ext uri="{BB962C8B-B14F-4D97-AF65-F5344CB8AC3E}">
        <p14:creationId xmlns:p14="http://schemas.microsoft.com/office/powerpoint/2010/main" val="129174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-3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Picture 5">
            <a:extLst>
              <a:ext uri="{FF2B5EF4-FFF2-40B4-BE49-F238E27FC236}">
                <a16:creationId xmlns:a16="http://schemas.microsoft.com/office/drawing/2014/main" id="{C8C4F3BF-E6BD-4F4B-9C7E-D14360ABA80E}"/>
              </a:ext>
            </a:extLst>
          </p:cNvPr>
          <p:cNvPicPr>
            <a:picLocks noChangeAspect="1"/>
          </p:cNvPicPr>
          <p:nvPr/>
        </p:nvPicPr>
        <p:blipFill>
          <a:blip r:embed="rId2"/>
          <a:stretch>
            <a:fillRect/>
          </a:stretch>
        </p:blipFill>
        <p:spPr>
          <a:xfrm>
            <a:off x="1781605" y="1748666"/>
            <a:ext cx="8324380" cy="2372650"/>
          </a:xfrm>
          <a:prstGeom prst="rect">
            <a:avLst/>
          </a:prstGeom>
        </p:spPr>
      </p:pic>
      <p:pic>
        <p:nvPicPr>
          <p:cNvPr id="8" name="Picture 7">
            <a:extLst>
              <a:ext uri="{FF2B5EF4-FFF2-40B4-BE49-F238E27FC236}">
                <a16:creationId xmlns:a16="http://schemas.microsoft.com/office/drawing/2014/main" id="{B78997E8-05DE-4D37-BD72-CC76CD9A21FF}"/>
              </a:ext>
            </a:extLst>
          </p:cNvPr>
          <p:cNvPicPr>
            <a:picLocks noChangeAspect="1"/>
          </p:cNvPicPr>
          <p:nvPr/>
        </p:nvPicPr>
        <p:blipFill>
          <a:blip r:embed="rId3"/>
          <a:stretch>
            <a:fillRect/>
          </a:stretch>
        </p:blipFill>
        <p:spPr>
          <a:xfrm>
            <a:off x="6409193" y="4724336"/>
            <a:ext cx="2204229" cy="1043072"/>
          </a:xfrm>
          <a:prstGeom prst="rect">
            <a:avLst/>
          </a:prstGeom>
        </p:spPr>
      </p:pic>
      <p:sp>
        <p:nvSpPr>
          <p:cNvPr id="9" name="Başlık 1">
            <a:extLst>
              <a:ext uri="{FF2B5EF4-FFF2-40B4-BE49-F238E27FC236}">
                <a16:creationId xmlns:a16="http://schemas.microsoft.com/office/drawing/2014/main" id="{8CAC95B6-7B00-438B-B125-45B0167BCC97}"/>
              </a:ext>
            </a:extLst>
          </p:cNvPr>
          <p:cNvSpPr txBox="1">
            <a:spLocks/>
          </p:cNvSpPr>
          <p:nvPr/>
        </p:nvSpPr>
        <p:spPr>
          <a:xfrm>
            <a:off x="4906075" y="4897135"/>
            <a:ext cx="1503118" cy="6974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800" dirty="0"/>
              <a:t>ÇIKTI; </a:t>
            </a:r>
          </a:p>
        </p:txBody>
      </p:sp>
    </p:spTree>
    <p:extLst>
      <p:ext uri="{BB962C8B-B14F-4D97-AF65-F5344CB8AC3E}">
        <p14:creationId xmlns:p14="http://schemas.microsoft.com/office/powerpoint/2010/main" val="1816773913"/>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1331</TotalTime>
  <Words>494</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Open Sans</vt:lpstr>
      <vt:lpstr>Wingdings 3</vt:lpstr>
      <vt:lpstr>Duman</vt:lpstr>
      <vt:lpstr>PHP’de Metin Parçalama İşlemleri</vt:lpstr>
      <vt:lpstr>İçindekiler</vt:lpstr>
      <vt:lpstr>PHP’ Metin Parçalama İşlemleri  </vt:lpstr>
      <vt:lpstr>PHP’de explode() Mantığı </vt:lpstr>
      <vt:lpstr>Uygulama Örneği -1 </vt:lpstr>
      <vt:lpstr>PHP’de str_split Mantığı  </vt:lpstr>
      <vt:lpstr>Uygulama Örneği -2 </vt:lpstr>
      <vt:lpstr>PHP’de substr() Mantığı  </vt:lpstr>
      <vt:lpstr>Uygulama Örneği -3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şeyda sözeri</cp:lastModifiedBy>
  <cp:revision>29</cp:revision>
  <dcterms:created xsi:type="dcterms:W3CDTF">2020-04-15T07:57:29Z</dcterms:created>
  <dcterms:modified xsi:type="dcterms:W3CDTF">2021-08-20T17:16:53Z</dcterms:modified>
</cp:coreProperties>
</file>