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72" r:id="rId8"/>
    <p:sldId id="261" r:id="rId9"/>
    <p:sldId id="274" r:id="rId10"/>
    <p:sldId id="28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0" r:id="rId19"/>
    <p:sldId id="25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F0B28-E1FE-4E91-822F-09E7B123D3AB}" v="144" dt="2021-08-17T08:19:15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ankarawebtasarim.net/laravel-nedir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mediaclick.com.tr/tr/blog/laravel-ned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hyperlink" Target="https://laravel.com/docs/8.x/installation" TargetMode="External"/><Relationship Id="rId4" Type="http://schemas.openxmlformats.org/officeDocument/2006/relationships/hyperlink" Target="https://www.mobilhanem.com/laravel-dersleri-laravel-nedi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95" y="2729137"/>
            <a:ext cx="11905254" cy="888718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Laravel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MVC Mimarisi ve Kullanımı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Hüseyin ASİLTÜRK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17/08/2021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Özellikleri?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2" y="2093275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Eloquent </a:t>
            </a:r>
            <a:r>
              <a:rPr lang="en-US" dirty="0" err="1"/>
              <a:t>yapısı</a:t>
            </a:r>
            <a:r>
              <a:rPr lang="en-US" dirty="0"/>
              <a:t> ORM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kurulmuş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mekanizmasıyla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sistemidir</a:t>
            </a:r>
            <a:r>
              <a:rPr lang="en-US" dirty="0"/>
              <a:t>. Her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Model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sınıflarıyla</a:t>
            </a:r>
            <a:r>
              <a:rPr lang="en-US" dirty="0"/>
              <a:t> </a:t>
            </a:r>
            <a:r>
              <a:rPr lang="en-US" dirty="0" err="1"/>
              <a:t>haberleşir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bağ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cümleleri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sisteminden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çalışabilirsiniz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başladığınız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PostgreSQL, Oracle, SQLite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MSSql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çevirebilirsiniz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idsi</a:t>
            </a:r>
            <a:r>
              <a:rPr lang="en-US" dirty="0"/>
              <a:t> 1 </a:t>
            </a:r>
            <a:r>
              <a:rPr lang="en-US" dirty="0" err="1"/>
              <a:t>olan</a:t>
            </a:r>
            <a:r>
              <a:rPr lang="en-US" dirty="0"/>
              <a:t> posts </a:t>
            </a:r>
            <a:r>
              <a:rPr lang="en-US" dirty="0" err="1"/>
              <a:t>tablosundaki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getirebilirsiniz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11" name="Kaydırma: Yatay 10">
            <a:extLst>
              <a:ext uri="{FF2B5EF4-FFF2-40B4-BE49-F238E27FC236}">
                <a16:creationId xmlns:a16="http://schemas.microsoft.com/office/drawing/2014/main" id="{F2295435-2F7E-4B21-B7E5-92F3C1248FA1}"/>
              </a:ext>
            </a:extLst>
          </p:cNvPr>
          <p:cNvSpPr/>
          <p:nvPr/>
        </p:nvSpPr>
        <p:spPr>
          <a:xfrm>
            <a:off x="5558972" y="3623645"/>
            <a:ext cx="2061028" cy="919326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56977F-07C5-4FCC-BCD3-5C0E1B0D2DAE}"/>
              </a:ext>
            </a:extLst>
          </p:cNvPr>
          <p:cNvSpPr txBox="1"/>
          <p:nvPr/>
        </p:nvSpPr>
        <p:spPr>
          <a:xfrm>
            <a:off x="1671735" y="3895274"/>
            <a:ext cx="967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Post::find(1);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620F6C78-34DC-4EFD-B1FD-F84FCB6C23AC}"/>
              </a:ext>
            </a:extLst>
          </p:cNvPr>
          <p:cNvSpPr txBox="1">
            <a:spLocks/>
          </p:cNvSpPr>
          <p:nvPr/>
        </p:nvSpPr>
        <p:spPr>
          <a:xfrm>
            <a:off x="1311579" y="1129624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Eloquent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46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Özellikleri?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1" y="1573551"/>
            <a:ext cx="10655501" cy="62496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Route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sistenmi</a:t>
            </a:r>
            <a:r>
              <a:rPr lang="en-US" dirty="0"/>
              <a:t> </a:t>
            </a:r>
            <a:r>
              <a:rPr lang="en-US" dirty="0" err="1"/>
              <a:t>laravelde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gidecek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yöntemle</a:t>
            </a:r>
            <a:r>
              <a:rPr lang="en-US" dirty="0"/>
              <a:t> </a:t>
            </a:r>
            <a:r>
              <a:rPr lang="en-US" dirty="0" err="1"/>
              <a:t>gidecek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middleware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tanımlanmaktadır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post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erişilen</a:t>
            </a:r>
            <a:r>
              <a:rPr lang="en-US" dirty="0"/>
              <a:t> yere get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erişilmez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urlde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method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 </a:t>
            </a:r>
            <a:r>
              <a:rPr lang="en-US" b="1" dirty="0"/>
              <a:t>GET,POST,PUT,DELETE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rotası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uygulamalarınızla</a:t>
            </a:r>
            <a:r>
              <a:rPr lang="en-US" dirty="0"/>
              <a:t>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çalışabilirsiniz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yönlendirmelerinizi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filtrelerden</a:t>
            </a:r>
            <a:r>
              <a:rPr lang="en-US" dirty="0"/>
              <a:t> </a:t>
            </a:r>
            <a:r>
              <a:rPr lang="en-US" dirty="0" err="1"/>
              <a:t>kontrollerden</a:t>
            </a:r>
            <a:r>
              <a:rPr lang="en-US" dirty="0"/>
              <a:t> </a:t>
            </a:r>
            <a:r>
              <a:rPr lang="en-US" dirty="0" err="1"/>
              <a:t>geçirebilir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Controller class </a:t>
            </a:r>
            <a:r>
              <a:rPr lang="en-US" dirty="0" err="1"/>
              <a:t>larınıza</a:t>
            </a:r>
            <a:r>
              <a:rPr lang="en-US" dirty="0"/>
              <a:t> </a:t>
            </a:r>
            <a:r>
              <a:rPr lang="en-US" dirty="0" err="1"/>
              <a:t>yönlendirebilirsiniz</a:t>
            </a:r>
            <a:r>
              <a:rPr lang="en-US" dirty="0"/>
              <a:t>. Hatta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fonksiyonda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gerçekleştireceği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controller class </a:t>
            </a:r>
            <a:r>
              <a:rPr lang="en-US" dirty="0" err="1"/>
              <a:t>lara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kalmadan</a:t>
            </a:r>
            <a:r>
              <a:rPr lang="en-US" dirty="0"/>
              <a:t> </a:t>
            </a:r>
            <a:r>
              <a:rPr lang="en-US" dirty="0" err="1"/>
              <a:t>gerçekleştirebilirsiniz</a:t>
            </a:r>
            <a:r>
              <a:rPr lang="en-US" dirty="0"/>
              <a:t>. (</a:t>
            </a:r>
            <a:r>
              <a:rPr lang="en-US" dirty="0" err="1"/>
              <a:t>Önerilmez</a:t>
            </a:r>
            <a:r>
              <a:rPr lang="en-US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11" name="Kaydırma: Yatay 10">
            <a:extLst>
              <a:ext uri="{FF2B5EF4-FFF2-40B4-BE49-F238E27FC236}">
                <a16:creationId xmlns:a16="http://schemas.microsoft.com/office/drawing/2014/main" id="{F2295435-2F7E-4B21-B7E5-92F3C1248FA1}"/>
              </a:ext>
            </a:extLst>
          </p:cNvPr>
          <p:cNvSpPr/>
          <p:nvPr/>
        </p:nvSpPr>
        <p:spPr>
          <a:xfrm>
            <a:off x="4412566" y="3089741"/>
            <a:ext cx="3439663" cy="1888659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56977F-07C5-4FCC-BCD3-5C0E1B0D2DAE}"/>
              </a:ext>
            </a:extLst>
          </p:cNvPr>
          <p:cNvSpPr txBox="1"/>
          <p:nvPr/>
        </p:nvSpPr>
        <p:spPr>
          <a:xfrm>
            <a:off x="4782607" y="3495461"/>
            <a:ext cx="110236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Route::get('users', function()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return 'Users!';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620F6C78-34DC-4EFD-B1FD-F84FCB6C23AC}"/>
              </a:ext>
            </a:extLst>
          </p:cNvPr>
          <p:cNvSpPr txBox="1">
            <a:spLocks/>
          </p:cNvSpPr>
          <p:nvPr/>
        </p:nvSpPr>
        <p:spPr>
          <a:xfrm>
            <a:off x="1311579" y="1129624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Route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8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Özellikleri?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934" y="1981976"/>
            <a:ext cx="10655501" cy="62496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View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Laravelde</a:t>
            </a:r>
            <a:r>
              <a:rPr lang="en-US" dirty="0"/>
              <a:t> blade engine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 </a:t>
            </a:r>
            <a:r>
              <a:rPr lang="en-US" dirty="0" err="1"/>
              <a:t>Frameworklerde</a:t>
            </a:r>
            <a:r>
              <a:rPr lang="en-US" dirty="0"/>
              <a:t> MVC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geliştirdiğiniz</a:t>
            </a:r>
            <a:r>
              <a:rPr lang="en-US" dirty="0"/>
              <a:t> zaman Controller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işlediğiniz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View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/>
              <a:t>göndererek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array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yapılardan</a:t>
            </a:r>
            <a:r>
              <a:rPr lang="en-US" dirty="0"/>
              <a:t> php echo </a:t>
            </a:r>
            <a:r>
              <a:rPr lang="en-US" dirty="0" err="1"/>
              <a:t>veya</a:t>
            </a:r>
            <a:r>
              <a:rPr lang="en-US" dirty="0"/>
              <a:t> foreach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blade </a:t>
            </a:r>
            <a:r>
              <a:rPr lang="en-US" dirty="0" err="1"/>
              <a:t>syntaxları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11" name="Kaydırma: Yatay 10">
            <a:extLst>
              <a:ext uri="{FF2B5EF4-FFF2-40B4-BE49-F238E27FC236}">
                <a16:creationId xmlns:a16="http://schemas.microsoft.com/office/drawing/2014/main" id="{F2295435-2F7E-4B21-B7E5-92F3C1248FA1}"/>
              </a:ext>
            </a:extLst>
          </p:cNvPr>
          <p:cNvSpPr/>
          <p:nvPr/>
        </p:nvSpPr>
        <p:spPr>
          <a:xfrm>
            <a:off x="4001001" y="3429000"/>
            <a:ext cx="4805534" cy="263863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56977F-07C5-4FCC-BCD3-5C0E1B0D2DAE}"/>
              </a:ext>
            </a:extLst>
          </p:cNvPr>
          <p:cNvSpPr txBox="1"/>
          <p:nvPr/>
        </p:nvSpPr>
        <p:spPr>
          <a:xfrm>
            <a:off x="4811635" y="4086597"/>
            <a:ext cx="1102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&lt;title&gt;{{ $page['title'] }} &lt;/title&gt;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@foreach($products as $product)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....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@endforeach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620F6C78-34DC-4EFD-B1FD-F84FCB6C23AC}"/>
              </a:ext>
            </a:extLst>
          </p:cNvPr>
          <p:cNvSpPr txBox="1">
            <a:spLocks/>
          </p:cNvSpPr>
          <p:nvPr/>
        </p:nvSpPr>
        <p:spPr>
          <a:xfrm>
            <a:off x="1311579" y="1129624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Blade</a:t>
            </a:r>
            <a:r>
              <a:rPr lang="tr-TR" sz="28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409534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Özellikleri?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499" y="1855881"/>
            <a:ext cx="10655501" cy="62496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Migrate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güncellediğiniz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aldığınız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versiyonlama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çalıştırabileceğiniz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tabloları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çalışabilirsiz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Git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çalışıyorsanız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tutarak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DB Seed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aktarabilirsiz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620F6C78-34DC-4EFD-B1FD-F84FCB6C23AC}"/>
              </a:ext>
            </a:extLst>
          </p:cNvPr>
          <p:cNvSpPr txBox="1">
            <a:spLocks/>
          </p:cNvSpPr>
          <p:nvPr/>
        </p:nvSpPr>
        <p:spPr>
          <a:xfrm>
            <a:off x="1311579" y="1129624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Migrations</a:t>
            </a:r>
            <a:endParaRPr lang="tr-TR" sz="2800" dirty="0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57B5AA6-C150-4621-AC48-792A95EF3F8A}"/>
              </a:ext>
            </a:extLst>
          </p:cNvPr>
          <p:cNvSpPr txBox="1">
            <a:spLocks/>
          </p:cNvSpPr>
          <p:nvPr/>
        </p:nvSpPr>
        <p:spPr>
          <a:xfrm>
            <a:off x="1536499" y="4511995"/>
            <a:ext cx="10655501" cy="624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Bir </a:t>
            </a:r>
            <a:r>
              <a:rPr lang="en-US" dirty="0" err="1"/>
              <a:t>çok</a:t>
            </a:r>
            <a:r>
              <a:rPr lang="en-US" dirty="0"/>
              <a:t> php </a:t>
            </a:r>
            <a:r>
              <a:rPr lang="en-US" dirty="0" err="1"/>
              <a:t>projesinde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sıkıntılı</a:t>
            </a:r>
            <a:r>
              <a:rPr lang="en-US" dirty="0"/>
              <a:t> </a:t>
            </a:r>
            <a:r>
              <a:rPr lang="en-US" dirty="0" err="1"/>
              <a:t>evrelerdir</a:t>
            </a:r>
            <a:r>
              <a:rPr lang="en-US" dirty="0"/>
              <a:t>. </a:t>
            </a:r>
            <a:r>
              <a:rPr lang="en-US" dirty="0" err="1"/>
              <a:t>Seçeneklerin</a:t>
            </a:r>
            <a:r>
              <a:rPr lang="en-US" dirty="0"/>
              <a:t> </a:t>
            </a:r>
            <a:r>
              <a:rPr lang="en-US" dirty="0" err="1"/>
              <a:t>çokluğu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zahmetli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ciddi</a:t>
            </a:r>
            <a:r>
              <a:rPr lang="en-US" dirty="0"/>
              <a:t> zaman </a:t>
            </a:r>
            <a:r>
              <a:rPr lang="en-US" dirty="0" err="1"/>
              <a:t>ayırılması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iştir</a:t>
            </a:r>
            <a:r>
              <a:rPr lang="en-US" dirty="0"/>
              <a:t>. Ama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isterseniz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değerin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sorgulayın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sıkıntı</a:t>
            </a:r>
            <a:r>
              <a:rPr lang="en-US" dirty="0"/>
              <a:t> </a:t>
            </a:r>
            <a:r>
              <a:rPr lang="en-US" dirty="0" err="1"/>
              <a:t>yaşamazsınız</a:t>
            </a:r>
            <a:r>
              <a:rPr lang="en-US" dirty="0"/>
              <a:t>. </a:t>
            </a:r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formunuzu</a:t>
            </a:r>
            <a:r>
              <a:rPr lang="en-US" dirty="0"/>
              <a:t> </a:t>
            </a:r>
            <a:r>
              <a:rPr lang="en-US" dirty="0" err="1"/>
              <a:t>ekleyebilirsiniz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CECA655A-382B-4FEE-859E-EED90E823F4A}"/>
              </a:ext>
            </a:extLst>
          </p:cNvPr>
          <p:cNvSpPr txBox="1">
            <a:spLocks/>
          </p:cNvSpPr>
          <p:nvPr/>
        </p:nvSpPr>
        <p:spPr>
          <a:xfrm>
            <a:off x="1311579" y="3785738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/>
              <a:t>Form Doğrulama</a:t>
            </a:r>
          </a:p>
        </p:txBody>
      </p:sp>
    </p:spTree>
    <p:extLst>
      <p:ext uri="{BB962C8B-B14F-4D97-AF65-F5344CB8AC3E}">
        <p14:creationId xmlns:p14="http://schemas.microsoft.com/office/powerpoint/2010/main" val="121856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Özellikleri?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499" y="1855881"/>
            <a:ext cx="10655501" cy="62496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 language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laravelin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dilde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geliştirenler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ilaç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 Her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klasör</a:t>
            </a:r>
            <a:r>
              <a:rPr lang="en-US" dirty="0"/>
              <a:t> </a:t>
            </a:r>
            <a:r>
              <a:rPr lang="en-US" dirty="0" err="1"/>
              <a:t>bulundurmanız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validation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her </a:t>
            </a:r>
            <a:r>
              <a:rPr lang="en-US" dirty="0" err="1"/>
              <a:t>dile</a:t>
            </a:r>
            <a:r>
              <a:rPr lang="en-US" dirty="0"/>
              <a:t> </a:t>
            </a:r>
            <a:r>
              <a:rPr lang="en-US" dirty="0" err="1"/>
              <a:t>uydurabilir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internetten</a:t>
            </a:r>
            <a:r>
              <a:rPr lang="en-US" dirty="0"/>
              <a:t> </a:t>
            </a:r>
            <a:r>
              <a:rPr lang="en-US" dirty="0" err="1"/>
              <a:t>projenize</a:t>
            </a:r>
            <a:r>
              <a:rPr lang="en-US" dirty="0"/>
              <a:t> </a:t>
            </a:r>
            <a:r>
              <a:rPr lang="en-US" dirty="0" err="1"/>
              <a:t>ekleyebilirsiniz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620F6C78-34DC-4EFD-B1FD-F84FCB6C23AC}"/>
              </a:ext>
            </a:extLst>
          </p:cNvPr>
          <p:cNvSpPr txBox="1">
            <a:spLocks/>
          </p:cNvSpPr>
          <p:nvPr/>
        </p:nvSpPr>
        <p:spPr>
          <a:xfrm>
            <a:off x="1311579" y="1129624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/>
              <a:t>Çoklu Dil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57B5AA6-C150-4621-AC48-792A95EF3F8A}"/>
              </a:ext>
            </a:extLst>
          </p:cNvPr>
          <p:cNvSpPr txBox="1">
            <a:spLocks/>
          </p:cNvSpPr>
          <p:nvPr/>
        </p:nvSpPr>
        <p:spPr>
          <a:xfrm>
            <a:off x="1536499" y="4511995"/>
            <a:ext cx="10655501" cy="624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İçinde</a:t>
            </a:r>
            <a:r>
              <a:rPr lang="en-US" dirty="0"/>
              <a:t> </a:t>
            </a:r>
            <a:r>
              <a:rPr lang="en-US" dirty="0" err="1"/>
              <a:t>buludnurduğu</a:t>
            </a:r>
            <a:r>
              <a:rPr lang="en-US" dirty="0"/>
              <a:t> </a:t>
            </a:r>
            <a:r>
              <a:rPr lang="en-US" b="1" dirty="0" err="1"/>
              <a:t>SwitfMailer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mail </a:t>
            </a:r>
            <a:r>
              <a:rPr lang="en-US" dirty="0" err="1"/>
              <a:t>atabilir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mailgun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mail </a:t>
            </a:r>
            <a:r>
              <a:rPr lang="en-US" dirty="0" err="1"/>
              <a:t>atabilirsiniz</a:t>
            </a:r>
            <a:r>
              <a:rPr lang="en-US" dirty="0"/>
              <a:t>. Broadcast </a:t>
            </a:r>
            <a:r>
              <a:rPr lang="en-US" dirty="0" err="1"/>
              <a:t>sistemi</a:t>
            </a:r>
            <a:r>
              <a:rPr lang="en-US" dirty="0"/>
              <a:t> tam </a:t>
            </a:r>
            <a:r>
              <a:rPr lang="en-US" dirty="0" err="1"/>
              <a:t>anlamı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5.3 de </a:t>
            </a:r>
            <a:r>
              <a:rPr lang="en-US" dirty="0" err="1"/>
              <a:t>oturdu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telefonlara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atabilir</a:t>
            </a:r>
            <a:r>
              <a:rPr lang="en-US" dirty="0"/>
              <a:t> SMS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gönderebilir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Slack </a:t>
            </a:r>
            <a:r>
              <a:rPr lang="en-US" dirty="0" err="1"/>
              <a:t>gibi</a:t>
            </a:r>
            <a:r>
              <a:rPr lang="en-US" dirty="0"/>
              <a:t> 3. parti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gönderebilrisiniz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CECA655A-382B-4FEE-859E-EED90E823F4A}"/>
              </a:ext>
            </a:extLst>
          </p:cNvPr>
          <p:cNvSpPr txBox="1">
            <a:spLocks/>
          </p:cNvSpPr>
          <p:nvPr/>
        </p:nvSpPr>
        <p:spPr>
          <a:xfrm>
            <a:off x="1311579" y="3785738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/>
              <a:t>Mail ve </a:t>
            </a:r>
            <a:r>
              <a:rPr lang="tr-TR" sz="2800" dirty="0" err="1"/>
              <a:t>Broadcasting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0547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9625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Framwork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mail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Artisan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(CLI) </a:t>
            </a:r>
            <a:r>
              <a:rPr lang="en-US" dirty="0" err="1"/>
              <a:t>sağlar</a:t>
            </a:r>
            <a:r>
              <a:rPr lang="en-US" dirty="0"/>
              <a:t>. MVC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görünüm</a:t>
            </a:r>
            <a:r>
              <a:rPr lang="en-US" dirty="0"/>
              <a:t> </a:t>
            </a:r>
            <a:r>
              <a:rPr lang="en-US" dirty="0" err="1"/>
              <a:t>katmanını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Eloquent ORM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hale </a:t>
            </a:r>
            <a:r>
              <a:rPr lang="en-US" dirty="0" err="1"/>
              <a:t>gelmiştir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Laravel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yönetebilmek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zamanlayıcı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Basit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kullanışlı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Blade </a:t>
            </a:r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öotoru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temiz</a:t>
            </a:r>
            <a:r>
              <a:rPr lang="en-US" dirty="0"/>
              <a:t> frontend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yazabilirsiniz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dökümantasyon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Laravel'in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yaşadığınızda</a:t>
            </a:r>
            <a:r>
              <a:rPr lang="en-US" dirty="0"/>
              <a:t> </a:t>
            </a:r>
            <a:r>
              <a:rPr lang="en-US" dirty="0" err="1"/>
              <a:t>yardım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birilerini</a:t>
            </a:r>
            <a:r>
              <a:rPr lang="en-US" dirty="0"/>
              <a:t> </a:t>
            </a:r>
            <a:r>
              <a:rPr lang="en-US" dirty="0" err="1"/>
              <a:t>bulabilirsiniz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Laravelin</a:t>
            </a:r>
            <a:r>
              <a:rPr lang="tr-TR" dirty="0"/>
              <a:t> Özellikleri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https://www.mediaclick.com.tr/tr/blog/laravel-nedir</a:t>
            </a:r>
            <a:r>
              <a:rPr lang="tr-TR" dirty="0"/>
              <a:t> )</a:t>
            </a:r>
          </a:p>
          <a:p>
            <a:r>
              <a:rPr lang="tr-TR" dirty="0" err="1"/>
              <a:t>Laravel</a:t>
            </a:r>
            <a:r>
              <a:rPr lang="tr-TR" dirty="0"/>
              <a:t> Nedir?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https://www.ankarawebtasarim.net/laravel-nedir/</a:t>
            </a:r>
            <a:r>
              <a:rPr lang="tr-TR" dirty="0"/>
              <a:t> )</a:t>
            </a:r>
          </a:p>
          <a:p>
            <a:r>
              <a:rPr lang="tr-TR" dirty="0" err="1"/>
              <a:t>Laravel</a:t>
            </a:r>
            <a:r>
              <a:rPr lang="tr-TR" dirty="0"/>
              <a:t> SSS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https://www.ankarawebtasarim.net/laravel-nedir/</a:t>
            </a:r>
            <a:r>
              <a:rPr lang="tr-TR" dirty="0"/>
              <a:t> )</a:t>
            </a:r>
          </a:p>
          <a:p>
            <a:r>
              <a:rPr lang="tr-TR" dirty="0" err="1"/>
              <a:t>Laravel</a:t>
            </a:r>
            <a:r>
              <a:rPr lang="tr-TR" dirty="0"/>
              <a:t> Nedir?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4"/>
              </a:rPr>
              <a:t>https://www.mobilhanem.com/laravel-dersleri-laravel-nedir/</a:t>
            </a:r>
            <a:r>
              <a:rPr lang="tr-TR" dirty="0"/>
              <a:t> )</a:t>
            </a:r>
          </a:p>
          <a:p>
            <a:r>
              <a:rPr lang="tr-TR" dirty="0" err="1"/>
              <a:t>Laravel</a:t>
            </a:r>
            <a:r>
              <a:rPr lang="tr-TR" dirty="0"/>
              <a:t> Kurulumu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https://laravel.com/docs/8.x/installation</a:t>
            </a:r>
            <a:r>
              <a:rPr lang="tr-TR" dirty="0"/>
              <a:t> 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Resim 6">
            <a:hlinkClick r:id="rId6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Hüseyin ASİLTÜRK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huseyinasilturk@outlook.com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17/08/2021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Giriş.</a:t>
            </a:r>
          </a:p>
          <a:p>
            <a:r>
              <a:rPr lang="tr-TR" dirty="0" err="1"/>
              <a:t>Laravel</a:t>
            </a:r>
            <a:r>
              <a:rPr lang="tr-TR" dirty="0"/>
              <a:t> Nedir?</a:t>
            </a:r>
          </a:p>
          <a:p>
            <a:r>
              <a:rPr lang="tr-TR" dirty="0"/>
              <a:t>MVC Nedir?</a:t>
            </a:r>
          </a:p>
          <a:p>
            <a:r>
              <a:rPr lang="tr-TR" dirty="0" err="1"/>
              <a:t>Laravel</a:t>
            </a:r>
            <a:r>
              <a:rPr lang="tr-TR" dirty="0"/>
              <a:t> Avantajları?</a:t>
            </a:r>
          </a:p>
          <a:p>
            <a:r>
              <a:rPr lang="tr-TR" dirty="0" err="1"/>
              <a:t>Laravel</a:t>
            </a:r>
            <a:r>
              <a:rPr lang="tr-TR" dirty="0"/>
              <a:t> SSS?</a:t>
            </a:r>
          </a:p>
          <a:p>
            <a:r>
              <a:rPr lang="tr-TR" dirty="0" err="1"/>
              <a:t>Laravel</a:t>
            </a:r>
            <a:r>
              <a:rPr lang="tr-TR" dirty="0"/>
              <a:t> Kurulumu?</a:t>
            </a:r>
          </a:p>
          <a:p>
            <a:r>
              <a:rPr lang="tr-TR" dirty="0" err="1"/>
              <a:t>Laravel</a:t>
            </a:r>
            <a:r>
              <a:rPr lang="tr-TR" dirty="0"/>
              <a:t> Özellikleri? 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32" y="624111"/>
            <a:ext cx="8911687" cy="1280890"/>
          </a:xfrm>
        </p:spPr>
        <p:txBody>
          <a:bodyPr/>
          <a:lstStyle/>
          <a:p>
            <a:r>
              <a:rPr lang="tr-TR" dirty="0"/>
              <a:t>Giriş</a:t>
            </a:r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68190" y="2105218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 descr="kare içeren bir resim&#10;&#10;Açıklama otomatik olarak oluşturuldu">
            <a:extLst>
              <a:ext uri="{FF2B5EF4-FFF2-40B4-BE49-F238E27FC236}">
                <a16:creationId xmlns:a16="http://schemas.microsoft.com/office/drawing/2014/main" id="{4E75FDB0-4C68-4690-AEA5-09C04A74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536" y="824328"/>
            <a:ext cx="3829666" cy="540956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13" y="2299499"/>
            <a:ext cx="7268302" cy="478053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geliştiriciyseniz</a:t>
            </a:r>
            <a:r>
              <a:rPr lang="en-US" dirty="0"/>
              <a:t>, </a:t>
            </a:r>
            <a:r>
              <a:rPr lang="en-US" dirty="0" err="1"/>
              <a:t>muhtemelen</a:t>
            </a:r>
            <a:r>
              <a:rPr lang="en-US" dirty="0"/>
              <a:t> </a:t>
            </a:r>
            <a:r>
              <a:rPr lang="en-US" dirty="0" err="1"/>
              <a:t>uygulamalarınızı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framework</a:t>
            </a:r>
            <a:r>
              <a:rPr lang="en-US" dirty="0"/>
              <a:t> </a:t>
            </a:r>
            <a:r>
              <a:rPr lang="en-US" dirty="0" err="1"/>
              <a:t>öğrenmeye</a:t>
            </a:r>
            <a:r>
              <a:rPr lang="en-US" dirty="0"/>
              <a:t> </a:t>
            </a:r>
            <a:r>
              <a:rPr lang="en-US" dirty="0" err="1"/>
              <a:t>yönlendirildiniz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Bu sunumuzda 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err="1"/>
              <a:t>framework’ü</a:t>
            </a:r>
            <a:r>
              <a:rPr lang="tr-TR" dirty="0"/>
              <a:t> olan </a:t>
            </a:r>
            <a:r>
              <a:rPr lang="tr-TR" dirty="0" err="1"/>
              <a:t>laravel</a:t>
            </a:r>
            <a:r>
              <a:rPr lang="tr-TR" dirty="0"/>
              <a:t> hakkında konuşacağız. Kurulması için gerekenler, kurulumu ve yapısından bahsedeceğiz. Sonrasında </a:t>
            </a:r>
            <a:r>
              <a:rPr lang="tr-TR" b="1" dirty="0" err="1"/>
              <a:t>Bootstrap</a:t>
            </a:r>
            <a:r>
              <a:rPr lang="tr-TR" b="1" dirty="0"/>
              <a:t> </a:t>
            </a:r>
            <a:r>
              <a:rPr lang="tr-TR" dirty="0"/>
              <a:t>ile yazılmış ücretsiz lisansa sahip </a:t>
            </a:r>
            <a:r>
              <a:rPr lang="tr-TR" dirty="0" err="1"/>
              <a:t>adminLTE</a:t>
            </a:r>
            <a:r>
              <a:rPr lang="tr-TR" dirty="0"/>
              <a:t> paneli </a:t>
            </a:r>
            <a:r>
              <a:rPr lang="tr-TR" dirty="0" err="1"/>
              <a:t>laravel</a:t>
            </a:r>
            <a:r>
              <a:rPr lang="tr-TR" dirty="0"/>
              <a:t> </a:t>
            </a:r>
            <a:r>
              <a:rPr lang="tr-TR" dirty="0" err="1"/>
              <a:t>blade</a:t>
            </a:r>
            <a:r>
              <a:rPr lang="tr-TR" dirty="0"/>
              <a:t> yapısına göre parçalayacağız.</a:t>
            </a:r>
            <a:endParaRPr lang="en-US" b="1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D70CDBE-F144-4A91-A55C-894E41995720}"/>
              </a:ext>
            </a:extLst>
          </p:cNvPr>
          <p:cNvSpPr txBox="1"/>
          <p:nvPr/>
        </p:nvSpPr>
        <p:spPr>
          <a:xfrm>
            <a:off x="3093500" y="2574383"/>
            <a:ext cx="139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Framework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FF5332-8B3C-497B-9C49-7E1FD9FEC994}"/>
              </a:ext>
            </a:extLst>
          </p:cNvPr>
          <p:cNvSpPr txBox="1"/>
          <p:nvPr/>
        </p:nvSpPr>
        <p:spPr>
          <a:xfrm>
            <a:off x="8191295" y="2381444"/>
            <a:ext cx="3653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axiformaregular"/>
              </a:rPr>
              <a:t>	Yazılım geliştiricilerin kullandığı önceden hazırlanmış kütüphanelerin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axiformaregular"/>
              </a:rPr>
              <a:t>bunluduğu</a:t>
            </a:r>
            <a:r>
              <a:rPr lang="tr-TR" b="0" i="0" dirty="0">
                <a:solidFill>
                  <a:srgbClr val="000000"/>
                </a:solidFill>
                <a:effectLst/>
                <a:latin typeface="axiformaregular"/>
              </a:rPr>
              <a:t> ve bunlara yenilerini ekleyebileceği yapıların adıdır. Gelişmiş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axiformaregular"/>
              </a:rPr>
              <a:t>frameworklerde</a:t>
            </a:r>
            <a:r>
              <a:rPr lang="tr-TR" b="0" i="0" dirty="0">
                <a:solidFill>
                  <a:srgbClr val="000000"/>
                </a:solidFill>
                <a:effectLst/>
                <a:latin typeface="axiformaregular"/>
              </a:rPr>
              <a:t> form kontrolü, veri tabanı bağlantısı, kullanıcı giriş çıkış, mail atma, tema motoru gibi kütüphaneler mevcuttur.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51575 -0.14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753" y="596252"/>
            <a:ext cx="3503075" cy="852352"/>
          </a:xfrm>
        </p:spPr>
        <p:txBody>
          <a:bodyPr>
            <a:normAutofit/>
          </a:bodyPr>
          <a:lstStyle/>
          <a:p>
            <a:r>
              <a:rPr lang="tr-TR" dirty="0" err="1"/>
              <a:t>Laravel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2" y="1424537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PHP </a:t>
            </a:r>
            <a:r>
              <a:rPr lang="en-US" dirty="0" err="1"/>
              <a:t>dilinin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kolaylaştıran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framework </a:t>
            </a:r>
            <a:r>
              <a:rPr lang="en-US" dirty="0" err="1"/>
              <a:t>bulunur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”Web </a:t>
            </a:r>
            <a:r>
              <a:rPr lang="en-US" dirty="0" err="1"/>
              <a:t>Sanatçılarının</a:t>
            </a:r>
            <a:r>
              <a:rPr lang="en-US" dirty="0"/>
              <a:t> PHP </a:t>
            </a:r>
            <a:r>
              <a:rPr lang="en-US" dirty="0" err="1"/>
              <a:t>Framework’ü</a:t>
            </a:r>
            <a:r>
              <a:rPr lang="en-US" dirty="0"/>
              <a:t>” </a:t>
            </a:r>
            <a:r>
              <a:rPr lang="en-US" dirty="0" err="1"/>
              <a:t>sloganıyla</a:t>
            </a:r>
            <a:r>
              <a:rPr lang="en-US" dirty="0"/>
              <a:t> Laravel </a:t>
            </a:r>
            <a:r>
              <a:rPr lang="en-US" dirty="0" err="1"/>
              <a:t>bu</a:t>
            </a:r>
            <a:r>
              <a:rPr lang="en-US" dirty="0"/>
              <a:t> framework </a:t>
            </a:r>
            <a:r>
              <a:rPr lang="en-US" dirty="0" err="1"/>
              <a:t>yapılarında</a:t>
            </a:r>
            <a:r>
              <a:rPr lang="en-US" dirty="0"/>
              <a:t> ilk </a:t>
            </a:r>
            <a:r>
              <a:rPr lang="en-US" dirty="0" err="1"/>
              <a:t>sıralarda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geliştirilirken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Taylor </a:t>
            </a:r>
            <a:r>
              <a:rPr lang="en-US" dirty="0" err="1"/>
              <a:t>Otwell</a:t>
            </a:r>
            <a:r>
              <a:rPr lang="en-US" dirty="0"/>
              <a:t> </a:t>
            </a:r>
            <a:r>
              <a:rPr lang="en-US" dirty="0" err="1"/>
              <a:t>önderliğinde</a:t>
            </a:r>
            <a:r>
              <a:rPr lang="en-US" dirty="0"/>
              <a:t> </a:t>
            </a:r>
            <a:r>
              <a:rPr lang="en-US" dirty="0" err="1"/>
              <a:t>geliştirmektedir</a:t>
            </a:r>
            <a:r>
              <a:rPr lang="en-US" dirty="0"/>
              <a:t>. 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anlamlıdır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Laravel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r>
              <a:rPr lang="en-US" dirty="0"/>
              <a:t>. Bunun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web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karmaşık</a:t>
            </a:r>
            <a:r>
              <a:rPr lang="en-US" dirty="0"/>
              <a:t> web </a:t>
            </a:r>
            <a:r>
              <a:rPr lang="en-US" dirty="0" err="1"/>
              <a:t>sayfalarında</a:t>
            </a:r>
            <a:r>
              <a:rPr lang="en-US" dirty="0"/>
              <a:t> </a:t>
            </a:r>
            <a:r>
              <a:rPr lang="en-US" dirty="0" err="1"/>
              <a:t>rahatlıkla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2015 ve 2016 yıllarında </a:t>
            </a:r>
            <a:r>
              <a:rPr lang="tr-TR" dirty="0" err="1"/>
              <a:t>sitepoint</a:t>
            </a:r>
            <a:r>
              <a:rPr lang="tr-TR" dirty="0"/>
              <a:t> tarafından yapılan en popüler </a:t>
            </a:r>
            <a:r>
              <a:rPr lang="tr-TR" dirty="0" err="1"/>
              <a:t>framework</a:t>
            </a:r>
            <a:r>
              <a:rPr lang="tr-TR" dirty="0"/>
              <a:t> anketinde üst üste iki sene liderliği göğüsledi.</a:t>
            </a:r>
          </a:p>
          <a:p>
            <a:pPr algn="just"/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HTML / CSS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PHP </a:t>
            </a:r>
            <a:r>
              <a:rPr lang="en-US" dirty="0" err="1"/>
              <a:t>bilmesi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53" y="722347"/>
            <a:ext cx="414000" cy="430560"/>
          </a:xfrm>
          <a:prstGeom prst="rect">
            <a:avLst/>
          </a:prstGeom>
        </p:spPr>
      </p:pic>
      <p:sp>
        <p:nvSpPr>
          <p:cNvPr id="11" name="Kaydırma: Yatay 10">
            <a:extLst>
              <a:ext uri="{FF2B5EF4-FFF2-40B4-BE49-F238E27FC236}">
                <a16:creationId xmlns:a16="http://schemas.microsoft.com/office/drawing/2014/main" id="{F2295435-2F7E-4B21-B7E5-92F3C1248FA1}"/>
              </a:ext>
            </a:extLst>
          </p:cNvPr>
          <p:cNvSpPr/>
          <p:nvPr/>
        </p:nvSpPr>
        <p:spPr>
          <a:xfrm>
            <a:off x="1468073" y="5234730"/>
            <a:ext cx="10226180" cy="1409351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56977F-07C5-4FCC-BCD3-5C0E1B0D2DAE}"/>
              </a:ext>
            </a:extLst>
          </p:cNvPr>
          <p:cNvSpPr txBox="1"/>
          <p:nvPr/>
        </p:nvSpPr>
        <p:spPr>
          <a:xfrm>
            <a:off x="1744306" y="5506360"/>
            <a:ext cx="9673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Laravel, </a:t>
            </a:r>
            <a:r>
              <a:rPr lang="en-US" dirty="0" err="1">
                <a:solidFill>
                  <a:schemeClr val="bg1"/>
                </a:solidFill>
              </a:rPr>
              <a:t>yerleşik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özellikler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aracılığıyla</a:t>
            </a:r>
            <a:r>
              <a:rPr lang="tr-TR" dirty="0">
                <a:solidFill>
                  <a:schemeClr val="bg1"/>
                </a:solidFill>
              </a:rPr>
              <a:t> ve MVC yapısıyla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uygulamaları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geliştirmeyi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kolay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hızlı</a:t>
            </a:r>
            <a:r>
              <a:rPr lang="en-US" dirty="0">
                <a:solidFill>
                  <a:schemeClr val="bg1"/>
                </a:solidFill>
              </a:rPr>
              <a:t> hale </a:t>
            </a:r>
            <a:r>
              <a:rPr lang="en-US" dirty="0" err="1">
                <a:solidFill>
                  <a:schemeClr val="bg1"/>
                </a:solidFill>
              </a:rPr>
              <a:t>getirmek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için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tasarlanmış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açık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kaynaklı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PHP </a:t>
            </a:r>
            <a:r>
              <a:rPr lang="en-US" dirty="0" err="1">
                <a:solidFill>
                  <a:schemeClr val="bg1"/>
                </a:solidFill>
              </a:rPr>
              <a:t>frameworktür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4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753" y="596252"/>
            <a:ext cx="3503075" cy="852352"/>
          </a:xfrm>
        </p:spPr>
        <p:txBody>
          <a:bodyPr>
            <a:normAutofit/>
          </a:bodyPr>
          <a:lstStyle/>
          <a:p>
            <a:r>
              <a:rPr lang="tr-TR"/>
              <a:t>MVC </a:t>
            </a:r>
            <a:r>
              <a:rPr lang="tr-TR" dirty="0"/>
              <a:t>Nedir?</a:t>
            </a:r>
            <a:endParaRPr lang="en-US" dirty="0"/>
          </a:p>
        </p:txBody>
      </p:sp>
      <p:sp>
        <p:nvSpPr>
          <p:cNvPr id="26" name="İçerik Yer Tutucusu 2">
            <a:extLst>
              <a:ext uri="{FF2B5EF4-FFF2-40B4-BE49-F238E27FC236}">
                <a16:creationId xmlns:a16="http://schemas.microsoft.com/office/drawing/2014/main" id="{44D4E700-C7D8-47E0-9D83-ADD8C556304C}"/>
              </a:ext>
            </a:extLst>
          </p:cNvPr>
          <p:cNvSpPr txBox="1">
            <a:spLocks/>
          </p:cNvSpPr>
          <p:nvPr/>
        </p:nvSpPr>
        <p:spPr>
          <a:xfrm>
            <a:off x="926830" y="3000491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View, </a:t>
            </a:r>
            <a:r>
              <a:rPr lang="en-US" dirty="0" err="1"/>
              <a:t>MVC’de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arayüzlerinin</a:t>
            </a:r>
            <a:r>
              <a:rPr lang="en-US" dirty="0"/>
              <a:t> </a:t>
            </a:r>
            <a:r>
              <a:rPr lang="en-US" dirty="0" err="1"/>
              <a:t>oluşturulduğu</a:t>
            </a:r>
            <a:r>
              <a:rPr lang="en-US" dirty="0"/>
              <a:t> </a:t>
            </a:r>
            <a:r>
              <a:rPr lang="en-US" dirty="0" err="1"/>
              <a:t>bölümdür</a:t>
            </a:r>
            <a:r>
              <a:rPr lang="en-US" dirty="0"/>
              <a:t>. Bu </a:t>
            </a:r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sunulacak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HTML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geliştirildiği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dillerine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uzantıları</a:t>
            </a:r>
            <a:r>
              <a:rPr lang="en-US" dirty="0"/>
              <a:t> da </a:t>
            </a:r>
            <a:r>
              <a:rPr lang="en-US" dirty="0" err="1"/>
              <a:t>değişebilmektedir</a:t>
            </a:r>
            <a:r>
              <a:rPr lang="en-US" dirty="0"/>
              <a:t>.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büyüklüğüne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klasörlemedir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geliştiriyorsanız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View’larının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klasörlerinin</a:t>
            </a:r>
            <a:r>
              <a:rPr lang="en-US" dirty="0"/>
              <a:t> </a:t>
            </a:r>
            <a:r>
              <a:rPr lang="en-US" dirty="0" err="1"/>
              <a:t>hiyerarşisi</a:t>
            </a:r>
            <a:r>
              <a:rPr lang="en-US" dirty="0"/>
              <a:t>,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dönemlerde</a:t>
            </a:r>
            <a:r>
              <a:rPr lang="en-US" dirty="0"/>
              <a:t> </a:t>
            </a:r>
            <a:r>
              <a:rPr lang="en-US" dirty="0" err="1"/>
              <a:t>karmaşıklığa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 Kimi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web </a:t>
            </a:r>
            <a:r>
              <a:rPr lang="en-US" dirty="0" err="1"/>
              <a:t>projelerinde</a:t>
            </a:r>
            <a:r>
              <a:rPr lang="en-US" dirty="0"/>
              <a:t> HTML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CSS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dosyalarını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klasör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barındırmaktadır</a:t>
            </a:r>
            <a:r>
              <a:rPr lang="en-US" dirty="0"/>
              <a:t>.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ayrıntı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görünse</a:t>
            </a:r>
            <a:r>
              <a:rPr lang="en-US" dirty="0"/>
              <a:t> de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dönemlerinde</a:t>
            </a:r>
            <a:r>
              <a:rPr lang="en-US" dirty="0"/>
              <a:t> </a:t>
            </a:r>
            <a:r>
              <a:rPr lang="en-US" dirty="0" err="1"/>
              <a:t>ciddi</a:t>
            </a:r>
            <a:r>
              <a:rPr lang="en-US" dirty="0"/>
              <a:t> </a:t>
            </a:r>
            <a:r>
              <a:rPr lang="en-US" dirty="0" err="1"/>
              <a:t>problemler</a:t>
            </a:r>
            <a:r>
              <a:rPr lang="en-US" dirty="0"/>
              <a:t> </a:t>
            </a:r>
            <a:r>
              <a:rPr lang="en-US" dirty="0" err="1"/>
              <a:t>oluşturmaktadır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View’ın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de, </a:t>
            </a:r>
            <a:r>
              <a:rPr lang="en-US" dirty="0" err="1"/>
              <a:t>kullanıcılardan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controller’a</a:t>
            </a:r>
            <a:r>
              <a:rPr lang="en-US" dirty="0"/>
              <a:t> </a:t>
            </a:r>
            <a:r>
              <a:rPr lang="en-US" dirty="0" err="1"/>
              <a:t>iletmektir</a:t>
            </a:r>
            <a:r>
              <a:rPr lang="en-US" dirty="0"/>
              <a:t>.</a:t>
            </a:r>
          </a:p>
        </p:txBody>
      </p:sp>
      <p:sp>
        <p:nvSpPr>
          <p:cNvPr id="24" name="İçerik Yer Tutucusu 2">
            <a:extLst>
              <a:ext uri="{FF2B5EF4-FFF2-40B4-BE49-F238E27FC236}">
                <a16:creationId xmlns:a16="http://schemas.microsoft.com/office/drawing/2014/main" id="{A8B9FA6B-B464-4026-86F3-351136EA8EFE}"/>
              </a:ext>
            </a:extLst>
          </p:cNvPr>
          <p:cNvSpPr txBox="1">
            <a:spLocks/>
          </p:cNvSpPr>
          <p:nvPr/>
        </p:nvSpPr>
        <p:spPr>
          <a:xfrm>
            <a:off x="861663" y="3623865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</a:t>
            </a:r>
            <a:r>
              <a:rPr lang="en-US" dirty="0" err="1"/>
              <a:t>oluşabileceği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da </a:t>
            </a:r>
            <a:r>
              <a:rPr lang="en-US" dirty="0" err="1"/>
              <a:t>oluşabilir</a:t>
            </a:r>
            <a:r>
              <a:rPr lang="en-US" dirty="0"/>
              <a:t>. </a:t>
            </a:r>
            <a:r>
              <a:rPr lang="en-US" dirty="0" err="1"/>
              <a:t>İç</a:t>
            </a:r>
            <a:r>
              <a:rPr lang="en-US" dirty="0"/>
              <a:t>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planlamasına</a:t>
            </a:r>
            <a:r>
              <a:rPr lang="en-US" dirty="0"/>
              <a:t> </a:t>
            </a:r>
            <a:r>
              <a:rPr lang="en-US" dirty="0" err="1"/>
              <a:t>kalmış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durumdur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çaplı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79" y="3450006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Controller, </a:t>
            </a:r>
            <a:r>
              <a:rPr lang="en-US" dirty="0" err="1"/>
              <a:t>MVC’de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bölümdür</a:t>
            </a:r>
            <a:r>
              <a:rPr lang="en-US" dirty="0"/>
              <a:t>. Bu </a:t>
            </a:r>
            <a:r>
              <a:rPr lang="en-US" dirty="0" err="1"/>
              <a:t>bölümde</a:t>
            </a:r>
            <a:r>
              <a:rPr lang="en-US" dirty="0"/>
              <a:t> View </a:t>
            </a:r>
            <a:r>
              <a:rPr lang="en-US" dirty="0" err="1"/>
              <a:t>ile</a:t>
            </a:r>
            <a:r>
              <a:rPr lang="en-US" dirty="0"/>
              <a:t> Model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 </a:t>
            </a:r>
            <a:r>
              <a:rPr lang="en-US" dirty="0" err="1"/>
              <a:t>Kullanıcılardan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(request) </a:t>
            </a:r>
            <a:r>
              <a:rPr lang="en-US" dirty="0" err="1"/>
              <a:t>Controller’larda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,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detayına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yapılacağı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View’ın</a:t>
            </a:r>
            <a:r>
              <a:rPr lang="en-US" dirty="0"/>
              <a:t> </a:t>
            </a:r>
            <a:r>
              <a:rPr lang="en-US" dirty="0" err="1"/>
              <a:t>döneceği</a:t>
            </a:r>
            <a:r>
              <a:rPr lang="en-US" dirty="0"/>
              <a:t> (response) </a:t>
            </a:r>
            <a:r>
              <a:rPr lang="en-US" dirty="0" err="1"/>
              <a:t>belirtilir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Resim 14" descr="metin, projektör içeren bir resim&#10;&#10;Açıklama otomatik olarak oluşturuldu">
            <a:extLst>
              <a:ext uri="{FF2B5EF4-FFF2-40B4-BE49-F238E27FC236}">
                <a16:creationId xmlns:a16="http://schemas.microsoft.com/office/drawing/2014/main" id="{844BC347-3C68-4EC7-B932-CF085E52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89" y="1152907"/>
            <a:ext cx="4395197" cy="1883656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6C46A9B3-3490-4FA2-9FE5-263D5CAB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3" y="1202132"/>
            <a:ext cx="451803" cy="668159"/>
          </a:xfrm>
          <a:prstGeom prst="rect">
            <a:avLst/>
          </a:prstGeom>
        </p:spPr>
      </p:pic>
      <p:pic>
        <p:nvPicPr>
          <p:cNvPr id="19" name="Resim 18" descr="metin içeren bir resim&#10;&#10;Açıklama otomatik olarak oluşturuldu">
            <a:extLst>
              <a:ext uri="{FF2B5EF4-FFF2-40B4-BE49-F238E27FC236}">
                <a16:creationId xmlns:a16="http://schemas.microsoft.com/office/drawing/2014/main" id="{139790CB-3603-46E0-B80D-236912EC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024" y="1566350"/>
            <a:ext cx="567131" cy="838713"/>
          </a:xfrm>
          <a:prstGeom prst="rect">
            <a:avLst/>
          </a:prstGeom>
        </p:spPr>
      </p:pic>
      <p:pic>
        <p:nvPicPr>
          <p:cNvPr id="21" name="Resim 20" descr="metin içeren bir resim&#10;&#10;Açıklama otomatik olarak oluşturuldu">
            <a:extLst>
              <a:ext uri="{FF2B5EF4-FFF2-40B4-BE49-F238E27FC236}">
                <a16:creationId xmlns:a16="http://schemas.microsoft.com/office/drawing/2014/main" id="{A701C0B4-2E3E-4492-9A17-7E36040BD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297" y="2104262"/>
            <a:ext cx="624918" cy="924175"/>
          </a:xfrm>
          <a:prstGeom prst="rect">
            <a:avLst/>
          </a:prstGeom>
        </p:spPr>
      </p:pic>
      <p:sp>
        <p:nvSpPr>
          <p:cNvPr id="23" name="İçerik Yer Tutucusu 2">
            <a:extLst>
              <a:ext uri="{FF2B5EF4-FFF2-40B4-BE49-F238E27FC236}">
                <a16:creationId xmlns:a16="http://schemas.microsoft.com/office/drawing/2014/main" id="{446B72A4-B025-483E-A6CB-44AC843AFD4E}"/>
              </a:ext>
            </a:extLst>
          </p:cNvPr>
          <p:cNvSpPr txBox="1">
            <a:spLocks/>
          </p:cNvSpPr>
          <p:nvPr/>
        </p:nvSpPr>
        <p:spPr>
          <a:xfrm>
            <a:off x="921695" y="3000491"/>
            <a:ext cx="10348610" cy="135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Model, </a:t>
            </a:r>
            <a:r>
              <a:rPr lang="en-US" dirty="0" err="1"/>
              <a:t>MVC’de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mantığının</a:t>
            </a:r>
            <a:r>
              <a:rPr lang="en-US" dirty="0"/>
              <a:t> (business logic) </a:t>
            </a:r>
            <a:r>
              <a:rPr lang="en-US" dirty="0" err="1"/>
              <a:t>oluşturulduğu</a:t>
            </a:r>
            <a:r>
              <a:rPr lang="en-US" dirty="0"/>
              <a:t> </a:t>
            </a:r>
            <a:r>
              <a:rPr lang="en-US" dirty="0" err="1"/>
              <a:t>bölümdür</a:t>
            </a:r>
            <a:r>
              <a:rPr lang="en-US" dirty="0"/>
              <a:t>.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mantığıyla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(validation)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(data access) </a:t>
            </a:r>
            <a:r>
              <a:rPr lang="en-US" dirty="0" err="1"/>
              <a:t>işlemleri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gerçekleştirilmektedir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7000" decel="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52161 0.0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81" y="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4039 0.072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95" y="36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40312 -0.072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-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8737 0.1747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4" grpId="0"/>
      <p:bldP spid="24" grpId="1"/>
      <p:bldP spid="3" grpId="0" build="p"/>
      <p:bldP spid="3" grpId="1" build="p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922" y="596252"/>
            <a:ext cx="4293689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Avantajları?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53" y="1672361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ölçeklendirilebilir</a:t>
            </a:r>
            <a:r>
              <a:rPr lang="en-US" dirty="0"/>
              <a:t> hale </a:t>
            </a:r>
            <a:r>
              <a:rPr lang="en-US" dirty="0" err="1"/>
              <a:t>gelmektedir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framework’lerin</a:t>
            </a:r>
            <a:r>
              <a:rPr lang="en-US" dirty="0"/>
              <a:t>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zamandan</a:t>
            </a:r>
            <a:r>
              <a:rPr lang="en-US" dirty="0"/>
              <a:t> </a:t>
            </a:r>
            <a:r>
              <a:rPr lang="en-US" dirty="0" err="1"/>
              <a:t>tasarruf</a:t>
            </a:r>
            <a:r>
              <a:rPr lang="en-US" dirty="0"/>
              <a:t> da </a:t>
            </a:r>
            <a:r>
              <a:rPr lang="en-US" dirty="0" err="1"/>
              <a:t>sağlanmaktadır</a:t>
            </a:r>
            <a:r>
              <a:rPr lang="en-US" dirty="0"/>
              <a:t>.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organize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ad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</a:t>
            </a:r>
            <a:r>
              <a:rPr lang="en-US" dirty="0"/>
              <a:t> de </a:t>
            </a:r>
            <a:r>
              <a:rPr lang="en-US" dirty="0" err="1"/>
              <a:t>kullanılabilmektedir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Composer </a:t>
            </a:r>
            <a:r>
              <a:rPr lang="en-US" dirty="0" err="1"/>
              <a:t>ve</a:t>
            </a:r>
            <a:r>
              <a:rPr lang="en-US" dirty="0"/>
              <a:t> Artisan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avantajlar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Composer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kütüphanelerin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üçüncü</a:t>
            </a:r>
            <a:r>
              <a:rPr lang="en-US" dirty="0"/>
              <a:t> parti </a:t>
            </a:r>
            <a:r>
              <a:rPr lang="en-US" dirty="0" err="1"/>
              <a:t>kütüphanelerin</a:t>
            </a:r>
            <a:r>
              <a:rPr lang="en-US" dirty="0"/>
              <a:t>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tr-TR"/>
              <a:t>izin</a:t>
            </a:r>
            <a:r>
              <a:rPr lang="en-US"/>
              <a:t> </a:t>
            </a:r>
            <a:r>
              <a:rPr lang="en-US" dirty="0" err="1"/>
              <a:t>vermektedir</a:t>
            </a:r>
            <a:r>
              <a:rPr lang="en-US" dirty="0"/>
              <a:t>. Laravel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Artisan’dır</a:t>
            </a:r>
            <a:r>
              <a:rPr lang="en-US" dirty="0"/>
              <a:t>.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23" y="722347"/>
            <a:ext cx="414000" cy="4305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38EA999-CB18-4A6A-A0C5-FF79D44E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3429000"/>
            <a:ext cx="975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50" y="596252"/>
            <a:ext cx="4293689" cy="852352"/>
          </a:xfrm>
        </p:spPr>
        <p:txBody>
          <a:bodyPr>
            <a:normAutofit/>
          </a:bodyPr>
          <a:lstStyle/>
          <a:p>
            <a:r>
              <a:rPr lang="tr-TR" dirty="0" err="1"/>
              <a:t>Laravel</a:t>
            </a:r>
            <a:r>
              <a:rPr lang="tr-TR" dirty="0"/>
              <a:t> SSS?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51" y="722347"/>
            <a:ext cx="414000" cy="430560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55348950-1DA2-43BC-99C3-6687261A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499" y="1856119"/>
            <a:ext cx="10655501" cy="624964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, Laravel </a:t>
            </a:r>
            <a:r>
              <a:rPr lang="en-US" dirty="0" err="1"/>
              <a:t>backend’dir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açıklamamız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, Laravel PHP </a:t>
            </a:r>
            <a:r>
              <a:rPr lang="en-US" dirty="0" err="1"/>
              <a:t>iyice</a:t>
            </a:r>
            <a:r>
              <a:rPr lang="en-US" dirty="0"/>
              <a:t> </a:t>
            </a:r>
            <a:r>
              <a:rPr lang="en-US" dirty="0" err="1"/>
              <a:t>kavranmadan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 </a:t>
            </a:r>
            <a:r>
              <a:rPr lang="en-US" dirty="0" err="1"/>
              <a:t>PHP’yi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kavrayan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yazılımcı</a:t>
            </a:r>
            <a:r>
              <a:rPr lang="en-US" dirty="0"/>
              <a:t> </a:t>
            </a:r>
            <a:r>
              <a:rPr lang="en-US" dirty="0" err="1"/>
              <a:t>Laravel’i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</a:t>
            </a:r>
            <a:r>
              <a:rPr lang="en-US" dirty="0"/>
              <a:t>, </a:t>
            </a:r>
            <a:r>
              <a:rPr lang="en-US" dirty="0" err="1"/>
              <a:t>dışa</a:t>
            </a:r>
            <a:r>
              <a:rPr lang="en-US" dirty="0"/>
              <a:t> </a:t>
            </a:r>
            <a:r>
              <a:rPr lang="en-US" dirty="0" err="1"/>
              <a:t>aktarma</a:t>
            </a:r>
            <a:r>
              <a:rPr lang="en-US" dirty="0"/>
              <a:t>,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backend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4C80B398-1B58-4440-A0B4-0296FFDF78C5}"/>
              </a:ext>
            </a:extLst>
          </p:cNvPr>
          <p:cNvSpPr txBox="1">
            <a:spLocks/>
          </p:cNvSpPr>
          <p:nvPr/>
        </p:nvSpPr>
        <p:spPr>
          <a:xfrm>
            <a:off x="1311579" y="1299226"/>
            <a:ext cx="5829450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Laravel</a:t>
            </a:r>
            <a:r>
              <a:rPr lang="tr-TR" sz="2800" dirty="0"/>
              <a:t> </a:t>
            </a:r>
            <a:r>
              <a:rPr lang="tr-TR" sz="2800" dirty="0" err="1"/>
              <a:t>Frontend</a:t>
            </a:r>
            <a:r>
              <a:rPr lang="tr-TR" sz="2800" dirty="0"/>
              <a:t> mi </a:t>
            </a:r>
            <a:r>
              <a:rPr lang="tr-TR" sz="2800" dirty="0" err="1"/>
              <a:t>Backend</a:t>
            </a:r>
            <a:r>
              <a:rPr lang="tr-TR" sz="2800" dirty="0"/>
              <a:t> mi?</a:t>
            </a:r>
          </a:p>
          <a:p>
            <a:endParaRPr lang="tr-TR" sz="2800" dirty="0"/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A5F65401-EEA7-4169-9F43-B8A164FC48C3}"/>
              </a:ext>
            </a:extLst>
          </p:cNvPr>
          <p:cNvSpPr txBox="1">
            <a:spLocks/>
          </p:cNvSpPr>
          <p:nvPr/>
        </p:nvSpPr>
        <p:spPr>
          <a:xfrm>
            <a:off x="1447080" y="3789668"/>
            <a:ext cx="10655501" cy="146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de </a:t>
            </a:r>
            <a:r>
              <a:rPr lang="en-US" dirty="0" err="1"/>
              <a:t>söyledik</a:t>
            </a:r>
            <a:r>
              <a:rPr lang="en-US" dirty="0"/>
              <a:t>,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edelim</a:t>
            </a:r>
            <a:r>
              <a:rPr lang="en-US" dirty="0"/>
              <a:t>. Laravel </a:t>
            </a:r>
            <a:r>
              <a:rPr lang="en-US" dirty="0" err="1"/>
              <a:t>özünde</a:t>
            </a:r>
            <a:r>
              <a:rPr lang="en-US" dirty="0"/>
              <a:t> </a:t>
            </a:r>
            <a:r>
              <a:rPr lang="en-US" dirty="0" err="1"/>
              <a:t>PHP’dir</a:t>
            </a:r>
            <a:r>
              <a:rPr lang="en-US" dirty="0"/>
              <a:t>. PHP </a:t>
            </a:r>
            <a:r>
              <a:rPr lang="en-US" dirty="0" err="1"/>
              <a:t>bilmeden</a:t>
            </a:r>
            <a:r>
              <a:rPr lang="en-US" dirty="0"/>
              <a:t> </a:t>
            </a:r>
            <a:r>
              <a:rPr lang="en-US" dirty="0" err="1"/>
              <a:t>Laravel’i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,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fonksiyonlarını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kullanamamak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Potansiyelinin</a:t>
            </a:r>
            <a:r>
              <a:rPr lang="en-US" dirty="0"/>
              <a:t> </a:t>
            </a:r>
            <a:r>
              <a:rPr lang="en-US" dirty="0" err="1"/>
              <a:t>tamamını</a:t>
            </a:r>
            <a:r>
              <a:rPr lang="en-US" dirty="0"/>
              <a:t> </a:t>
            </a:r>
            <a:r>
              <a:rPr lang="en-US" dirty="0" err="1"/>
              <a:t>keşfettiğinizde</a:t>
            </a:r>
            <a:r>
              <a:rPr lang="en-US" dirty="0"/>
              <a:t>, </a:t>
            </a:r>
            <a:r>
              <a:rPr lang="en-US" dirty="0" err="1"/>
              <a:t>Laravel’le</a:t>
            </a:r>
            <a:r>
              <a:rPr lang="en-US" dirty="0"/>
              <a:t> </a:t>
            </a:r>
            <a:r>
              <a:rPr lang="en-US" dirty="0" err="1"/>
              <a:t>harikalar</a:t>
            </a:r>
            <a:r>
              <a:rPr lang="en-US" dirty="0"/>
              <a:t> </a:t>
            </a:r>
            <a:r>
              <a:rPr lang="en-US" dirty="0" err="1"/>
              <a:t>yaratabilirsiniz</a:t>
            </a:r>
            <a:r>
              <a:rPr lang="en-US" dirty="0"/>
              <a:t>. </a:t>
            </a:r>
            <a:r>
              <a:rPr lang="tr-TR" dirty="0"/>
              <a:t>Temel seviyede </a:t>
            </a:r>
            <a:r>
              <a:rPr lang="tr-TR" dirty="0" err="1"/>
              <a:t>php</a:t>
            </a:r>
            <a:r>
              <a:rPr lang="tr-TR" dirty="0"/>
              <a:t> ile de kodlanabilir. Fakat tam anlamıyla kullanılması için </a:t>
            </a:r>
            <a:r>
              <a:rPr lang="tr-TR" dirty="0" err="1"/>
              <a:t>php</a:t>
            </a:r>
            <a:r>
              <a:rPr lang="tr-TR" dirty="0"/>
              <a:t> gereklidir.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069993A2-C439-4BAE-ACCA-476BA9A8ACFB}"/>
              </a:ext>
            </a:extLst>
          </p:cNvPr>
          <p:cNvSpPr txBox="1">
            <a:spLocks/>
          </p:cNvSpPr>
          <p:nvPr/>
        </p:nvSpPr>
        <p:spPr>
          <a:xfrm>
            <a:off x="1357661" y="3155005"/>
            <a:ext cx="6540651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Laravel</a:t>
            </a:r>
            <a:r>
              <a:rPr lang="tr-TR" sz="2800" dirty="0"/>
              <a:t> PHP Bilmeden Öğrenilir mi?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BFA45F11-5EAB-4D7D-BB14-6D486EF1A6CF}"/>
              </a:ext>
            </a:extLst>
          </p:cNvPr>
          <p:cNvSpPr txBox="1">
            <a:spLocks/>
          </p:cNvSpPr>
          <p:nvPr/>
        </p:nvSpPr>
        <p:spPr>
          <a:xfrm>
            <a:off x="1536499" y="5750150"/>
            <a:ext cx="10655501" cy="624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Laravelin</a:t>
            </a:r>
            <a:r>
              <a:rPr lang="tr-TR" dirty="0"/>
              <a:t> bir güzel yanı da bir çok Türkçe kaynak bulunması. Bunun yanında </a:t>
            </a:r>
            <a:r>
              <a:rPr lang="tr-TR" b="1" dirty="0"/>
              <a:t>laravel.com </a:t>
            </a:r>
            <a:r>
              <a:rPr lang="tr-TR" dirty="0"/>
              <a:t>üzerinde ayrıntılı bir </a:t>
            </a:r>
            <a:r>
              <a:rPr lang="tr-TR" dirty="0" err="1"/>
              <a:t>dökümantasyön</a:t>
            </a:r>
            <a:r>
              <a:rPr lang="tr-TR" dirty="0"/>
              <a:t> bulunmaktadır. 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20" name="Başlık 1">
            <a:extLst>
              <a:ext uri="{FF2B5EF4-FFF2-40B4-BE49-F238E27FC236}">
                <a16:creationId xmlns:a16="http://schemas.microsoft.com/office/drawing/2014/main" id="{ED855AE4-6DD1-446B-B75A-D0EFE1A140EC}"/>
              </a:ext>
            </a:extLst>
          </p:cNvPr>
          <p:cNvSpPr txBox="1">
            <a:spLocks/>
          </p:cNvSpPr>
          <p:nvPr/>
        </p:nvSpPr>
        <p:spPr>
          <a:xfrm>
            <a:off x="1447080" y="5115487"/>
            <a:ext cx="6540651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 err="1"/>
              <a:t>Laravel’i</a:t>
            </a:r>
            <a:r>
              <a:rPr lang="tr-TR" sz="2800" dirty="0"/>
              <a:t> Nasıl Öğrenebilirsiniz?</a:t>
            </a:r>
          </a:p>
        </p:txBody>
      </p:sp>
    </p:spTree>
    <p:extLst>
      <p:ext uri="{BB962C8B-B14F-4D97-AF65-F5344CB8AC3E}">
        <p14:creationId xmlns:p14="http://schemas.microsoft.com/office/powerpoint/2010/main" val="372136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Kurulumu?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F6996F23-00DD-4EF3-96D7-1BDD4697C709}"/>
              </a:ext>
            </a:extLst>
          </p:cNvPr>
          <p:cNvSpPr txBox="1">
            <a:spLocks/>
          </p:cNvSpPr>
          <p:nvPr/>
        </p:nvSpPr>
        <p:spPr>
          <a:xfrm>
            <a:off x="531812" y="1279033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000" dirty="0"/>
              <a:t>Adım 1- Gerekenler</a:t>
            </a:r>
            <a:endParaRPr lang="en-US" sz="20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8720D2B-338A-4255-8E87-4D0445A0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59" y="2283822"/>
            <a:ext cx="2633434" cy="68664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1A7CECDA-BEE3-476A-B1A3-DB3AA266BCBA}"/>
              </a:ext>
            </a:extLst>
          </p:cNvPr>
          <p:cNvCxnSpPr/>
          <p:nvPr/>
        </p:nvCxnSpPr>
        <p:spPr>
          <a:xfrm>
            <a:off x="1945532" y="1634247"/>
            <a:ext cx="0" cy="330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0F3E2AA9-FA33-4BB9-8FD4-0D9492B5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18" y="2131386"/>
            <a:ext cx="7574570" cy="1143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XAMPP </a:t>
            </a:r>
            <a:r>
              <a:rPr lang="en-US" sz="1600" dirty="0" err="1"/>
              <a:t>bir</a:t>
            </a:r>
            <a:r>
              <a:rPr lang="en-US" sz="1600" dirty="0"/>
              <a:t> web </a:t>
            </a:r>
            <a:r>
              <a:rPr lang="en-US" sz="1600" dirty="0" err="1"/>
              <a:t>sunucusu</a:t>
            </a:r>
            <a:r>
              <a:rPr lang="en-US" sz="1600" dirty="0"/>
              <a:t> </a:t>
            </a:r>
            <a:r>
              <a:rPr lang="en-US" sz="1600" dirty="0" err="1"/>
              <a:t>yazılımıdır</a:t>
            </a:r>
            <a:r>
              <a:rPr lang="en-US" sz="1600" dirty="0"/>
              <a:t>. </a:t>
            </a:r>
            <a:r>
              <a:rPr lang="en-US" sz="1600" dirty="0" err="1"/>
              <a:t>Xampp</a:t>
            </a:r>
            <a:r>
              <a:rPr lang="en-US" sz="1600" dirty="0"/>
              <a:t> server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bilgisayara</a:t>
            </a:r>
            <a:r>
              <a:rPr lang="en-US" sz="1600" dirty="0"/>
              <a:t> PHP, MariaDB, Perl </a:t>
            </a:r>
            <a:r>
              <a:rPr lang="en-US" sz="1600" dirty="0" err="1"/>
              <a:t>ve</a:t>
            </a:r>
            <a:r>
              <a:rPr lang="en-US" sz="1600" dirty="0"/>
              <a:t> Apache </a:t>
            </a:r>
            <a:r>
              <a:rPr lang="en-US" sz="1600" dirty="0" err="1"/>
              <a:t>yanında</a:t>
            </a:r>
            <a:r>
              <a:rPr lang="en-US" sz="1600" dirty="0"/>
              <a:t> FileZilla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MercuryMail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sistemler</a:t>
            </a:r>
            <a:r>
              <a:rPr lang="en-US" sz="1600" dirty="0"/>
              <a:t> </a:t>
            </a:r>
            <a:r>
              <a:rPr lang="en-US" sz="1600" dirty="0" err="1"/>
              <a:t>kurularak</a:t>
            </a:r>
            <a:r>
              <a:rPr lang="en-US" sz="1600" dirty="0"/>
              <a:t> </a:t>
            </a:r>
            <a:r>
              <a:rPr lang="en-US" sz="1600" dirty="0" err="1"/>
              <a:t>hazır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web </a:t>
            </a:r>
            <a:r>
              <a:rPr lang="en-US" sz="1600" dirty="0" err="1"/>
              <a:t>sunucusu</a:t>
            </a:r>
            <a:r>
              <a:rPr lang="en-US" sz="1600" dirty="0"/>
              <a:t> </a:t>
            </a:r>
            <a:r>
              <a:rPr lang="en-US" sz="1600" dirty="0" err="1"/>
              <a:t>oluşturulabilmektedir</a:t>
            </a:r>
            <a:r>
              <a:rPr lang="en-US" sz="1600" dirty="0"/>
              <a:t>. XAMPP </a:t>
            </a:r>
            <a:r>
              <a:rPr lang="en-US" sz="1600" dirty="0" err="1"/>
              <a:t>serverda</a:t>
            </a:r>
            <a:r>
              <a:rPr lang="en-US" sz="1600" dirty="0"/>
              <a:t> phpMyAdmin de </a:t>
            </a:r>
            <a:r>
              <a:rPr lang="en-US" sz="1600" dirty="0" err="1"/>
              <a:t>kurulu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gelmektedir</a:t>
            </a:r>
            <a:r>
              <a:rPr lang="en-US" sz="1600" dirty="0"/>
              <a:t>.</a:t>
            </a:r>
          </a:p>
        </p:txBody>
      </p:sp>
      <p:sp>
        <p:nvSpPr>
          <p:cNvPr id="19" name="Dikdörtgen: Çapraz Köşeleri Kesik 18">
            <a:extLst>
              <a:ext uri="{FF2B5EF4-FFF2-40B4-BE49-F238E27FC236}">
                <a16:creationId xmlns:a16="http://schemas.microsoft.com/office/drawing/2014/main" id="{38C4663F-BE3D-433D-B5D1-024320E558BC}"/>
              </a:ext>
            </a:extLst>
          </p:cNvPr>
          <p:cNvSpPr/>
          <p:nvPr/>
        </p:nvSpPr>
        <p:spPr>
          <a:xfrm>
            <a:off x="1305395" y="2078175"/>
            <a:ext cx="10484528" cy="1196502"/>
          </a:xfrm>
          <a:prstGeom prst="snip2Diag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İçerik Yer Tutucusu 2">
            <a:extLst>
              <a:ext uri="{FF2B5EF4-FFF2-40B4-BE49-F238E27FC236}">
                <a16:creationId xmlns:a16="http://schemas.microsoft.com/office/drawing/2014/main" id="{3EF069BB-0C09-42F8-BC7A-FDD399873161}"/>
              </a:ext>
            </a:extLst>
          </p:cNvPr>
          <p:cNvSpPr txBox="1">
            <a:spLocks/>
          </p:cNvSpPr>
          <p:nvPr/>
        </p:nvSpPr>
        <p:spPr>
          <a:xfrm>
            <a:off x="5088031" y="3632989"/>
            <a:ext cx="6572157" cy="1143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n-US" sz="1600" dirty="0"/>
              <a:t>Composer, PHP </a:t>
            </a:r>
            <a:r>
              <a:rPr lang="en-US" sz="1600" dirty="0" err="1"/>
              <a:t>programlama</a:t>
            </a:r>
            <a:r>
              <a:rPr lang="en-US" sz="1600" dirty="0"/>
              <a:t> </a:t>
            </a:r>
            <a:r>
              <a:rPr lang="en-US" sz="1600" dirty="0" err="1"/>
              <a:t>dili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tasarlanmış</a:t>
            </a:r>
            <a:r>
              <a:rPr lang="en-US" sz="1600" dirty="0"/>
              <a:t> </a:t>
            </a:r>
            <a:r>
              <a:rPr lang="en-US" sz="1600" dirty="0" err="1"/>
              <a:t>çoklu</a:t>
            </a:r>
            <a:r>
              <a:rPr lang="en-US" sz="1600" dirty="0"/>
              <a:t> platform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yönetim</a:t>
            </a:r>
            <a:r>
              <a:rPr lang="en-US" sz="1600" dirty="0"/>
              <a:t> </a:t>
            </a:r>
            <a:r>
              <a:rPr lang="en-US" sz="1600" dirty="0" err="1"/>
              <a:t>sistemidir</a:t>
            </a:r>
            <a:r>
              <a:rPr lang="en-US" sz="1600" dirty="0"/>
              <a:t>. PHP </a:t>
            </a:r>
            <a:r>
              <a:rPr lang="en-US" sz="1600" dirty="0" err="1"/>
              <a:t>uygulamaları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içerisinde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kütüphaneler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bağımlılık</a:t>
            </a:r>
            <a:r>
              <a:rPr lang="en-US" sz="1600" dirty="0"/>
              <a:t> </a:t>
            </a:r>
            <a:r>
              <a:rPr lang="en-US" sz="1600" dirty="0" err="1"/>
              <a:t>yönetimi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Nils </a:t>
            </a:r>
            <a:r>
              <a:rPr lang="en-US" sz="1600" dirty="0" err="1"/>
              <a:t>Adermann</a:t>
            </a:r>
            <a:r>
              <a:rPr lang="en-US" sz="1600" dirty="0"/>
              <a:t> and Jordi </a:t>
            </a:r>
            <a:r>
              <a:rPr lang="en-US" sz="1600" dirty="0" err="1"/>
              <a:t>Boggiano</a:t>
            </a:r>
            <a:r>
              <a:rPr lang="en-US" sz="1600" dirty="0"/>
              <a:t>,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geliştirilmiş</a:t>
            </a:r>
            <a:r>
              <a:rPr lang="en-US" sz="1600" dirty="0"/>
              <a:t> </a:t>
            </a:r>
            <a:r>
              <a:rPr lang="en-US" sz="1600" dirty="0" err="1"/>
              <a:t>olup</a:t>
            </a:r>
            <a:r>
              <a:rPr lang="en-US" sz="1600" dirty="0"/>
              <a:t> ilk </a:t>
            </a:r>
            <a:r>
              <a:rPr lang="en-US" sz="1600" dirty="0" err="1"/>
              <a:t>sürümü</a:t>
            </a:r>
            <a:r>
              <a:rPr lang="en-US" sz="1600" dirty="0"/>
              <a:t> 1 Mart 2012 </a:t>
            </a:r>
            <a:r>
              <a:rPr lang="en-US" sz="1600" dirty="0" err="1"/>
              <a:t>tarihinde</a:t>
            </a:r>
            <a:r>
              <a:rPr lang="en-US" sz="1600" dirty="0"/>
              <a:t> </a:t>
            </a:r>
            <a:r>
              <a:rPr lang="en-US" sz="1600" dirty="0" err="1"/>
              <a:t>yapılmıştır</a:t>
            </a:r>
            <a:r>
              <a:rPr lang="en-US" sz="1600" dirty="0"/>
              <a:t>.</a:t>
            </a:r>
          </a:p>
        </p:txBody>
      </p:sp>
      <p:sp>
        <p:nvSpPr>
          <p:cNvPr id="24" name="Dikdörtgen: Çapraz Köşeleri Kesik 23">
            <a:extLst>
              <a:ext uri="{FF2B5EF4-FFF2-40B4-BE49-F238E27FC236}">
                <a16:creationId xmlns:a16="http://schemas.microsoft.com/office/drawing/2014/main" id="{607CE4CC-E663-4687-9B35-632AE6096D94}"/>
              </a:ext>
            </a:extLst>
          </p:cNvPr>
          <p:cNvSpPr/>
          <p:nvPr/>
        </p:nvSpPr>
        <p:spPr>
          <a:xfrm>
            <a:off x="3910519" y="3579778"/>
            <a:ext cx="7879404" cy="1196502"/>
          </a:xfrm>
          <a:prstGeom prst="snip2Diag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Resim 25" descr="metin, kask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373D2E0F-AC4C-421C-A24B-2E429658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66" y="3592961"/>
            <a:ext cx="1089465" cy="1089465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100917B2-0604-411C-A487-C78743CE1E5D}"/>
              </a:ext>
            </a:extLst>
          </p:cNvPr>
          <p:cNvCxnSpPr>
            <a:cxnSpLocks/>
          </p:cNvCxnSpPr>
          <p:nvPr/>
        </p:nvCxnSpPr>
        <p:spPr>
          <a:xfrm>
            <a:off x="2344366" y="4134256"/>
            <a:ext cx="156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F8A25802-C33E-4557-96F7-1F8A64691707}"/>
              </a:ext>
            </a:extLst>
          </p:cNvPr>
          <p:cNvCxnSpPr>
            <a:cxnSpLocks/>
          </p:cNvCxnSpPr>
          <p:nvPr/>
        </p:nvCxnSpPr>
        <p:spPr>
          <a:xfrm flipV="1">
            <a:off x="2342596" y="3319463"/>
            <a:ext cx="0" cy="8124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D8E1624C-E10E-40B7-9184-43E765D76CA5}"/>
              </a:ext>
            </a:extLst>
          </p:cNvPr>
          <p:cNvCxnSpPr>
            <a:cxnSpLocks/>
          </p:cNvCxnSpPr>
          <p:nvPr/>
        </p:nvCxnSpPr>
        <p:spPr>
          <a:xfrm>
            <a:off x="4611316" y="5715406"/>
            <a:ext cx="156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AFE8F24B-DE63-4499-BA9D-A04083ABE4F4}"/>
              </a:ext>
            </a:extLst>
          </p:cNvPr>
          <p:cNvCxnSpPr>
            <a:cxnSpLocks/>
          </p:cNvCxnSpPr>
          <p:nvPr/>
        </p:nvCxnSpPr>
        <p:spPr>
          <a:xfrm flipV="1">
            <a:off x="4609546" y="4900613"/>
            <a:ext cx="0" cy="8124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Resim 35">
            <a:extLst>
              <a:ext uri="{FF2B5EF4-FFF2-40B4-BE49-F238E27FC236}">
                <a16:creationId xmlns:a16="http://schemas.microsoft.com/office/drawing/2014/main" id="{F3C07D03-A6F9-4E58-9C83-C09BD1F69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993" y="4643873"/>
            <a:ext cx="6090911" cy="23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66" y="596252"/>
            <a:ext cx="3982404" cy="8523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Laravel</a:t>
            </a:r>
            <a:r>
              <a:rPr lang="tr-TR" dirty="0"/>
              <a:t> Kurulumu?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A673D8-83E6-4421-A39D-91A2E049FDF3}"/>
              </a:ext>
            </a:extLst>
          </p:cNvPr>
          <p:cNvSpPr txBox="1"/>
          <p:nvPr/>
        </p:nvSpPr>
        <p:spPr>
          <a:xfrm>
            <a:off x="3767384" y="3396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404040"/>
                </a:solidFill>
                <a:effectLst/>
                <a:latin typeface="Lora"/>
              </a:rPr>
              <a:t>“WEB SANATÇILARININ PHP FRAMEWORK’Ü”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8C4BC1F-9407-4AEA-AC11-A74F0187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6" y="722347"/>
            <a:ext cx="414000" cy="430560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F6996F23-00DD-4EF3-96D7-1BDD4697C709}"/>
              </a:ext>
            </a:extLst>
          </p:cNvPr>
          <p:cNvSpPr txBox="1">
            <a:spLocks/>
          </p:cNvSpPr>
          <p:nvPr/>
        </p:nvSpPr>
        <p:spPr>
          <a:xfrm>
            <a:off x="531812" y="1279033"/>
            <a:ext cx="3982404" cy="852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000" dirty="0"/>
              <a:t>Adım 2- </a:t>
            </a:r>
            <a:r>
              <a:rPr lang="tr-TR" sz="2000" dirty="0" err="1"/>
              <a:t>Laravel</a:t>
            </a:r>
            <a:endParaRPr lang="en-US" sz="2000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1A7CECDA-BEE3-476A-B1A3-DB3AA266BCBA}"/>
              </a:ext>
            </a:extLst>
          </p:cNvPr>
          <p:cNvCxnSpPr/>
          <p:nvPr/>
        </p:nvCxnSpPr>
        <p:spPr>
          <a:xfrm>
            <a:off x="1945532" y="1634247"/>
            <a:ext cx="0" cy="330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C564DB0-335A-42BE-8B77-81483DC9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31" y="2999957"/>
            <a:ext cx="8491537" cy="3985823"/>
          </a:xfrm>
          <a:prstGeom prst="rect">
            <a:avLst/>
          </a:prstGeom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F7AE320-156F-45E2-A6E0-3C026F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89" y="3976134"/>
            <a:ext cx="6014997" cy="357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err="1">
                <a:solidFill>
                  <a:schemeClr val="bg1"/>
                </a:solidFill>
              </a:rPr>
              <a:t>composer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create-project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laravel</a:t>
            </a:r>
            <a:r>
              <a:rPr lang="tr-TR" sz="1600" dirty="0">
                <a:solidFill>
                  <a:schemeClr val="bg1"/>
                </a:solidFill>
              </a:rPr>
              <a:t>/</a:t>
            </a:r>
            <a:r>
              <a:rPr lang="tr-TR" sz="1600" dirty="0" err="1">
                <a:solidFill>
                  <a:schemeClr val="bg1"/>
                </a:solidFill>
              </a:rPr>
              <a:t>laravel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BMDersleri</a:t>
            </a:r>
            <a:endParaRPr lang="tr-TR" sz="1600" dirty="0">
              <a:solidFill>
                <a:schemeClr val="bg1"/>
              </a:solidFill>
            </a:endParaRPr>
          </a:p>
        </p:txBody>
      </p:sp>
      <p:sp>
        <p:nvSpPr>
          <p:cNvPr id="25" name="İçerik Yer Tutucusu 2">
            <a:extLst>
              <a:ext uri="{FF2B5EF4-FFF2-40B4-BE49-F238E27FC236}">
                <a16:creationId xmlns:a16="http://schemas.microsoft.com/office/drawing/2014/main" id="{EB193115-8D62-4BAE-9142-FF69BEF5BC90}"/>
              </a:ext>
            </a:extLst>
          </p:cNvPr>
          <p:cNvSpPr txBox="1">
            <a:spLocks/>
          </p:cNvSpPr>
          <p:nvPr/>
        </p:nvSpPr>
        <p:spPr>
          <a:xfrm>
            <a:off x="1610364" y="1928966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İlk </a:t>
            </a:r>
            <a:r>
              <a:rPr lang="tr-TR" dirty="0" err="1"/>
              <a:t>olara</a:t>
            </a:r>
            <a:r>
              <a:rPr lang="tr-TR" dirty="0"/>
              <a:t> komut ekranında projeyi kuracağımız alana girmemiz gerekiyor bunu ister komut penceresinde </a:t>
            </a:r>
            <a:r>
              <a:rPr lang="tr-TR" b="1" dirty="0"/>
              <a:t>(cd) </a:t>
            </a:r>
            <a:r>
              <a:rPr lang="tr-TR" dirty="0"/>
              <a:t>komutlar ile yapabilir istersen de dosyayı açıp komut penceresini orada çalıştıra biliriz</a:t>
            </a:r>
            <a:endParaRPr lang="en-US" dirty="0"/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0CB55D66-A921-4B35-8D81-902E5B97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10" y="2980613"/>
            <a:ext cx="7693561" cy="3937293"/>
          </a:xfrm>
          <a:prstGeom prst="rect">
            <a:avLst/>
          </a:prstGeom>
        </p:spPr>
      </p:pic>
      <p:pic>
        <p:nvPicPr>
          <p:cNvPr id="17" name="Resim 16" descr="metin, levha içeren bir resim&#10;&#10;Açıklama otomatik olarak oluşturuldu">
            <a:extLst>
              <a:ext uri="{FF2B5EF4-FFF2-40B4-BE49-F238E27FC236}">
                <a16:creationId xmlns:a16="http://schemas.microsoft.com/office/drawing/2014/main" id="{ABE3A0A9-0710-4853-9D28-D400B322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900" y="2986101"/>
            <a:ext cx="7686198" cy="3926316"/>
          </a:xfrm>
          <a:prstGeom prst="rect">
            <a:avLst/>
          </a:prstGeom>
        </p:spPr>
      </p:pic>
      <p:pic>
        <p:nvPicPr>
          <p:cNvPr id="21" name="Resim 20" descr="metin, yeşil, levh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B3DF9E0-4037-485D-BA91-D92DD499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262" y="2980613"/>
            <a:ext cx="7708075" cy="3937491"/>
          </a:xfrm>
          <a:prstGeom prst="rect">
            <a:avLst/>
          </a:prstGeom>
        </p:spPr>
      </p:pic>
      <p:pic>
        <p:nvPicPr>
          <p:cNvPr id="28" name="Resim 27" descr="metin içeren bir resim&#10;&#10;Açıklama otomatik olarak oluşturuldu">
            <a:extLst>
              <a:ext uri="{FF2B5EF4-FFF2-40B4-BE49-F238E27FC236}">
                <a16:creationId xmlns:a16="http://schemas.microsoft.com/office/drawing/2014/main" id="{65B19E85-2807-4A2A-B040-30E36DA41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900" y="2980414"/>
            <a:ext cx="7686198" cy="3922299"/>
          </a:xfrm>
          <a:prstGeom prst="rect">
            <a:avLst/>
          </a:prstGeom>
        </p:spPr>
      </p:pic>
      <p:sp>
        <p:nvSpPr>
          <p:cNvPr id="37" name="İçerik Yer Tutucusu 2">
            <a:extLst>
              <a:ext uri="{FF2B5EF4-FFF2-40B4-BE49-F238E27FC236}">
                <a16:creationId xmlns:a16="http://schemas.microsoft.com/office/drawing/2014/main" id="{475D6AA1-3E02-4177-B2E1-959E43AAF438}"/>
              </a:ext>
            </a:extLst>
          </p:cNvPr>
          <p:cNvSpPr txBox="1">
            <a:spLocks/>
          </p:cNvSpPr>
          <p:nvPr/>
        </p:nvSpPr>
        <p:spPr>
          <a:xfrm>
            <a:off x="1610364" y="3284273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Şimdi gelin birlikte projeyi çalıştıralım ve inceleyelim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8BB8EC6A10D2941A9F9D5A64AB410E5" ma:contentTypeVersion="8" ma:contentTypeDescription="Yeni belge oluşturun." ma:contentTypeScope="" ma:versionID="abcdf0701073f356a902918146f8e115">
  <xsd:schema xmlns:xsd="http://www.w3.org/2001/XMLSchema" xmlns:xs="http://www.w3.org/2001/XMLSchema" xmlns:p="http://schemas.microsoft.com/office/2006/metadata/properties" xmlns:ns3="3508eb11-8104-4ae8-a5f0-528d22dbd90a" xmlns:ns4="bbd6ecff-c3c5-49a3-bbab-61587f208f37" targetNamespace="http://schemas.microsoft.com/office/2006/metadata/properties" ma:root="true" ma:fieldsID="1a2bab52c30976bc2df009163e1acb9a" ns3:_="" ns4:_="">
    <xsd:import namespace="3508eb11-8104-4ae8-a5f0-528d22dbd90a"/>
    <xsd:import namespace="bbd6ecff-c3c5-49a3-bbab-61587f208f3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eb11-8104-4ae8-a5f0-528d22dbd9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6ecff-c3c5-49a3-bbab-61587f208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42E36-A177-4A54-8AE9-2291EBBF6C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eb11-8104-4ae8-a5f0-528d22dbd90a"/>
    <ds:schemaRef ds:uri="bbd6ecff-c3c5-49a3-bbab-61587f20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2CEE23-E39B-4BF4-877A-AC1B0B9AB7C1}">
  <ds:schemaRefs>
    <ds:schemaRef ds:uri="http://purl.org/dc/dcmitype/"/>
    <ds:schemaRef ds:uri="http://purl.org/dc/terms/"/>
    <ds:schemaRef ds:uri="http://schemas.microsoft.com/office/infopath/2007/PartnerControls"/>
    <ds:schemaRef ds:uri="bbd6ecff-c3c5-49a3-bbab-61587f208f37"/>
    <ds:schemaRef ds:uri="http://schemas.microsoft.com/office/2006/metadata/properties"/>
    <ds:schemaRef ds:uri="http://schemas.microsoft.com/office/2006/documentManagement/types"/>
    <ds:schemaRef ds:uri="3508eb11-8104-4ae8-a5f0-528d22dbd90a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3BE46C-0E34-47EC-BEDD-8E8A70721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431</TotalTime>
  <Words>1656</Words>
  <Application>Microsoft Office PowerPoint</Application>
  <PresentationFormat>Geniş ekran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axiformaregular</vt:lpstr>
      <vt:lpstr>Calibri</vt:lpstr>
      <vt:lpstr>Century Gothic</vt:lpstr>
      <vt:lpstr>Comic Sans MS</vt:lpstr>
      <vt:lpstr>Lora</vt:lpstr>
      <vt:lpstr>Wingdings 3</vt:lpstr>
      <vt:lpstr>Duman</vt:lpstr>
      <vt:lpstr>Laravel MVC Mimarisi ve Kullanımı</vt:lpstr>
      <vt:lpstr>İçindekiler</vt:lpstr>
      <vt:lpstr>Giriş</vt:lpstr>
      <vt:lpstr>Laravel Nedir?</vt:lpstr>
      <vt:lpstr>MVC Nedir?</vt:lpstr>
      <vt:lpstr>Laravel Avantajları?</vt:lpstr>
      <vt:lpstr>Laravel SSS?</vt:lpstr>
      <vt:lpstr>Laravel Kurulumu?</vt:lpstr>
      <vt:lpstr>Laravel Kurulumu?</vt:lpstr>
      <vt:lpstr>Laravel Özellikleri?</vt:lpstr>
      <vt:lpstr>Laravel Özellikleri?</vt:lpstr>
      <vt:lpstr>Laravel Özellikleri?</vt:lpstr>
      <vt:lpstr>Laravel Özellikleri?</vt:lpstr>
      <vt:lpstr>Laravel Özellikleri?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HUSEYIN KERTIK</cp:lastModifiedBy>
  <cp:revision>33</cp:revision>
  <dcterms:created xsi:type="dcterms:W3CDTF">2020-04-15T07:57:29Z</dcterms:created>
  <dcterms:modified xsi:type="dcterms:W3CDTF">2021-08-19T11:23:38Z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0x01010078BB8EC6A10D2941A9F9D5A64AB410E5</vt:lpwstr>
  </property>
</Properties>
</file>