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72" r:id="rId6"/>
    <p:sldId id="271" r:id="rId7"/>
    <p:sldId id="262" r:id="rId8"/>
    <p:sldId id="263" r:id="rId9"/>
    <p:sldId id="273" r:id="rId10"/>
    <p:sldId id="274" r:id="rId11"/>
    <p:sldId id="265" r:id="rId12"/>
    <p:sldId id="269" r:id="rId13"/>
    <p:sldId id="276" r:id="rId14"/>
    <p:sldId id="277" r:id="rId15"/>
    <p:sldId id="278" r:id="rId16"/>
    <p:sldId id="275" r:id="rId17"/>
    <p:sldId id="270" r:id="rId18"/>
    <p:sldId id="25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bmdersler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277574"/>
            <a:ext cx="9454393" cy="1774309"/>
          </a:xfrm>
        </p:spPr>
        <p:txBody>
          <a:bodyPr>
            <a:noAutofit/>
          </a:bodyPr>
          <a:lstStyle/>
          <a:p>
            <a:r>
              <a:rPr lang="en-US" sz="4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Veritabanlarına</a:t>
            </a:r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Doğru</a:t>
            </a:r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r>
              <a:rPr lang="en-US" sz="4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ağlantı</a:t>
            </a:r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Bilgilerin</a:t>
            </a:r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Güvenli</a:t>
            </a:r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Bir </a:t>
            </a:r>
            <a:r>
              <a:rPr lang="tr-TR" sz="4000" b="1" dirty="0">
                <a:solidFill>
                  <a:srgbClr val="222222"/>
                </a:solidFill>
                <a:latin typeface="Arial" panose="020B0604020202020204" pitchFamily="34" charset="0"/>
              </a:rPr>
              <a:t>Ş</a:t>
            </a:r>
            <a:r>
              <a:rPr lang="en-US" sz="4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ekilde</a:t>
            </a:r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sz="4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önderilmesi</a:t>
            </a:r>
            <a:r>
              <a:rPr lang="en-US" sz="4000" b="1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729798" y="4997115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sz="1400" b="1" dirty="0">
                <a:solidFill>
                  <a:schemeClr val="tx1"/>
                </a:solidFill>
              </a:rPr>
              <a:t>Osama Alkhalid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09/08/2021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</a:t>
            </a:r>
            <a:r>
              <a:rPr lang="en-US" dirty="0">
                <a:solidFill>
                  <a:schemeClr val="tx1"/>
                </a:solidFill>
              </a:rPr>
              <a:t>: Do</a:t>
            </a:r>
            <a:r>
              <a:rPr lang="tr-TR" dirty="0">
                <a:solidFill>
                  <a:schemeClr val="tx1"/>
                </a:solidFill>
              </a:rPr>
              <a:t>ç.Dr.İsmail Kırbaş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286" y="575357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Girdiyi</a:t>
            </a:r>
            <a:r>
              <a:rPr lang="en-US" dirty="0"/>
              <a:t>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değişkenlerden</a:t>
            </a:r>
            <a:r>
              <a:rPr lang="en-US" dirty="0"/>
              <a:t> </a:t>
            </a:r>
            <a:r>
              <a:rPr lang="en-US" dirty="0" err="1"/>
              <a:t>korumak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php'de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filtreleri</a:t>
            </a:r>
            <a:r>
              <a:rPr lang="en-US" dirty="0"/>
              <a:t> </a:t>
            </a:r>
            <a:r>
              <a:rPr lang="en-US" dirty="0" err="1"/>
              <a:t>kullanmalıyız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örnekte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değişkenlerde</a:t>
            </a:r>
            <a:r>
              <a:rPr lang="en-US" dirty="0"/>
              <a:t> </a:t>
            </a:r>
            <a:r>
              <a:rPr lang="en-US" dirty="0" err="1"/>
              <a:t>filtreler</a:t>
            </a:r>
            <a:r>
              <a:rPr lang="en-US" dirty="0"/>
              <a:t> </a:t>
            </a:r>
            <a:r>
              <a:rPr lang="en-US" dirty="0" err="1"/>
              <a:t>kullandık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FF046-47EB-446E-8C35-1911C09B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72" y="1264555"/>
            <a:ext cx="6663105" cy="4347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57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-1</a:t>
            </a:r>
            <a:r>
              <a:rPr lang="en-US" dirty="0"/>
              <a:t>(</a:t>
            </a:r>
            <a:r>
              <a:rPr lang="en-US" dirty="0" err="1"/>
              <a:t>devam</a:t>
            </a:r>
            <a:r>
              <a:rPr lang="en-US" dirty="0"/>
              <a:t>)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426" y="1270165"/>
            <a:ext cx="4414883" cy="58601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örnekte</a:t>
            </a:r>
            <a:r>
              <a:rPr lang="en-US" dirty="0"/>
              <a:t>,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normal </a:t>
            </a:r>
            <a:r>
              <a:rPr lang="en-US" dirty="0" err="1"/>
              <a:t>karakterler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adın</a:t>
            </a:r>
            <a:r>
              <a:rPr lang="en-US" dirty="0"/>
              <a:t> </a:t>
            </a:r>
            <a:r>
              <a:rPr lang="en-US" dirty="0" err="1"/>
              <a:t>noktalar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semboller</a:t>
            </a:r>
            <a:r>
              <a:rPr lang="en-US" dirty="0"/>
              <a:t> </a:t>
            </a:r>
            <a:r>
              <a:rPr lang="en-US" dirty="0" err="1"/>
              <a:t>içerdiğinden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dizesi</a:t>
            </a:r>
            <a:r>
              <a:rPr lang="en-US" dirty="0"/>
              <a:t> </a:t>
            </a:r>
            <a:r>
              <a:rPr lang="en-US" dirty="0" err="1"/>
              <a:t>işlevini</a:t>
            </a:r>
            <a:r>
              <a:rPr lang="en-US" dirty="0"/>
              <a:t> </a:t>
            </a:r>
            <a:r>
              <a:rPr lang="en-US" dirty="0" err="1"/>
              <a:t>kullandık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Ve</a:t>
            </a:r>
            <a:r>
              <a:rPr lang="en-US" dirty="0"/>
              <a:t> 20,34 </a:t>
            </a:r>
            <a:r>
              <a:rPr lang="en-US" dirty="0" err="1"/>
              <a:t>satırında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, </a:t>
            </a:r>
            <a:r>
              <a:rPr lang="en-US" dirty="0" err="1"/>
              <a:t>soyadi</a:t>
            </a:r>
            <a:r>
              <a:rPr lang="en-US" dirty="0"/>
              <a:t> </a:t>
            </a:r>
            <a:r>
              <a:rPr lang="en-US" dirty="0" err="1"/>
              <a:t>değişkenlerine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temizliyoruz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İçerik</a:t>
            </a:r>
            <a:r>
              <a:rPr lang="en-US" dirty="0"/>
              <a:t> </a:t>
            </a:r>
            <a:r>
              <a:rPr lang="en-US" dirty="0" err="1"/>
              <a:t>temizleme</a:t>
            </a:r>
            <a:r>
              <a:rPr lang="en-US" dirty="0"/>
              <a:t> </a:t>
            </a:r>
            <a:r>
              <a:rPr lang="en-US" dirty="0" err="1"/>
              <a:t>işleminden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içerik</a:t>
            </a:r>
            <a:r>
              <a:rPr lang="en-US" dirty="0"/>
              <a:t> </a:t>
            </a:r>
            <a:r>
              <a:rPr lang="en-US" dirty="0" err="1"/>
              <a:t>görüntülenir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FF046-47EB-446E-8C35-1911C09B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53" y="1267743"/>
            <a:ext cx="6624973" cy="4322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9" r="2274"/>
          <a:stretch/>
        </p:blipFill>
        <p:spPr>
          <a:xfrm>
            <a:off x="2189525" y="1239388"/>
            <a:ext cx="7540529" cy="3444817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38DC1316-A6B9-41B2-982E-E825495E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6" y="4790114"/>
            <a:ext cx="10236844" cy="20049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örnekte</a:t>
            </a:r>
            <a:r>
              <a:rPr lang="en-US" dirty="0"/>
              <a:t>,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girişinin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filtreledik</a:t>
            </a:r>
            <a:endParaRPr lang="ar-SY" dirty="0"/>
          </a:p>
          <a:p>
            <a:pPr algn="just"/>
            <a:r>
              <a:rPr lang="en-US" dirty="0"/>
              <a:t>29. </a:t>
            </a:r>
            <a:r>
              <a:rPr lang="en-US" dirty="0" err="1"/>
              <a:t>satırda</a:t>
            </a:r>
            <a:r>
              <a:rPr lang="en-US" dirty="0"/>
              <a:t> 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filtrelenip</a:t>
            </a:r>
            <a:r>
              <a:rPr lang="en-US" dirty="0"/>
              <a:t> </a:t>
            </a:r>
            <a:r>
              <a:rPr lang="en-US" dirty="0" err="1"/>
              <a:t>temizlenmiş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girdinin</a:t>
            </a:r>
            <a:r>
              <a:rPr lang="en-US" dirty="0"/>
              <a:t> </a:t>
            </a:r>
            <a:r>
              <a:rPr lang="en-US" dirty="0" err="1"/>
              <a:t>bütünlüğü</a:t>
            </a:r>
            <a:r>
              <a:rPr lang="en-US" dirty="0"/>
              <a:t> </a:t>
            </a:r>
            <a:r>
              <a:rPr lang="en-US" dirty="0" err="1"/>
              <a:t>sağlanmıştır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/>
              <a:t>52. </a:t>
            </a:r>
            <a:r>
              <a:rPr lang="en-US" dirty="0" err="1"/>
              <a:t>satırda</a:t>
            </a:r>
            <a:r>
              <a:rPr lang="en-US" dirty="0"/>
              <a:t>, </a:t>
            </a:r>
            <a:r>
              <a:rPr lang="en-US" dirty="0" err="1"/>
              <a:t>filtrelendikten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içeriğinin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ret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gösterilecektir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Not: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giriş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veyVerileri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güvenli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şekilde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girmea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değişkenin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kendi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filtresi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vardır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sayılar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e-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postalar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adlar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bağlantılar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için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geçerlidir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</a:t>
            </a:r>
            <a:r>
              <a:rPr lang="en-US" dirty="0"/>
              <a:t>3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" t="-731" r="3480" b="731"/>
          <a:stretch/>
        </p:blipFill>
        <p:spPr>
          <a:xfrm>
            <a:off x="1778466" y="1264555"/>
            <a:ext cx="9328560" cy="3417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38DC1316-A6B9-41B2-982E-E825495E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6" y="4790114"/>
            <a:ext cx="10236844" cy="2004969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3 </a:t>
            </a:r>
            <a:r>
              <a:rPr lang="en-US" dirty="0" err="1"/>
              <a:t>resim</a:t>
            </a:r>
            <a:r>
              <a:rPr lang="en-US" dirty="0"/>
              <a:t> de 1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bb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gidileceğine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1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gösterilecektir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Bu </a:t>
            </a:r>
            <a:r>
              <a:rPr lang="en-US" dirty="0" err="1"/>
              <a:t>resimde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korsanı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öğelerinin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girilecek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tabanının.Ve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da </a:t>
            </a:r>
            <a:r>
              <a:rPr lang="en-US" dirty="0" err="1"/>
              <a:t>bilebildi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Not: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kodlarında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hata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oluştuğunda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hackerin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faydalanabileceği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bilgilerin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ortaya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çıkması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olasıdır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94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</a:t>
            </a:r>
            <a:r>
              <a:rPr lang="en-US" dirty="0"/>
              <a:t>3(</a:t>
            </a:r>
            <a:r>
              <a:rPr lang="en-US" dirty="0" err="1"/>
              <a:t>devami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38DC1316-A6B9-41B2-982E-E825495E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70" y="3900881"/>
            <a:ext cx="10333576" cy="242441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atlamak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göstermeyecek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(</a:t>
            </a:r>
            <a:r>
              <a:rPr lang="tr-TR" dirty="0"/>
              <a:t>or</a:t>
            </a:r>
            <a:r>
              <a:rPr lang="en-US" dirty="0"/>
              <a:t> ) </a:t>
            </a:r>
            <a:r>
              <a:rPr lang="en-US" dirty="0" err="1"/>
              <a:t>ekledik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Bu </a:t>
            </a:r>
            <a:r>
              <a:rPr lang="en-US" dirty="0" err="1"/>
              <a:t>işlev</a:t>
            </a:r>
            <a:r>
              <a:rPr lang="en-US" dirty="0"/>
              <a:t>, </a:t>
            </a:r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bağlantının</a:t>
            </a:r>
            <a:r>
              <a:rPr lang="en-US" dirty="0"/>
              <a:t> </a:t>
            </a:r>
            <a:r>
              <a:rPr lang="en-US" dirty="0" err="1"/>
              <a:t>başarıyla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sayfasına</a:t>
            </a:r>
            <a:r>
              <a:rPr lang="en-US" dirty="0"/>
              <a:t> </a:t>
            </a:r>
            <a:r>
              <a:rPr lang="en-US" dirty="0" err="1"/>
              <a:t>gidildiği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Sonra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satırın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satırlarını</a:t>
            </a:r>
            <a:r>
              <a:rPr lang="en-US" dirty="0"/>
              <a:t> </a:t>
            </a:r>
            <a:r>
              <a:rPr lang="en-US" dirty="0" err="1"/>
              <a:t>çalıştırmamak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(</a:t>
            </a:r>
            <a:r>
              <a:rPr lang="tr-TR" dirty="0"/>
              <a:t>and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(</a:t>
            </a:r>
            <a:r>
              <a:rPr lang="tr-TR" dirty="0"/>
              <a:t>die</a:t>
            </a:r>
            <a:r>
              <a:rPr lang="en-US" dirty="0"/>
              <a:t>) </a:t>
            </a:r>
            <a:r>
              <a:rPr lang="en-US" dirty="0" err="1"/>
              <a:t>eklendi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tr-TR" dirty="0"/>
              <a:t>Bir işlev (header), kullanıcıyı belirli bir sayfaya taşımak anlamına gelir.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CA037-A654-475C-9BEE-7D3D095A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6" y="1668679"/>
            <a:ext cx="10547757" cy="1941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33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</a:t>
            </a:r>
            <a:r>
              <a:rPr lang="en-US" dirty="0"/>
              <a:t>3(</a:t>
            </a:r>
            <a:r>
              <a:rPr lang="en-US" dirty="0" err="1"/>
              <a:t>devami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38DC1316-A6B9-41B2-982E-E825495E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09" y="5021681"/>
            <a:ext cx="10333576" cy="242441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sayfası</a:t>
            </a:r>
            <a:r>
              <a:rPr lang="en-US" dirty="0"/>
              <a:t>, ana </a:t>
            </a:r>
            <a:r>
              <a:rPr lang="en-US" dirty="0" err="1"/>
              <a:t>sayfaya</a:t>
            </a:r>
            <a:r>
              <a:rPr lang="en-US" dirty="0"/>
              <a:t> </a:t>
            </a:r>
            <a:r>
              <a:rPr lang="en-US" dirty="0" err="1"/>
              <a:t>yönlendirme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normal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sayfadır.Bağlantı</a:t>
            </a:r>
            <a:r>
              <a:rPr lang="en-US" dirty="0"/>
              <a:t> </a:t>
            </a:r>
            <a:r>
              <a:rPr lang="en-US" dirty="0" err="1"/>
              <a:t>doğruysa</a:t>
            </a:r>
            <a:r>
              <a:rPr lang="en-US" dirty="0"/>
              <a:t> </a:t>
            </a:r>
            <a:r>
              <a:rPr lang="en-US" dirty="0" err="1"/>
              <a:t>sayfaya</a:t>
            </a:r>
            <a:r>
              <a:rPr lang="en-US" dirty="0"/>
              <a:t> </a:t>
            </a:r>
            <a:r>
              <a:rPr lang="en-US" dirty="0" err="1"/>
              <a:t>gidecek</a:t>
            </a:r>
            <a:r>
              <a:rPr lang="en-US" dirty="0"/>
              <a:t>,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sayfasına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yönlendirileceksiniz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tr-TR" dirty="0"/>
              <a:t>Bu şekilde, sayfa hataları hiçbir zaman kullanıcıya gösterilmeyecektir.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9A4FC-172A-441B-83E7-6E56A84E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12" y="1339615"/>
            <a:ext cx="6216244" cy="3496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80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254" y="632499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Veritabanı bağlantısını durdurma önemlisi</a:t>
            </a:r>
            <a:endParaRPr lang="ar-SY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030" y="4287289"/>
            <a:ext cx="10036991" cy="244724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Veritabanlarını</a:t>
            </a:r>
            <a:r>
              <a:rPr lang="en-US" dirty="0"/>
              <a:t> </a:t>
            </a:r>
            <a:r>
              <a:rPr lang="en-US" dirty="0" err="1"/>
              <a:t>korumalı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son html </a:t>
            </a:r>
            <a:r>
              <a:rPr lang="en-US" dirty="0" err="1"/>
              <a:t>kodundan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kapatmalıyız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veritabanlarını</a:t>
            </a:r>
            <a:r>
              <a:rPr lang="en-US" dirty="0"/>
              <a:t> </a:t>
            </a:r>
            <a:r>
              <a:rPr lang="en-US" dirty="0" err="1"/>
              <a:t>sızmalardan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sayfada</a:t>
            </a:r>
            <a:r>
              <a:rPr lang="en-US" dirty="0"/>
              <a:t> </a:t>
            </a:r>
            <a:r>
              <a:rPr lang="en-US" dirty="0" err="1"/>
              <a:t>oluşabilecek</a:t>
            </a:r>
            <a:r>
              <a:rPr lang="en-US" dirty="0"/>
              <a:t> </a:t>
            </a:r>
            <a:r>
              <a:rPr lang="en-US" dirty="0" err="1"/>
              <a:t>sorunlardan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sunucuyla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bağlantıları</a:t>
            </a:r>
            <a:r>
              <a:rPr lang="en-US" dirty="0"/>
              <a:t> </a:t>
            </a:r>
            <a:r>
              <a:rPr lang="en-US" dirty="0" err="1"/>
              <a:t>azaltabilir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kullanıcılarla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kurmasını</a:t>
            </a:r>
            <a:r>
              <a:rPr lang="en-US" dirty="0"/>
              <a:t> </a:t>
            </a:r>
            <a:r>
              <a:rPr lang="en-US" dirty="0" err="1"/>
              <a:t>sağlayabiliriz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0B755-B778-46EF-BF55-620F6162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12665" y="1913389"/>
            <a:ext cx="9922356" cy="1917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33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düzgün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bağlanmak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bilgilerine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bağlantının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oluştuğunu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var, </a:t>
            </a:r>
            <a:r>
              <a:rPr lang="en-US" dirty="0" err="1"/>
              <a:t>böylece</a:t>
            </a:r>
            <a:r>
              <a:rPr lang="en-US" dirty="0"/>
              <a:t> 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kalır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hatalarını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korsanlarına</a:t>
            </a:r>
            <a:r>
              <a:rPr lang="en-US" dirty="0"/>
              <a:t> </a:t>
            </a:r>
            <a:r>
              <a:rPr lang="en-US" dirty="0" err="1"/>
              <a:t>ifşa</a:t>
            </a:r>
            <a:r>
              <a:rPr lang="en-US" dirty="0"/>
              <a:t> </a:t>
            </a:r>
            <a:r>
              <a:rPr lang="en-US" dirty="0" err="1"/>
              <a:t>etmez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Düzgün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bağlantıdan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enjeksiyon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açığına</a:t>
            </a:r>
            <a:r>
              <a:rPr lang="en-US" dirty="0"/>
              <a:t> </a:t>
            </a:r>
            <a:r>
              <a:rPr lang="en-US" dirty="0" err="1"/>
              <a:t>düşmemek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girdilerin</a:t>
            </a:r>
            <a:r>
              <a:rPr lang="en-US" dirty="0"/>
              <a:t> </a:t>
            </a:r>
            <a:r>
              <a:rPr lang="en-US" dirty="0" err="1"/>
              <a:t>içeriğinin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tr-TR" dirty="0"/>
              <a:t>SQL enjeksiyon güvenlik açığının tehlikesi ve yayılması ve bu dünyadaki en yaygın güvenlik açığıdır ve bu nedenle kullanım kolaylığı ve yıkım ve penetrasyondaki gücü için her site onu korumalıdır.</a:t>
            </a:r>
          </a:p>
          <a:p>
            <a:pPr algn="just"/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baskıyı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siteyi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temastan</a:t>
            </a:r>
            <a:r>
              <a:rPr lang="en-US" dirty="0"/>
              <a:t> </a:t>
            </a:r>
            <a:r>
              <a:rPr lang="en-US" dirty="0" err="1"/>
              <a:t>korumak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her zaman </a:t>
            </a:r>
            <a:r>
              <a:rPr lang="en-US" dirty="0" err="1"/>
              <a:t>kapatın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sırada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sorunlar</a:t>
            </a:r>
            <a:r>
              <a:rPr lang="en-US" dirty="0"/>
              <a:t> </a:t>
            </a:r>
            <a:r>
              <a:rPr lang="en-US" dirty="0" err="1"/>
              <a:t>meydana</a:t>
            </a:r>
            <a:r>
              <a:rPr lang="en-US" dirty="0"/>
              <a:t> </a:t>
            </a:r>
            <a:r>
              <a:rPr lang="en-US" dirty="0" err="1"/>
              <a:t>gelebilir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sayfanın</a:t>
            </a:r>
            <a:r>
              <a:rPr lang="en-US" dirty="0"/>
              <a:t> </a:t>
            </a:r>
            <a:r>
              <a:rPr lang="en-US" dirty="0" err="1"/>
              <a:t>çalışmamasına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ar-SY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injectio</a:t>
            </a:r>
            <a:r>
              <a:rPr lang="tr-TR" dirty="0"/>
              <a:t>n Açığı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solidFill>
                  <a:srgbClr val="00B0F0"/>
                </a:solidFill>
              </a:rPr>
              <a:t>https://yakupseker.medium.com/sql-injection-nedir-nas%C4%B1l-bulunur-mutillidea-sql-injection-cevaplar%C4%B1-level-low-c6eff4e1e09</a:t>
            </a:r>
            <a:r>
              <a:rPr lang="tr-TR" dirty="0"/>
              <a:t>)</a:t>
            </a:r>
          </a:p>
          <a:p>
            <a:r>
              <a:rPr lang="tr-TR" dirty="0"/>
              <a:t>Sunucu Tabanlı Programlama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solidFill>
                  <a:srgbClr val="00B0F0"/>
                </a:solidFill>
              </a:rPr>
              <a:t>https://www.youtube.com/watch?v=9InTsPNnBmI&amp;list=PLwhxgey9h6nB5U_uOkkTioznQwTUV_9n_</a:t>
            </a:r>
            <a:r>
              <a:rPr lang="tr-TR" dirty="0"/>
              <a:t>)</a:t>
            </a:r>
          </a:p>
          <a:p>
            <a:r>
              <a:rPr lang="tr-TR" dirty="0"/>
              <a:t>PHP Öğrenme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solidFill>
                  <a:srgbClr val="00B0F0"/>
                </a:solidFill>
              </a:rPr>
              <a:t>https://www.w3schools.com/php/default.asp</a:t>
            </a:r>
            <a:r>
              <a:rPr lang="tr-TR" dirty="0"/>
              <a:t>)</a:t>
            </a:r>
          </a:p>
          <a:p>
            <a:r>
              <a:rPr lang="tr-TR" dirty="0"/>
              <a:t>Veritabnlılarından bağlantıyı kesme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solidFill>
                  <a:srgbClr val="00B0F0"/>
                </a:solidFill>
              </a:rPr>
              <a:t>https://www.php.net/manual/tr/function.mysql-close.php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Resim 6">
            <a:hlinkClick r:id="rId2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sz="1400" b="1" dirty="0">
                <a:solidFill>
                  <a:schemeClr val="tx1"/>
                </a:solidFill>
              </a:rPr>
              <a:t>Osama Alkhalid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09/08/2021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</a:t>
            </a:r>
            <a:r>
              <a:rPr lang="en-US" dirty="0">
                <a:solidFill>
                  <a:schemeClr val="tx1"/>
                </a:solidFill>
              </a:rPr>
              <a:t>: Do</a:t>
            </a:r>
            <a:r>
              <a:rPr lang="tr-TR" dirty="0">
                <a:solidFill>
                  <a:schemeClr val="tx1"/>
                </a:solidFill>
              </a:rPr>
              <a:t>ç.Dr.İsmail Kırbaş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Veritabanlarına nasıl bağlanılır</a:t>
            </a:r>
          </a:p>
          <a:p>
            <a:r>
              <a:rPr lang="tr-TR" dirty="0"/>
              <a:t>Örnek-1</a:t>
            </a:r>
          </a:p>
          <a:p>
            <a:r>
              <a:rPr lang="tr-TR" dirty="0"/>
              <a:t>Veritabanlarına nasıl veri gönderilir</a:t>
            </a:r>
            <a:endParaRPr lang="ar-SY" dirty="0"/>
          </a:p>
          <a:p>
            <a:r>
              <a:rPr lang="tr-TR" dirty="0"/>
              <a:t>Örnek -1 </a:t>
            </a:r>
          </a:p>
          <a:p>
            <a:r>
              <a:rPr lang="tr-TR" dirty="0"/>
              <a:t>Verileri güvenli bir şekilde girme</a:t>
            </a:r>
            <a:endParaRPr lang="en-US" dirty="0"/>
          </a:p>
          <a:p>
            <a:r>
              <a:rPr lang="tr-TR" dirty="0"/>
              <a:t>Uygulama Örneği -1 </a:t>
            </a:r>
            <a:endParaRPr lang="en-US" dirty="0"/>
          </a:p>
          <a:p>
            <a:r>
              <a:rPr lang="tr-TR" dirty="0"/>
              <a:t>Uygulama Örneği -</a:t>
            </a:r>
            <a:r>
              <a:rPr lang="en-US" dirty="0"/>
              <a:t>2</a:t>
            </a:r>
          </a:p>
          <a:p>
            <a:r>
              <a:rPr lang="tr-TR" dirty="0"/>
              <a:t>Uygulama Örneği -</a:t>
            </a:r>
            <a:r>
              <a:rPr lang="en-US" dirty="0"/>
              <a:t>3</a:t>
            </a:r>
            <a:endParaRPr lang="tr-TR" dirty="0"/>
          </a:p>
          <a:p>
            <a:r>
              <a:rPr lang="tr-TR" dirty="0"/>
              <a:t>Veritabanı bağlantısını durdurma önemlisi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7332"/>
            <a:ext cx="8911687" cy="1280890"/>
          </a:xfrm>
        </p:spPr>
        <p:txBody>
          <a:bodyPr/>
          <a:lstStyle/>
          <a:p>
            <a:r>
              <a:rPr lang="tr-TR" dirty="0"/>
              <a:t>Veritabanlarına nasıl bağlanılır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en-US" b="0" i="0" dirty="0" err="1">
                <a:effectLst/>
                <a:latin typeface="Century Gothic (Body)"/>
              </a:rPr>
              <a:t>Veritabanlarına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doğru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şekilde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bağlanmak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için</a:t>
            </a:r>
            <a:r>
              <a:rPr lang="en-US" b="0" i="0" dirty="0">
                <a:effectLst/>
                <a:latin typeface="Century Gothic (Body)"/>
              </a:rPr>
              <a:t> Bir </a:t>
            </a:r>
            <a:r>
              <a:rPr lang="en-US" b="0" i="0" dirty="0" err="1">
                <a:effectLst/>
                <a:latin typeface="Century Gothic (Body)"/>
              </a:rPr>
              <a:t>mysql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veritabanına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ihtiyacımız</a:t>
            </a:r>
            <a:r>
              <a:rPr lang="en-US" b="0" i="0" dirty="0">
                <a:effectLst/>
                <a:latin typeface="Century Gothic (Body)"/>
              </a:rPr>
              <a:t> var </a:t>
            </a:r>
            <a:r>
              <a:rPr lang="en-US" b="0" i="0" dirty="0" err="1">
                <a:effectLst/>
                <a:latin typeface="Century Gothic (Body)"/>
              </a:rPr>
              <a:t>ve</a:t>
            </a:r>
            <a:r>
              <a:rPr lang="en-US" b="0" i="0" dirty="0">
                <a:effectLst/>
                <a:latin typeface="Century Gothic (Body)"/>
              </a:rPr>
              <a:t> php </a:t>
            </a:r>
            <a:r>
              <a:rPr lang="en-US" b="0" i="0" dirty="0" err="1">
                <a:effectLst/>
                <a:latin typeface="Century Gothic (Body)"/>
              </a:rPr>
              <a:t>dosyalarını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çalıştıran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bir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apache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sunucusuna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ve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ayrıca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basit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bir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metin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düzenleyiciye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ihtiyacınız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olduğu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için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sunucuda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PHPmyAdmin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uzantısını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kullanmanız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tercih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edilir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ve</a:t>
            </a:r>
            <a:r>
              <a:rPr lang="en-US" b="0" i="0" dirty="0">
                <a:effectLst/>
                <a:latin typeface="Century Gothic (Body)"/>
              </a:rPr>
              <a:t> ben </a:t>
            </a:r>
            <a:r>
              <a:rPr lang="en-US" b="0" i="0" dirty="0" err="1">
                <a:effectLst/>
                <a:latin typeface="Century Gothic (Body)"/>
              </a:rPr>
              <a:t>şahsen</a:t>
            </a:r>
            <a:r>
              <a:rPr lang="en-US" b="0" i="0" dirty="0">
                <a:effectLst/>
                <a:latin typeface="Century Gothic (Body)"/>
              </a:rPr>
              <a:t> Sublime </a:t>
            </a:r>
            <a:r>
              <a:rPr lang="en-US" b="0" i="0" dirty="0" err="1">
                <a:effectLst/>
                <a:latin typeface="Century Gothic (Body)"/>
              </a:rPr>
              <a:t>metin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kullanıyorum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veya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en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sevdiğiniz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metin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düzenleyiciyi</a:t>
            </a:r>
            <a:r>
              <a:rPr lang="en-US" b="0" i="0" dirty="0">
                <a:effectLst/>
                <a:latin typeface="Century Gothic (Body)"/>
              </a:rPr>
              <a:t> </a:t>
            </a:r>
            <a:r>
              <a:rPr lang="en-US" b="0" i="0" dirty="0" err="1">
                <a:effectLst/>
                <a:latin typeface="Century Gothic (Body)"/>
              </a:rPr>
              <a:t>kullanabilirsiniz</a:t>
            </a:r>
            <a:r>
              <a:rPr lang="en-US" dirty="0">
                <a:latin typeface="Century Gothic (Body)"/>
              </a:rPr>
              <a:t>.</a:t>
            </a:r>
          </a:p>
          <a:p>
            <a:pPr algn="just"/>
            <a:r>
              <a:rPr lang="tr-TR" b="0" i="0" dirty="0">
                <a:effectLst/>
                <a:latin typeface="Century Gothic (Body)"/>
              </a:rPr>
              <a:t>Bu dersimizde bir php dosyası oluşturacağız ve daha sonra daha önce oluşturduğumuz bir veritabanına bağlanacağız, ardından bilgileri veritabanından alıp html etiketlerini kullanarak web sayfasında biçimlendirmeye hazır hale getireceğiz. </a:t>
            </a:r>
            <a:endParaRPr lang="en-US" dirty="0">
              <a:latin typeface="Century Gothic (Body)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447" y="51246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Örnek 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858" y="4974091"/>
            <a:ext cx="10015835" cy="21507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örnekte</a:t>
            </a:r>
            <a:r>
              <a:rPr lang="en-US" dirty="0"/>
              <a:t>, </a:t>
            </a:r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bağlanma</a:t>
            </a:r>
            <a:r>
              <a:rPr lang="en-US" dirty="0"/>
              <a:t> </a:t>
            </a:r>
            <a:r>
              <a:rPr lang="en-US" dirty="0" err="1"/>
              <a:t>mekanizmasını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Mysqli</a:t>
            </a:r>
            <a:r>
              <a:rPr lang="en-US" dirty="0"/>
              <a:t>,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kolaylığı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kullanılmıştır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yapabilmek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resimdeki</a:t>
            </a:r>
            <a:r>
              <a:rPr lang="en-US" dirty="0"/>
              <a:t> 6,7,8,9 </a:t>
            </a:r>
            <a:r>
              <a:rPr lang="en-US" dirty="0" err="1"/>
              <a:t>satırlarındaki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bilgilerle</a:t>
            </a:r>
            <a:r>
              <a:rPr lang="en-US" dirty="0"/>
              <a:t> </a:t>
            </a:r>
            <a:r>
              <a:rPr lang="en-US" dirty="0" err="1"/>
              <a:t>doldurmalıyız</a:t>
            </a:r>
            <a:r>
              <a:rPr lang="en-US" dirty="0"/>
              <a:t>.</a:t>
            </a:r>
            <a:endParaRPr lang="ar-SY" dirty="0"/>
          </a:p>
          <a:p>
            <a:pPr algn="just"/>
            <a:endParaRPr lang="ar-SY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21951-422C-44C9-B21D-A25684A45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t="-1523" r="51264" b="62700"/>
          <a:stretch/>
        </p:blipFill>
        <p:spPr>
          <a:xfrm>
            <a:off x="1844447" y="1152907"/>
            <a:ext cx="7643832" cy="3553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– 1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Ve</a:t>
            </a:r>
            <a:r>
              <a:rPr lang="en-US" dirty="0"/>
              <a:t> 12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satırda</a:t>
            </a:r>
            <a:r>
              <a:rPr lang="en-US" dirty="0"/>
              <a:t> </a:t>
            </a:r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bağlanmak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yerleştirildi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Kısacası</a:t>
            </a:r>
            <a:r>
              <a:rPr lang="en-US" dirty="0"/>
              <a:t>, </a:t>
            </a:r>
            <a:r>
              <a:rPr lang="en-US" dirty="0" err="1"/>
              <a:t>koşullu</a:t>
            </a:r>
            <a:r>
              <a:rPr lang="en-US" dirty="0"/>
              <a:t> if, </a:t>
            </a:r>
            <a:r>
              <a:rPr lang="en-US" dirty="0" err="1"/>
              <a:t>bağlantının</a:t>
            </a:r>
            <a:r>
              <a:rPr lang="en-US" dirty="0"/>
              <a:t> %100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ayarlanmıştır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/>
              <a:t>Bir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ayarlandı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yanlışsa</a:t>
            </a:r>
            <a:r>
              <a:rPr lang="en-US" dirty="0"/>
              <a:t>,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durdurun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programlayıcının</a:t>
            </a:r>
            <a:r>
              <a:rPr lang="en-US" dirty="0"/>
              <a:t> </a:t>
            </a:r>
            <a:r>
              <a:rPr lang="en-US" dirty="0" err="1"/>
              <a:t>ayarlayabileceği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mesaja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hatasını</a:t>
            </a:r>
            <a:r>
              <a:rPr lang="en-US" dirty="0"/>
              <a:t> </a:t>
            </a:r>
            <a:r>
              <a:rPr lang="en-US" dirty="0" err="1"/>
              <a:t>gösterin</a:t>
            </a:r>
            <a:r>
              <a:rPr lang="en-US" dirty="0"/>
              <a:t>.</a:t>
            </a:r>
            <a:endParaRPr lang="ar-S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9B827-D82F-426F-8979-FA4B9FF53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t="-1523" r="51264" b="62700"/>
          <a:stretch/>
        </p:blipFill>
        <p:spPr>
          <a:xfrm>
            <a:off x="2274084" y="2973318"/>
            <a:ext cx="7643832" cy="3553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3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92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Veritabanlarına nasıl veri gönderilir</a:t>
            </a:r>
            <a:endParaRPr lang="ar-SY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6353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Php </a:t>
            </a:r>
            <a:r>
              <a:rPr lang="en-US" dirty="0" err="1"/>
              <a:t>dilinde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sayfanın</a:t>
            </a:r>
            <a:r>
              <a:rPr lang="en-US" dirty="0"/>
              <a:t> </a:t>
            </a:r>
            <a:r>
              <a:rPr lang="en-US" dirty="0" err="1"/>
              <a:t>çalışmamasına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durmasına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gösterildiği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kurmamızı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görüldüğü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veritabanımız</a:t>
            </a:r>
            <a:r>
              <a:rPr lang="en-US" dirty="0"/>
              <a:t> var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eklememiz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users</a:t>
            </a:r>
            <a:endParaRPr lang="en-US" sz="2800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2DFE085A-F89B-48AF-8AB7-0984F255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78573"/>
              </p:ext>
            </p:extLst>
          </p:nvPr>
        </p:nvGraphicFramePr>
        <p:xfrm>
          <a:off x="2317225" y="437969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81237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18154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514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9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YILMAZ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ahm</a:t>
                      </a:r>
                      <a:r>
                        <a:rPr lang="en-US" dirty="0"/>
                        <a:t>ilmaz@gmail.com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Fatma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ŞAHİN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fatmash</a:t>
                      </a:r>
                      <a:r>
                        <a:rPr lang="en-US" dirty="0"/>
                        <a:t>@gmail.com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ÖZTÜRK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burakoz</a:t>
                      </a:r>
                      <a:r>
                        <a:rPr lang="en-US" dirty="0"/>
                        <a:t>@gmail.com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Mustafa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DEMİR.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mustdemr</a:t>
                      </a:r>
                      <a:r>
                        <a:rPr lang="en-US" dirty="0"/>
                        <a:t>@gmail.com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93" y="51246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Örnek -1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8" y="3934437"/>
            <a:ext cx="10077653" cy="28522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girmek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18, 19, 20 </a:t>
            </a:r>
            <a:r>
              <a:rPr lang="en-US" dirty="0" err="1"/>
              <a:t>satırında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kullandık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/>
              <a:t>21. </a:t>
            </a:r>
            <a:r>
              <a:rPr lang="en-US" dirty="0" err="1"/>
              <a:t>satırda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tanımladık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users </a:t>
            </a:r>
            <a:r>
              <a:rPr lang="en-US" dirty="0" err="1"/>
              <a:t>tablosuna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girmeyi</a:t>
            </a:r>
            <a:r>
              <a:rPr lang="en-US" dirty="0"/>
              <a:t> </a:t>
            </a:r>
            <a:r>
              <a:rPr lang="en-US" dirty="0" err="1"/>
              <a:t>hedefledik.Eklenecek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adları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belirtildi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önlerine</a:t>
            </a:r>
            <a:r>
              <a:rPr lang="en-US" dirty="0"/>
              <a:t>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işareti</a:t>
            </a:r>
            <a:r>
              <a:rPr lang="en-US" dirty="0"/>
              <a:t> </a:t>
            </a:r>
            <a:r>
              <a:rPr lang="en-US" dirty="0" err="1"/>
              <a:t>konuldu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şimdi</a:t>
            </a:r>
            <a:r>
              <a:rPr lang="en-US" dirty="0"/>
              <a:t> 24. </a:t>
            </a:r>
            <a:r>
              <a:rPr lang="en-US" dirty="0" err="1"/>
              <a:t>satırda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fonksiyonunu</a:t>
            </a:r>
            <a:r>
              <a:rPr lang="en-US" dirty="0"/>
              <a:t> </a:t>
            </a:r>
            <a:r>
              <a:rPr lang="en-US" dirty="0" err="1"/>
              <a:t>kullandık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bağlantının</a:t>
            </a:r>
            <a:r>
              <a:rPr lang="en-US" dirty="0"/>
              <a:t> </a:t>
            </a:r>
            <a:r>
              <a:rPr lang="en-US" dirty="0" err="1"/>
              <a:t>bütünlüğünü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sağladık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ekledik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işlevi</a:t>
            </a:r>
            <a:r>
              <a:rPr lang="en-US" dirty="0"/>
              <a:t>,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eklendiğine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göstererek</a:t>
            </a:r>
            <a:r>
              <a:rPr lang="en-US" dirty="0"/>
              <a:t> </a:t>
            </a:r>
            <a:r>
              <a:rPr lang="en-US" dirty="0" err="1"/>
              <a:t>işlemin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ayarlandı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oluşması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,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programcının</a:t>
            </a:r>
            <a:r>
              <a:rPr lang="en-US" dirty="0"/>
              <a:t> </a:t>
            </a:r>
            <a:r>
              <a:rPr lang="en-US" dirty="0" err="1"/>
              <a:t>mesajını</a:t>
            </a:r>
            <a:r>
              <a:rPr lang="en-US" dirty="0"/>
              <a:t> </a:t>
            </a:r>
            <a:r>
              <a:rPr lang="en-US" dirty="0" err="1"/>
              <a:t>gösterecekti</a:t>
            </a:r>
            <a:r>
              <a:rPr lang="en-US" dirty="0"/>
              <a:t>.</a:t>
            </a:r>
            <a:endParaRPr lang="ar-SY" dirty="0"/>
          </a:p>
          <a:p>
            <a:pPr algn="just"/>
            <a:endParaRPr lang="ar-SY" dirty="0"/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Not: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Latin </a:t>
            </a:r>
            <a:r>
              <a:rPr lang="en-US" dirty="0" err="1"/>
              <a:t>karakterleri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İngilizce</a:t>
            </a:r>
            <a:r>
              <a:rPr lang="en-US" dirty="0"/>
              <a:t> </a:t>
            </a:r>
            <a:r>
              <a:rPr lang="en-US" dirty="0" err="1"/>
              <a:t>karakterler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56654-5077-4262-9245-28D834708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55" t="8206" r="555" b="22548"/>
          <a:stretch/>
        </p:blipFill>
        <p:spPr>
          <a:xfrm>
            <a:off x="1902083" y="1255570"/>
            <a:ext cx="7554379" cy="2406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254" y="632499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Verileri güvenli bir şekilde girme</a:t>
            </a:r>
            <a:endParaRPr lang="ar-SY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5888751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anlattık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veritabanlarındaki</a:t>
            </a:r>
            <a:r>
              <a:rPr lang="en-US" dirty="0"/>
              <a:t> </a:t>
            </a:r>
            <a:r>
              <a:rPr lang="en-US" dirty="0" err="1"/>
              <a:t>tablolara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girileceğini</a:t>
            </a:r>
            <a:r>
              <a:rPr lang="en-US" dirty="0"/>
              <a:t> </a:t>
            </a:r>
            <a:r>
              <a:rPr lang="en-US" dirty="0" err="1"/>
              <a:t>açıkladık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hale </a:t>
            </a:r>
            <a:r>
              <a:rPr lang="en-US" dirty="0" err="1"/>
              <a:t>getirileceğini</a:t>
            </a:r>
            <a:r>
              <a:rPr lang="en-US" dirty="0"/>
              <a:t> </a:t>
            </a:r>
            <a:r>
              <a:rPr lang="en-US" dirty="0" err="1"/>
              <a:t>henüz</a:t>
            </a:r>
            <a:r>
              <a:rPr lang="en-US" dirty="0"/>
              <a:t> </a:t>
            </a:r>
            <a:r>
              <a:rPr lang="en-US" dirty="0" err="1"/>
              <a:t>açıklamadık</a:t>
            </a:r>
            <a:r>
              <a:rPr lang="en-US" dirty="0"/>
              <a:t>.</a:t>
            </a:r>
            <a:endParaRPr lang="ar-SY" dirty="0"/>
          </a:p>
          <a:p>
            <a:pPr algn="just"/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girebilmek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PHP </a:t>
            </a:r>
            <a:r>
              <a:rPr lang="en-US" dirty="0" err="1"/>
              <a:t>dilinde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filtreleri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etmeliyiz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Php'de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girdisine</a:t>
            </a:r>
            <a:r>
              <a:rPr lang="en-US" dirty="0"/>
              <a:t> </a:t>
            </a:r>
            <a:r>
              <a:rPr lang="en-US" dirty="0" err="1"/>
              <a:t>güvenemeyiz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veritabanlarını</a:t>
            </a:r>
            <a:r>
              <a:rPr lang="en-US" dirty="0"/>
              <a:t>  </a:t>
            </a:r>
            <a:r>
              <a:rPr lang="en-US" dirty="0" err="1"/>
              <a:t>sql</a:t>
            </a:r>
            <a:r>
              <a:rPr lang="en-US" dirty="0"/>
              <a:t> injection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açığından</a:t>
            </a:r>
            <a:r>
              <a:rPr lang="en-US" dirty="0"/>
              <a:t> </a:t>
            </a:r>
            <a:r>
              <a:rPr lang="en-US" dirty="0" err="1"/>
              <a:t>koruyabiliriz</a:t>
            </a:r>
            <a:r>
              <a:rPr lang="en-US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473400-BC6F-4AD0-9FC4-115591F56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-411" t="-7505" r="411" b="979"/>
          <a:stretch/>
        </p:blipFill>
        <p:spPr bwMode="auto">
          <a:xfrm>
            <a:off x="7599262" y="1405649"/>
            <a:ext cx="4086092" cy="27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254" y="632498"/>
            <a:ext cx="9529996" cy="1313747"/>
          </a:xfrm>
        </p:spPr>
        <p:txBody>
          <a:bodyPr>
            <a:normAutofit/>
          </a:bodyPr>
          <a:lstStyle/>
          <a:p>
            <a:r>
              <a:rPr lang="tr-TR" dirty="0"/>
              <a:t>Verileri güvenli bir şekilde girme</a:t>
            </a:r>
            <a:r>
              <a:rPr lang="en-US" dirty="0"/>
              <a:t>(</a:t>
            </a:r>
            <a:r>
              <a:rPr lang="en-US" dirty="0" err="1"/>
              <a:t>Devam</a:t>
            </a:r>
            <a:r>
              <a:rPr lang="en-US" dirty="0"/>
              <a:t>)</a:t>
            </a:r>
            <a:endParaRPr lang="ar-SY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030" y="4287289"/>
            <a:ext cx="10036991" cy="24472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SQL </a:t>
            </a:r>
            <a:r>
              <a:rPr lang="en-US" dirty="0" err="1"/>
              <a:t>enjeksiyonu</a:t>
            </a:r>
            <a:r>
              <a:rPr lang="en-US" dirty="0"/>
              <a:t>, </a:t>
            </a:r>
            <a:r>
              <a:rPr lang="en-US" dirty="0" err="1"/>
              <a:t>İnternet'teki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sitenin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veritabanından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çıkarılana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hataya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SQL </a:t>
            </a:r>
            <a:r>
              <a:rPr lang="en-US" dirty="0" err="1"/>
              <a:t>kodunun</a:t>
            </a:r>
            <a:r>
              <a:rPr lang="en-US" dirty="0"/>
              <a:t> web </a:t>
            </a:r>
            <a:r>
              <a:rPr lang="en-US" dirty="0" err="1"/>
              <a:t>uygulamasına</a:t>
            </a:r>
            <a:r>
              <a:rPr lang="en-US" dirty="0"/>
              <a:t> </a:t>
            </a:r>
            <a:r>
              <a:rPr lang="en-US" dirty="0" err="1"/>
              <a:t>enjekte</a:t>
            </a:r>
            <a:r>
              <a:rPr lang="en-US" dirty="0"/>
              <a:t> </a:t>
            </a:r>
            <a:r>
              <a:rPr lang="en-US" dirty="0" err="1"/>
              <a:t>edildiği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saldırıdır</a:t>
            </a:r>
            <a:r>
              <a:rPr lang="en-US" dirty="0"/>
              <a:t>.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tabanına</a:t>
            </a:r>
            <a:r>
              <a:rPr lang="en-US" dirty="0"/>
              <a:t> </a:t>
            </a:r>
            <a:r>
              <a:rPr lang="en-US" dirty="0" err="1"/>
              <a:t>iletilmeden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girilenleri</a:t>
            </a:r>
            <a:r>
              <a:rPr lang="en-US" dirty="0"/>
              <a:t> </a:t>
            </a:r>
            <a:r>
              <a:rPr lang="en-US" dirty="0" err="1"/>
              <a:t>önizlememek</a:t>
            </a:r>
            <a:endParaRPr lang="en-US" dirty="0"/>
          </a:p>
          <a:p>
            <a:pPr algn="just"/>
            <a:r>
              <a:rPr lang="en-US" dirty="0"/>
              <a:t>SQL </a:t>
            </a:r>
            <a:r>
              <a:rPr lang="en-US" dirty="0" err="1"/>
              <a:t>enjeksiyonu</a:t>
            </a:r>
            <a:r>
              <a:rPr lang="en-US" dirty="0"/>
              <a:t>, </a:t>
            </a:r>
            <a:r>
              <a:rPr lang="en-US" dirty="0" err="1"/>
              <a:t>veritabanınızı</a:t>
            </a:r>
            <a:r>
              <a:rPr lang="en-US" dirty="0"/>
              <a:t> yok </a:t>
            </a:r>
            <a:r>
              <a:rPr lang="en-US" dirty="0" err="1"/>
              <a:t>edebilecek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enjeksiyon</a:t>
            </a:r>
            <a:r>
              <a:rPr lang="en-US" dirty="0"/>
              <a:t> </a:t>
            </a:r>
            <a:r>
              <a:rPr lang="en-US" dirty="0" err="1"/>
              <a:t>tekniğidir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SQL </a:t>
            </a:r>
            <a:r>
              <a:rPr lang="en-US" dirty="0" err="1"/>
              <a:t>enjeksiyonu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web </a:t>
            </a:r>
            <a:r>
              <a:rPr lang="en-US" dirty="0" err="1"/>
              <a:t>hackleme</a:t>
            </a:r>
            <a:r>
              <a:rPr lang="en-US" dirty="0"/>
              <a:t> </a:t>
            </a:r>
            <a:r>
              <a:rPr lang="en-US" dirty="0" err="1"/>
              <a:t>tekniklerinden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SQL </a:t>
            </a:r>
            <a:r>
              <a:rPr lang="en-US" dirty="0" err="1"/>
              <a:t>enjeksiyonu</a:t>
            </a:r>
            <a:r>
              <a:rPr lang="en-US" dirty="0"/>
              <a:t>,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SQL </a:t>
            </a:r>
            <a:r>
              <a:rPr lang="en-US" dirty="0" err="1"/>
              <a:t>ifadelerine</a:t>
            </a:r>
            <a:r>
              <a:rPr lang="en-US" dirty="0"/>
              <a:t> web </a:t>
            </a:r>
            <a:r>
              <a:rPr lang="en-US" dirty="0" err="1"/>
              <a:t>sayfası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yerleştirilmesidir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0B755-B778-46EF-BF55-620F6162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70" y="1359015"/>
            <a:ext cx="5878795" cy="2854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</TotalTime>
  <Words>1235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Century Gothic (Body)</vt:lpstr>
      <vt:lpstr>Wingdings 3</vt:lpstr>
      <vt:lpstr>Duman</vt:lpstr>
      <vt:lpstr>Veritabanlarına Doğru Bağlantı ve Bilgilerin Güvenli Bir Şekilde Gönderilmesi.</vt:lpstr>
      <vt:lpstr>İçindekiler</vt:lpstr>
      <vt:lpstr>Veritabanlarına nasıl bağlanılır</vt:lpstr>
      <vt:lpstr>Örnek -1</vt:lpstr>
      <vt:lpstr>Örnek – 1 (devam)</vt:lpstr>
      <vt:lpstr>Veritabanlarına nasıl veri gönderilir</vt:lpstr>
      <vt:lpstr>Örnek -1</vt:lpstr>
      <vt:lpstr>Verileri güvenli bir şekilde girme</vt:lpstr>
      <vt:lpstr>Verileri güvenli bir şekilde girme(Devam)</vt:lpstr>
      <vt:lpstr>Uygulama Örneği -1 </vt:lpstr>
      <vt:lpstr>Uygulama Örneği -1(devam) </vt:lpstr>
      <vt:lpstr>Uygulama Örneği -2 </vt:lpstr>
      <vt:lpstr>Uygulama Örneği -3</vt:lpstr>
      <vt:lpstr>Uygulama Örneği -3(devami)</vt:lpstr>
      <vt:lpstr>Uygulama Örneği -3(devami)</vt:lpstr>
      <vt:lpstr>Veritabanı bağlantısını durdurma önemlisi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The-Lord</cp:lastModifiedBy>
  <cp:revision>39</cp:revision>
  <dcterms:created xsi:type="dcterms:W3CDTF">2020-04-15T07:57:29Z</dcterms:created>
  <dcterms:modified xsi:type="dcterms:W3CDTF">2021-08-12T08:26:28Z</dcterms:modified>
</cp:coreProperties>
</file>