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71" r:id="rId6"/>
    <p:sldId id="272" r:id="rId7"/>
    <p:sldId id="273" r:id="rId8"/>
    <p:sldId id="276" r:id="rId9"/>
    <p:sldId id="277" r:id="rId10"/>
    <p:sldId id="279" r:id="rId11"/>
    <p:sldId id="265" r:id="rId12"/>
    <p:sldId id="266" r:id="rId13"/>
    <p:sldId id="270" r:id="rId14"/>
    <p:sldId id="25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tr/function.is-infinite.php" TargetMode="External"/><Relationship Id="rId2" Type="http://schemas.openxmlformats.org/officeDocument/2006/relationships/hyperlink" Target="https://www.php.net/manual/tr/language.types.float.php#language.types.float.na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youtube.com/bmdersleri" TargetMode="External"/><Relationship Id="rId3" Type="http://schemas.openxmlformats.org/officeDocument/2006/relationships/hyperlink" Target="https://www.php.net/manual/tr/ref.json.php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json.org/json-t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IdYgV-XFjv9q0IHtzUTtQw" TargetMode="External"/><Relationship Id="rId5" Type="http://schemas.openxmlformats.org/officeDocument/2006/relationships/hyperlink" Target="https://www.php.net/manual/tr/book.array.php" TargetMode="External"/><Relationship Id="rId4" Type="http://schemas.openxmlformats.org/officeDocument/2006/relationships/hyperlink" Target="https://www.php.net/manual/tr/ref.filesystem.ph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channel/UCIdYgV-XFjv9q0IHtzUTtQ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://youtube.com/bmdersler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6666896" y="4997115"/>
            <a:ext cx="5190957" cy="160559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527" y="2839605"/>
            <a:ext cx="6342077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PHP JSON Kullanımı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7257303" y="5166613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Ahmet Çetinkaya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08/08/2021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</p:txBody>
      </p:sp>
      <p:pic>
        <p:nvPicPr>
          <p:cNvPr id="12" name="Picture 2" descr="What Is Real Artificial Intelligence: Characteristics of True AI ...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72" y="4319146"/>
            <a:ext cx="3492832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Resim 4">
            <a:hlinkClick r:id="rId3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26" y="-111072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510890" y="1335303"/>
            <a:ext cx="291696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6" descr="These are the Skills that You Need to Hone to Become a Software Engineer">
            <a:extLst>
              <a:ext uri="{FF2B5EF4-FFF2-40B4-BE49-F238E27FC236}">
                <a16:creationId xmlns:a16="http://schemas.microsoft.com/office/drawing/2014/main" id="{5D3FC272-08B1-4482-8241-964622235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27" y="193824"/>
            <a:ext cx="3154326" cy="17743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Alt Başlık 2">
            <a:extLst>
              <a:ext uri="{FF2B5EF4-FFF2-40B4-BE49-F238E27FC236}">
                <a16:creationId xmlns:a16="http://schemas.microsoft.com/office/drawing/2014/main" id="{AFAC00CB-D72B-446D-8857-9E634BBB30B2}"/>
              </a:ext>
            </a:extLst>
          </p:cNvPr>
          <p:cNvSpPr txBox="1">
            <a:spLocks/>
          </p:cNvSpPr>
          <p:nvPr/>
        </p:nvSpPr>
        <p:spPr>
          <a:xfrm>
            <a:off x="3679991" y="58859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Sunucu Tabanlı Programlama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PHP’de</a:t>
            </a:r>
            <a:r>
              <a:rPr lang="tr-TR" dirty="0"/>
              <a:t> JSON Fonksiyonları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5042774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/>
              <a:t>json_last_error</a:t>
            </a:r>
            <a:r>
              <a:rPr lang="en-US" b="1" dirty="0"/>
              <a:t> </a:t>
            </a:r>
            <a:r>
              <a:rPr lang="tr-TR" dirty="0"/>
              <a:t>: En son kullanılan </a:t>
            </a:r>
            <a:r>
              <a:rPr lang="en-US" b="1" dirty="0" err="1"/>
              <a:t>json_decode</a:t>
            </a:r>
            <a:r>
              <a:rPr lang="tr-TR" b="1" dirty="0"/>
              <a:t> </a:t>
            </a:r>
            <a:r>
              <a:rPr lang="tr-TR" dirty="0"/>
              <a:t>veya </a:t>
            </a:r>
            <a:r>
              <a:rPr lang="en-US" b="1" dirty="0" err="1"/>
              <a:t>json_encode</a:t>
            </a:r>
            <a:r>
              <a:rPr lang="tr-TR" b="1" dirty="0"/>
              <a:t> </a:t>
            </a:r>
            <a:r>
              <a:rPr lang="tr-TR" dirty="0"/>
              <a:t>fonksiyonların işlem sırasında o</a:t>
            </a:r>
            <a:r>
              <a:rPr lang="en-US" dirty="0" err="1"/>
              <a:t>luşan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tr-TR" dirty="0" err="1"/>
              <a:t>nın</a:t>
            </a:r>
            <a:r>
              <a:rPr lang="tr-TR" dirty="0"/>
              <a:t> numarasını</a:t>
            </a:r>
            <a:r>
              <a:rPr lang="en-US" dirty="0"/>
              <a:t> </a:t>
            </a:r>
            <a:r>
              <a:rPr lang="en-US" dirty="0" err="1"/>
              <a:t>döndürür</a:t>
            </a:r>
            <a:r>
              <a:rPr lang="en-US" dirty="0"/>
              <a:t>.</a:t>
            </a:r>
            <a:endParaRPr lang="tr-TR" dirty="0"/>
          </a:p>
          <a:p>
            <a:pPr algn="just"/>
            <a:endParaRPr lang="en-US" dirty="0"/>
          </a:p>
          <a:p>
            <a:pPr algn="just"/>
            <a:r>
              <a:rPr lang="en-US" b="1" dirty="0" err="1"/>
              <a:t>json_last_error_msg</a:t>
            </a:r>
            <a:r>
              <a:rPr lang="en-US" b="1" dirty="0"/>
              <a:t> </a:t>
            </a:r>
            <a:r>
              <a:rPr lang="tr-TR" b="1" dirty="0"/>
              <a:t>:</a:t>
            </a:r>
            <a:r>
              <a:rPr lang="en-US" b="1" dirty="0"/>
              <a:t> </a:t>
            </a:r>
            <a:r>
              <a:rPr lang="tr-TR" dirty="0"/>
              <a:t>En son kullanılan </a:t>
            </a:r>
            <a:r>
              <a:rPr lang="en-US" b="1" dirty="0" err="1"/>
              <a:t>json_decode</a:t>
            </a:r>
            <a:r>
              <a:rPr lang="tr-TR" b="1" dirty="0"/>
              <a:t> </a:t>
            </a:r>
            <a:r>
              <a:rPr lang="tr-TR" dirty="0"/>
              <a:t>veya </a:t>
            </a:r>
            <a:r>
              <a:rPr lang="en-US" b="1" dirty="0" err="1"/>
              <a:t>json_encode</a:t>
            </a:r>
            <a:r>
              <a:rPr lang="tr-TR" b="1" dirty="0"/>
              <a:t> </a:t>
            </a:r>
            <a:r>
              <a:rPr lang="tr-TR" dirty="0"/>
              <a:t>fonksiyonların işlem sırasında o</a:t>
            </a:r>
            <a:r>
              <a:rPr lang="en-US" dirty="0" err="1"/>
              <a:t>luşan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tr-TR" dirty="0" err="1"/>
              <a:t>nın</a:t>
            </a:r>
            <a:r>
              <a:rPr lang="tr-TR" dirty="0"/>
              <a:t> mesajını</a:t>
            </a:r>
            <a:r>
              <a:rPr lang="en-US" dirty="0"/>
              <a:t> </a:t>
            </a:r>
            <a:r>
              <a:rPr lang="en-US" dirty="0" err="1"/>
              <a:t>döndürür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5F76486-93AB-467E-81F7-552B631CE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483" y="3381613"/>
            <a:ext cx="5378017" cy="33547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json_verisi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[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"Ahmet",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Cetinkaya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",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22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$dizi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json_decode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json_verisi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json_last_error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99856"/>
                </a:solidFill>
                <a:effectLst/>
                <a:latin typeface="Consolas" panose="020B0609020204030204" pitchFamily="49" charset="0"/>
              </a:rPr>
              <a:t>// 4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99856"/>
                </a:solidFill>
                <a:effectLst/>
                <a:latin typeface="Consolas" panose="020B0609020204030204" pitchFamily="49" charset="0"/>
              </a:rPr>
            </a:br>
            <a:endParaRPr kumimoji="0" lang="tr-TR" altLang="tr-T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7733CFC8-F5B6-449E-B2DC-9776DB978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839045"/>
              </p:ext>
            </p:extLst>
          </p:nvPr>
        </p:nvGraphicFramePr>
        <p:xfrm>
          <a:off x="7807613" y="2934682"/>
          <a:ext cx="3698164" cy="3930337"/>
        </p:xfrm>
        <a:graphic>
          <a:graphicData uri="http://schemas.openxmlformats.org/drawingml/2006/table">
            <a:tbl>
              <a:tblPr/>
              <a:tblGrid>
                <a:gridCol w="1849082">
                  <a:extLst>
                    <a:ext uri="{9D8B030D-6E8A-4147-A177-3AD203B41FA5}">
                      <a16:colId xmlns:a16="http://schemas.microsoft.com/office/drawing/2014/main" val="2501294574"/>
                    </a:ext>
                  </a:extLst>
                </a:gridCol>
                <a:gridCol w="1849082">
                  <a:extLst>
                    <a:ext uri="{9D8B030D-6E8A-4147-A177-3AD203B41FA5}">
                      <a16:colId xmlns:a16="http://schemas.microsoft.com/office/drawing/2014/main" val="1507295712"/>
                    </a:ext>
                  </a:extLst>
                </a:gridCol>
              </a:tblGrid>
              <a:tr h="178676">
                <a:tc>
                  <a:txBody>
                    <a:bodyPr/>
                    <a:lstStyle/>
                    <a:p>
                      <a:pPr algn="l"/>
                      <a:r>
                        <a:rPr lang="tr-TR" sz="900" dirty="0">
                          <a:effectLst/>
                        </a:rPr>
                        <a:t>Sabit</a:t>
                      </a:r>
                    </a:p>
                  </a:txBody>
                  <a:tcPr marL="44669" marR="44669" marT="22334" marB="22334" anchor="ctr">
                    <a:lnL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9D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900">
                          <a:effectLst/>
                        </a:rPr>
                        <a:t>Anlamı</a:t>
                      </a:r>
                    </a:p>
                  </a:txBody>
                  <a:tcPr marL="44669" marR="44669" marT="22334" marB="22334" anchor="ctr">
                    <a:lnL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9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87857"/>
                  </a:ext>
                </a:extLst>
              </a:tr>
              <a:tr h="178676">
                <a:tc>
                  <a:txBody>
                    <a:bodyPr/>
                    <a:lstStyle/>
                    <a:p>
                      <a:pPr fontAlgn="t"/>
                      <a:r>
                        <a:rPr lang="tr-TR" sz="900" b="1" i="0">
                          <a:effectLst/>
                        </a:rPr>
                        <a:t>JSON_ERROR_NONE</a:t>
                      </a:r>
                      <a:endParaRPr lang="tr-TR" sz="900">
                        <a:effectLst/>
                      </a:endParaRPr>
                    </a:p>
                  </a:txBody>
                  <a:tcPr marL="44669" marR="44669" marT="22334" marB="2233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900">
                          <a:effectLst/>
                        </a:rPr>
                        <a:t>Hata bulunamadı</a:t>
                      </a:r>
                    </a:p>
                  </a:txBody>
                  <a:tcPr marL="44669" marR="44669" marT="22334" marB="2233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219762"/>
                  </a:ext>
                </a:extLst>
              </a:tr>
              <a:tr h="178676">
                <a:tc>
                  <a:txBody>
                    <a:bodyPr/>
                    <a:lstStyle/>
                    <a:p>
                      <a:pPr fontAlgn="t"/>
                      <a:r>
                        <a:rPr lang="tr-TR" sz="900" b="1" i="0">
                          <a:effectLst/>
                        </a:rPr>
                        <a:t>JSON_ERROR_DEPTH</a:t>
                      </a:r>
                      <a:endParaRPr lang="tr-TR" sz="900">
                        <a:effectLst/>
                      </a:endParaRPr>
                    </a:p>
                  </a:txBody>
                  <a:tcPr marL="44669" marR="44669" marT="22334" marB="2233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900">
                          <a:effectLst/>
                        </a:rPr>
                        <a:t>Azami yığın derinliği aşıldı</a:t>
                      </a:r>
                    </a:p>
                  </a:txBody>
                  <a:tcPr marL="44669" marR="44669" marT="22334" marB="2233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225806"/>
                  </a:ext>
                </a:extLst>
              </a:tr>
              <a:tr h="312683">
                <a:tc>
                  <a:txBody>
                    <a:bodyPr/>
                    <a:lstStyle/>
                    <a:p>
                      <a:pPr fontAlgn="t"/>
                      <a:r>
                        <a:rPr lang="tr-TR" sz="900" b="1" i="0">
                          <a:effectLst/>
                        </a:rPr>
                        <a:t>JSON_ERROR_STATE_MISMATCH</a:t>
                      </a:r>
                      <a:endParaRPr lang="tr-TR" sz="900">
                        <a:effectLst/>
                      </a:endParaRPr>
                    </a:p>
                  </a:txBody>
                  <a:tcPr marL="44669" marR="44669" marT="22334" marB="2233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900">
                          <a:effectLst/>
                        </a:rPr>
                        <a:t>Geçersiz ya da bozuk JSON</a:t>
                      </a:r>
                    </a:p>
                  </a:txBody>
                  <a:tcPr marL="44669" marR="44669" marT="22334" marB="2233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187755"/>
                  </a:ext>
                </a:extLst>
              </a:tr>
              <a:tr h="446690">
                <a:tc>
                  <a:txBody>
                    <a:bodyPr/>
                    <a:lstStyle/>
                    <a:p>
                      <a:pPr fontAlgn="t"/>
                      <a:r>
                        <a:rPr lang="tr-TR" sz="900" b="1" i="0">
                          <a:effectLst/>
                        </a:rPr>
                        <a:t>JSON_ERROR_CTRL_CHAR</a:t>
                      </a:r>
                      <a:endParaRPr lang="tr-TR" sz="900">
                        <a:effectLst/>
                      </a:endParaRPr>
                    </a:p>
                  </a:txBody>
                  <a:tcPr marL="44669" marR="44669" marT="22334" marB="2233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900">
                          <a:effectLst/>
                        </a:rPr>
                        <a:t>Denetim karakteri hatası, muhtemelen yanlış kodlanmış</a:t>
                      </a:r>
                    </a:p>
                  </a:txBody>
                  <a:tcPr marL="44669" marR="44669" marT="22334" marB="2233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238783"/>
                  </a:ext>
                </a:extLst>
              </a:tr>
              <a:tr h="178676">
                <a:tc>
                  <a:txBody>
                    <a:bodyPr/>
                    <a:lstStyle/>
                    <a:p>
                      <a:pPr fontAlgn="t"/>
                      <a:r>
                        <a:rPr lang="tr-TR" sz="900" b="1" i="0">
                          <a:effectLst/>
                        </a:rPr>
                        <a:t>JSON_ERROR_SYNTAX</a:t>
                      </a:r>
                      <a:endParaRPr lang="tr-TR" sz="900">
                        <a:effectLst/>
                      </a:endParaRPr>
                    </a:p>
                  </a:txBody>
                  <a:tcPr marL="44669" marR="44669" marT="22334" marB="2233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900">
                          <a:effectLst/>
                        </a:rPr>
                        <a:t>Sözdizimi hatası</a:t>
                      </a:r>
                    </a:p>
                  </a:txBody>
                  <a:tcPr marL="44669" marR="44669" marT="22334" marB="2233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06838"/>
                  </a:ext>
                </a:extLst>
              </a:tr>
              <a:tr h="446690">
                <a:tc>
                  <a:txBody>
                    <a:bodyPr/>
                    <a:lstStyle/>
                    <a:p>
                      <a:pPr fontAlgn="t"/>
                      <a:r>
                        <a:rPr lang="tr-TR" sz="900" b="1" i="0">
                          <a:effectLst/>
                        </a:rPr>
                        <a:t>JSON_ERROR_UTF8</a:t>
                      </a:r>
                      <a:endParaRPr lang="tr-TR" sz="900">
                        <a:effectLst/>
                      </a:endParaRPr>
                    </a:p>
                  </a:txBody>
                  <a:tcPr marL="44669" marR="44669" marT="22334" marB="2233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900" dirty="0">
                          <a:effectLst/>
                        </a:rPr>
                        <a:t>Bozuk UTF-8 karakterler, muhtemelen yanlış kodlanmış</a:t>
                      </a:r>
                    </a:p>
                  </a:txBody>
                  <a:tcPr marL="44669" marR="44669" marT="22334" marB="2233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787338"/>
                  </a:ext>
                </a:extLst>
              </a:tr>
              <a:tr h="446690">
                <a:tc>
                  <a:txBody>
                    <a:bodyPr/>
                    <a:lstStyle/>
                    <a:p>
                      <a:pPr fontAlgn="t"/>
                      <a:r>
                        <a:rPr lang="tr-TR" sz="900" b="1" i="0">
                          <a:effectLst/>
                        </a:rPr>
                        <a:t>JSON_ERROR_RECURSION</a:t>
                      </a:r>
                      <a:endParaRPr lang="tr-TR" sz="900">
                        <a:effectLst/>
                      </a:endParaRPr>
                    </a:p>
                  </a:txBody>
                  <a:tcPr marL="44669" marR="44669" marT="22334" marB="2233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900">
                          <a:effectLst/>
                        </a:rPr>
                        <a:t>Kodlanacak değerde bir veya daha fazla özyinelemeli gönderim</a:t>
                      </a:r>
                    </a:p>
                  </a:txBody>
                  <a:tcPr marL="44669" marR="44669" marT="22334" marB="2233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708273"/>
                  </a:ext>
                </a:extLst>
              </a:tr>
              <a:tr h="446690">
                <a:tc>
                  <a:txBody>
                    <a:bodyPr/>
                    <a:lstStyle/>
                    <a:p>
                      <a:pPr fontAlgn="t"/>
                      <a:r>
                        <a:rPr lang="tr-TR" sz="900" b="1" i="0">
                          <a:effectLst/>
                        </a:rPr>
                        <a:t>JSON_ERROR_INF_OR_NAN</a:t>
                      </a:r>
                      <a:endParaRPr lang="tr-TR" sz="900">
                        <a:effectLst/>
                      </a:endParaRPr>
                    </a:p>
                  </a:txBody>
                  <a:tcPr marL="44669" marR="44669" marT="22334" marB="2233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900">
                          <a:effectLst/>
                        </a:rPr>
                        <a:t>Kodlanacak değerde bir veya daha fazla </a:t>
                      </a:r>
                      <a:r>
                        <a:rPr lang="tr-TR" sz="900" b="1" i="0" u="none" strike="noStrike">
                          <a:solidFill>
                            <a:srgbClr val="336699"/>
                          </a:solidFill>
                          <a:effectLst/>
                          <a:hlinkClick r:id="rId2"/>
                        </a:rPr>
                        <a:t>NAN</a:t>
                      </a:r>
                      <a:r>
                        <a:rPr lang="tr-TR" sz="900">
                          <a:effectLst/>
                        </a:rPr>
                        <a:t> veya </a:t>
                      </a:r>
                      <a:r>
                        <a:rPr lang="tr-TR" sz="900" b="1" i="0" u="none" strike="noStrike">
                          <a:solidFill>
                            <a:srgbClr val="336699"/>
                          </a:solidFill>
                          <a:effectLst/>
                          <a:hlinkClick r:id="rId3"/>
                        </a:rPr>
                        <a:t>INF</a:t>
                      </a:r>
                      <a:r>
                        <a:rPr lang="tr-TR" sz="900">
                          <a:effectLst/>
                        </a:rPr>
                        <a:t> değeri</a:t>
                      </a:r>
                    </a:p>
                  </a:txBody>
                  <a:tcPr marL="44669" marR="44669" marT="22334" marB="2233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977637"/>
                  </a:ext>
                </a:extLst>
              </a:tr>
              <a:tr h="312683">
                <a:tc>
                  <a:txBody>
                    <a:bodyPr/>
                    <a:lstStyle/>
                    <a:p>
                      <a:pPr fontAlgn="t"/>
                      <a:r>
                        <a:rPr lang="tr-TR" sz="900" b="1" i="0">
                          <a:effectLst/>
                        </a:rPr>
                        <a:t>JSON_ERROR_UNSUPPORTED_TYPE</a:t>
                      </a:r>
                      <a:endParaRPr lang="tr-TR" sz="900">
                        <a:effectLst/>
                      </a:endParaRPr>
                    </a:p>
                  </a:txBody>
                  <a:tcPr marL="44669" marR="44669" marT="22334" marB="2233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900">
                          <a:effectLst/>
                        </a:rPr>
                        <a:t>Kodlanamayan türde bir değer belirtilmiş</a:t>
                      </a:r>
                    </a:p>
                  </a:txBody>
                  <a:tcPr marL="44669" marR="44669" marT="22334" marB="2233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8345"/>
                  </a:ext>
                </a:extLst>
              </a:tr>
              <a:tr h="312683">
                <a:tc>
                  <a:txBody>
                    <a:bodyPr/>
                    <a:lstStyle/>
                    <a:p>
                      <a:pPr fontAlgn="t"/>
                      <a:r>
                        <a:rPr lang="en-US" sz="900" b="1" i="0">
                          <a:effectLst/>
                        </a:rPr>
                        <a:t>JSON_ERROR_INVALID_PROPERTY_NAME</a:t>
                      </a:r>
                      <a:endParaRPr lang="en-US" sz="900">
                        <a:effectLst/>
                      </a:endParaRPr>
                    </a:p>
                  </a:txBody>
                  <a:tcPr marL="44669" marR="44669" marT="22334" marB="2233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900">
                          <a:effectLst/>
                        </a:rPr>
                        <a:t>Kodlanamayan bir özellik ismi belirtilmiş</a:t>
                      </a:r>
                    </a:p>
                  </a:txBody>
                  <a:tcPr marL="44669" marR="44669" marT="22334" marB="2233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841938"/>
                  </a:ext>
                </a:extLst>
              </a:tr>
              <a:tr h="446690">
                <a:tc>
                  <a:txBody>
                    <a:bodyPr/>
                    <a:lstStyle/>
                    <a:p>
                      <a:pPr fontAlgn="t"/>
                      <a:r>
                        <a:rPr lang="tr-TR" sz="900" b="1" i="0" dirty="0">
                          <a:effectLst/>
                        </a:rPr>
                        <a:t>JSON_ERROR_UTF16</a:t>
                      </a:r>
                      <a:endParaRPr lang="tr-TR" sz="900" dirty="0">
                        <a:effectLst/>
                      </a:endParaRPr>
                    </a:p>
                  </a:txBody>
                  <a:tcPr marL="44669" marR="44669" marT="22334" marB="2233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900" dirty="0">
                          <a:effectLst/>
                        </a:rPr>
                        <a:t>Bozuk UTF-16 karakterler, muhtemelen yanlış kodlanmış</a:t>
                      </a:r>
                    </a:p>
                  </a:txBody>
                  <a:tcPr marL="44669" marR="44669" marT="22334" marB="2233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370717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E871A954-570E-4FB8-AD71-42F7EA134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632" y="3402866"/>
            <a:ext cx="5035116" cy="32932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rgbClr val="94DBF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sz="1600" dirty="0">
              <a:solidFill>
                <a:srgbClr val="94DBF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rgbClr val="94DBF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sz="1600" dirty="0">
              <a:solidFill>
                <a:srgbClr val="94DBF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rgbClr val="94DBF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sz="1600" dirty="0">
              <a:solidFill>
                <a:srgbClr val="94DBF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rgbClr val="94DBF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sz="1600" dirty="0">
              <a:solidFill>
                <a:srgbClr val="94DBF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rgbClr val="94DBF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sz="1600" dirty="0">
              <a:solidFill>
                <a:srgbClr val="94DBF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99856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json_last_error_msg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99856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99856"/>
                </a:solidFill>
                <a:effectLst/>
                <a:latin typeface="Consolas" panose="020B0609020204030204" pitchFamily="49" charset="0"/>
              </a:rPr>
              <a:t>Syntax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9985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699856"/>
                </a:solidFill>
                <a:effectLst/>
                <a:latin typeface="Consolas" panose="020B0609020204030204" pitchFamily="49" charset="0"/>
              </a:rPr>
              <a:t>error</a:t>
            </a:r>
            <a:endParaRPr kumimoji="0" lang="tr-TR" altLang="tr-T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FFA9BD59-9505-40CE-91D6-92B02D2C454B}"/>
              </a:ext>
            </a:extLst>
          </p:cNvPr>
          <p:cNvSpPr txBox="1">
            <a:spLocks/>
          </p:cNvSpPr>
          <p:nvPr/>
        </p:nvSpPr>
        <p:spPr>
          <a:xfrm>
            <a:off x="1762125" y="1683096"/>
            <a:ext cx="9742487" cy="2243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tr-TR" b="1" dirty="0"/>
              <a:t>                                                                                   </a:t>
            </a:r>
            <a:r>
              <a:rPr lang="tr-TR" dirty="0"/>
              <a:t>Bu sayısal değerler sırasıyla aşağıdaki sabitleri temsil etmektedir.</a:t>
            </a:r>
            <a:endParaRPr lang="en-US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747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 L -0.20208 0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04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Örneği -1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1488551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İçerisinde kişisel bilgilerimin bulunduğu </a:t>
            </a:r>
            <a:r>
              <a:rPr lang="tr-TR" b="1" dirty="0" err="1">
                <a:latin typeface="Consolas" panose="020B0609020204030204" pitchFamily="49" charset="0"/>
              </a:rPr>
              <a:t>kullanici.json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/>
              <a:t>adında bir JSON dosyası bulunmakta. Örneğimizde kişisel bilgilerimin arasında yanlış girilen veriyi değiştirerek düzeltmemiz gerekiyor.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29B430-AF29-4EC4-835E-B60272CB2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563" y="2627819"/>
            <a:ext cx="4517583" cy="3046988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jsonVeri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file_get_contents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kullanici.json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"JSON Verisi: "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jsonVeri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kullanici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json_decode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jsonVeri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"Hatalı veri: "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kullanici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yas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kullanici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yas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"Düzeltilmiş veri: "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kullanici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yas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yeniJsonVeri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json_encode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kullanici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"Yeni JSON verisi: "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yeniJsonVeri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tr-TR" altLang="tr-T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8A58A87-1070-4452-B303-3823859DA7C1}"/>
              </a:ext>
            </a:extLst>
          </p:cNvPr>
          <p:cNvSpPr txBox="1"/>
          <p:nvPr/>
        </p:nvSpPr>
        <p:spPr>
          <a:xfrm>
            <a:off x="6357937" y="2627819"/>
            <a:ext cx="5572125" cy="34051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400" b="1" i="0" dirty="0" err="1">
                <a:solidFill>
                  <a:srgbClr val="333333"/>
                </a:solidFill>
                <a:effectLst/>
                <a:latin typeface="Fira Sans"/>
              </a:rPr>
              <a:t>file_get_contents</a:t>
            </a:r>
            <a:r>
              <a:rPr lang="tr-TR" sz="1400" b="1" i="0" dirty="0">
                <a:solidFill>
                  <a:srgbClr val="333333"/>
                </a:solidFill>
                <a:effectLst/>
                <a:latin typeface="Fira Sans"/>
              </a:rPr>
              <a:t>() </a:t>
            </a:r>
            <a:r>
              <a:rPr lang="tr-TR" sz="1400" b="0" i="0" dirty="0">
                <a:solidFill>
                  <a:srgbClr val="333333"/>
                </a:solidFill>
                <a:effectLst/>
                <a:latin typeface="Fira Sans"/>
              </a:rPr>
              <a:t>fonksiyonu bir dosyanın içeriğini okumak için kullanılır.</a:t>
            </a:r>
            <a:endParaRPr lang="tr-TR" sz="1400" dirty="0"/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E019465E-2945-4B2B-A61B-EDD24614273E}"/>
              </a:ext>
            </a:extLst>
          </p:cNvPr>
          <p:cNvGrpSpPr/>
          <p:nvPr/>
        </p:nvGrpSpPr>
        <p:grpSpPr>
          <a:xfrm>
            <a:off x="6357936" y="3445362"/>
            <a:ext cx="5572125" cy="1411902"/>
            <a:chOff x="6357936" y="2820671"/>
            <a:chExt cx="5572125" cy="1411902"/>
          </a:xfrm>
        </p:grpSpPr>
        <p:sp>
          <p:nvSpPr>
            <p:cNvPr id="9" name="Metin kutusu 8">
              <a:extLst>
                <a:ext uri="{FF2B5EF4-FFF2-40B4-BE49-F238E27FC236}">
                  <a16:creationId xmlns:a16="http://schemas.microsoft.com/office/drawing/2014/main" id="{A2C8CB83-CAAD-437F-805D-B747BB292A33}"/>
                </a:ext>
              </a:extLst>
            </p:cNvPr>
            <p:cNvSpPr txBox="1"/>
            <p:nvPr/>
          </p:nvSpPr>
          <p:spPr>
            <a:xfrm>
              <a:off x="6357936" y="3155355"/>
              <a:ext cx="5572125" cy="1077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tr-TR" sz="16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JSON Verisi: { "ad": "Ahmet", "</a:t>
              </a:r>
              <a:r>
                <a:rPr lang="tr-TR" sz="1600" b="0" i="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soyad</a:t>
              </a:r>
              <a:r>
                <a:rPr lang="tr-TR" sz="16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": "</a:t>
              </a:r>
              <a:r>
                <a:rPr lang="tr-TR" sz="1600" b="0" i="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Cetinkaya</a:t>
              </a:r>
              <a:r>
                <a:rPr lang="tr-TR" sz="16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", "yas": 0 }</a:t>
              </a:r>
              <a:br>
                <a:rPr lang="tr-TR" sz="1600" dirty="0"/>
              </a:br>
              <a:r>
                <a:rPr lang="tr-TR" sz="16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Hatalı veri: 0</a:t>
              </a:r>
              <a:br>
                <a:rPr lang="tr-TR" sz="1600" dirty="0"/>
              </a:br>
              <a:r>
                <a:rPr lang="tr-TR" sz="16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Düzeltilmiş veri: 22</a:t>
              </a:r>
              <a:br>
                <a:rPr lang="tr-TR" sz="1600" dirty="0"/>
              </a:br>
              <a:r>
                <a:rPr lang="tr-TR" sz="16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Yeni JSON verisi: {"ad":"Ahmet","soyad":"Cetinkaya","yas":22}</a:t>
              </a:r>
              <a:endParaRPr lang="tr-TR" sz="1600" dirty="0"/>
            </a:p>
          </p:txBody>
        </p:sp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C8B6555C-549F-49D7-A066-583A94A93B54}"/>
                </a:ext>
              </a:extLst>
            </p:cNvPr>
            <p:cNvSpPr txBox="1"/>
            <p:nvPr/>
          </p:nvSpPr>
          <p:spPr>
            <a:xfrm>
              <a:off x="6357936" y="2820671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/>
                <a:t>Sonuç: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003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Örneği -2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1488551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Bir araba kiralama firmasında, arabalar </a:t>
            </a:r>
            <a:r>
              <a:rPr lang="tr-TR" b="1" dirty="0" err="1">
                <a:latin typeface="Consolas" panose="020B0609020204030204" pitchFamily="49" charset="0"/>
              </a:rPr>
              <a:t>arabalar.json</a:t>
            </a:r>
            <a:r>
              <a:rPr lang="tr-TR" b="1" dirty="0">
                <a:latin typeface="Consolas" panose="020B0609020204030204" pitchFamily="49" charset="0"/>
              </a:rPr>
              <a:t> </a:t>
            </a:r>
            <a:r>
              <a:rPr lang="tr-TR" dirty="0"/>
              <a:t>adındaki JSON dosyasında saklanmaktadır. Örneğimizde listeye yeni bir araba girmesi dahilinde JSON verisi güncellenmesi gerekiyor.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93F4392-CE8F-431B-BD1C-F5DA00C7D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15" y="2325409"/>
            <a:ext cx="6032421" cy="4493538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php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jsonVeri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file_get_contents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arabalar.json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"JSON verisi: "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jsonVeri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$arabalar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json_decode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jsonVeri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ekranaYazdir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$arabalar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$arabalar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$araba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"Araba: "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$araba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marka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$araba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$araba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yil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ekranaYazdir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$arabalar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yeniAraba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(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"marka"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"Fiat"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"ad"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Fullback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yil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2016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array_push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$arabalar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yeniAraba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ekranaYazdir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$arabalar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yeniJsonVeri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json_encode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$arabalar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"Yeni JSON Verisi: "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yeniJsonVeri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?&gt;</a:t>
            </a:r>
            <a:endParaRPr kumimoji="0" lang="tr-TR" altLang="tr-T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5CB26E5B-5CD9-4C71-8D5D-F5EADF868C02}"/>
              </a:ext>
            </a:extLst>
          </p:cNvPr>
          <p:cNvSpPr txBox="1"/>
          <p:nvPr/>
        </p:nvSpPr>
        <p:spPr>
          <a:xfrm>
            <a:off x="6472267" y="2325409"/>
            <a:ext cx="5572125" cy="34051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400" b="1" dirty="0" err="1">
                <a:solidFill>
                  <a:srgbClr val="333333"/>
                </a:solidFill>
                <a:latin typeface="Fira Sans"/>
              </a:rPr>
              <a:t>array_push</a:t>
            </a:r>
            <a:r>
              <a:rPr lang="tr-TR" sz="1400" b="1" i="0" dirty="0">
                <a:solidFill>
                  <a:srgbClr val="333333"/>
                </a:solidFill>
                <a:effectLst/>
                <a:latin typeface="Fira Sans"/>
              </a:rPr>
              <a:t>() </a:t>
            </a:r>
            <a:r>
              <a:rPr lang="tr-TR" sz="1400" b="0" i="0" dirty="0">
                <a:solidFill>
                  <a:srgbClr val="333333"/>
                </a:solidFill>
                <a:effectLst/>
                <a:latin typeface="Fira Sans"/>
              </a:rPr>
              <a:t>fonksiyonu bir dizine yeni bir değer eklemek için kullanılır.</a:t>
            </a:r>
            <a:endParaRPr lang="tr-TR" sz="1400" dirty="0"/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F125F927-77D4-4C28-838A-8B991F118D38}"/>
              </a:ext>
            </a:extLst>
          </p:cNvPr>
          <p:cNvGrpSpPr/>
          <p:nvPr/>
        </p:nvGrpSpPr>
        <p:grpSpPr>
          <a:xfrm>
            <a:off x="6472267" y="2962486"/>
            <a:ext cx="5572125" cy="3627893"/>
            <a:chOff x="6357936" y="2820671"/>
            <a:chExt cx="5572125" cy="3627893"/>
          </a:xfrm>
        </p:grpSpPr>
        <p:sp>
          <p:nvSpPr>
            <p:cNvPr id="9" name="Metin kutusu 8">
              <a:extLst>
                <a:ext uri="{FF2B5EF4-FFF2-40B4-BE49-F238E27FC236}">
                  <a16:creationId xmlns:a16="http://schemas.microsoft.com/office/drawing/2014/main" id="{3FE3E8CC-4291-4ABB-A6C3-9A07C735ACE9}"/>
                </a:ext>
              </a:extLst>
            </p:cNvPr>
            <p:cNvSpPr txBox="1"/>
            <p:nvPr/>
          </p:nvSpPr>
          <p:spPr>
            <a:xfrm>
              <a:off x="6357936" y="3155355"/>
              <a:ext cx="5572125" cy="32932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tr-TR" sz="16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JSON verisi: [ { "marka": "Ford", "ad": "</a:t>
              </a:r>
              <a:r>
                <a:rPr lang="tr-TR" sz="1600" b="0" i="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Mustang</a:t>
              </a:r>
              <a:r>
                <a:rPr lang="tr-TR" sz="16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", "</a:t>
              </a:r>
              <a:r>
                <a:rPr lang="tr-TR" sz="1600" b="0" i="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yil</a:t>
              </a:r>
              <a:r>
                <a:rPr lang="tr-TR" sz="16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": 1967 }, { "marka": "</a:t>
              </a:r>
              <a:r>
                <a:rPr lang="tr-TR" sz="1600" b="0" i="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Tesla</a:t>
              </a:r>
              <a:r>
                <a:rPr lang="tr-TR" sz="16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", "ad": "Model s", "</a:t>
              </a:r>
              <a:r>
                <a:rPr lang="tr-TR" sz="1600" b="0" i="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yil</a:t>
              </a:r>
              <a:r>
                <a:rPr lang="tr-TR" sz="16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": 2012 } ]</a:t>
              </a:r>
              <a:br>
                <a:rPr lang="tr-TR" sz="1600" dirty="0"/>
              </a:br>
              <a:r>
                <a:rPr lang="tr-TR" sz="16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Araba: Ford </a:t>
              </a:r>
              <a:r>
                <a:rPr lang="tr-TR" sz="1600" b="0" i="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Mustang</a:t>
              </a:r>
              <a:r>
                <a:rPr lang="tr-TR" sz="16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1967</a:t>
              </a:r>
              <a:br>
                <a:rPr lang="tr-TR" sz="1600" dirty="0"/>
              </a:br>
              <a:r>
                <a:rPr lang="tr-TR" sz="16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Araba: </a:t>
              </a:r>
              <a:r>
                <a:rPr lang="tr-TR" sz="1600" b="0" i="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Tesla</a:t>
              </a:r>
              <a:r>
                <a:rPr lang="tr-TR" sz="16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Model s 2012</a:t>
              </a:r>
              <a:br>
                <a:rPr lang="tr-TR" sz="1600" dirty="0"/>
              </a:br>
              <a:br>
                <a:rPr lang="tr-TR" sz="1600" dirty="0"/>
              </a:br>
              <a:r>
                <a:rPr lang="tr-TR" sz="16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Araba: Ford </a:t>
              </a:r>
              <a:r>
                <a:rPr lang="tr-TR" sz="1600" b="0" i="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Mustang</a:t>
              </a:r>
              <a:r>
                <a:rPr lang="tr-TR" sz="16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1967</a:t>
              </a:r>
              <a:br>
                <a:rPr lang="tr-TR" sz="1600" dirty="0"/>
              </a:br>
              <a:r>
                <a:rPr lang="tr-TR" sz="16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Araba: </a:t>
              </a:r>
              <a:r>
                <a:rPr lang="tr-TR" sz="1600" b="0" i="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Tesla</a:t>
              </a:r>
              <a:r>
                <a:rPr lang="tr-TR" sz="16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Model s 2012</a:t>
              </a:r>
              <a:br>
                <a:rPr lang="tr-TR" sz="1600" dirty="0"/>
              </a:br>
              <a:r>
                <a:rPr lang="tr-TR" sz="16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Araba: Fiat </a:t>
              </a:r>
              <a:r>
                <a:rPr lang="tr-TR" sz="1600" b="0" i="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Fullback</a:t>
              </a:r>
              <a:r>
                <a:rPr lang="tr-TR" sz="16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2016</a:t>
              </a:r>
              <a:br>
                <a:rPr lang="tr-TR" sz="1600" dirty="0"/>
              </a:br>
              <a:br>
                <a:rPr lang="tr-TR" sz="1600" dirty="0"/>
              </a:br>
              <a:r>
                <a:rPr lang="tr-TR" sz="16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Yeni JSON Verisi: [{"marka":"Ford","ad":"Mustang","yil":1967},{"marka":"</a:t>
              </a:r>
              <a:r>
                <a:rPr lang="tr-TR" sz="1600" b="0" i="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Tesla</a:t>
              </a:r>
              <a:r>
                <a:rPr lang="tr-TR" sz="16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","</a:t>
              </a:r>
              <a:r>
                <a:rPr lang="tr-TR" sz="1600" b="0" i="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ad":"Model</a:t>
              </a:r>
              <a:r>
                <a:rPr lang="tr-TR" sz="16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s","yil":2012},{"marka":"Fiat","ad":"Fullback","yil":2016}]</a:t>
              </a:r>
              <a:endParaRPr lang="tr-TR" sz="1600" dirty="0"/>
            </a:p>
          </p:txBody>
        </p:sp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30C72A5B-03EE-46FD-B363-AFECD752CB7B}"/>
                </a:ext>
              </a:extLst>
            </p:cNvPr>
            <p:cNvSpPr txBox="1"/>
            <p:nvPr/>
          </p:nvSpPr>
          <p:spPr>
            <a:xfrm>
              <a:off x="6357936" y="2820671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/>
                <a:t>Sonuç: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63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190" y="1367149"/>
            <a:ext cx="10086553" cy="5364265"/>
          </a:xfrm>
        </p:spPr>
        <p:txBody>
          <a:bodyPr>
            <a:normAutofit/>
          </a:bodyPr>
          <a:lstStyle/>
          <a:p>
            <a:pPr algn="just"/>
            <a:r>
              <a:rPr lang="tr-TR" b="1" dirty="0"/>
              <a:t>JSON</a:t>
            </a:r>
            <a:r>
              <a:rPr lang="tr-TR" dirty="0"/>
              <a:t> yapılandırılmış verileri saklamayı ve transfer etmeyi kolaylaştıran bir </a:t>
            </a:r>
            <a:r>
              <a:rPr lang="tr-TR" b="1" dirty="0"/>
              <a:t>metin biçimi</a:t>
            </a:r>
            <a:r>
              <a:rPr lang="tr-TR" dirty="0"/>
              <a:t>dir. </a:t>
            </a:r>
          </a:p>
          <a:p>
            <a:pPr algn="just"/>
            <a:r>
              <a:rPr lang="tr-TR" dirty="0"/>
              <a:t>Nesne yapısında “</a:t>
            </a:r>
            <a:r>
              <a:rPr lang="tr-TR" b="1" dirty="0"/>
              <a:t>{</a:t>
            </a:r>
            <a:r>
              <a:rPr lang="tr-TR" dirty="0"/>
              <a:t>“ ile “</a:t>
            </a:r>
            <a:r>
              <a:rPr lang="tr-TR" b="1" dirty="0"/>
              <a:t>}</a:t>
            </a:r>
            <a:r>
              <a:rPr lang="tr-TR" dirty="0"/>
              <a:t>” işaretleri arasına “</a:t>
            </a:r>
            <a:r>
              <a:rPr lang="tr-TR" b="1" dirty="0"/>
              <a:t>Anahtar</a:t>
            </a:r>
            <a:r>
              <a:rPr lang="tr-TR" dirty="0"/>
              <a:t>” : </a:t>
            </a:r>
            <a:r>
              <a:rPr lang="tr-TR" b="1" dirty="0"/>
              <a:t>Değer</a:t>
            </a:r>
            <a:r>
              <a:rPr lang="tr-TR" dirty="0"/>
              <a:t> şeklinde veriler girilir. </a:t>
            </a:r>
          </a:p>
          <a:p>
            <a:pPr algn="just"/>
            <a:r>
              <a:rPr lang="tr-TR" dirty="0"/>
              <a:t>Dizi yapısında ise “</a:t>
            </a:r>
            <a:r>
              <a:rPr lang="tr-TR" b="1" dirty="0"/>
              <a:t>[</a:t>
            </a:r>
            <a:r>
              <a:rPr lang="tr-TR" dirty="0"/>
              <a:t>“ ile “</a:t>
            </a:r>
            <a:r>
              <a:rPr lang="tr-TR" b="1" dirty="0"/>
              <a:t>]</a:t>
            </a:r>
            <a:r>
              <a:rPr lang="tr-TR" dirty="0"/>
              <a:t>” işaretleri arasına sıralı bir şekilde </a:t>
            </a:r>
            <a:r>
              <a:rPr lang="tr-TR" b="1" dirty="0"/>
              <a:t>Değer</a:t>
            </a:r>
            <a:r>
              <a:rPr lang="tr-TR" dirty="0"/>
              <a:t>ler veriler girilir.</a:t>
            </a:r>
          </a:p>
          <a:p>
            <a:pPr algn="just"/>
            <a:r>
              <a:rPr lang="tr-TR" dirty="0"/>
              <a:t>Değerler </a:t>
            </a:r>
            <a:r>
              <a:rPr lang="tr-TR" b="1" dirty="0"/>
              <a:t>yazı</a:t>
            </a:r>
            <a:r>
              <a:rPr lang="tr-TR" dirty="0"/>
              <a:t> (</a:t>
            </a:r>
            <a:r>
              <a:rPr lang="tr-TR" dirty="0" err="1"/>
              <a:t>string</a:t>
            </a:r>
            <a:r>
              <a:rPr lang="tr-TR" dirty="0"/>
              <a:t>), </a:t>
            </a:r>
            <a:r>
              <a:rPr lang="tr-TR" b="1" dirty="0"/>
              <a:t>sayı</a:t>
            </a:r>
            <a:r>
              <a:rPr lang="tr-TR" dirty="0"/>
              <a:t>, </a:t>
            </a:r>
            <a:r>
              <a:rPr lang="tr-TR" b="1" dirty="0"/>
              <a:t>nesne</a:t>
            </a:r>
            <a:r>
              <a:rPr lang="tr-TR" dirty="0"/>
              <a:t> (</a:t>
            </a:r>
            <a:r>
              <a:rPr lang="tr-TR" dirty="0" err="1"/>
              <a:t>object</a:t>
            </a:r>
            <a:r>
              <a:rPr lang="tr-TR" dirty="0"/>
              <a:t>), </a:t>
            </a:r>
            <a:r>
              <a:rPr lang="tr-TR" b="1" dirty="0"/>
              <a:t>dizi</a:t>
            </a:r>
            <a:r>
              <a:rPr lang="tr-TR" dirty="0"/>
              <a:t> (</a:t>
            </a:r>
            <a:r>
              <a:rPr lang="tr-TR" dirty="0" err="1"/>
              <a:t>array</a:t>
            </a:r>
            <a:r>
              <a:rPr lang="tr-TR" dirty="0"/>
              <a:t>) </a:t>
            </a:r>
            <a:r>
              <a:rPr lang="tr-TR" b="1" dirty="0" err="1"/>
              <a:t>true</a:t>
            </a:r>
            <a:r>
              <a:rPr lang="tr-TR" dirty="0"/>
              <a:t> (doğru), </a:t>
            </a:r>
            <a:r>
              <a:rPr lang="tr-TR" b="1" dirty="0" err="1"/>
              <a:t>false</a:t>
            </a:r>
            <a:r>
              <a:rPr lang="tr-TR" dirty="0"/>
              <a:t> (yanlış) veya </a:t>
            </a:r>
            <a:r>
              <a:rPr lang="tr-TR" b="1" dirty="0" err="1"/>
              <a:t>null</a:t>
            </a:r>
            <a:r>
              <a:rPr lang="tr-TR" dirty="0"/>
              <a:t> (boş değer), olabilir.</a:t>
            </a:r>
          </a:p>
          <a:p>
            <a:pPr algn="just"/>
            <a:r>
              <a:rPr lang="tr-TR" dirty="0"/>
              <a:t>PHP dili içerisinde JSON için 2 ana fonksiyon ve 2 yardımcı fonksiyon bulunmaktadır. </a:t>
            </a:r>
          </a:p>
          <a:p>
            <a:pPr algn="just"/>
            <a:r>
              <a:rPr lang="en-US" b="1" dirty="0" err="1"/>
              <a:t>json_decode</a:t>
            </a:r>
            <a:r>
              <a:rPr lang="tr-TR" dirty="0"/>
              <a:t> fonksiyonu ile bir JSON formatındaki veri çözümlenebilir ve PHP dili içerisinde kullanılabilir.</a:t>
            </a:r>
          </a:p>
          <a:p>
            <a:pPr algn="just"/>
            <a:r>
              <a:rPr lang="en-US" b="1" dirty="0" err="1"/>
              <a:t>json_encode</a:t>
            </a:r>
            <a:r>
              <a:rPr lang="tr-TR" dirty="0"/>
              <a:t> fonksiyonu ile PHP nesnesi </a:t>
            </a:r>
            <a:r>
              <a:rPr lang="tr-TR"/>
              <a:t>veya dizisi </a:t>
            </a:r>
            <a:r>
              <a:rPr lang="tr-TR" dirty="0"/>
              <a:t>JSON formatına dönüştürülebilir.</a:t>
            </a:r>
          </a:p>
          <a:p>
            <a:pPr algn="just"/>
            <a:r>
              <a:rPr lang="tr-TR" dirty="0"/>
              <a:t>Çözümleme ve dönüşüm işlemlerinde oluşan hataları takip edebilmek için, </a:t>
            </a:r>
            <a:r>
              <a:rPr lang="en-US" b="1" dirty="0" err="1"/>
              <a:t>json_last_error</a:t>
            </a:r>
            <a:r>
              <a:rPr lang="en-US" b="1" dirty="0"/>
              <a:t> </a:t>
            </a:r>
            <a:r>
              <a:rPr lang="tr-TR" dirty="0"/>
              <a:t>ve </a:t>
            </a:r>
            <a:r>
              <a:rPr lang="en-US" b="1" dirty="0" err="1"/>
              <a:t>json_last_error</a:t>
            </a:r>
            <a:r>
              <a:rPr lang="tr-TR" b="1" dirty="0"/>
              <a:t>_</a:t>
            </a:r>
            <a:r>
              <a:rPr lang="tr-TR" b="1" dirty="0" err="1"/>
              <a:t>msg</a:t>
            </a:r>
            <a:r>
              <a:rPr lang="tr-TR" dirty="0"/>
              <a:t> fonksiyonları bulunmaktadır.</a:t>
            </a:r>
          </a:p>
          <a:p>
            <a:pPr algn="just"/>
            <a:endParaRPr lang="tr-TR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JSON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2"/>
              </a:rPr>
              <a:t>http://json.org/json-tr.html</a:t>
            </a:r>
            <a:r>
              <a:rPr lang="tr-TR" dirty="0"/>
              <a:t>)</a:t>
            </a:r>
          </a:p>
          <a:p>
            <a:r>
              <a:rPr lang="tr-TR" dirty="0"/>
              <a:t>PHP: JSON İşlevleri - Manual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>
                <a:effectLst/>
                <a:hlinkClick r:id="rId3"/>
              </a:rPr>
              <a:t>https://www.php.net/manual/tr/ref.json.php</a:t>
            </a:r>
            <a:r>
              <a:rPr lang="tr-TR" dirty="0"/>
              <a:t>)</a:t>
            </a:r>
          </a:p>
          <a:p>
            <a:r>
              <a:rPr lang="tr-TR" dirty="0"/>
              <a:t>PHP: Dosya Sistemi İşlevleri - Manual (</a:t>
            </a:r>
            <a:r>
              <a:rPr lang="tr-TR" dirty="0">
                <a:hlinkClick r:id="rId4"/>
              </a:rPr>
              <a:t>https://www.php.net/manual/tr/ref.filesystem.php</a:t>
            </a:r>
            <a:r>
              <a:rPr lang="tr-TR" dirty="0"/>
              <a:t>)</a:t>
            </a:r>
          </a:p>
          <a:p>
            <a:r>
              <a:rPr lang="tr-TR" dirty="0"/>
              <a:t>PHP: </a:t>
            </a:r>
            <a:r>
              <a:rPr lang="tr-TR" dirty="0" err="1"/>
              <a:t>Array</a:t>
            </a:r>
            <a:r>
              <a:rPr lang="tr-TR" dirty="0"/>
              <a:t> - Manual 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>
                <a:hlinkClick r:id="rId5"/>
              </a:rPr>
              <a:t>https://www.php.net/manual/tr/book.array.php</a:t>
            </a:r>
            <a:r>
              <a:rPr lang="tr-TR" dirty="0"/>
              <a:t>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Resim 6">
            <a:hlinkClick r:id="rId6"/>
            <a:extLst>
              <a:ext uri="{FF2B5EF4-FFF2-40B4-BE49-F238E27FC236}">
                <a16:creationId xmlns:a16="http://schemas.microsoft.com/office/drawing/2014/main" id="{0A675831-3AA0-4363-AC92-D034C6551F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2020" y="5094459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03FCA83D-C5FB-435B-A2B5-B2A5937640CC}"/>
              </a:ext>
            </a:extLst>
          </p:cNvPr>
          <p:cNvSpPr/>
          <p:nvPr/>
        </p:nvSpPr>
        <p:spPr>
          <a:xfrm>
            <a:off x="9508970" y="6450986"/>
            <a:ext cx="268303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8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6003453" y="5057069"/>
            <a:ext cx="5972961" cy="16931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51598" y="5158863"/>
            <a:ext cx="5499078" cy="14895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>
                <a:solidFill>
                  <a:schemeClr val="tx1"/>
                </a:solidFill>
              </a:rPr>
              <a:t>Ahmet Çetinkaya</a:t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</a:t>
            </a:r>
            <a:r>
              <a:rPr lang="tr-TR" sz="1700" dirty="0">
                <a:solidFill>
                  <a:schemeClr val="tx1"/>
                </a:solidFill>
              </a:rPr>
              <a:t>mail@ahmetcetinkaya.info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08/08/2021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</p:txBody>
      </p:sp>
      <p:pic>
        <p:nvPicPr>
          <p:cNvPr id="3" name="Resim 2">
            <a:hlinkClick r:id="rId2"/>
            <a:extLst>
              <a:ext uri="{FF2B5EF4-FFF2-40B4-BE49-F238E27FC236}">
                <a16:creationId xmlns:a16="http://schemas.microsoft.com/office/drawing/2014/main" id="{440EE4E6-0C22-460A-B557-4DBCDB068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18" y="-76634"/>
            <a:ext cx="1778435" cy="1633526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3DD86D6B-863B-40CB-B844-8D3FB742F68D}"/>
              </a:ext>
            </a:extLst>
          </p:cNvPr>
          <p:cNvSpPr/>
          <p:nvPr/>
        </p:nvSpPr>
        <p:spPr>
          <a:xfrm>
            <a:off x="531812" y="1355803"/>
            <a:ext cx="268303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Alt Başlık 2">
            <a:extLst>
              <a:ext uri="{FF2B5EF4-FFF2-40B4-BE49-F238E27FC236}">
                <a16:creationId xmlns:a16="http://schemas.microsoft.com/office/drawing/2014/main" id="{2ADB8702-2CF7-4796-9D02-4E0DE36007D0}"/>
              </a:ext>
            </a:extLst>
          </p:cNvPr>
          <p:cNvSpPr txBox="1">
            <a:spLocks/>
          </p:cNvSpPr>
          <p:nvPr/>
        </p:nvSpPr>
        <p:spPr>
          <a:xfrm>
            <a:off x="3653611" y="59672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Sunucu Tabanlı Programlama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Picture 6" descr="These are the Skills that You Need to Hone to Become a Software Engineer">
            <a:extLst>
              <a:ext uri="{FF2B5EF4-FFF2-40B4-BE49-F238E27FC236}">
                <a16:creationId xmlns:a16="http://schemas.microsoft.com/office/drawing/2014/main" id="{0632FBCB-F34B-462F-B8B8-95EEB20FD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429" y="130029"/>
            <a:ext cx="3154326" cy="17743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JSON Nedir?</a:t>
            </a:r>
          </a:p>
          <a:p>
            <a:r>
              <a:rPr lang="tr-TR" dirty="0"/>
              <a:t>JSON Kullanım Alanları</a:t>
            </a:r>
          </a:p>
          <a:p>
            <a:r>
              <a:rPr lang="tr-TR" dirty="0"/>
              <a:t>JSON Veri Yapısı</a:t>
            </a:r>
          </a:p>
          <a:p>
            <a:r>
              <a:rPr lang="tr-TR" dirty="0" err="1"/>
              <a:t>PHP’de</a:t>
            </a:r>
            <a:r>
              <a:rPr lang="tr-TR" dirty="0"/>
              <a:t> JSON Fonksiyonları</a:t>
            </a:r>
          </a:p>
          <a:p>
            <a:r>
              <a:rPr lang="tr-TR" dirty="0"/>
              <a:t>Uygulama Örneği -1</a:t>
            </a:r>
          </a:p>
          <a:p>
            <a:r>
              <a:rPr lang="tr-TR" dirty="0"/>
              <a:t>Uygulama Örneği -2 </a:t>
            </a:r>
          </a:p>
          <a:p>
            <a:r>
              <a:rPr lang="tr-TR" dirty="0"/>
              <a:t>Sonuç</a:t>
            </a:r>
          </a:p>
          <a:p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2" descr="Content Icon Png ,HD PNG . (+) Pictures - vhv.rs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276" y="1534317"/>
            <a:ext cx="3983372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3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6172CFBE-5876-4842-A283-B284E964BE1B}"/>
              </a:ext>
            </a:extLst>
          </p:cNvPr>
          <p:cNvSpPr/>
          <p:nvPr/>
        </p:nvSpPr>
        <p:spPr>
          <a:xfrm>
            <a:off x="9572776" y="6547199"/>
            <a:ext cx="25590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JSON Nedir?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6977675" cy="4589387"/>
          </a:xfrm>
        </p:spPr>
        <p:txBody>
          <a:bodyPr>
            <a:normAutofit/>
          </a:bodyPr>
          <a:lstStyle/>
          <a:p>
            <a:pPr algn="just"/>
            <a:r>
              <a:rPr lang="tr-TR" b="1" dirty="0"/>
              <a:t>JSON</a:t>
            </a:r>
            <a:r>
              <a:rPr lang="tr-TR" dirty="0"/>
              <a:t>; bütün programlama dilleri arasında, yapılandırılmış verileri saklamayı ve transfer etmeyi kolaylaştıran bir </a:t>
            </a:r>
            <a:r>
              <a:rPr lang="tr-TR" b="1" dirty="0"/>
              <a:t>metin biçimi</a:t>
            </a:r>
            <a:r>
              <a:rPr lang="tr-TR" dirty="0"/>
              <a:t>dir. </a:t>
            </a:r>
          </a:p>
          <a:p>
            <a:pPr algn="just"/>
            <a:endParaRPr lang="tr-TR" dirty="0"/>
          </a:p>
          <a:p>
            <a:pPr algn="just"/>
            <a:r>
              <a:rPr lang="tr-TR" b="1" dirty="0"/>
              <a:t>JSON</a:t>
            </a:r>
            <a:r>
              <a:rPr lang="tr-TR" dirty="0"/>
              <a:t>, </a:t>
            </a:r>
            <a:r>
              <a:rPr lang="tr-TR" b="1" dirty="0" err="1"/>
              <a:t>J</a:t>
            </a:r>
            <a:r>
              <a:rPr lang="tr-TR" dirty="0" err="1"/>
              <a:t>ava</a:t>
            </a:r>
            <a:r>
              <a:rPr lang="tr-TR" b="1" dirty="0" err="1"/>
              <a:t>s</a:t>
            </a:r>
            <a:r>
              <a:rPr lang="tr-TR" dirty="0" err="1"/>
              <a:t>cript</a:t>
            </a:r>
            <a:r>
              <a:rPr lang="tr-TR" dirty="0"/>
              <a:t> </a:t>
            </a:r>
            <a:r>
              <a:rPr lang="tr-TR" b="1" dirty="0"/>
              <a:t>O</a:t>
            </a:r>
            <a:r>
              <a:rPr lang="tr-TR" dirty="0"/>
              <a:t>bject </a:t>
            </a:r>
            <a:r>
              <a:rPr lang="tr-TR" b="1" dirty="0" err="1"/>
              <a:t>N</a:t>
            </a:r>
            <a:r>
              <a:rPr lang="tr-TR" dirty="0" err="1"/>
              <a:t>otation’ın</a:t>
            </a:r>
            <a:r>
              <a:rPr lang="tr-TR" dirty="0"/>
              <a:t> kısaltmasıdır.</a:t>
            </a:r>
          </a:p>
          <a:p>
            <a:pPr algn="just"/>
            <a:endParaRPr lang="tr-TR" dirty="0"/>
          </a:p>
          <a:p>
            <a:pPr algn="just"/>
            <a:r>
              <a:rPr lang="en-US" b="1" dirty="0"/>
              <a:t>JavaScript</a:t>
            </a:r>
            <a:r>
              <a:rPr lang="en-US" dirty="0"/>
              <a:t> </a:t>
            </a:r>
            <a:r>
              <a:rPr lang="en-US" dirty="0" err="1"/>
              <a:t>dilinin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alt </a:t>
            </a:r>
            <a:r>
              <a:rPr lang="en-US" dirty="0" err="1"/>
              <a:t>kümesi</a:t>
            </a:r>
            <a:r>
              <a:rPr lang="tr-TR" dirty="0"/>
              <a:t> olan </a:t>
            </a:r>
            <a:r>
              <a:rPr lang="en-US" dirty="0" err="1"/>
              <a:t>nesnelerin</a:t>
            </a:r>
            <a:r>
              <a:rPr lang="tr-TR" dirty="0"/>
              <a:t> yapısına</a:t>
            </a:r>
            <a:r>
              <a:rPr lang="en-US" dirty="0"/>
              <a:t> </a:t>
            </a:r>
            <a:r>
              <a:rPr lang="en-US" dirty="0" err="1"/>
              <a:t>dayanmaktadır</a:t>
            </a:r>
            <a:r>
              <a:rPr lang="en-US" dirty="0"/>
              <a:t>.</a:t>
            </a:r>
            <a:r>
              <a:rPr lang="tr-TR" dirty="0"/>
              <a:t>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Bir JSON dosyası sadece metin kapsar ve </a:t>
            </a:r>
            <a:r>
              <a:rPr lang="tr-TR" b="1" dirty="0"/>
              <a:t>.</a:t>
            </a:r>
            <a:r>
              <a:rPr lang="tr-TR" b="1" dirty="0" err="1"/>
              <a:t>json</a:t>
            </a:r>
            <a:r>
              <a:rPr lang="tr-TR" dirty="0"/>
              <a:t> uzantısını kullanır.</a:t>
            </a:r>
          </a:p>
          <a:p>
            <a:pPr algn="just"/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3966B35-5986-4202-A072-C9AA2CB7E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980" y="2660015"/>
            <a:ext cx="3879020" cy="15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JSON Kullanım Alanları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JSON, genellikle sunucu ve istemci arasında veri transferi sağlanması amaçla kullanılır.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/>
              <a:t>Masaüstü uygulamalar, web uygulamalar, mobil uygulamalar, </a:t>
            </a:r>
            <a:r>
              <a:rPr lang="tr-TR" dirty="0" err="1"/>
              <a:t>IoT</a:t>
            </a:r>
            <a:r>
              <a:rPr lang="tr-TR" dirty="0"/>
              <a:t> cihazlar, yapay zeka gibi verinin bulunduğu her alanda kullanılabilmektedir.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670A0E9A-E06E-47E9-8E1D-39F5FCB894BC}"/>
              </a:ext>
            </a:extLst>
          </p:cNvPr>
          <p:cNvGrpSpPr/>
          <p:nvPr/>
        </p:nvGrpSpPr>
        <p:grpSpPr>
          <a:xfrm>
            <a:off x="2671723" y="2468634"/>
            <a:ext cx="6848554" cy="1330579"/>
            <a:chOff x="2507147" y="2468634"/>
            <a:chExt cx="6848554" cy="1330579"/>
          </a:xfrm>
        </p:grpSpPr>
        <p:pic>
          <p:nvPicPr>
            <p:cNvPr id="6" name="Resim 5">
              <a:extLst>
                <a:ext uri="{FF2B5EF4-FFF2-40B4-BE49-F238E27FC236}">
                  <a16:creationId xmlns:a16="http://schemas.microsoft.com/office/drawing/2014/main" id="{FB18991F-7742-4D2B-9536-FCE194E5A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74811" y="2468634"/>
              <a:ext cx="1280890" cy="1280890"/>
            </a:xfrm>
            <a:prstGeom prst="rect">
              <a:avLst/>
            </a:prstGeom>
          </p:spPr>
        </p:pic>
        <p:pic>
          <p:nvPicPr>
            <p:cNvPr id="8" name="Resim 7">
              <a:extLst>
                <a:ext uri="{FF2B5EF4-FFF2-40B4-BE49-F238E27FC236}">
                  <a16:creationId xmlns:a16="http://schemas.microsoft.com/office/drawing/2014/main" id="{E9FD5FF4-7DD8-480E-BDFE-63227DCC8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7147" y="2518323"/>
              <a:ext cx="1280890" cy="1280890"/>
            </a:xfrm>
            <a:prstGeom prst="rect">
              <a:avLst/>
            </a:prstGeom>
          </p:spPr>
        </p:pic>
        <p:cxnSp>
          <p:nvCxnSpPr>
            <p:cNvPr id="12" name="Düz Ok Bağlayıcısı 11">
              <a:extLst>
                <a:ext uri="{FF2B5EF4-FFF2-40B4-BE49-F238E27FC236}">
                  <a16:creationId xmlns:a16="http://schemas.microsoft.com/office/drawing/2014/main" id="{3D6852BC-0FA6-489D-88FF-FC4CC1581F32}"/>
                </a:ext>
              </a:extLst>
            </p:cNvPr>
            <p:cNvCxnSpPr>
              <a:cxnSpLocks/>
            </p:cNvCxnSpPr>
            <p:nvPr/>
          </p:nvCxnSpPr>
          <p:spPr>
            <a:xfrm>
              <a:off x="3825381" y="3025189"/>
              <a:ext cx="4286773" cy="0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Düz Ok Bağlayıcısı 12">
              <a:extLst>
                <a:ext uri="{FF2B5EF4-FFF2-40B4-BE49-F238E27FC236}">
                  <a16:creationId xmlns:a16="http://schemas.microsoft.com/office/drawing/2014/main" id="{EEB2CAEF-1562-4D37-8B38-F3296BF010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5381" y="3231441"/>
              <a:ext cx="4249430" cy="0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" name="Resim 9">
              <a:extLst>
                <a:ext uri="{FF2B5EF4-FFF2-40B4-BE49-F238E27FC236}">
                  <a16:creationId xmlns:a16="http://schemas.microsoft.com/office/drawing/2014/main" id="{C273B1B5-E57F-42A7-8A32-3B3C64997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37592" y="2696576"/>
              <a:ext cx="825007" cy="825007"/>
            </a:xfrm>
            <a:prstGeom prst="rect">
              <a:avLst/>
            </a:prstGeom>
          </p:spPr>
        </p:pic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22F83E71-20BE-4C90-BF87-A892A556E8B1}"/>
              </a:ext>
            </a:extLst>
          </p:cNvPr>
          <p:cNvGrpSpPr/>
          <p:nvPr/>
        </p:nvGrpSpPr>
        <p:grpSpPr>
          <a:xfrm>
            <a:off x="2135051" y="5136104"/>
            <a:ext cx="7921899" cy="1379710"/>
            <a:chOff x="2408328" y="5373507"/>
            <a:chExt cx="7921899" cy="1379710"/>
          </a:xfrm>
        </p:grpSpPr>
        <p:pic>
          <p:nvPicPr>
            <p:cNvPr id="20" name="Resim 19">
              <a:extLst>
                <a:ext uri="{FF2B5EF4-FFF2-40B4-BE49-F238E27FC236}">
                  <a16:creationId xmlns:a16="http://schemas.microsoft.com/office/drawing/2014/main" id="{3268744D-4775-4937-995F-715490E81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2408328" y="5373508"/>
              <a:ext cx="1379709" cy="1379709"/>
            </a:xfrm>
            <a:prstGeom prst="rect">
              <a:avLst/>
            </a:prstGeom>
          </p:spPr>
        </p:pic>
        <p:pic>
          <p:nvPicPr>
            <p:cNvPr id="22" name="Resim 21">
              <a:extLst>
                <a:ext uri="{FF2B5EF4-FFF2-40B4-BE49-F238E27FC236}">
                  <a16:creationId xmlns:a16="http://schemas.microsoft.com/office/drawing/2014/main" id="{156EDD17-4624-4AF7-BBFE-782E8C37F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4589058" y="5373507"/>
              <a:ext cx="1379709" cy="1379709"/>
            </a:xfrm>
            <a:prstGeom prst="rect">
              <a:avLst/>
            </a:prstGeom>
          </p:spPr>
        </p:pic>
        <p:pic>
          <p:nvPicPr>
            <p:cNvPr id="24" name="Resim 23">
              <a:extLst>
                <a:ext uri="{FF2B5EF4-FFF2-40B4-BE49-F238E27FC236}">
                  <a16:creationId xmlns:a16="http://schemas.microsoft.com/office/drawing/2014/main" id="{C13EB1BA-1678-4418-9252-B59504947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6769788" y="5373507"/>
              <a:ext cx="1379709" cy="1379709"/>
            </a:xfrm>
            <a:prstGeom prst="rect">
              <a:avLst/>
            </a:prstGeom>
          </p:spPr>
        </p:pic>
        <p:pic>
          <p:nvPicPr>
            <p:cNvPr id="26" name="Resim 25">
              <a:extLst>
                <a:ext uri="{FF2B5EF4-FFF2-40B4-BE49-F238E27FC236}">
                  <a16:creationId xmlns:a16="http://schemas.microsoft.com/office/drawing/2014/main" id="{2BA2F342-6332-411C-A3BD-25225FE59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8950518" y="5373507"/>
              <a:ext cx="1379709" cy="1379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JSON Veri Yapısı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2466973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JSON</a:t>
            </a:r>
            <a:r>
              <a:rPr lang="en-US" dirty="0"/>
              <a:t> </a:t>
            </a:r>
            <a:r>
              <a:rPr lang="tr-TR" dirty="0"/>
              <a:t>içerisindeki</a:t>
            </a:r>
            <a:r>
              <a:rPr lang="en-US" dirty="0"/>
              <a:t> </a:t>
            </a:r>
            <a:r>
              <a:rPr lang="tr-TR" dirty="0"/>
              <a:t>ana yapı nesne ve dizi olmak üzere ikiye ayrılır.</a:t>
            </a:r>
          </a:p>
          <a:p>
            <a:pPr algn="just"/>
            <a:endParaRPr lang="tr-TR" dirty="0"/>
          </a:p>
          <a:p>
            <a:pPr algn="just"/>
            <a:r>
              <a:rPr lang="tr-TR" b="1" dirty="0"/>
              <a:t>Nesne: </a:t>
            </a:r>
            <a:r>
              <a:rPr lang="tr-TR" dirty="0"/>
              <a:t>“</a:t>
            </a:r>
            <a:r>
              <a:rPr lang="tr-TR" b="1" dirty="0"/>
              <a:t>{</a:t>
            </a:r>
            <a:r>
              <a:rPr lang="tr-TR" dirty="0"/>
              <a:t>“ ile başlar, içerisine “</a:t>
            </a:r>
            <a:r>
              <a:rPr lang="tr-TR" b="1" dirty="0"/>
              <a:t>Anahtar</a:t>
            </a:r>
            <a:r>
              <a:rPr lang="tr-TR" dirty="0"/>
              <a:t>” : </a:t>
            </a:r>
            <a:r>
              <a:rPr lang="tr-TR" b="1" dirty="0"/>
              <a:t>Değer</a:t>
            </a:r>
            <a:r>
              <a:rPr lang="tr-TR" dirty="0"/>
              <a:t> şeklinde veriler girilir ve  “</a:t>
            </a:r>
            <a:r>
              <a:rPr lang="tr-TR" b="1" dirty="0"/>
              <a:t>}</a:t>
            </a:r>
            <a:r>
              <a:rPr lang="tr-TR" dirty="0"/>
              <a:t>” ile biter. Anahtar-değer çiftleri birbirinden virgül ile ayrılırlar.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24587BC-499B-4A65-A1E7-77C37625D52E}"/>
              </a:ext>
            </a:extLst>
          </p:cNvPr>
          <p:cNvSpPr txBox="1"/>
          <p:nvPr/>
        </p:nvSpPr>
        <p:spPr>
          <a:xfrm>
            <a:off x="2819400" y="5033561"/>
            <a:ext cx="6096000" cy="1200329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"ad"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"Ahmet"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soyad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Cetinkaya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6DF1D8F3-DED7-4B81-A4F5-64DE828145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19425" y="3546092"/>
            <a:ext cx="56959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JSON Veri Yapısı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2466973"/>
          </a:xfrm>
        </p:spPr>
        <p:txBody>
          <a:bodyPr>
            <a:normAutofit/>
          </a:bodyPr>
          <a:lstStyle/>
          <a:p>
            <a:pPr algn="just"/>
            <a:r>
              <a:rPr lang="tr-TR" b="1" dirty="0"/>
              <a:t>Dizi: </a:t>
            </a:r>
            <a:r>
              <a:rPr lang="tr-TR" dirty="0"/>
              <a:t>“</a:t>
            </a:r>
            <a:r>
              <a:rPr lang="tr-TR" b="1" dirty="0"/>
              <a:t>[</a:t>
            </a:r>
            <a:r>
              <a:rPr lang="tr-TR" dirty="0"/>
              <a:t>“ ile başlar, içerisine </a:t>
            </a:r>
            <a:r>
              <a:rPr lang="tr-TR" b="1" dirty="0"/>
              <a:t>Değer</a:t>
            </a:r>
            <a:r>
              <a:rPr lang="tr-TR" dirty="0"/>
              <a:t> şeklinde veriler girilir ve  “</a:t>
            </a:r>
            <a:r>
              <a:rPr lang="tr-TR" b="1" dirty="0"/>
              <a:t>]</a:t>
            </a:r>
            <a:r>
              <a:rPr lang="tr-TR" dirty="0"/>
              <a:t>” ile biter. Değerler birbirinden virgül ile ayrılırlar.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24587BC-499B-4A65-A1E7-77C37625D52E}"/>
              </a:ext>
            </a:extLst>
          </p:cNvPr>
          <p:cNvSpPr txBox="1"/>
          <p:nvPr/>
        </p:nvSpPr>
        <p:spPr>
          <a:xfrm>
            <a:off x="2752725" y="3833627"/>
            <a:ext cx="6096000" cy="2862322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"Ahmet"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soyad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etinkaya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Efe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Mustafa"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soyad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Tabur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6DF1D8F3-DED7-4B81-A4F5-64DE828145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52750" y="2419535"/>
            <a:ext cx="56959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9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10CAF80F-F85A-4AB4-BA89-10B64E644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496162"/>
            <a:ext cx="5695950" cy="264795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9A945AEA-C589-42BD-ADEE-A89A2BD5A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2486460"/>
            <a:ext cx="5695950" cy="2647950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6923D2D9-8FE4-4299-B98C-7844895DE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5" y="2476758"/>
            <a:ext cx="5695950" cy="2647950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74DFA3E5-61AA-4A63-9C2B-AD0A58729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575" y="2467056"/>
            <a:ext cx="5695950" cy="2647950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E3BBCA19-7C72-4D99-B096-0BBAE18F95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1575" y="2461217"/>
            <a:ext cx="5695950" cy="2647950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516101AA-9354-482C-85B7-46C4EA4CB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1575" y="2411431"/>
            <a:ext cx="5695950" cy="264795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JSON Veri Yapısı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2466973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Değerler </a:t>
            </a:r>
            <a:r>
              <a:rPr lang="tr-TR" b="1" dirty="0"/>
              <a:t>yazı</a:t>
            </a:r>
            <a:r>
              <a:rPr lang="tr-TR" dirty="0"/>
              <a:t> (</a:t>
            </a:r>
            <a:r>
              <a:rPr lang="tr-TR" dirty="0" err="1"/>
              <a:t>string</a:t>
            </a:r>
            <a:r>
              <a:rPr lang="tr-TR" dirty="0"/>
              <a:t>), </a:t>
            </a:r>
            <a:r>
              <a:rPr lang="tr-TR" b="1" dirty="0"/>
              <a:t>sayı</a:t>
            </a:r>
            <a:r>
              <a:rPr lang="tr-TR" dirty="0"/>
              <a:t>, </a:t>
            </a:r>
            <a:r>
              <a:rPr lang="tr-TR" b="1" dirty="0"/>
              <a:t>nesne</a:t>
            </a:r>
            <a:r>
              <a:rPr lang="tr-TR" dirty="0"/>
              <a:t> (</a:t>
            </a:r>
            <a:r>
              <a:rPr lang="tr-TR" dirty="0" err="1"/>
              <a:t>object</a:t>
            </a:r>
            <a:r>
              <a:rPr lang="tr-TR" dirty="0"/>
              <a:t>), </a:t>
            </a:r>
            <a:r>
              <a:rPr lang="tr-TR" b="1" dirty="0"/>
              <a:t>dizi</a:t>
            </a:r>
            <a:r>
              <a:rPr lang="tr-TR" dirty="0"/>
              <a:t> (</a:t>
            </a:r>
            <a:r>
              <a:rPr lang="tr-TR" dirty="0" err="1"/>
              <a:t>array</a:t>
            </a:r>
            <a:r>
              <a:rPr lang="tr-TR" dirty="0"/>
              <a:t>), </a:t>
            </a:r>
            <a:r>
              <a:rPr lang="tr-TR" b="1" dirty="0" err="1"/>
              <a:t>true</a:t>
            </a:r>
            <a:r>
              <a:rPr lang="tr-TR" dirty="0"/>
              <a:t> (doğru), </a:t>
            </a:r>
            <a:r>
              <a:rPr lang="tr-TR" b="1" dirty="0" err="1"/>
              <a:t>false</a:t>
            </a:r>
            <a:r>
              <a:rPr lang="tr-TR" dirty="0"/>
              <a:t> (yanlış) veya </a:t>
            </a:r>
            <a:r>
              <a:rPr lang="tr-TR" b="1" dirty="0" err="1"/>
              <a:t>null</a:t>
            </a:r>
            <a:r>
              <a:rPr lang="tr-TR" dirty="0"/>
              <a:t> (boş değer) olabilir.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A0F64065-8CB2-43DF-B774-0F2282018B43}"/>
              </a:ext>
            </a:extLst>
          </p:cNvPr>
          <p:cNvSpPr txBox="1"/>
          <p:nvPr/>
        </p:nvSpPr>
        <p:spPr>
          <a:xfrm>
            <a:off x="7639050" y="2476758"/>
            <a:ext cx="3381375" cy="3416320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"Ahmet"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"ad"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"Ahmet"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soyad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Cetinkaya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[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"Antalya"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"Burdur"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endParaRPr lang="tr-T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4699DCE-9B47-4478-9FF5-269B91D1CF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1575" y="2401729"/>
            <a:ext cx="56959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9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PHP’de</a:t>
            </a:r>
            <a:r>
              <a:rPr lang="tr-TR" dirty="0"/>
              <a:t> JSON Fonksiyonları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5042774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PHP </a:t>
            </a:r>
            <a:r>
              <a:rPr lang="tr-TR" dirty="0" err="1"/>
              <a:t>içersinde</a:t>
            </a:r>
            <a:r>
              <a:rPr lang="tr-TR" dirty="0"/>
              <a:t> JSON formatıyla çalışmak için 2 adet temel fonksiyon, 2 adet de yardımcı fonksiyon bulunmaktadır.</a:t>
            </a:r>
          </a:p>
          <a:p>
            <a:pPr algn="just"/>
            <a:r>
              <a:rPr lang="en-US" b="1" dirty="0" err="1"/>
              <a:t>json_decode</a:t>
            </a:r>
            <a:r>
              <a:rPr lang="en-US" b="1" dirty="0"/>
              <a:t> </a:t>
            </a:r>
            <a:r>
              <a:rPr lang="tr-TR" dirty="0"/>
              <a:t>:</a:t>
            </a:r>
            <a:r>
              <a:rPr lang="en-US" dirty="0"/>
              <a:t> </a:t>
            </a:r>
            <a:r>
              <a:rPr lang="tr-TR" dirty="0"/>
              <a:t>Bir JSON formatındaki veriyi çözümler ve PHP nesnesine veya dizisine çevirir. </a:t>
            </a:r>
          </a:p>
          <a:p>
            <a:pPr algn="just"/>
            <a:r>
              <a:rPr lang="tr-TR" dirty="0"/>
              <a:t>İkinci parametre</a:t>
            </a:r>
            <a:r>
              <a:rPr lang="tr-TR" b="1" dirty="0"/>
              <a:t> </a:t>
            </a:r>
            <a:r>
              <a:rPr lang="tr-TR" b="1" dirty="0" err="1"/>
              <a:t>false</a:t>
            </a:r>
            <a:r>
              <a:rPr lang="tr-TR" dirty="0"/>
              <a:t> (yanlış) belirtilirse JSON nesneleri </a:t>
            </a:r>
            <a:r>
              <a:rPr lang="tr-TR" b="1" dirty="0"/>
              <a:t>nesne</a:t>
            </a:r>
            <a:r>
              <a:rPr lang="tr-TR" dirty="0"/>
              <a:t> olarak dönüştürülür. </a:t>
            </a:r>
            <a:r>
              <a:rPr lang="tr-TR" b="1" dirty="0" err="1"/>
              <a:t>true</a:t>
            </a:r>
            <a:r>
              <a:rPr lang="tr-TR" dirty="0"/>
              <a:t> (doğru) olduğu zaman JSON nesneleri bir </a:t>
            </a:r>
            <a:r>
              <a:rPr lang="tr-TR" b="1" dirty="0"/>
              <a:t>ilişkisel dizi</a:t>
            </a:r>
            <a:r>
              <a:rPr lang="tr-TR" dirty="0"/>
              <a:t>lere dönüştürülür.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7F5AE5C-CA33-4BF5-AE19-9D96D3B87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536" y="3640259"/>
            <a:ext cx="4511464" cy="2800767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json_verisi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{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ad":"Ahmet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",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soyad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tr-TR" altLang="tr-TR" sz="1600" dirty="0" err="1">
                <a:solidFill>
                  <a:srgbClr val="CD9069"/>
                </a:solidFill>
                <a:latin typeface="Consolas" panose="020B0609020204030204" pitchFamily="49" charset="0"/>
              </a:rPr>
              <a:t>C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etinkaya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",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"yas":22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}    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$nesne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json_decode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json_verisi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$nesne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99856"/>
                </a:solidFill>
                <a:effectLst/>
                <a:latin typeface="Consolas" panose="020B0609020204030204" pitchFamily="49" charset="0"/>
              </a:rPr>
              <a:t>// Ahmet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A32E97C-D0FF-41C5-8E1F-1B6FA9D8B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165" y="3640258"/>
            <a:ext cx="4673074" cy="2800767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json_verisi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{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ad":"Ahmet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",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soyad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Cetinkaya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",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"yas":22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}    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$dizi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json_decode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json_verisi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$dizi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"ad"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699856"/>
                </a:solidFill>
                <a:effectLst/>
                <a:latin typeface="Consolas" panose="020B0609020204030204" pitchFamily="49" charset="0"/>
              </a:rPr>
              <a:t>// Ahmet</a:t>
            </a:r>
            <a:endParaRPr kumimoji="0" lang="tr-TR" altLang="tr-T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63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PHP’de</a:t>
            </a:r>
            <a:r>
              <a:rPr lang="tr-TR" dirty="0"/>
              <a:t> JSON Fonksiyonları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5042774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/>
              <a:t>json_encode</a:t>
            </a:r>
            <a:r>
              <a:rPr lang="en-US" b="1" dirty="0"/>
              <a:t> </a:t>
            </a:r>
            <a:r>
              <a:rPr lang="tr-TR" dirty="0"/>
              <a:t>: PHP nesnesi veya dizisini JSON formatına dönüştürür. 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marL="0" indent="0" algn="just">
              <a:buNone/>
            </a:pPr>
            <a:endParaRPr lang="tr-T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D6227BF-610E-4CEB-A8F6-A4E971BAE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397" y="1943100"/>
            <a:ext cx="3999813" cy="2308324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$nesne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tr-TR" altLang="tr-TR" sz="1600" dirty="0">
                <a:solidFill>
                  <a:srgbClr val="D3D3D3"/>
                </a:solidFill>
                <a:latin typeface="Consolas" panose="020B0609020204030204" pitchFamily="49" charset="0"/>
              </a:rPr>
              <a:t>(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tr-TR" altLang="tr-TR" sz="1600" dirty="0">
                <a:solidFill>
                  <a:srgbClr val="D3D3D3"/>
                </a:solidFill>
                <a:latin typeface="Consolas" panose="020B0609020204030204" pitchFamily="49" charset="0"/>
              </a:rPr>
              <a:t>)[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"ad"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"Ahmet"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soyad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Cetinkaya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"yas"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22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</a:br>
            <a:r>
              <a:rPr lang="tr-TR" altLang="tr-TR" sz="1600" dirty="0">
                <a:solidFill>
                  <a:srgbClr val="D3D3D3"/>
                </a:solidFill>
                <a:latin typeface="Consolas" panose="020B0609020204030204" pitchFamily="49" charset="0"/>
              </a:rPr>
              <a:t>]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jsonVerisi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json_encode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$nesne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jsonVerisi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tr-TR" altLang="tr-T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034E0A6-A7A5-4DB5-A744-39BB42914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397" y="4460974"/>
            <a:ext cx="3887603" cy="2308324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$dizi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"Ahmet"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Cetinkaya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22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</a:br>
            <a:r>
              <a:rPr lang="tr-TR" altLang="tr-TR" sz="1600" dirty="0">
                <a:solidFill>
                  <a:srgbClr val="D3D3D3"/>
                </a:solidFill>
                <a:latin typeface="Consolas" panose="020B0609020204030204" pitchFamily="49" charset="0"/>
              </a:rPr>
              <a:t>]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jsonVerisi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json_encode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$dizi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jsonVerisi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tr-TR" altLang="tr-T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4" name="Grup 13">
            <a:extLst>
              <a:ext uri="{FF2B5EF4-FFF2-40B4-BE49-F238E27FC236}">
                <a16:creationId xmlns:a16="http://schemas.microsoft.com/office/drawing/2014/main" id="{AC5A82E3-ACB6-4E81-AB9D-CD118FA9AB62}"/>
              </a:ext>
            </a:extLst>
          </p:cNvPr>
          <p:cNvGrpSpPr/>
          <p:nvPr/>
        </p:nvGrpSpPr>
        <p:grpSpPr>
          <a:xfrm>
            <a:off x="6619875" y="2760643"/>
            <a:ext cx="4010025" cy="673238"/>
            <a:chOff x="6357936" y="2820671"/>
            <a:chExt cx="4010025" cy="673238"/>
          </a:xfrm>
        </p:grpSpPr>
        <p:sp>
          <p:nvSpPr>
            <p:cNvPr id="15" name="Metin kutusu 14">
              <a:extLst>
                <a:ext uri="{FF2B5EF4-FFF2-40B4-BE49-F238E27FC236}">
                  <a16:creationId xmlns:a16="http://schemas.microsoft.com/office/drawing/2014/main" id="{D04AE756-52CD-40D2-94E9-0439C1377E32}"/>
                </a:ext>
              </a:extLst>
            </p:cNvPr>
            <p:cNvSpPr txBox="1"/>
            <p:nvPr/>
          </p:nvSpPr>
          <p:spPr>
            <a:xfrm>
              <a:off x="6357936" y="3155355"/>
              <a:ext cx="401002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tr-TR" sz="16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{"ad":"Ahmet","soyad":"Cetinkaya","yas":22}</a:t>
              </a:r>
              <a:endParaRPr lang="tr-TR" sz="1600" dirty="0"/>
            </a:p>
          </p:txBody>
        </p:sp>
        <p:sp>
          <p:nvSpPr>
            <p:cNvPr id="16" name="Metin kutusu 15">
              <a:extLst>
                <a:ext uri="{FF2B5EF4-FFF2-40B4-BE49-F238E27FC236}">
                  <a16:creationId xmlns:a16="http://schemas.microsoft.com/office/drawing/2014/main" id="{2E31A45E-E317-44AD-BF88-C785D4910BB0}"/>
                </a:ext>
              </a:extLst>
            </p:cNvPr>
            <p:cNvSpPr txBox="1"/>
            <p:nvPr/>
          </p:nvSpPr>
          <p:spPr>
            <a:xfrm>
              <a:off x="6357936" y="2820671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/>
                <a:t>Sonuç:</a:t>
              </a:r>
            </a:p>
          </p:txBody>
        </p: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E8B3CFF1-95FE-4F55-BCE0-480143030F53}"/>
              </a:ext>
            </a:extLst>
          </p:cNvPr>
          <p:cNvGrpSpPr/>
          <p:nvPr/>
        </p:nvGrpSpPr>
        <p:grpSpPr>
          <a:xfrm>
            <a:off x="6619874" y="5123557"/>
            <a:ext cx="2505077" cy="673238"/>
            <a:chOff x="6357936" y="2820671"/>
            <a:chExt cx="2505077" cy="673238"/>
          </a:xfrm>
        </p:grpSpPr>
        <p:sp>
          <p:nvSpPr>
            <p:cNvPr id="18" name="Metin kutusu 17">
              <a:extLst>
                <a:ext uri="{FF2B5EF4-FFF2-40B4-BE49-F238E27FC236}">
                  <a16:creationId xmlns:a16="http://schemas.microsoft.com/office/drawing/2014/main" id="{2E20C460-64C2-4321-B4BC-E4634074055C}"/>
                </a:ext>
              </a:extLst>
            </p:cNvPr>
            <p:cNvSpPr txBox="1"/>
            <p:nvPr/>
          </p:nvSpPr>
          <p:spPr>
            <a:xfrm>
              <a:off x="6357937" y="3155355"/>
              <a:ext cx="250507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tr-TR" sz="16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["Ahmet","Cetinkaya",22]</a:t>
              </a:r>
              <a:endParaRPr lang="tr-TR" sz="1600" dirty="0"/>
            </a:p>
          </p:txBody>
        </p:sp>
        <p:sp>
          <p:nvSpPr>
            <p:cNvPr id="19" name="Metin kutusu 18">
              <a:extLst>
                <a:ext uri="{FF2B5EF4-FFF2-40B4-BE49-F238E27FC236}">
                  <a16:creationId xmlns:a16="http://schemas.microsoft.com/office/drawing/2014/main" id="{3AEC71D1-8288-4DFD-831E-653290DFDBF1}"/>
                </a:ext>
              </a:extLst>
            </p:cNvPr>
            <p:cNvSpPr txBox="1"/>
            <p:nvPr/>
          </p:nvSpPr>
          <p:spPr>
            <a:xfrm>
              <a:off x="6357936" y="2820671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/>
                <a:t>Sonuç: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53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1024</TotalTime>
  <Words>1769</Words>
  <Application>Microsoft Office PowerPoint</Application>
  <PresentationFormat>Geniş ekran</PresentationFormat>
  <Paragraphs>177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Consolas</vt:lpstr>
      <vt:lpstr>Fira Sans</vt:lpstr>
      <vt:lpstr>Times New Roman</vt:lpstr>
      <vt:lpstr>Wingdings 3</vt:lpstr>
      <vt:lpstr>Duman</vt:lpstr>
      <vt:lpstr>PHP JSON Kullanımı</vt:lpstr>
      <vt:lpstr>İçindekiler</vt:lpstr>
      <vt:lpstr>JSON Nedir?</vt:lpstr>
      <vt:lpstr>JSON Kullanım Alanları</vt:lpstr>
      <vt:lpstr>JSON Veri Yapısı</vt:lpstr>
      <vt:lpstr>JSON Veri Yapısı</vt:lpstr>
      <vt:lpstr>JSON Veri Yapısı</vt:lpstr>
      <vt:lpstr>PHP’de JSON Fonksiyonları</vt:lpstr>
      <vt:lpstr>PHP’de JSON Fonksiyonları</vt:lpstr>
      <vt:lpstr>PHP’de JSON Fonksiyonları</vt:lpstr>
      <vt:lpstr>Uygulama Örneği -1 </vt:lpstr>
      <vt:lpstr>Uygulama Örneği -2 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Ahmet</cp:lastModifiedBy>
  <cp:revision>101</cp:revision>
  <dcterms:created xsi:type="dcterms:W3CDTF">2020-04-15T07:57:29Z</dcterms:created>
  <dcterms:modified xsi:type="dcterms:W3CDTF">2021-08-12T22:27:35Z</dcterms:modified>
</cp:coreProperties>
</file>