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7"/>
  </p:notesMasterIdLst>
  <p:sldIdLst>
    <p:sldId id="256" r:id="rId5"/>
    <p:sldId id="257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258" r:id="rId18"/>
    <p:sldId id="303" r:id="rId19"/>
    <p:sldId id="271" r:id="rId20"/>
    <p:sldId id="272" r:id="rId21"/>
    <p:sldId id="273" r:id="rId22"/>
    <p:sldId id="274" r:id="rId23"/>
    <p:sldId id="275" r:id="rId24"/>
    <p:sldId id="304" r:id="rId25"/>
    <p:sldId id="276" r:id="rId26"/>
    <p:sldId id="277" r:id="rId27"/>
    <p:sldId id="306" r:id="rId28"/>
    <p:sldId id="278" r:id="rId29"/>
    <p:sldId id="279" r:id="rId30"/>
    <p:sldId id="307" r:id="rId31"/>
    <p:sldId id="309" r:id="rId32"/>
    <p:sldId id="308" r:id="rId33"/>
    <p:sldId id="270" r:id="rId34"/>
    <p:sldId id="319" r:id="rId35"/>
    <p:sldId id="318" r:id="rId36"/>
    <p:sldId id="317" r:id="rId37"/>
    <p:sldId id="316" r:id="rId38"/>
    <p:sldId id="315" r:id="rId39"/>
    <p:sldId id="314" r:id="rId40"/>
    <p:sldId id="313" r:id="rId41"/>
    <p:sldId id="312" r:id="rId42"/>
    <p:sldId id="311" r:id="rId43"/>
    <p:sldId id="259" r:id="rId44"/>
    <p:sldId id="320" r:id="rId45"/>
    <p:sldId id="26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0AB28-D4D5-4F63-B63E-D37A14CB04CD}" v="38" dt="2021-08-20T09:48:48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books.org/wiki/PHP/Operat%C3%B6rler" TargetMode="External"/><Relationship Id="rId3" Type="http://schemas.openxmlformats.org/officeDocument/2006/relationships/hyperlink" Target="https://www.youtube.com/watch?v=iTF6rQdoSws" TargetMode="External"/><Relationship Id="rId7" Type="http://schemas.openxmlformats.org/officeDocument/2006/relationships/hyperlink" Target="https://www.phpr.org/php-ifadeleri-ve-operatorleri/" TargetMode="External"/><Relationship Id="rId2" Type="http://schemas.openxmlformats.org/officeDocument/2006/relationships/hyperlink" Target="https://www.youtube.com/watch?v=TxvqSOi0Z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auozaBfY2Y" TargetMode="External"/><Relationship Id="rId11" Type="http://schemas.openxmlformats.org/officeDocument/2006/relationships/hyperlink" Target="http://youtube.com/bmdersleri" TargetMode="External"/><Relationship Id="rId5" Type="http://schemas.openxmlformats.org/officeDocument/2006/relationships/hyperlink" Target="https://www.youtube.com/watch?v=GX-_8WvjH1k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youtube.com/watch?v=hBNOeDluThs" TargetMode="External"/><Relationship Id="rId9" Type="http://schemas.openxmlformats.org/officeDocument/2006/relationships/hyperlink" Target="https://www.youtube.com/channel/UCIdYgV-XFjv9q0IHtzUTtQw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kod5.org/phpde-operatorler-5/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tr.wikibooks.org/wiki/PHP/Operat%C3%B6r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knikakil.com/web-tasarim/php/phpde-temel-komutlar-ve-operatorler/" TargetMode="External"/><Relationship Id="rId5" Type="http://schemas.openxmlformats.org/officeDocument/2006/relationships/hyperlink" Target="https://aydincanaltun.com/phpde-operatorler/" TargetMode="External"/><Relationship Id="rId4" Type="http://schemas.openxmlformats.org/officeDocument/2006/relationships/hyperlink" Target="https://www.phpdefteri.com/icerik/10/operatorler.html" TargetMode="External"/><Relationship Id="rId9" Type="http://schemas.openxmlformats.org/officeDocument/2006/relationships/hyperlink" Target="http://youtube.com/bmdersleri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6342077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PHP’de Kullanılan Operatörler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257303" y="5166613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Hilal ÇINAR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19/08/2021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r>
              <a:rPr lang="tr-TR" dirty="0"/>
              <a:t>Tek Tırnak İle Çift Tırnak </a:t>
            </a:r>
          </a:p>
          <a:p>
            <a:r>
              <a:rPr lang="tr-TR" dirty="0"/>
              <a:t>Kaçış Operatörü</a:t>
            </a:r>
          </a:p>
          <a:p>
            <a:r>
              <a:rPr lang="tr-TR" dirty="0"/>
              <a:t>Atama Operatörleri</a:t>
            </a:r>
          </a:p>
          <a:p>
            <a:r>
              <a:rPr lang="es-ES" b="0" i="0" dirty="0">
                <a:solidFill>
                  <a:srgbClr val="404040"/>
                </a:solidFill>
                <a:effectLst/>
              </a:rPr>
              <a:t>Bir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D</a:t>
            </a:r>
            <a:r>
              <a:rPr lang="es-ES" b="0" i="0" dirty="0">
                <a:solidFill>
                  <a:srgbClr val="404040"/>
                </a:solidFill>
                <a:effectLst/>
              </a:rPr>
              <a:t>eğer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rtırma </a:t>
            </a:r>
            <a:r>
              <a:rPr lang="tr-TR" dirty="0">
                <a:solidFill>
                  <a:srgbClr val="404040"/>
                </a:solidFill>
              </a:rPr>
              <a:t>Veya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E</a:t>
            </a:r>
            <a:r>
              <a:rPr lang="es-ES" b="0" i="0" dirty="0">
                <a:solidFill>
                  <a:srgbClr val="404040"/>
                </a:solidFill>
                <a:effectLst/>
              </a:rPr>
              <a:t>ksiltme</a:t>
            </a:r>
            <a:endParaRPr lang="tr-TR" b="0" i="0" dirty="0">
              <a:solidFill>
                <a:srgbClr val="404040"/>
              </a:solidFill>
              <a:effectLst/>
            </a:endParaRPr>
          </a:p>
          <a:p>
            <a:r>
              <a:rPr lang="tr-TR" dirty="0">
                <a:solidFill>
                  <a:srgbClr val="404040"/>
                </a:solidFill>
              </a:rPr>
              <a:t>Karşılaştırma Operatörleri</a:t>
            </a:r>
          </a:p>
          <a:p>
            <a:r>
              <a:rPr lang="tr-TR" dirty="0">
                <a:solidFill>
                  <a:srgbClr val="404040"/>
                </a:solidFill>
              </a:rPr>
              <a:t>Mantıksal Operatörler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338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r>
              <a:rPr lang="tr-TR" dirty="0"/>
              <a:t>Tek Tırnak İle Çift Tırnak </a:t>
            </a:r>
          </a:p>
          <a:p>
            <a:r>
              <a:rPr lang="tr-TR" dirty="0"/>
              <a:t>Kaçış Operatörü</a:t>
            </a:r>
          </a:p>
          <a:p>
            <a:r>
              <a:rPr lang="tr-TR" dirty="0"/>
              <a:t>Atama Operatörleri</a:t>
            </a:r>
          </a:p>
          <a:p>
            <a:r>
              <a:rPr lang="es-ES" b="0" i="0" dirty="0">
                <a:solidFill>
                  <a:srgbClr val="404040"/>
                </a:solidFill>
                <a:effectLst/>
              </a:rPr>
              <a:t>Bir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D</a:t>
            </a:r>
            <a:r>
              <a:rPr lang="es-ES" b="0" i="0" dirty="0">
                <a:solidFill>
                  <a:srgbClr val="404040"/>
                </a:solidFill>
                <a:effectLst/>
              </a:rPr>
              <a:t>eğer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rtırma </a:t>
            </a:r>
            <a:r>
              <a:rPr lang="tr-TR" dirty="0">
                <a:solidFill>
                  <a:srgbClr val="404040"/>
                </a:solidFill>
              </a:rPr>
              <a:t>Veya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E</a:t>
            </a:r>
            <a:r>
              <a:rPr lang="es-ES" b="0" i="0" dirty="0">
                <a:solidFill>
                  <a:srgbClr val="404040"/>
                </a:solidFill>
                <a:effectLst/>
              </a:rPr>
              <a:t>ksiltme</a:t>
            </a:r>
            <a:endParaRPr lang="tr-TR" b="0" i="0" dirty="0">
              <a:solidFill>
                <a:srgbClr val="404040"/>
              </a:solidFill>
              <a:effectLst/>
            </a:endParaRPr>
          </a:p>
          <a:p>
            <a:r>
              <a:rPr lang="tr-TR" dirty="0">
                <a:solidFill>
                  <a:srgbClr val="404040"/>
                </a:solidFill>
              </a:rPr>
              <a:t>Karşılaştırma Operatörleri</a:t>
            </a:r>
          </a:p>
          <a:p>
            <a:r>
              <a:rPr lang="tr-TR" dirty="0">
                <a:solidFill>
                  <a:srgbClr val="404040"/>
                </a:solidFill>
              </a:rPr>
              <a:t>Mantıksal Operatörler</a:t>
            </a:r>
          </a:p>
          <a:p>
            <a:r>
              <a:rPr lang="tr-TR" b="0" i="0" dirty="0">
                <a:solidFill>
                  <a:srgbClr val="404040"/>
                </a:solidFill>
                <a:effectLst/>
              </a:rPr>
              <a:t>Hata Bastırma Operatörü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21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r>
              <a:rPr lang="tr-TR" dirty="0"/>
              <a:t>Tek Tırnak İle Çift Tırnak </a:t>
            </a:r>
          </a:p>
          <a:p>
            <a:r>
              <a:rPr lang="tr-TR" dirty="0"/>
              <a:t>Kaçış Operatörü</a:t>
            </a:r>
          </a:p>
          <a:p>
            <a:r>
              <a:rPr lang="tr-TR" dirty="0"/>
              <a:t>Atama Operatörleri</a:t>
            </a:r>
          </a:p>
          <a:p>
            <a:r>
              <a:rPr lang="es-ES" b="0" i="0" dirty="0">
                <a:solidFill>
                  <a:srgbClr val="404040"/>
                </a:solidFill>
                <a:effectLst/>
              </a:rPr>
              <a:t>Bir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D</a:t>
            </a:r>
            <a:r>
              <a:rPr lang="es-ES" b="0" i="0" dirty="0">
                <a:solidFill>
                  <a:srgbClr val="404040"/>
                </a:solidFill>
                <a:effectLst/>
              </a:rPr>
              <a:t>eğer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rtırma </a:t>
            </a:r>
            <a:r>
              <a:rPr lang="tr-TR" dirty="0">
                <a:solidFill>
                  <a:srgbClr val="404040"/>
                </a:solidFill>
              </a:rPr>
              <a:t>Veya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E</a:t>
            </a:r>
            <a:r>
              <a:rPr lang="es-ES" b="0" i="0" dirty="0">
                <a:solidFill>
                  <a:srgbClr val="404040"/>
                </a:solidFill>
                <a:effectLst/>
              </a:rPr>
              <a:t>ksiltme</a:t>
            </a:r>
            <a:endParaRPr lang="tr-TR" b="0" i="0" dirty="0">
              <a:solidFill>
                <a:srgbClr val="404040"/>
              </a:solidFill>
              <a:effectLst/>
            </a:endParaRPr>
          </a:p>
          <a:p>
            <a:r>
              <a:rPr lang="tr-TR" dirty="0">
                <a:solidFill>
                  <a:srgbClr val="404040"/>
                </a:solidFill>
              </a:rPr>
              <a:t>Karşılaştırma Operatörleri</a:t>
            </a:r>
          </a:p>
          <a:p>
            <a:r>
              <a:rPr lang="tr-TR" dirty="0">
                <a:solidFill>
                  <a:srgbClr val="404040"/>
                </a:solidFill>
              </a:rPr>
              <a:t>Mantıksal Operatörler</a:t>
            </a:r>
          </a:p>
          <a:p>
            <a:r>
              <a:rPr lang="tr-TR" b="0" i="0" dirty="0">
                <a:solidFill>
                  <a:srgbClr val="404040"/>
                </a:solidFill>
                <a:effectLst/>
              </a:rPr>
              <a:t>Hata Bastırma Operatörü</a:t>
            </a:r>
          </a:p>
          <a:p>
            <a:r>
              <a:rPr lang="tr-TR" dirty="0">
                <a:solidFill>
                  <a:srgbClr val="404040"/>
                </a:solidFill>
              </a:rPr>
              <a:t>Sonuç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71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376057"/>
          </a:xfrm>
        </p:spPr>
        <p:txBody>
          <a:bodyPr>
            <a:normAutofit lnSpcReduction="10000"/>
          </a:bodyPr>
          <a:lstStyle/>
          <a:p>
            <a:r>
              <a:rPr lang="tr-TR" sz="1900" dirty="0"/>
              <a:t>Aritmetik Operatörler</a:t>
            </a:r>
          </a:p>
          <a:p>
            <a:r>
              <a:rPr lang="tr-TR" sz="1900" dirty="0"/>
              <a:t>Karakter Katarı (Birleştirme) Operatörü</a:t>
            </a:r>
          </a:p>
          <a:p>
            <a:r>
              <a:rPr lang="tr-TR" sz="1900" dirty="0"/>
              <a:t>Tek Tırnak İle Çift Tırnak </a:t>
            </a:r>
          </a:p>
          <a:p>
            <a:r>
              <a:rPr lang="tr-TR" sz="1900" dirty="0"/>
              <a:t>Kaçış Operatörü</a:t>
            </a:r>
          </a:p>
          <a:p>
            <a:r>
              <a:rPr lang="tr-TR" sz="1900" dirty="0"/>
              <a:t>Atama Operatörleri</a:t>
            </a:r>
          </a:p>
          <a:p>
            <a:r>
              <a:rPr lang="es-ES" sz="1900" b="0" i="0" dirty="0">
                <a:solidFill>
                  <a:srgbClr val="404040"/>
                </a:solidFill>
                <a:effectLst/>
              </a:rPr>
              <a:t>Bir </a:t>
            </a:r>
            <a:r>
              <a:rPr lang="tr-TR" sz="1900" b="0" i="0" dirty="0">
                <a:solidFill>
                  <a:srgbClr val="404040"/>
                </a:solidFill>
                <a:effectLst/>
              </a:rPr>
              <a:t>D</a:t>
            </a:r>
            <a:r>
              <a:rPr lang="es-ES" sz="1900" b="0" i="0" dirty="0">
                <a:solidFill>
                  <a:srgbClr val="404040"/>
                </a:solidFill>
                <a:effectLst/>
              </a:rPr>
              <a:t>eğer </a:t>
            </a:r>
            <a:r>
              <a:rPr lang="tr-TR" sz="1900" b="0" i="0" dirty="0">
                <a:solidFill>
                  <a:srgbClr val="404040"/>
                </a:solidFill>
                <a:effectLst/>
              </a:rPr>
              <a:t>A</a:t>
            </a:r>
            <a:r>
              <a:rPr lang="es-ES" sz="1900" b="0" i="0" dirty="0">
                <a:solidFill>
                  <a:srgbClr val="404040"/>
                </a:solidFill>
                <a:effectLst/>
              </a:rPr>
              <a:t>rtırma </a:t>
            </a:r>
            <a:r>
              <a:rPr lang="tr-TR" sz="1900" dirty="0">
                <a:solidFill>
                  <a:srgbClr val="404040"/>
                </a:solidFill>
              </a:rPr>
              <a:t>Veya</a:t>
            </a:r>
            <a:r>
              <a:rPr lang="es-ES" sz="1900" b="0" i="0" dirty="0">
                <a:solidFill>
                  <a:srgbClr val="404040"/>
                </a:solidFill>
                <a:effectLst/>
              </a:rPr>
              <a:t> </a:t>
            </a:r>
            <a:r>
              <a:rPr lang="tr-TR" sz="1900" b="0" i="0" dirty="0">
                <a:solidFill>
                  <a:srgbClr val="404040"/>
                </a:solidFill>
                <a:effectLst/>
              </a:rPr>
              <a:t>E</a:t>
            </a:r>
            <a:r>
              <a:rPr lang="es-ES" sz="1900" b="0" i="0" dirty="0">
                <a:solidFill>
                  <a:srgbClr val="404040"/>
                </a:solidFill>
                <a:effectLst/>
              </a:rPr>
              <a:t>ksiltme</a:t>
            </a:r>
            <a:endParaRPr lang="tr-TR" sz="1900" b="0" i="0" dirty="0">
              <a:solidFill>
                <a:srgbClr val="404040"/>
              </a:solidFill>
              <a:effectLst/>
            </a:endParaRPr>
          </a:p>
          <a:p>
            <a:r>
              <a:rPr lang="tr-TR" sz="1900" dirty="0">
                <a:solidFill>
                  <a:srgbClr val="404040"/>
                </a:solidFill>
              </a:rPr>
              <a:t>Karşılaştırma Operatörleri</a:t>
            </a:r>
          </a:p>
          <a:p>
            <a:r>
              <a:rPr lang="tr-TR" sz="1900" dirty="0">
                <a:solidFill>
                  <a:srgbClr val="404040"/>
                </a:solidFill>
              </a:rPr>
              <a:t>Mantıksal Operatörler</a:t>
            </a:r>
          </a:p>
          <a:p>
            <a:r>
              <a:rPr lang="tr-TR" sz="1900" b="0" i="0" dirty="0">
                <a:solidFill>
                  <a:srgbClr val="404040"/>
                </a:solidFill>
                <a:effectLst/>
              </a:rPr>
              <a:t>Hata Bastırma Operatörü</a:t>
            </a:r>
          </a:p>
          <a:p>
            <a:r>
              <a:rPr lang="tr-TR" sz="1900" dirty="0">
                <a:solidFill>
                  <a:srgbClr val="404040"/>
                </a:solidFill>
              </a:rPr>
              <a:t>Sonuç</a:t>
            </a:r>
          </a:p>
          <a:p>
            <a:r>
              <a:rPr lang="tr-TR" sz="1900" dirty="0">
                <a:solidFill>
                  <a:srgbClr val="404040"/>
                </a:solidFill>
              </a:rPr>
              <a:t>Kaynaklar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77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Aritmetik Operatörler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3</a:t>
            </a:r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269B637-8ED1-49B2-BB82-DB8CCB46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Aritmetik Operatörler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3</a:t>
            </a:r>
            <a:endParaRPr lang="en-US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A4A8820-94AE-437F-893D-9C2FBBA02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8586" y="1558770"/>
          <a:ext cx="10386027" cy="414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009">
                  <a:extLst>
                    <a:ext uri="{9D8B030D-6E8A-4147-A177-3AD203B41FA5}">
                      <a16:colId xmlns:a16="http://schemas.microsoft.com/office/drawing/2014/main" val="1488233182"/>
                    </a:ext>
                  </a:extLst>
                </a:gridCol>
                <a:gridCol w="3462009">
                  <a:extLst>
                    <a:ext uri="{9D8B030D-6E8A-4147-A177-3AD203B41FA5}">
                      <a16:colId xmlns:a16="http://schemas.microsoft.com/office/drawing/2014/main" val="3803301229"/>
                    </a:ext>
                  </a:extLst>
                </a:gridCol>
                <a:gridCol w="3462009">
                  <a:extLst>
                    <a:ext uri="{9D8B030D-6E8A-4147-A177-3AD203B41FA5}">
                      <a16:colId xmlns:a16="http://schemas.microsoft.com/office/drawing/2014/main" val="3939290835"/>
                    </a:ext>
                  </a:extLst>
                </a:gridCol>
              </a:tblGrid>
              <a:tr h="690116">
                <a:tc>
                  <a:txBody>
                    <a:bodyPr/>
                    <a:lstStyle/>
                    <a:p>
                      <a:r>
                        <a:rPr lang="tr-TR" dirty="0"/>
                        <a:t>Operatör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08661"/>
                  </a:ext>
                </a:extLst>
              </a:tr>
              <a:tr h="690116">
                <a:tc>
                  <a:txBody>
                    <a:bodyPr/>
                    <a:lstStyle/>
                    <a:p>
                      <a:r>
                        <a:rPr lang="tr-T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Toplama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$Sayi1 +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54539"/>
                  </a:ext>
                </a:extLst>
              </a:tr>
              <a:tr h="690116"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Çıkartma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$Sayi1 -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2785"/>
                  </a:ext>
                </a:extLst>
              </a:tr>
              <a:tr h="690116">
                <a:tc>
                  <a:txBody>
                    <a:bodyPr/>
                    <a:lstStyle/>
                    <a:p>
                      <a:r>
                        <a:rPr lang="tr-T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Çarpma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*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70313"/>
                  </a:ext>
                </a:extLst>
              </a:tr>
              <a:tr h="690116">
                <a:tc>
                  <a:txBody>
                    <a:bodyPr/>
                    <a:lstStyle/>
                    <a:p>
                      <a:r>
                        <a:rPr lang="tr-T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Bölme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/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01368"/>
                  </a:ext>
                </a:extLst>
              </a:tr>
              <a:tr h="690116">
                <a:tc>
                  <a:txBody>
                    <a:bodyPr/>
                    <a:lstStyle/>
                    <a:p>
                      <a:r>
                        <a:rPr lang="tr-T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Modül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$Sayi1 %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3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66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Katarı (Birleştirme) Operatörü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4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9" y="1399826"/>
            <a:ext cx="974999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Birden fazla harfi, kelimeyi, cümleyi arka arkaya eklemek için yani birleştirmek için bu nokta (.) operatörünü kullanırız.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Tırnak İle Çift Tırnak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5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9" y="1399826"/>
            <a:ext cx="958132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Tek tırnak ile girilen değerler de değişken kullanılmaz, değişken kullanıldığı taktirde değişkeni metin olarak algılayacaktır.</a:t>
            </a:r>
          </a:p>
        </p:txBody>
      </p:sp>
    </p:spTree>
    <p:extLst>
      <p:ext uri="{BB962C8B-B14F-4D97-AF65-F5344CB8AC3E}">
        <p14:creationId xmlns:p14="http://schemas.microsoft.com/office/powerpoint/2010/main" val="373457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Tırnak İle Çift Tırnak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5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8" y="1399826"/>
            <a:ext cx="971448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Tek tırnak ile girilen değerler de değişken kullanılmaz, değişken kullanıldığı taktirde değişkeni metin olarak algılayacaktır.</a:t>
            </a:r>
          </a:p>
          <a:p>
            <a:r>
              <a:rPr lang="tr-TR" dirty="0"/>
              <a:t>Çift tırnak ile girilen değerlerde değişken kullanılabilir, değişken kullanıldığı taktirde değişkenin değerini bize aktaracaktır.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1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Kaçış Operatörü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6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9" y="139982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Kaçış operatörü ters bölüm işaretidir “\”.</a:t>
            </a:r>
          </a:p>
        </p:txBody>
      </p:sp>
    </p:spTree>
    <p:extLst>
      <p:ext uri="{BB962C8B-B14F-4D97-AF65-F5344CB8AC3E}">
        <p14:creationId xmlns:p14="http://schemas.microsoft.com/office/powerpoint/2010/main" val="406432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754978"/>
            <a:ext cx="8915400" cy="377762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Operatörleri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2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Operatörleri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7</a:t>
            </a:r>
            <a:endParaRPr lang="en-US" dirty="0"/>
          </a:p>
        </p:txBody>
      </p:sp>
      <p:graphicFrame>
        <p:nvGraphicFramePr>
          <p:cNvPr id="3" name="Tablo 6">
            <a:extLst>
              <a:ext uri="{FF2B5EF4-FFF2-40B4-BE49-F238E27FC236}">
                <a16:creationId xmlns:a16="http://schemas.microsoft.com/office/drawing/2014/main" id="{ADCB9A0F-D68E-4ADF-AEEA-CD76B67D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41060"/>
              </p:ext>
            </p:extLst>
          </p:nvPr>
        </p:nvGraphicFramePr>
        <p:xfrm>
          <a:off x="1311580" y="1518558"/>
          <a:ext cx="10347021" cy="442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07">
                  <a:extLst>
                    <a:ext uri="{9D8B030D-6E8A-4147-A177-3AD203B41FA5}">
                      <a16:colId xmlns:a16="http://schemas.microsoft.com/office/drawing/2014/main" val="3285162840"/>
                    </a:ext>
                  </a:extLst>
                </a:gridCol>
                <a:gridCol w="3449007">
                  <a:extLst>
                    <a:ext uri="{9D8B030D-6E8A-4147-A177-3AD203B41FA5}">
                      <a16:colId xmlns:a16="http://schemas.microsoft.com/office/drawing/2014/main" val="1132148981"/>
                    </a:ext>
                  </a:extLst>
                </a:gridCol>
                <a:gridCol w="3449007">
                  <a:extLst>
                    <a:ext uri="{9D8B030D-6E8A-4147-A177-3AD203B41FA5}">
                      <a16:colId xmlns:a16="http://schemas.microsoft.com/office/drawing/2014/main" val="3621000166"/>
                    </a:ext>
                  </a:extLst>
                </a:gridCol>
              </a:tblGrid>
              <a:tr h="625388">
                <a:tc>
                  <a:txBody>
                    <a:bodyPr/>
                    <a:lstStyle/>
                    <a:p>
                      <a:r>
                        <a:rPr lang="tr-TR" dirty="0"/>
                        <a:t>Operatör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Kullanılışı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86595"/>
                  </a:ext>
                </a:extLst>
              </a:tr>
              <a:tr h="634073">
                <a:tc>
                  <a:txBody>
                    <a:bodyPr/>
                    <a:lstStyle/>
                    <a:p>
                      <a:r>
                        <a:rPr lang="tr-TR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$Sayi1 += $Sayi2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= $Sayi1 +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83787"/>
                  </a:ext>
                </a:extLst>
              </a:tr>
              <a:tr h="634073">
                <a:tc>
                  <a:txBody>
                    <a:bodyPr/>
                    <a:lstStyle/>
                    <a:p>
                      <a:r>
                        <a:rPr lang="tr-TR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$Sayi1 -= $Sayi2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= $Sayi1 -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99137"/>
                  </a:ext>
                </a:extLst>
              </a:tr>
              <a:tr h="634073">
                <a:tc>
                  <a:txBody>
                    <a:bodyPr/>
                    <a:lstStyle/>
                    <a:p>
                      <a:r>
                        <a:rPr lang="tr-TR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*= $Sayi2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= $Sayi1 *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52234"/>
                  </a:ext>
                </a:extLst>
              </a:tr>
              <a:tr h="634073">
                <a:tc>
                  <a:txBody>
                    <a:bodyPr/>
                    <a:lstStyle/>
                    <a:p>
                      <a:r>
                        <a:rPr lang="tr-TR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/= $Sayi2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= $Sayi1 /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78061"/>
                  </a:ext>
                </a:extLst>
              </a:tr>
              <a:tr h="634073">
                <a:tc>
                  <a:txBody>
                    <a:bodyPr/>
                    <a:lstStyle/>
                    <a:p>
                      <a:r>
                        <a:rPr lang="tr-TR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$Sayi1 %= $Sayi2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= $Sayi1 %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14286"/>
                  </a:ext>
                </a:extLst>
              </a:tr>
              <a:tr h="634073">
                <a:tc>
                  <a:txBody>
                    <a:bodyPr/>
                    <a:lstStyle/>
                    <a:p>
                      <a:r>
                        <a:rPr lang="tr-TR" dirty="0"/>
                        <a:t>.=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.= $Sayi2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= $Sayi1 .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8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Değer Artırma Veya Eksiltme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8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9" y="139982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Bir değişkendeki sayısal değeri bir artırmak için çift artı (++) operatörünü, bir değer eksiltmek için de çift eksi (- -) operatörünü kullanırız.</a:t>
            </a:r>
          </a:p>
        </p:txBody>
      </p:sp>
    </p:spTree>
    <p:extLst>
      <p:ext uri="{BB962C8B-B14F-4D97-AF65-F5344CB8AC3E}">
        <p14:creationId xmlns:p14="http://schemas.microsoft.com/office/powerpoint/2010/main" val="408815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Karşılaştırma Operatörleri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3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Karşılaştırma Operatörleri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9</a:t>
            </a:r>
            <a:endParaRPr lang="en-US" dirty="0"/>
          </a:p>
        </p:txBody>
      </p:sp>
      <p:graphicFrame>
        <p:nvGraphicFramePr>
          <p:cNvPr id="3" name="Tablo 5">
            <a:extLst>
              <a:ext uri="{FF2B5EF4-FFF2-40B4-BE49-F238E27FC236}">
                <a16:creationId xmlns:a16="http://schemas.microsoft.com/office/drawing/2014/main" id="{67C42B55-8D84-450B-9C5B-82284FDE1AAC}"/>
              </a:ext>
            </a:extLst>
          </p:cNvPr>
          <p:cNvGraphicFramePr>
            <a:graphicFrameLocks noGrp="1"/>
          </p:cNvGraphicFramePr>
          <p:nvPr/>
        </p:nvGraphicFramePr>
        <p:xfrm>
          <a:off x="949911" y="1338943"/>
          <a:ext cx="10715346" cy="53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782">
                  <a:extLst>
                    <a:ext uri="{9D8B030D-6E8A-4147-A177-3AD203B41FA5}">
                      <a16:colId xmlns:a16="http://schemas.microsoft.com/office/drawing/2014/main" val="1901304358"/>
                    </a:ext>
                  </a:extLst>
                </a:gridCol>
                <a:gridCol w="3571782">
                  <a:extLst>
                    <a:ext uri="{9D8B030D-6E8A-4147-A177-3AD203B41FA5}">
                      <a16:colId xmlns:a16="http://schemas.microsoft.com/office/drawing/2014/main" val="4100001397"/>
                    </a:ext>
                  </a:extLst>
                </a:gridCol>
                <a:gridCol w="3571782">
                  <a:extLst>
                    <a:ext uri="{9D8B030D-6E8A-4147-A177-3AD203B41FA5}">
                      <a16:colId xmlns:a16="http://schemas.microsoft.com/office/drawing/2014/main" val="2557236025"/>
                    </a:ext>
                  </a:extLst>
                </a:gridCol>
              </a:tblGrid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Operatör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Kullanılışı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28902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Eşittir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$Sayi1 ==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53362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Denktir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===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20847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Eşit Değildir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!=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20035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Denk Değildir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!==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76640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Eşit Değildir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&lt;&gt;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7034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Küçüktür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&lt;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59871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Büyüktür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&gt; 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0555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Küçük Eşittir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&lt;=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8193"/>
                  </a:ext>
                </a:extLst>
              </a:tr>
              <a:tr h="537257">
                <a:tc>
                  <a:txBody>
                    <a:bodyPr/>
                    <a:lstStyle/>
                    <a:p>
                      <a:r>
                        <a:rPr lang="tr-T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Büyük Eşittir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&gt;=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7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0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Operatörler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10</a:t>
            </a:r>
            <a:endParaRPr lang="en-US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17D283F5-1307-4845-B00F-FB930861A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57565"/>
              </p:ext>
            </p:extLst>
          </p:nvPr>
        </p:nvGraphicFramePr>
        <p:xfrm>
          <a:off x="2220686" y="1665514"/>
          <a:ext cx="8006293" cy="4016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03">
                  <a:extLst>
                    <a:ext uri="{9D8B030D-6E8A-4147-A177-3AD203B41FA5}">
                      <a16:colId xmlns:a16="http://schemas.microsoft.com/office/drawing/2014/main" val="1170163094"/>
                    </a:ext>
                  </a:extLst>
                </a:gridCol>
                <a:gridCol w="2136113">
                  <a:extLst>
                    <a:ext uri="{9D8B030D-6E8A-4147-A177-3AD203B41FA5}">
                      <a16:colId xmlns:a16="http://schemas.microsoft.com/office/drawing/2014/main" val="767340089"/>
                    </a:ext>
                  </a:extLst>
                </a:gridCol>
                <a:gridCol w="4165677">
                  <a:extLst>
                    <a:ext uri="{9D8B030D-6E8A-4147-A177-3AD203B41FA5}">
                      <a16:colId xmlns:a16="http://schemas.microsoft.com/office/drawing/2014/main" val="405646231"/>
                    </a:ext>
                  </a:extLst>
                </a:gridCol>
              </a:tblGrid>
              <a:tr h="850921">
                <a:tc>
                  <a:txBody>
                    <a:bodyPr/>
                    <a:lstStyle/>
                    <a:p>
                      <a:r>
                        <a:rPr lang="tr-TR" dirty="0"/>
                        <a:t>Operatör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Kullanılışı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02090"/>
                  </a:ext>
                </a:extLst>
              </a:tr>
              <a:tr h="1582953">
                <a:tc>
                  <a:txBody>
                    <a:bodyPr/>
                    <a:lstStyle/>
                    <a:p>
                      <a:r>
                        <a:rPr lang="tr-T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$Sayi1 &amp;&amp;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74637"/>
                  </a:ext>
                </a:extLst>
              </a:tr>
              <a:tr h="1582953">
                <a:tc>
                  <a:txBody>
                    <a:bodyPr/>
                    <a:lstStyle/>
                    <a:p>
                      <a:r>
                        <a:rPr lang="tr-TR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$Sayi1 || $Sayi2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7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6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 Bastırma Operatörü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11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9" y="139982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511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 Bastırma Operatörü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11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9" y="139982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Hata bastırma operatörü (</a:t>
            </a:r>
            <a:r>
              <a:rPr lang="tr-TR" b="1" i="0" dirty="0">
                <a:solidFill>
                  <a:srgbClr val="404040"/>
                </a:solidFill>
                <a:effectLst/>
                <a:latin typeface="Ubuntu"/>
              </a:rPr>
              <a:t>@</a:t>
            </a:r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) et işaretidir. </a:t>
            </a:r>
          </a:p>
        </p:txBody>
      </p:sp>
    </p:spTree>
    <p:extLst>
      <p:ext uri="{BB962C8B-B14F-4D97-AF65-F5344CB8AC3E}">
        <p14:creationId xmlns:p14="http://schemas.microsoft.com/office/powerpoint/2010/main" val="315344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 Bastırma Operatörü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11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9" y="139982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Hata bastırma operatörü (</a:t>
            </a:r>
            <a:r>
              <a:rPr lang="tr-TR" b="1" i="0" dirty="0">
                <a:solidFill>
                  <a:srgbClr val="404040"/>
                </a:solidFill>
                <a:effectLst/>
                <a:latin typeface="Ubuntu"/>
              </a:rPr>
              <a:t>@</a:t>
            </a:r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) et işaretidir. </a:t>
            </a:r>
          </a:p>
          <a:p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Her deyimin önünde kullanılabilir. </a:t>
            </a:r>
          </a:p>
        </p:txBody>
      </p:sp>
    </p:spTree>
    <p:extLst>
      <p:ext uri="{BB962C8B-B14F-4D97-AF65-F5344CB8AC3E}">
        <p14:creationId xmlns:p14="http://schemas.microsoft.com/office/powerpoint/2010/main" val="45148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 Bastırma Operatörü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11</a:t>
            </a:r>
            <a:endParaRPr lang="en-US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C056E8D-0208-4FEF-8A5C-4F50F86D2094}"/>
              </a:ext>
            </a:extLst>
          </p:cNvPr>
          <p:cNvSpPr txBox="1">
            <a:spLocks/>
          </p:cNvSpPr>
          <p:nvPr/>
        </p:nvSpPr>
        <p:spPr>
          <a:xfrm>
            <a:off x="1311579" y="139982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Hata bastırma operatörü (</a:t>
            </a:r>
            <a:r>
              <a:rPr lang="tr-TR" b="1" i="0" dirty="0">
                <a:solidFill>
                  <a:srgbClr val="404040"/>
                </a:solidFill>
                <a:effectLst/>
                <a:latin typeface="Ubuntu"/>
              </a:rPr>
              <a:t>@</a:t>
            </a:r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) et işaretidir. </a:t>
            </a:r>
          </a:p>
          <a:p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Her deyimin önünde kullanılabilir. </a:t>
            </a:r>
          </a:p>
          <a:p>
            <a:r>
              <a:rPr lang="tr-TR" b="0" i="0" dirty="0">
                <a:solidFill>
                  <a:srgbClr val="404040"/>
                </a:solidFill>
                <a:effectLst/>
                <a:latin typeface="Ubuntu"/>
              </a:rPr>
              <a:t>Hata oluşturacak yerlerin başına bunu koyduğunuzda ekrana bir hata çıktısı verdirmemeye yarar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74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E750946-6FDA-4174-AB47-96BAFE31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</p:txBody>
      </p:sp>
    </p:spTree>
    <p:extLst>
      <p:ext uri="{BB962C8B-B14F-4D97-AF65-F5344CB8AC3E}">
        <p14:creationId xmlns:p14="http://schemas.microsoft.com/office/powerpoint/2010/main" val="583897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  <a:p>
            <a:pPr algn="just"/>
            <a:r>
              <a:rPr lang="tr-TR" dirty="0"/>
              <a:t>Karakter katarı operatörü, birleştirme operatörüdür.</a:t>
            </a:r>
          </a:p>
        </p:txBody>
      </p:sp>
    </p:spTree>
    <p:extLst>
      <p:ext uri="{BB962C8B-B14F-4D97-AF65-F5344CB8AC3E}">
        <p14:creationId xmlns:p14="http://schemas.microsoft.com/office/powerpoint/2010/main" val="4092245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  <a:p>
            <a:pPr algn="just"/>
            <a:r>
              <a:rPr lang="tr-TR" dirty="0"/>
              <a:t>Karakter katarı operatörü, birleştirme operatörüdür.</a:t>
            </a:r>
          </a:p>
          <a:p>
            <a:r>
              <a:rPr lang="tr-TR" dirty="0"/>
              <a:t>Tek tırnak ile girilen değerler de değişken kullanılmaz, değişken kullanıldığı taktirde değişkeni metin olarak algılayacaktır. Çift tırnak ile girilen değerlerde değişken kullanılabilir, değişken kullanıldığı taktirde değişkenin değerini bize aktaracaktır.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95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  <a:p>
            <a:pPr algn="just"/>
            <a:r>
              <a:rPr lang="tr-TR" dirty="0"/>
              <a:t>Karakter katarı operatörü, birleştirme operatörüdür.</a:t>
            </a:r>
          </a:p>
          <a:p>
            <a:r>
              <a:rPr lang="tr-TR" dirty="0"/>
              <a:t>Tek tırnak ile girilen değerler de değişken kullanılmaz, değişken kullanıldığı taktirde değişkeni metin olarak algılayacaktır. Çift tırnak ile girilen değerlerde değişken kullanılabilir, değişken kullanıldığı taktirde değişkenin değerini bize aktaracaktır.</a:t>
            </a:r>
            <a:endParaRPr lang="en-US" dirty="0"/>
          </a:p>
          <a:p>
            <a:pPr algn="just"/>
            <a:r>
              <a:rPr lang="tr-TR" dirty="0"/>
              <a:t>kaçış operatörüyse, </a:t>
            </a:r>
            <a:r>
              <a:rPr lang="tr-TR" dirty="0" err="1"/>
              <a:t>PHP’de</a:t>
            </a:r>
            <a:r>
              <a:rPr lang="tr-TR" dirty="0"/>
              <a:t> değişken olarak tanımlı ifadelerin normal metin olarak yazılmasına imkan vermektedir.</a:t>
            </a:r>
          </a:p>
        </p:txBody>
      </p:sp>
    </p:spTree>
    <p:extLst>
      <p:ext uri="{BB962C8B-B14F-4D97-AF65-F5344CB8AC3E}">
        <p14:creationId xmlns:p14="http://schemas.microsoft.com/office/powerpoint/2010/main" val="4134961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  <a:p>
            <a:pPr algn="just"/>
            <a:r>
              <a:rPr lang="tr-TR" dirty="0"/>
              <a:t>Karakter katarı operatörü, birleştirme operatörüdür.</a:t>
            </a:r>
          </a:p>
          <a:p>
            <a:r>
              <a:rPr lang="tr-TR" dirty="0"/>
              <a:t>Tek tırnak ile girilen değerler de değişken kullanılmaz, değişken kullanıldığı taktirde değişkeni metin olarak algılayacaktır. Çift tırnak ile girilen değerlerde değişken kullanılabilir, değişken kullanıldığı taktirde değişkenin değerini bize aktaracaktır.</a:t>
            </a:r>
            <a:endParaRPr lang="en-US" dirty="0"/>
          </a:p>
          <a:p>
            <a:pPr algn="just"/>
            <a:r>
              <a:rPr lang="tr-TR" dirty="0"/>
              <a:t>kaçış operatörüyse, </a:t>
            </a:r>
            <a:r>
              <a:rPr lang="tr-TR" dirty="0" err="1"/>
              <a:t>PHP’de</a:t>
            </a:r>
            <a:r>
              <a:rPr lang="tr-TR" dirty="0"/>
              <a:t> değişken olarak tanımlı ifadelerin normal metin olarak yazılmasına imkan vermektedir.</a:t>
            </a:r>
          </a:p>
          <a:p>
            <a:pPr algn="just"/>
            <a:r>
              <a:rPr lang="tr-TR" dirty="0"/>
              <a:t>Atama operatörleri ile değişkenlere değer atarız. Temel atama operatörü eşittirdir.</a:t>
            </a:r>
          </a:p>
        </p:txBody>
      </p:sp>
    </p:spTree>
    <p:extLst>
      <p:ext uri="{BB962C8B-B14F-4D97-AF65-F5344CB8AC3E}">
        <p14:creationId xmlns:p14="http://schemas.microsoft.com/office/powerpoint/2010/main" val="3521515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  <a:p>
            <a:pPr algn="just"/>
            <a:r>
              <a:rPr lang="tr-TR" dirty="0"/>
              <a:t>Karakter katarı operatörü, birleştirme operatörüdür.</a:t>
            </a:r>
          </a:p>
          <a:p>
            <a:r>
              <a:rPr lang="tr-TR" dirty="0"/>
              <a:t>Tek tırnak ile girilen değerler de değişken kullanılmaz, değişken kullanıldığı taktirde değişkeni metin olarak algılayacaktır. Çift tırnak ile girilen değerlerde değişken kullanılabilir, değişken kullanıldığı taktirde değişkenin değerini bize aktaracaktır.</a:t>
            </a:r>
            <a:endParaRPr lang="en-US" dirty="0"/>
          </a:p>
          <a:p>
            <a:pPr algn="just"/>
            <a:r>
              <a:rPr lang="tr-TR" dirty="0"/>
              <a:t>kaçış operatörüyse, </a:t>
            </a:r>
            <a:r>
              <a:rPr lang="tr-TR" dirty="0" err="1"/>
              <a:t>PHP’de</a:t>
            </a:r>
            <a:r>
              <a:rPr lang="tr-TR" dirty="0"/>
              <a:t> değişken olarak tanımlı ifadelerin normal metin olarak yazılmasına imkan vermektedir.</a:t>
            </a:r>
          </a:p>
          <a:p>
            <a:pPr algn="just"/>
            <a:r>
              <a:rPr lang="tr-TR" dirty="0"/>
              <a:t>Atama operatörleri ile değişkenlere değer atarız. Temel atama operatörü eşittirdir.</a:t>
            </a:r>
          </a:p>
          <a:p>
            <a:pPr algn="just"/>
            <a:r>
              <a:rPr lang="tr-TR" dirty="0"/>
              <a:t>Bir değişkendeki sayısal değeri bir artırmak için çift artı (++) operatörünü, bir değer eksiltmek için de çift eksi (- -) operatörünü kullanırız.</a:t>
            </a:r>
          </a:p>
        </p:txBody>
      </p:sp>
    </p:spTree>
    <p:extLst>
      <p:ext uri="{BB962C8B-B14F-4D97-AF65-F5344CB8AC3E}">
        <p14:creationId xmlns:p14="http://schemas.microsoft.com/office/powerpoint/2010/main" val="1094535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  <a:p>
            <a:pPr algn="just"/>
            <a:r>
              <a:rPr lang="tr-TR" dirty="0"/>
              <a:t>Karakter katarı operatörü, birleştirme operatörüdür.</a:t>
            </a:r>
          </a:p>
          <a:p>
            <a:r>
              <a:rPr lang="tr-TR" dirty="0"/>
              <a:t>Tek tırnak ile girilen değerler de değişken kullanılmaz, değişken kullanıldığı taktirde değişkeni metin olarak algılayacaktır. Çift tırnak ile girilen değerlerde değişken kullanılabilir, değişken kullanıldığı taktirde değişkenin değerini bize aktaracaktır.</a:t>
            </a:r>
            <a:endParaRPr lang="en-US" dirty="0"/>
          </a:p>
          <a:p>
            <a:pPr algn="just"/>
            <a:r>
              <a:rPr lang="tr-TR" dirty="0"/>
              <a:t>kaçış operatörüyse, </a:t>
            </a:r>
            <a:r>
              <a:rPr lang="tr-TR" dirty="0" err="1"/>
              <a:t>PHP’de</a:t>
            </a:r>
            <a:r>
              <a:rPr lang="tr-TR" dirty="0"/>
              <a:t> değişken olarak tanımlı ifadelerin normal metin olarak yazılmasına imkan vermektedir.</a:t>
            </a:r>
          </a:p>
          <a:p>
            <a:pPr algn="just"/>
            <a:r>
              <a:rPr lang="tr-TR" dirty="0"/>
              <a:t>Atama operatörleri ile değişkenlere değer atarız. Temel atama operatörü eşittirdir.</a:t>
            </a:r>
          </a:p>
          <a:p>
            <a:pPr algn="just"/>
            <a:r>
              <a:rPr lang="tr-TR" dirty="0"/>
              <a:t>Bir değişkendeki sayısal değeri bir artırmak için çift artı (++) operatörünü, bir değer eksiltmek için de çift eksi (- -) operatörünü kullanırız.</a:t>
            </a:r>
          </a:p>
          <a:p>
            <a:pPr algn="just"/>
            <a:r>
              <a:rPr lang="tr-TR" dirty="0"/>
              <a:t>Karşılaştırma operatörleri ile adı üstünde birden fazla değerin kendi aralarında karşılaştırmasını yaparız.</a:t>
            </a:r>
          </a:p>
        </p:txBody>
      </p:sp>
    </p:spTree>
    <p:extLst>
      <p:ext uri="{BB962C8B-B14F-4D97-AF65-F5344CB8AC3E}">
        <p14:creationId xmlns:p14="http://schemas.microsoft.com/office/powerpoint/2010/main" val="66359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  <a:p>
            <a:pPr algn="just"/>
            <a:r>
              <a:rPr lang="tr-TR" dirty="0"/>
              <a:t>Karakter katarı operatörü, birleştirme operatörüdür.</a:t>
            </a:r>
          </a:p>
          <a:p>
            <a:r>
              <a:rPr lang="tr-TR" dirty="0"/>
              <a:t>Tek tırnak ile girilen değerler de değişken kullanılmaz, değişken kullanıldığı taktirde değişkeni metin olarak algılayacaktır. Çift tırnak ile girilen değerlerde değişken kullanılabilir, değişken kullanıldığı taktirde değişkenin değerini bize aktaracaktır.</a:t>
            </a:r>
            <a:endParaRPr lang="en-US" dirty="0"/>
          </a:p>
          <a:p>
            <a:pPr algn="just"/>
            <a:r>
              <a:rPr lang="tr-TR" dirty="0"/>
              <a:t>kaçış operatörüyse, </a:t>
            </a:r>
            <a:r>
              <a:rPr lang="tr-TR" dirty="0" err="1"/>
              <a:t>PHP’de</a:t>
            </a:r>
            <a:r>
              <a:rPr lang="tr-TR" dirty="0"/>
              <a:t> değişken olarak tanımlı ifadelerin normal metin olarak yazılmasına imkan vermektedir.</a:t>
            </a:r>
          </a:p>
          <a:p>
            <a:pPr algn="just"/>
            <a:r>
              <a:rPr lang="tr-TR" dirty="0"/>
              <a:t>Atama operatörleri ile değişkenlere değer atarız. Temel atama operatörü eşittirdir.</a:t>
            </a:r>
          </a:p>
          <a:p>
            <a:pPr algn="just"/>
            <a:r>
              <a:rPr lang="tr-TR" dirty="0"/>
              <a:t>Bir değişkendeki sayısal değeri bir artırmak için çift artı (++) operatörünü, bir değer eksiltmek için de çift eksi (- -) operatörünü kullanırız.</a:t>
            </a:r>
          </a:p>
          <a:p>
            <a:pPr algn="just"/>
            <a:r>
              <a:rPr lang="tr-TR" dirty="0"/>
              <a:t>Karşılaştırma operatörleri ile adı üstünde birden fazla değerin kendi aralarında karşılaştırmasını yaparız.</a:t>
            </a:r>
          </a:p>
          <a:p>
            <a:pPr algn="just"/>
            <a:r>
              <a:rPr lang="tr-TR" dirty="0"/>
              <a:t>Mantıksal operatörlerde ise; birden fazla karşılaştırmayı doğrudur ya da yanlıştır olarak değerlendirip birleştirebiliriz.</a:t>
            </a:r>
          </a:p>
        </p:txBody>
      </p:sp>
    </p:spTree>
    <p:extLst>
      <p:ext uri="{BB962C8B-B14F-4D97-AF65-F5344CB8AC3E}">
        <p14:creationId xmlns:p14="http://schemas.microsoft.com/office/powerpoint/2010/main" val="2094784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</a:t>
            </a:r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Aritmetik operatörler, matematiksel işlemlerin aynısıdır.</a:t>
            </a:r>
          </a:p>
          <a:p>
            <a:pPr algn="just"/>
            <a:r>
              <a:rPr lang="tr-TR" dirty="0"/>
              <a:t>Karakter katarı operatörü, birleştirme operatörüdür.</a:t>
            </a:r>
          </a:p>
          <a:p>
            <a:r>
              <a:rPr lang="tr-TR" dirty="0"/>
              <a:t>Tek tırnak ile girilen değerler de değişken kullanılmaz, değişken kullanıldığı taktirde değişkeni metin olarak algılayacaktır. Çift tırnak ile girilen değerlerde değişken kullanılabilir, değişken kullanıldığı taktirde değişkenin değerini bize aktaracaktır.</a:t>
            </a:r>
            <a:endParaRPr lang="en-US" dirty="0"/>
          </a:p>
          <a:p>
            <a:pPr algn="just"/>
            <a:r>
              <a:rPr lang="tr-TR" dirty="0"/>
              <a:t>kaçış operatörüyse, </a:t>
            </a:r>
            <a:r>
              <a:rPr lang="tr-TR" dirty="0" err="1"/>
              <a:t>PHP’de</a:t>
            </a:r>
            <a:r>
              <a:rPr lang="tr-TR" dirty="0"/>
              <a:t> değişken olarak tanımlı ifadelerin normal metin olarak yazılmasına imkan vermektedir.</a:t>
            </a:r>
          </a:p>
          <a:p>
            <a:pPr algn="just"/>
            <a:r>
              <a:rPr lang="tr-TR" dirty="0"/>
              <a:t>Atama operatörleri ile değişkenlere değer atarız. Temel atama operatörü eşittirdir.</a:t>
            </a:r>
          </a:p>
          <a:p>
            <a:pPr algn="just"/>
            <a:r>
              <a:rPr lang="tr-TR" dirty="0"/>
              <a:t>Bir değişkendeki sayısal değeri bir artırmak için çift artı (++) operatörünü, bir değer eksiltmek için de çift eksi (- -) operatörünü kullanırız.</a:t>
            </a:r>
          </a:p>
          <a:p>
            <a:pPr algn="just"/>
            <a:r>
              <a:rPr lang="tr-TR" dirty="0"/>
              <a:t>Karşılaştırma operatörleri ile adı üstünde birden fazla değerin kendi aralarında karşılaştırmasını yaparız.</a:t>
            </a:r>
          </a:p>
          <a:p>
            <a:pPr algn="just"/>
            <a:r>
              <a:rPr lang="tr-TR" dirty="0"/>
              <a:t>Mantıksal operatörlerde ise; birden fazla karşılaştırmayı doğrudur ya da yanlıştır olarak değerlendirip birleştirebiliriz.</a:t>
            </a:r>
          </a:p>
          <a:p>
            <a:pPr algn="just"/>
            <a:r>
              <a:rPr lang="tr-TR" dirty="0"/>
              <a:t>En son olarakta, normalde bize hata verebilecek bir kodun ekrana hata yazdırmadan boş şekilde dönmesini sağlamak için hata bastırma operatörünü kullanırız.</a:t>
            </a:r>
          </a:p>
        </p:txBody>
      </p:sp>
    </p:spTree>
    <p:extLst>
      <p:ext uri="{BB962C8B-B14F-4D97-AF65-F5344CB8AC3E}">
        <p14:creationId xmlns:p14="http://schemas.microsoft.com/office/powerpoint/2010/main" val="115024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326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PHP’de Kullanılan Operatörler</a:t>
            </a:r>
          </a:p>
          <a:p>
            <a:r>
              <a:rPr lang="tr-TR" dirty="0">
                <a:hlinkClick r:id="rId2"/>
              </a:rPr>
              <a:t>https://www.youtube.com/watch?v=TxvqSOi0ZBE</a:t>
            </a:r>
            <a:endParaRPr lang="tr-TR" dirty="0"/>
          </a:p>
          <a:p>
            <a:r>
              <a:rPr lang="en-US" dirty="0">
                <a:hlinkClick r:id="rId3"/>
              </a:rPr>
              <a:t>https://www.youtube.com/watch?v=iTF6rQdoSws</a:t>
            </a:r>
            <a:endParaRPr lang="tr-TR" dirty="0"/>
          </a:p>
          <a:p>
            <a:r>
              <a:rPr lang="en-US" dirty="0">
                <a:hlinkClick r:id="rId4"/>
              </a:rPr>
              <a:t>https://www.youtube.com/watch?v=hBNOeDluThs</a:t>
            </a:r>
            <a:endParaRPr lang="tr-TR" dirty="0"/>
          </a:p>
          <a:p>
            <a:r>
              <a:rPr lang="en-US" dirty="0">
                <a:hlinkClick r:id="rId5"/>
              </a:rPr>
              <a:t>https://www.youtube.com/watch?v=GX-_8WvjH1k</a:t>
            </a:r>
            <a:endParaRPr lang="tr-TR" dirty="0"/>
          </a:p>
          <a:p>
            <a:r>
              <a:rPr lang="en-US" dirty="0">
                <a:hlinkClick r:id="rId6"/>
              </a:rPr>
              <a:t>https://www.youtube.com/watch?v=OauozaBfY2Y</a:t>
            </a:r>
            <a:endParaRPr lang="tr-TR" dirty="0"/>
          </a:p>
          <a:p>
            <a:r>
              <a:rPr lang="en-US" dirty="0">
                <a:hlinkClick r:id="rId7"/>
              </a:rPr>
              <a:t>https://www.phpr.org/php-ifadeleri-ve-operatorleri/</a:t>
            </a:r>
            <a:endParaRPr lang="tr-TR" dirty="0"/>
          </a:p>
          <a:p>
            <a:r>
              <a:rPr lang="en-US" dirty="0">
                <a:hlinkClick r:id="rId8"/>
              </a:rPr>
              <a:t>https://tr.wikibooks.org/wiki/PHP/Operat%C3%B6rler</a:t>
            </a: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13</a:t>
            </a:r>
            <a:endParaRPr lang="en-US" dirty="0"/>
          </a:p>
        </p:txBody>
      </p:sp>
      <p:pic>
        <p:nvPicPr>
          <p:cNvPr id="7" name="Resim 6">
            <a:hlinkClick r:id="rId9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PHP’de Kullanılan Operatörler</a:t>
            </a:r>
          </a:p>
          <a:p>
            <a:r>
              <a:rPr lang="en-US" dirty="0">
                <a:hlinkClick r:id="rId2"/>
              </a:rPr>
              <a:t>https://tr.wikibooks.org/wiki/PHP/Operat%C3%B6rler</a:t>
            </a:r>
            <a:endParaRPr lang="tr-TR" dirty="0"/>
          </a:p>
          <a:p>
            <a:r>
              <a:rPr lang="en-US" dirty="0">
                <a:hlinkClick r:id="rId3"/>
              </a:rPr>
              <a:t>http://kod5.org/phpde-operatorler-5/</a:t>
            </a:r>
            <a:endParaRPr lang="tr-TR" dirty="0"/>
          </a:p>
          <a:p>
            <a:r>
              <a:rPr lang="en-US" dirty="0">
                <a:hlinkClick r:id="rId4"/>
              </a:rPr>
              <a:t>https://www.phpdefteri.com/icerik/10/operatorler.html</a:t>
            </a:r>
            <a:endParaRPr lang="tr-TR" dirty="0"/>
          </a:p>
          <a:p>
            <a:r>
              <a:rPr lang="en-US" dirty="0">
                <a:hlinkClick r:id="rId5"/>
              </a:rPr>
              <a:t>https://aydincanaltun.com/phpde-operatorler/</a:t>
            </a:r>
            <a:endParaRPr lang="tr-TR" dirty="0"/>
          </a:p>
          <a:p>
            <a:r>
              <a:rPr lang="en-US" dirty="0">
                <a:hlinkClick r:id="rId6"/>
              </a:rPr>
              <a:t>https://teknikakil.com/web-tasarim/php/phpde-temel-komutlar-ve-operatorler/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14</a:t>
            </a:r>
            <a:endParaRPr lang="en-US" dirty="0"/>
          </a:p>
        </p:txBody>
      </p:sp>
      <p:pic>
        <p:nvPicPr>
          <p:cNvPr id="7" name="Resim 6">
            <a:hlinkClick r:id="rId7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105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15</a:t>
            </a:r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Hilal ÇINAR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hilallcinarrr@gmail.com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19/08/2021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r>
              <a:rPr lang="tr-TR" dirty="0"/>
              <a:t>Tek Tırnak İle Çift Tırnak 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6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r>
              <a:rPr lang="tr-TR" dirty="0"/>
              <a:t>Tek Tırnak İle Çift Tırnak </a:t>
            </a:r>
          </a:p>
          <a:p>
            <a:r>
              <a:rPr lang="tr-TR" dirty="0"/>
              <a:t>Kaçış Operatörü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92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r>
              <a:rPr lang="tr-TR" dirty="0"/>
              <a:t>Tek Tırnak İle Çift Tırnak </a:t>
            </a:r>
          </a:p>
          <a:p>
            <a:r>
              <a:rPr lang="tr-TR" dirty="0"/>
              <a:t>Kaçış Operatörü</a:t>
            </a:r>
          </a:p>
          <a:p>
            <a:r>
              <a:rPr lang="tr-TR" dirty="0"/>
              <a:t>Atama Operatörleri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4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r>
              <a:rPr lang="tr-TR" dirty="0"/>
              <a:t>Tek Tırnak İle Çift Tırnak </a:t>
            </a:r>
          </a:p>
          <a:p>
            <a:r>
              <a:rPr lang="tr-TR" dirty="0"/>
              <a:t>Kaçış Operatörü</a:t>
            </a:r>
          </a:p>
          <a:p>
            <a:r>
              <a:rPr lang="tr-TR" dirty="0"/>
              <a:t>Atama Operatörleri</a:t>
            </a:r>
          </a:p>
          <a:p>
            <a:r>
              <a:rPr lang="es-ES" b="0" i="0" dirty="0">
                <a:solidFill>
                  <a:srgbClr val="404040"/>
                </a:solidFill>
                <a:effectLst/>
              </a:rPr>
              <a:t>Bir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D</a:t>
            </a:r>
            <a:r>
              <a:rPr lang="es-ES" b="0" i="0" dirty="0">
                <a:solidFill>
                  <a:srgbClr val="404040"/>
                </a:solidFill>
                <a:effectLst/>
              </a:rPr>
              <a:t>eğer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rtırma </a:t>
            </a:r>
            <a:r>
              <a:rPr lang="tr-TR" dirty="0">
                <a:solidFill>
                  <a:srgbClr val="404040"/>
                </a:solidFill>
              </a:rPr>
              <a:t>Veya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E</a:t>
            </a:r>
            <a:r>
              <a:rPr lang="es-ES" b="0" i="0" dirty="0">
                <a:solidFill>
                  <a:srgbClr val="404040"/>
                </a:solidFill>
                <a:effectLst/>
              </a:rPr>
              <a:t>ksiltme</a:t>
            </a:r>
            <a:endParaRPr lang="tr-TR" b="0" i="0" dirty="0">
              <a:solidFill>
                <a:srgbClr val="40404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70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48" y="1387929"/>
            <a:ext cx="8915400" cy="4144671"/>
          </a:xfrm>
        </p:spPr>
        <p:txBody>
          <a:bodyPr>
            <a:normAutofit/>
          </a:bodyPr>
          <a:lstStyle/>
          <a:p>
            <a:r>
              <a:rPr lang="tr-TR" dirty="0"/>
              <a:t>Aritmetik Operatörler</a:t>
            </a:r>
          </a:p>
          <a:p>
            <a:r>
              <a:rPr lang="tr-TR" dirty="0"/>
              <a:t>Karakter Katarı (Birleştirme) Operatörü</a:t>
            </a:r>
          </a:p>
          <a:p>
            <a:r>
              <a:rPr lang="tr-TR" dirty="0"/>
              <a:t>Tek Tırnak İle Çift Tırnak </a:t>
            </a:r>
          </a:p>
          <a:p>
            <a:r>
              <a:rPr lang="tr-TR" dirty="0"/>
              <a:t>Kaçış Operatörü</a:t>
            </a:r>
          </a:p>
          <a:p>
            <a:r>
              <a:rPr lang="tr-TR" dirty="0"/>
              <a:t>Atama Operatörleri</a:t>
            </a:r>
          </a:p>
          <a:p>
            <a:r>
              <a:rPr lang="es-ES" b="0" i="0" dirty="0">
                <a:solidFill>
                  <a:srgbClr val="404040"/>
                </a:solidFill>
                <a:effectLst/>
              </a:rPr>
              <a:t>Bir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D</a:t>
            </a:r>
            <a:r>
              <a:rPr lang="es-ES" b="0" i="0" dirty="0">
                <a:solidFill>
                  <a:srgbClr val="404040"/>
                </a:solidFill>
                <a:effectLst/>
              </a:rPr>
              <a:t>eğer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rtırma </a:t>
            </a:r>
            <a:r>
              <a:rPr lang="tr-TR" dirty="0">
                <a:solidFill>
                  <a:srgbClr val="404040"/>
                </a:solidFill>
              </a:rPr>
              <a:t>Veya</a:t>
            </a:r>
            <a:r>
              <a:rPr lang="es-ES" b="0" i="0" dirty="0">
                <a:solidFill>
                  <a:srgbClr val="404040"/>
                </a:solidFill>
                <a:effectLst/>
              </a:rPr>
              <a:t> </a:t>
            </a:r>
            <a:r>
              <a:rPr lang="tr-TR" b="0" i="0" dirty="0">
                <a:solidFill>
                  <a:srgbClr val="404040"/>
                </a:solidFill>
                <a:effectLst/>
              </a:rPr>
              <a:t>E</a:t>
            </a:r>
            <a:r>
              <a:rPr lang="es-ES" b="0" i="0" dirty="0">
                <a:solidFill>
                  <a:srgbClr val="404040"/>
                </a:solidFill>
                <a:effectLst/>
              </a:rPr>
              <a:t>ksiltme</a:t>
            </a:r>
            <a:endParaRPr lang="tr-TR" b="0" i="0" dirty="0">
              <a:solidFill>
                <a:srgbClr val="404040"/>
              </a:solidFill>
              <a:effectLst/>
            </a:endParaRPr>
          </a:p>
          <a:p>
            <a:r>
              <a:rPr lang="tr-TR" dirty="0">
                <a:solidFill>
                  <a:srgbClr val="404040"/>
                </a:solidFill>
              </a:rPr>
              <a:t>Karşılaştırma Operatörleri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</a:t>
            </a:r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69789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EC2CCD5C051344382F0B9B6D461BC95" ma:contentTypeVersion="4" ma:contentTypeDescription="Yeni belge oluşturun." ma:contentTypeScope="" ma:versionID="f5da275c537678aeba66f105c1c9bc85">
  <xsd:schema xmlns:xsd="http://www.w3.org/2001/XMLSchema" xmlns:xs="http://www.w3.org/2001/XMLSchema" xmlns:p="http://schemas.microsoft.com/office/2006/metadata/properties" xmlns:ns3="5244ec1e-65ef-4202-8f9e-4ec1ba767a23" targetNamespace="http://schemas.microsoft.com/office/2006/metadata/properties" ma:root="true" ma:fieldsID="d87621b09c5436b8415b18585c387eee" ns3:_="">
    <xsd:import namespace="5244ec1e-65ef-4202-8f9e-4ec1ba767a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4ec1e-65ef-4202-8f9e-4ec1ba767a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B8CB28-2E39-4F16-BA69-9C2C7B9721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5943FF-E070-4CFD-BCDB-5A5C76583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4ec1e-65ef-4202-8f9e-4ec1ba767a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37F8D1-7836-4B1B-AE91-540858AA878A}">
  <ds:schemaRefs>
    <ds:schemaRef ds:uri="http://purl.org/dc/elements/1.1/"/>
    <ds:schemaRef ds:uri="http://purl.org/dc/terms/"/>
    <ds:schemaRef ds:uri="http://www.w3.org/XML/1998/namespace"/>
    <ds:schemaRef ds:uri="5244ec1e-65ef-4202-8f9e-4ec1ba767a23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</TotalTime>
  <Words>1711</Words>
  <Application>Microsoft Office PowerPoint</Application>
  <PresentationFormat>Geniş ekran</PresentationFormat>
  <Paragraphs>323</Paragraphs>
  <Slides>42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Ubuntu</vt:lpstr>
      <vt:lpstr>Wingdings 3</vt:lpstr>
      <vt:lpstr>Duman</vt:lpstr>
      <vt:lpstr>PHP’de Kullanılan Operatörler</vt:lpstr>
      <vt:lpstr>İçindekiler</vt:lpstr>
      <vt:lpstr>İçindekiler</vt:lpstr>
      <vt:lpstr>İçindekiler</vt:lpstr>
      <vt:lpstr>İçindekiler</vt:lpstr>
      <vt:lpstr>İçindekiler</vt:lpstr>
      <vt:lpstr>İçindekiler</vt:lpstr>
      <vt:lpstr>İçindekiler</vt:lpstr>
      <vt:lpstr>İçindekiler</vt:lpstr>
      <vt:lpstr>İçindekiler</vt:lpstr>
      <vt:lpstr>İçindekiler</vt:lpstr>
      <vt:lpstr>İçindekiler</vt:lpstr>
      <vt:lpstr>İçindekiler</vt:lpstr>
      <vt:lpstr>Aritmetik Operatörler</vt:lpstr>
      <vt:lpstr>Aritmetik Operatörler</vt:lpstr>
      <vt:lpstr>Karakter Katarı (Birleştirme) Operatörü</vt:lpstr>
      <vt:lpstr>Tek Tırnak İle Çift Tırnak </vt:lpstr>
      <vt:lpstr>Tek Tırnak İle Çift Tırnak </vt:lpstr>
      <vt:lpstr>Kaçış Operatörü</vt:lpstr>
      <vt:lpstr>Atama Operatörleri</vt:lpstr>
      <vt:lpstr>Atama Operatörleri</vt:lpstr>
      <vt:lpstr>Bir Değer Artırma Veya Eksiltme</vt:lpstr>
      <vt:lpstr>Karşılaştırma Operatörleri</vt:lpstr>
      <vt:lpstr>Karşılaştırma Operatörleri</vt:lpstr>
      <vt:lpstr>Mantıksal Operatörler</vt:lpstr>
      <vt:lpstr>Hata Bastırma Operatörü</vt:lpstr>
      <vt:lpstr>Hata Bastırma Operatörü</vt:lpstr>
      <vt:lpstr>Hata Bastırma Operatörü</vt:lpstr>
      <vt:lpstr>Hata Bastırma Operatörü</vt:lpstr>
      <vt:lpstr>Sonuç</vt:lpstr>
      <vt:lpstr>Sonuç</vt:lpstr>
      <vt:lpstr>Sonuç</vt:lpstr>
      <vt:lpstr>Sonuç</vt:lpstr>
      <vt:lpstr>Sonuç</vt:lpstr>
      <vt:lpstr>Sonuç</vt:lpstr>
      <vt:lpstr>Sonuç</vt:lpstr>
      <vt:lpstr>Sonuç</vt:lpstr>
      <vt:lpstr>Sonuç</vt:lpstr>
      <vt:lpstr>Sonuç</vt:lpstr>
      <vt:lpstr>Kaynaklar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Hilal ÇINAR</cp:lastModifiedBy>
  <cp:revision>32</cp:revision>
  <dcterms:created xsi:type="dcterms:W3CDTF">2020-04-15T07:57:29Z</dcterms:created>
  <dcterms:modified xsi:type="dcterms:W3CDTF">2021-08-22T12:46:14Z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0x0101004EC2CCD5C051344382F0B9B6D461BC95</vt:lpwstr>
  </property>
</Properties>
</file>