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80" r:id="rId4"/>
    <p:sldId id="258" r:id="rId5"/>
    <p:sldId id="272" r:id="rId6"/>
    <p:sldId id="273" r:id="rId7"/>
    <p:sldId id="276" r:id="rId8"/>
    <p:sldId id="277" r:id="rId9"/>
    <p:sldId id="278" r:id="rId10"/>
    <p:sldId id="279" r:id="rId11"/>
    <p:sldId id="261" r:id="rId12"/>
    <p:sldId id="271" r:id="rId13"/>
    <p:sldId id="270" r:id="rId14"/>
    <p:sldId id="259"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3603" autoAdjust="0"/>
    <p:restoredTop sz="94660"/>
  </p:normalViewPr>
  <p:slideViewPr>
    <p:cSldViewPr snapToGrid="0">
      <p:cViewPr varScale="1">
        <p:scale>
          <a:sx n="73" d="100"/>
          <a:sy n="73" d="100"/>
        </p:scale>
        <p:origin x="-678"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pPr/>
              <a:t>8/22/2021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pPr/>
              <a:t>‹#›</a:t>
            </a:fld>
            <a:endParaRPr lang="en-US"/>
          </a:p>
        </p:txBody>
      </p:sp>
    </p:spTree>
    <p:extLst>
      <p:ext uri="{BB962C8B-B14F-4D97-AF65-F5344CB8AC3E}">
        <p14:creationId xmlns:p14="http://schemas.microsoft.com/office/powerpoint/2010/main" xmlns=""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pPr/>
              <a:t>8/22/2021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pPr/>
              <a:t>8/22/2021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pPr/>
              <a:t>8/22/2021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pPr/>
              <a:t>8/22/2021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pPr/>
              <a:t>8/22/2021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pPr/>
              <a:t>8/22/2021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pPr/>
              <a:t>8/22/2021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pPr/>
              <a:t>8/22/2021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pPr/>
              <a:t>8/22/2021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pPr/>
              <a:t>8/22/2021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pPr/>
              <a:t>8/22/2021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pPr/>
              <a:t>8/22/2021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pPr/>
              <a:t>8/22/2021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pPr/>
              <a:t>8/22/2021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pPr/>
              <a:t>8/22/2021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pPr/>
              <a:t>8/22/2021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pPr/>
              <a:t>8/22/2021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youtube.com/bmdersleri"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youtube.com/bmdersleri" TargetMode="External"/><Relationship Id="rId3" Type="http://schemas.openxmlformats.org/officeDocument/2006/relationships/hyperlink" Target="https://kodlamaklazim.com/blog/php-soyut-siniflar-abstract-class" TargetMode="External"/><Relationship Id="rId7" Type="http://schemas.openxmlformats.org/officeDocument/2006/relationships/image" Target="../media/image2.png"/><Relationship Id="rId2" Type="http://schemas.openxmlformats.org/officeDocument/2006/relationships/hyperlink" Target="https://www.phptutorial.net/php-oop/php-abstract-class/" TargetMode="External"/><Relationship Id="rId1" Type="http://schemas.openxmlformats.org/officeDocument/2006/relationships/slideLayout" Target="../slideLayouts/slideLayout2.xml"/><Relationship Id="rId6" Type="http://schemas.openxmlformats.org/officeDocument/2006/relationships/hyperlink" Target="https://www.youtube.com/channel/UCIdYgV-XFjv9q0IHtzUTtQw" TargetMode="External"/><Relationship Id="rId5" Type="http://schemas.openxmlformats.org/officeDocument/2006/relationships/hyperlink" Target="https://mbilgil0.medium.com/abstract-class-vs-interface-bf98133bfadf" TargetMode="External"/><Relationship Id="rId4" Type="http://schemas.openxmlformats.org/officeDocument/2006/relationships/hyperlink" Target="https://bidb.itu.edu.tr/seyir-defteri/blog/2013/09/08/soyut-s%C4%B1n%C4%B1f-(abstract-clas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channel/UCIdYgV-XFjv9q0IHtzUTtQw" TargetMode="Externa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hyperlink" Target="http://youtube.com/bmdersleri"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youtube.com/bmdersleri"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xmlns="" id="{076FD396-29BE-4299-87ED-718DA102194B}"/>
              </a:ext>
            </a:extLst>
          </p:cNvPr>
          <p:cNvSpPr/>
          <p:nvPr/>
        </p:nvSpPr>
        <p:spPr>
          <a:xfrm>
            <a:off x="6666896" y="4997115"/>
            <a:ext cx="5190957" cy="160559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xmlns="" id="{9BA139C7-4FF9-4739-8B42-CEE441CD9363}"/>
              </a:ext>
            </a:extLst>
          </p:cNvPr>
          <p:cNvSpPr>
            <a:spLocks noGrp="1"/>
          </p:cNvSpPr>
          <p:nvPr>
            <p:ph type="ctrTitle"/>
          </p:nvPr>
        </p:nvSpPr>
        <p:spPr>
          <a:xfrm>
            <a:off x="1175657" y="2839605"/>
            <a:ext cx="8307948" cy="888718"/>
          </a:xfrm>
        </p:spPr>
        <p:txBody>
          <a:bodyPr>
            <a:normAutofit fontScale="90000"/>
          </a:bodyPr>
          <a:lstStyle/>
          <a:p>
            <a:r>
              <a:rPr lang="tr-TR"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Sınıf Soyutlama Kavramı?</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xmlns=""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xmlns="" id="{ABB297CB-A6C7-4031-8C8E-CA95B981B15B}"/>
              </a:ext>
            </a:extLst>
          </p:cNvPr>
          <p:cNvSpPr txBox="1">
            <a:spLocks/>
          </p:cNvSpPr>
          <p:nvPr/>
        </p:nvSpPr>
        <p:spPr>
          <a:xfrm>
            <a:off x="7257303" y="5166613"/>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a:t>
            </a:r>
            <a:r>
              <a:rPr lang="tr-TR" dirty="0" smtClean="0">
                <a:solidFill>
                  <a:schemeClr val="tx1"/>
                </a:solidFill>
              </a:rPr>
              <a:t>Sunan:</a:t>
            </a:r>
            <a:r>
              <a:rPr lang="tr-TR" b="1" dirty="0" smtClean="0">
                <a:solidFill>
                  <a:schemeClr val="tx1"/>
                </a:solidFill>
              </a:rPr>
              <a:t>ELİF ÇETİN</a:t>
            </a:r>
            <a:endParaRPr lang="tr-TR" b="1" dirty="0">
              <a:solidFill>
                <a:schemeClr val="tx1"/>
              </a:solidFill>
            </a:endParaRPr>
          </a:p>
          <a:p>
            <a:r>
              <a:rPr lang="tr-TR" dirty="0">
                <a:solidFill>
                  <a:schemeClr val="tx1"/>
                </a:solidFill>
              </a:rPr>
              <a:t>Tarih                            : </a:t>
            </a:r>
            <a:r>
              <a:rPr lang="tr-TR" dirty="0" smtClean="0">
                <a:solidFill>
                  <a:schemeClr val="tx1"/>
                </a:solidFill>
              </a:rPr>
              <a:t>20/08/2021</a:t>
            </a:r>
            <a:endParaRPr lang="tr-TR" dirty="0">
              <a:solidFill>
                <a:schemeClr val="tx1"/>
              </a:solidFill>
            </a:endParaRPr>
          </a:p>
          <a:p>
            <a:r>
              <a:rPr lang="tr-TR" dirty="0">
                <a:solidFill>
                  <a:schemeClr val="tx1"/>
                </a:solidFill>
              </a:rPr>
              <a:t>Sürüm                         : </a:t>
            </a:r>
            <a:r>
              <a:rPr lang="tr-TR" dirty="0" smtClean="0">
                <a:solidFill>
                  <a:schemeClr val="tx1"/>
                </a:solidFill>
              </a:rPr>
              <a:t>v1</a:t>
            </a:r>
            <a:endParaRPr lang="tr-TR" dirty="0">
              <a:solidFill>
                <a:schemeClr val="tx1"/>
              </a:solidFill>
            </a:endParaRPr>
          </a:p>
        </p:txBody>
      </p:sp>
      <p:pic>
        <p:nvPicPr>
          <p:cNvPr id="12" name="Picture 2" descr="What Is Real Artificial Intelligence: Characteristics of True AI ...">
            <a:extLst>
              <a:ext uri="{FF2B5EF4-FFF2-40B4-BE49-F238E27FC236}">
                <a16:creationId xmlns:a16="http://schemas.microsoft.com/office/drawing/2014/main" xmlns="" id="{9C97840F-45F2-4B61-ACA8-042E075CB659}"/>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69372" y="4319146"/>
            <a:ext cx="3492832"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Resim 4">
            <a:hlinkClick r:id="rId3"/>
            <a:extLst>
              <a:ext uri="{FF2B5EF4-FFF2-40B4-BE49-F238E27FC236}">
                <a16:creationId xmlns:a16="http://schemas.microsoft.com/office/drawing/2014/main" xmlns="" id="{EED764AF-282C-4771-8AA0-42C0A63C7DC7}"/>
              </a:ext>
            </a:extLst>
          </p:cNvPr>
          <p:cNvPicPr>
            <a:picLocks noChangeAspect="1"/>
          </p:cNvPicPr>
          <p:nvPr/>
        </p:nvPicPr>
        <p:blipFill>
          <a:blip r:embed="rId4"/>
          <a:stretch>
            <a:fillRect/>
          </a:stretch>
        </p:blipFill>
        <p:spPr>
          <a:xfrm>
            <a:off x="1064126" y="-111072"/>
            <a:ext cx="1778435" cy="1633526"/>
          </a:xfrm>
          <a:prstGeom prst="rect">
            <a:avLst/>
          </a:prstGeom>
        </p:spPr>
      </p:pic>
      <p:sp>
        <p:nvSpPr>
          <p:cNvPr id="8" name="Dikdörtgen 7">
            <a:extLst>
              <a:ext uri="{FF2B5EF4-FFF2-40B4-BE49-F238E27FC236}">
                <a16:creationId xmlns:a16="http://schemas.microsoft.com/office/drawing/2014/main" xmlns="" id="{1E4F3095-F1B4-404E-8096-C524CBBDD076}"/>
              </a:ext>
            </a:extLst>
          </p:cNvPr>
          <p:cNvSpPr/>
          <p:nvPr/>
        </p:nvSpPr>
        <p:spPr>
          <a:xfrm>
            <a:off x="510890" y="1335303"/>
            <a:ext cx="2916964"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6" descr="These are the Skills that You Need to Hone to Become a Software Engineer">
            <a:extLst>
              <a:ext uri="{FF2B5EF4-FFF2-40B4-BE49-F238E27FC236}">
                <a16:creationId xmlns:a16="http://schemas.microsoft.com/office/drawing/2014/main" xmlns="" id="{5D3FC272-08B1-4482-8241-964622235DA5}"/>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8703527" y="193824"/>
            <a:ext cx="3154326" cy="17743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Alt Başlık 2">
            <a:extLst>
              <a:ext uri="{FF2B5EF4-FFF2-40B4-BE49-F238E27FC236}">
                <a16:creationId xmlns:a16="http://schemas.microsoft.com/office/drawing/2014/main" xmlns="" id="{AFAC00CB-D72B-446D-8857-9E634BBB30B2}"/>
              </a:ext>
            </a:extLst>
          </p:cNvPr>
          <p:cNvSpPr txBox="1">
            <a:spLocks/>
          </p:cNvSpPr>
          <p:nvPr/>
        </p:nvSpPr>
        <p:spPr>
          <a:xfrm>
            <a:off x="3679991" y="58859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Sunucu Tabanlı Programlama</a:t>
            </a:r>
            <a:endParaRPr lang="en-US" b="1" dirty="0">
              <a:ln/>
              <a:solidFill>
                <a:schemeClr val="accent3"/>
              </a:solidFill>
            </a:endParaRPr>
          </a:p>
        </p:txBody>
      </p:sp>
    </p:spTree>
    <p:extLst>
      <p:ext uri="{BB962C8B-B14F-4D97-AF65-F5344CB8AC3E}">
        <p14:creationId xmlns:p14="http://schemas.microsoft.com/office/powerpoint/2010/main" xmlns=""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8556170" y="653144"/>
            <a:ext cx="2948441" cy="5852160"/>
          </a:xfrm>
        </p:spPr>
        <p:txBody>
          <a:bodyPr/>
          <a:lstStyle/>
          <a:p>
            <a:r>
              <a:rPr lang="tr-TR" dirty="0" smtClean="0"/>
              <a:t>Kodun Çıktısı:</a:t>
            </a:r>
          </a:p>
          <a:p>
            <a:endParaRPr lang="tr-TR" dirty="0"/>
          </a:p>
        </p:txBody>
      </p:sp>
      <p:sp>
        <p:nvSpPr>
          <p:cNvPr id="4" name="3 Slayt Numarası Yer Tutucusu"/>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5" name="4 Resim" descr="Adsız.png"/>
          <p:cNvPicPr>
            <a:picLocks noChangeAspect="1"/>
          </p:cNvPicPr>
          <p:nvPr/>
        </p:nvPicPr>
        <p:blipFill>
          <a:blip r:embed="rId2"/>
          <a:stretch>
            <a:fillRect/>
          </a:stretch>
        </p:blipFill>
        <p:spPr>
          <a:xfrm>
            <a:off x="1371601" y="248194"/>
            <a:ext cx="6962502" cy="6413863"/>
          </a:xfrm>
          <a:prstGeom prst="rect">
            <a:avLst/>
          </a:prstGeom>
        </p:spPr>
      </p:pic>
      <p:pic>
        <p:nvPicPr>
          <p:cNvPr id="7" name="6 Resim" descr="Adsız.png"/>
          <p:cNvPicPr>
            <a:picLocks noChangeAspect="1"/>
          </p:cNvPicPr>
          <p:nvPr/>
        </p:nvPicPr>
        <p:blipFill>
          <a:blip r:embed="rId3"/>
          <a:stretch>
            <a:fillRect/>
          </a:stretch>
        </p:blipFill>
        <p:spPr>
          <a:xfrm>
            <a:off x="8583885" y="1473474"/>
            <a:ext cx="2600688" cy="98234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a:xfrm>
            <a:off x="1685109" y="624110"/>
            <a:ext cx="9819503" cy="1280890"/>
          </a:xfrm>
        </p:spPr>
        <p:txBody>
          <a:bodyPr>
            <a:normAutofit/>
          </a:bodyPr>
          <a:lstStyle/>
          <a:p>
            <a:r>
              <a:rPr lang="tr-TR" dirty="0" smtClean="0"/>
              <a:t>Kullanırken Dikkat Edilmesi Gerekenler:</a:t>
            </a:r>
            <a:endParaRPr lang="en-US"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a:xfrm>
            <a:off x="796834" y="1410789"/>
            <a:ext cx="10707778" cy="5447211"/>
          </a:xfrm>
        </p:spPr>
        <p:txBody>
          <a:bodyPr>
            <a:normAutofit lnSpcReduction="10000"/>
          </a:bodyPr>
          <a:lstStyle/>
          <a:p>
            <a:pPr marL="0" indent="0">
              <a:buNone/>
            </a:pPr>
            <a:r>
              <a:rPr lang="tr-TR" dirty="0" smtClean="0"/>
              <a:t>•    Soyut sınıflar “</a:t>
            </a:r>
            <a:r>
              <a:rPr lang="tr-TR" dirty="0" err="1" smtClean="0"/>
              <a:t>abstract</a:t>
            </a:r>
            <a:r>
              <a:rPr lang="tr-TR" dirty="0" smtClean="0"/>
              <a:t>” türünden nesneler tanımlamazlar.</a:t>
            </a:r>
          </a:p>
          <a:p>
            <a:pPr marL="0" indent="0">
              <a:buNone/>
            </a:pPr>
            <a:r>
              <a:rPr lang="tr-TR" dirty="0" smtClean="0"/>
              <a:t>•    Soyut sınıflar içerilerinde soyut olmayan metotlar da barındırabilir ancak soyut metotlar sadece soyut sınıflar içerisinde bildirilebilir.</a:t>
            </a:r>
          </a:p>
          <a:p>
            <a:pPr marL="0" indent="0">
              <a:buNone/>
            </a:pPr>
            <a:r>
              <a:rPr lang="tr-TR" dirty="0" smtClean="0"/>
              <a:t>•    Soyut metotlar türeyen sınıfta mutlaka bildirilmelidir.</a:t>
            </a:r>
          </a:p>
          <a:p>
            <a:pPr marL="0" indent="0">
              <a:buNone/>
            </a:pPr>
            <a:r>
              <a:rPr lang="tr-TR" dirty="0" smtClean="0"/>
              <a:t>•    Soyut metotlar </a:t>
            </a:r>
            <a:r>
              <a:rPr lang="tr-TR" dirty="0" err="1" smtClean="0"/>
              <a:t>override</a:t>
            </a:r>
            <a:r>
              <a:rPr lang="tr-TR" dirty="0" smtClean="0"/>
              <a:t> edilmek zorundadırlar, aksi takdirde derleyici hatası alınır.</a:t>
            </a:r>
          </a:p>
          <a:p>
            <a:pPr marL="0" indent="0">
              <a:buNone/>
            </a:pPr>
            <a:r>
              <a:rPr lang="tr-TR" dirty="0" smtClean="0"/>
              <a:t>•    </a:t>
            </a:r>
            <a:r>
              <a:rPr lang="tr-TR" b="1" dirty="0" smtClean="0"/>
              <a:t>“</a:t>
            </a:r>
            <a:r>
              <a:rPr lang="tr-TR" b="1" dirty="0" err="1" smtClean="0"/>
              <a:t>Static</a:t>
            </a:r>
            <a:r>
              <a:rPr lang="tr-TR" b="1" dirty="0" smtClean="0"/>
              <a:t>”</a:t>
            </a:r>
            <a:r>
              <a:rPr lang="tr-TR" dirty="0" smtClean="0"/>
              <a:t> metotlar soyut olarak tanımlanamazlar.</a:t>
            </a:r>
          </a:p>
          <a:p>
            <a:pPr marL="0" indent="0">
              <a:buNone/>
            </a:pPr>
            <a:r>
              <a:rPr lang="tr-TR" dirty="0" smtClean="0"/>
              <a:t>•    Soyut sınıflar </a:t>
            </a:r>
            <a:r>
              <a:rPr lang="tr-TR" b="1" dirty="0" smtClean="0"/>
              <a:t>“</a:t>
            </a:r>
            <a:r>
              <a:rPr lang="tr-TR" b="1" dirty="0" err="1" smtClean="0"/>
              <a:t>private</a:t>
            </a:r>
            <a:r>
              <a:rPr lang="tr-TR" b="1" dirty="0" smtClean="0"/>
              <a:t>”</a:t>
            </a:r>
            <a:r>
              <a:rPr lang="tr-TR" dirty="0" smtClean="0"/>
              <a:t> olarak tanımlanamazlar ama </a:t>
            </a:r>
            <a:r>
              <a:rPr lang="tr-TR" b="1" dirty="0" smtClean="0"/>
              <a:t>“public”</a:t>
            </a:r>
            <a:r>
              <a:rPr lang="tr-TR" dirty="0" smtClean="0"/>
              <a:t> ve </a:t>
            </a:r>
            <a:r>
              <a:rPr lang="tr-TR" b="1" dirty="0" smtClean="0"/>
              <a:t>“protected”</a:t>
            </a:r>
            <a:r>
              <a:rPr lang="tr-TR" dirty="0" smtClean="0"/>
              <a:t> olarak tanımlanabilirler.</a:t>
            </a:r>
          </a:p>
          <a:p>
            <a:pPr marL="0" indent="0">
              <a:buNone/>
            </a:pPr>
            <a:r>
              <a:rPr lang="tr-TR" dirty="0" smtClean="0"/>
              <a:t>•    Soyut sınıflar </a:t>
            </a:r>
            <a:r>
              <a:rPr lang="tr-TR" b="1" dirty="0" smtClean="0"/>
              <a:t>“</a:t>
            </a:r>
            <a:r>
              <a:rPr lang="tr-TR" b="1" dirty="0" err="1" smtClean="0"/>
              <a:t>sealed</a:t>
            </a:r>
            <a:r>
              <a:rPr lang="tr-TR" b="1" dirty="0" smtClean="0"/>
              <a:t>”</a:t>
            </a:r>
            <a:r>
              <a:rPr lang="tr-TR" dirty="0" smtClean="0"/>
              <a:t> anahtar sözcüğü ile ifade edilemezler. </a:t>
            </a:r>
          </a:p>
          <a:p>
            <a:pPr marL="0" indent="0">
              <a:buNone/>
            </a:pPr>
            <a:r>
              <a:rPr lang="tr-TR" b="1" dirty="0" smtClean="0"/>
              <a:t>                                       public </a:t>
            </a:r>
            <a:r>
              <a:rPr lang="tr-TR" b="1" dirty="0" err="1" smtClean="0"/>
              <a:t>abstract</a:t>
            </a:r>
            <a:r>
              <a:rPr lang="tr-TR" b="1" dirty="0" smtClean="0"/>
              <a:t> </a:t>
            </a:r>
            <a:r>
              <a:rPr lang="tr-TR" b="1" dirty="0" err="1" smtClean="0"/>
              <a:t>class</a:t>
            </a:r>
            <a:r>
              <a:rPr lang="tr-TR" b="1" dirty="0" smtClean="0"/>
              <a:t> </a:t>
            </a:r>
            <a:r>
              <a:rPr lang="tr-TR" b="1" dirty="0" err="1" smtClean="0"/>
              <a:t>SoyutSınıf</a:t>
            </a:r>
            <a:r>
              <a:rPr lang="tr-TR" b="1" dirty="0" smtClean="0"/>
              <a:t/>
            </a:r>
            <a:br>
              <a:rPr lang="tr-TR" b="1" dirty="0" smtClean="0"/>
            </a:br>
            <a:r>
              <a:rPr lang="tr-TR" b="1" dirty="0" smtClean="0"/>
              <a:t>                                      {</a:t>
            </a:r>
            <a:br>
              <a:rPr lang="tr-TR" b="1" dirty="0" smtClean="0"/>
            </a:br>
            <a:r>
              <a:rPr lang="tr-TR" b="1" dirty="0" smtClean="0"/>
              <a:t>                                        </a:t>
            </a:r>
            <a:r>
              <a:rPr lang="tr-TR" b="1" dirty="0" err="1" smtClean="0"/>
              <a:t>abstract</a:t>
            </a:r>
            <a:r>
              <a:rPr lang="tr-TR" b="1" dirty="0" smtClean="0"/>
              <a:t> public </a:t>
            </a:r>
            <a:r>
              <a:rPr lang="tr-TR" b="1" dirty="0" err="1" smtClean="0"/>
              <a:t>void</a:t>
            </a:r>
            <a:r>
              <a:rPr lang="tr-TR" b="1" dirty="0" smtClean="0"/>
              <a:t> Soyut_Metot();//gövdesi olmayan metot</a:t>
            </a:r>
            <a:br>
              <a:rPr lang="tr-TR" b="1" dirty="0" smtClean="0"/>
            </a:br>
            <a:r>
              <a:rPr lang="tr-TR" b="1" dirty="0" smtClean="0"/>
              <a:t/>
            </a:r>
            <a:br>
              <a:rPr lang="tr-TR" b="1" dirty="0" smtClean="0"/>
            </a:br>
            <a:r>
              <a:rPr lang="tr-TR" b="1" dirty="0" smtClean="0"/>
              <a:t>                                        public </a:t>
            </a:r>
            <a:r>
              <a:rPr lang="tr-TR" b="1" dirty="0" err="1" smtClean="0"/>
              <a:t>void</a:t>
            </a:r>
            <a:r>
              <a:rPr lang="tr-TR" b="1" dirty="0" smtClean="0"/>
              <a:t> Soyut_Olmayan_Metot()  //gövdesi olan metot</a:t>
            </a:r>
            <a:br>
              <a:rPr lang="tr-TR" b="1" dirty="0" smtClean="0"/>
            </a:br>
            <a:r>
              <a:rPr lang="tr-TR" b="1" dirty="0" smtClean="0"/>
              <a:t>                                      {</a:t>
            </a:r>
            <a:br>
              <a:rPr lang="tr-TR" b="1" dirty="0" smtClean="0"/>
            </a:br>
            <a:r>
              <a:rPr lang="tr-TR" b="1" dirty="0" smtClean="0"/>
              <a:t>                                         //metot gövdesi      </a:t>
            </a:r>
            <a:br>
              <a:rPr lang="tr-TR" b="1" dirty="0" smtClean="0"/>
            </a:br>
            <a:r>
              <a:rPr lang="tr-TR" b="1" dirty="0" smtClean="0"/>
              <a:t>                                       }</a:t>
            </a:r>
            <a:br>
              <a:rPr lang="tr-TR" b="1" dirty="0" smtClean="0"/>
            </a:br>
            <a:r>
              <a:rPr lang="tr-TR" b="1" dirty="0" smtClean="0"/>
              <a:t>                                       } </a:t>
            </a:r>
            <a:endParaRPr lang="en-US" b="1"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xmlns="" val="2325487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a:xfrm>
            <a:off x="1841863" y="624110"/>
            <a:ext cx="9662749" cy="1280890"/>
          </a:xfrm>
        </p:spPr>
        <p:txBody>
          <a:bodyPr>
            <a:normAutofit/>
          </a:bodyPr>
          <a:lstStyle/>
          <a:p>
            <a:r>
              <a:rPr lang="tr-TR" dirty="0" smtClean="0"/>
              <a:t>Soyut Sınıf  ve Arayüz Arasındaki Farklar ve Benzerlikler:</a:t>
            </a:r>
            <a:endParaRPr lang="en-US"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a:xfrm>
            <a:off x="1095970" y="1744300"/>
            <a:ext cx="10408642" cy="5113700"/>
          </a:xfrm>
        </p:spPr>
        <p:txBody>
          <a:bodyPr>
            <a:normAutofit/>
          </a:bodyPr>
          <a:lstStyle/>
          <a:p>
            <a:pPr marL="0" indent="0">
              <a:buNone/>
            </a:pPr>
            <a:r>
              <a:rPr lang="tr-TR" dirty="0" smtClean="0"/>
              <a:t>•    Arayüz içerisindeki tüm öğelerin “public” olması gerekirken soyut sınıflarda tüm öğelerin “public” olması zorunlu değildir.</a:t>
            </a:r>
            <a:br>
              <a:rPr lang="tr-TR" dirty="0" smtClean="0"/>
            </a:br>
            <a:r>
              <a:rPr lang="tr-TR" dirty="0" smtClean="0"/>
              <a:t>•    Bir sınıf sadece bir soyut sınıftan miras olarak tanımlanabilir ancak birçok </a:t>
            </a:r>
            <a:r>
              <a:rPr lang="tr-TR" dirty="0" err="1" smtClean="0"/>
              <a:t>arayüz</a:t>
            </a:r>
            <a:r>
              <a:rPr lang="tr-TR" dirty="0" smtClean="0"/>
              <a:t> tarafından bildirilebilir.</a:t>
            </a:r>
            <a:br>
              <a:rPr lang="tr-TR" dirty="0" smtClean="0"/>
            </a:br>
            <a:r>
              <a:rPr lang="tr-TR" dirty="0" smtClean="0"/>
              <a:t>•    Soyut sınıf ve </a:t>
            </a:r>
            <a:r>
              <a:rPr lang="tr-TR" dirty="0" err="1" smtClean="0"/>
              <a:t>arayüz</a:t>
            </a:r>
            <a:r>
              <a:rPr lang="tr-TR" dirty="0" smtClean="0"/>
              <a:t> için yazılacak olan soyut metotların gövdeleri bulunmaz.</a:t>
            </a:r>
            <a:br>
              <a:rPr lang="tr-TR" dirty="0" smtClean="0"/>
            </a:br>
            <a:r>
              <a:rPr lang="tr-TR" dirty="0" smtClean="0"/>
              <a:t>•    Soyut sınıflar çoklu ortamı desteklemezler ancak </a:t>
            </a:r>
            <a:r>
              <a:rPr lang="tr-TR" dirty="0" err="1" smtClean="0"/>
              <a:t>arayüz</a:t>
            </a:r>
            <a:r>
              <a:rPr lang="tr-TR" dirty="0" smtClean="0"/>
              <a:t> destekler.</a:t>
            </a:r>
            <a:br>
              <a:rPr lang="tr-TR" dirty="0" smtClean="0"/>
            </a:br>
            <a:r>
              <a:rPr lang="tr-TR" dirty="0" smtClean="0"/>
              <a:t>•    Soyut sınıflar kullanım hızı açısından </a:t>
            </a:r>
            <a:r>
              <a:rPr lang="tr-TR" dirty="0" err="1" smtClean="0"/>
              <a:t>arayüzden</a:t>
            </a:r>
            <a:r>
              <a:rPr lang="tr-TR" dirty="0" smtClean="0"/>
              <a:t> daha avantajlıdır.</a:t>
            </a:r>
            <a:br>
              <a:rPr lang="tr-TR" dirty="0" smtClean="0"/>
            </a:br>
            <a:r>
              <a:rPr lang="tr-TR" dirty="0" smtClean="0"/>
              <a:t>•    Soyut bir sınıfın tüm metotları soyut yapılırsa </a:t>
            </a:r>
            <a:r>
              <a:rPr lang="tr-TR" dirty="0" err="1" smtClean="0"/>
              <a:t>arayüz</a:t>
            </a:r>
            <a:r>
              <a:rPr lang="tr-TR" dirty="0" smtClean="0"/>
              <a:t> olarak kullanılabilir.</a:t>
            </a:r>
            <a:endParaRPr lang="en-US"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xmlns="" val="1676439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normAutofit/>
          </a:bodyPr>
          <a:lstStyle/>
          <a:p>
            <a:r>
              <a:rPr lang="tr-TR" dirty="0"/>
              <a:t>Sonuç</a:t>
            </a:r>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8" name="İçerik Yer Tutucusu 2">
            <a:extLst>
              <a:ext uri="{FF2B5EF4-FFF2-40B4-BE49-F238E27FC236}">
                <a16:creationId xmlns:a16="http://schemas.microsoft.com/office/drawing/2014/main" xmlns="" id="{F2A25E5B-E61F-42AF-BFF3-6EA49E8C2BEA}"/>
              </a:ext>
            </a:extLst>
          </p:cNvPr>
          <p:cNvSpPr>
            <a:spLocks noGrp="1"/>
          </p:cNvSpPr>
          <p:nvPr>
            <p:ph idx="1"/>
          </p:nvPr>
        </p:nvSpPr>
        <p:spPr>
          <a:xfrm>
            <a:off x="1620190" y="1367149"/>
            <a:ext cx="10086553" cy="5364265"/>
          </a:xfrm>
        </p:spPr>
        <p:txBody>
          <a:bodyPr>
            <a:normAutofit/>
          </a:bodyPr>
          <a:lstStyle/>
          <a:p>
            <a:pPr marL="0" indent="0"/>
            <a:r>
              <a:rPr lang="tr-TR" dirty="0" smtClean="0"/>
              <a:t>Nesne tabanlı programlamada sınıf hiyerarşisi oluşturulurken, bazen en tepede bulunan sınıf türünden nesneler programcılar için anlamlı olmayabilir. </a:t>
            </a:r>
          </a:p>
          <a:p>
            <a:pPr marL="0" indent="0"/>
            <a:r>
              <a:rPr lang="tr-TR" dirty="0" smtClean="0"/>
              <a:t>Hiyerarşinin en tepesinde bulunan sınıfın kendisinden türetilecek olan alt sınıflar için ortak bir </a:t>
            </a:r>
            <a:r>
              <a:rPr lang="tr-TR" dirty="0" err="1" smtClean="0"/>
              <a:t>arayüz</a:t>
            </a:r>
            <a:r>
              <a:rPr lang="tr-TR" dirty="0" smtClean="0"/>
              <a:t> (</a:t>
            </a:r>
            <a:r>
              <a:rPr lang="tr-TR" dirty="0" err="1" smtClean="0"/>
              <a:t>interface</a:t>
            </a:r>
            <a:r>
              <a:rPr lang="tr-TR" dirty="0" smtClean="0"/>
              <a:t>) görevi yapması istenebilir. Bunun için çözüm olarak oluşturulan metotlara ve sınıflara soyut metot (</a:t>
            </a:r>
            <a:r>
              <a:rPr lang="tr-TR" dirty="0" err="1" smtClean="0"/>
              <a:t>abstract</a:t>
            </a:r>
            <a:r>
              <a:rPr lang="tr-TR" dirty="0" smtClean="0"/>
              <a:t> </a:t>
            </a:r>
            <a:r>
              <a:rPr lang="tr-TR" dirty="0" err="1" smtClean="0"/>
              <a:t>method</a:t>
            </a:r>
            <a:r>
              <a:rPr lang="tr-TR" dirty="0" smtClean="0"/>
              <a:t>) ya da soyut sınıf (</a:t>
            </a:r>
            <a:r>
              <a:rPr lang="tr-TR" dirty="0" err="1" smtClean="0"/>
              <a:t>abstract</a:t>
            </a:r>
            <a:r>
              <a:rPr lang="tr-TR" dirty="0" smtClean="0"/>
              <a:t> </a:t>
            </a:r>
            <a:r>
              <a:rPr lang="tr-TR" dirty="0" err="1" smtClean="0"/>
              <a:t>class</a:t>
            </a:r>
            <a:r>
              <a:rPr lang="tr-TR" dirty="0" smtClean="0"/>
              <a:t>) denir.</a:t>
            </a:r>
          </a:p>
          <a:p>
            <a:r>
              <a:rPr lang="tr-TR" dirty="0" smtClean="0"/>
              <a:t>Soyut bir sınıf somutlaştırılamaz. Diğer sınıfların genişletmesi için bir </a:t>
            </a:r>
            <a:r>
              <a:rPr lang="tr-TR" dirty="0" err="1" smtClean="0"/>
              <a:t>arayüz</a:t>
            </a:r>
            <a:r>
              <a:rPr lang="tr-TR" dirty="0" smtClean="0"/>
              <a:t> sağlar.</a:t>
            </a:r>
          </a:p>
          <a:p>
            <a:r>
              <a:rPr lang="tr-TR" dirty="0" smtClean="0"/>
              <a:t>Soyut bir yöntemin uygulaması yoktur. Bir sınıf bir veya daha fazla soyut yöntem içeriyorsa, soyut bir sınıf olmalıdır.</a:t>
            </a:r>
          </a:p>
          <a:p>
            <a:r>
              <a:rPr lang="tr-TR" dirty="0" smtClean="0"/>
              <a:t>Soyut bir sınıfı genişleten bir sınıfın, soyut sınıfın soyut yöntemlerini uygulaması gerekir.</a:t>
            </a:r>
          </a:p>
          <a:p>
            <a:pPr marL="0" indent="0" algn="just">
              <a:buNone/>
            </a:pPr>
            <a:endParaRPr lang="en-US" dirty="0"/>
          </a:p>
        </p:txBody>
      </p:sp>
    </p:spTree>
    <p:extLst>
      <p:ext uri="{BB962C8B-B14F-4D97-AF65-F5344CB8AC3E}">
        <p14:creationId xmlns:p14="http://schemas.microsoft.com/office/powerpoint/2010/main" xmlns="" val="2697588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a:xfrm>
            <a:off x="2589212" y="1658983"/>
            <a:ext cx="8915400" cy="4252239"/>
          </a:xfrm>
        </p:spPr>
        <p:txBody>
          <a:bodyPr/>
          <a:lstStyle/>
          <a:p>
            <a:r>
              <a:rPr lang="en-US" dirty="0" smtClean="0">
                <a:hlinkClick r:id="rId2"/>
              </a:rPr>
              <a:t>https://www.phptutorial.net/php-oop/php-abstract-class/</a:t>
            </a:r>
            <a:endParaRPr lang="tr-TR" dirty="0" smtClean="0"/>
          </a:p>
          <a:p>
            <a:r>
              <a:rPr lang="en-US" dirty="0" smtClean="0">
                <a:hlinkClick r:id="rId3"/>
              </a:rPr>
              <a:t>https://kodlamaklazim.com/blog/php-soyut-siniflar-abstract-class</a:t>
            </a:r>
            <a:endParaRPr lang="tr-TR" dirty="0" smtClean="0"/>
          </a:p>
          <a:p>
            <a:r>
              <a:rPr lang="en-US" dirty="0" smtClean="0">
                <a:hlinkClick r:id="rId4"/>
              </a:rPr>
              <a:t>https://bidb.itu.edu.tr/seyir-defteri/blog/2013/09/08/soyut-s%C4%B1n%C4%B1f-(abstract-class)</a:t>
            </a:r>
            <a:endParaRPr lang="tr-TR" dirty="0" smtClean="0"/>
          </a:p>
          <a:p>
            <a:r>
              <a:rPr lang="en-US" dirty="0" smtClean="0">
                <a:hlinkClick r:id="rId5"/>
              </a:rPr>
              <a:t>https://mbilgil0.medium.com/abstract-class-vs-interface-bf98133bfadf</a:t>
            </a:r>
            <a:endParaRPr lang="tr-TR" dirty="0" smtClean="0"/>
          </a:p>
          <a:p>
            <a:endParaRPr lang="en-US"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7" name="Resim 6">
            <a:hlinkClick r:id="rId6"/>
            <a:extLst>
              <a:ext uri="{FF2B5EF4-FFF2-40B4-BE49-F238E27FC236}">
                <a16:creationId xmlns:a16="http://schemas.microsoft.com/office/drawing/2014/main" xmlns="" id="{0A675831-3AA0-4363-AC92-D034C6551F3F}"/>
              </a:ext>
            </a:extLst>
          </p:cNvPr>
          <p:cNvPicPr>
            <a:picLocks noChangeAspect="1"/>
          </p:cNvPicPr>
          <p:nvPr/>
        </p:nvPicPr>
        <p:blipFill>
          <a:blip r:embed="rId7"/>
          <a:stretch>
            <a:fillRect/>
          </a:stretch>
        </p:blipFill>
        <p:spPr>
          <a:xfrm>
            <a:off x="10292020" y="5094459"/>
            <a:ext cx="1778435" cy="1633526"/>
          </a:xfrm>
          <a:prstGeom prst="rect">
            <a:avLst/>
          </a:prstGeom>
        </p:spPr>
      </p:pic>
      <p:sp>
        <p:nvSpPr>
          <p:cNvPr id="8" name="Dikdörtgen 7">
            <a:extLst>
              <a:ext uri="{FF2B5EF4-FFF2-40B4-BE49-F238E27FC236}">
                <a16:creationId xmlns:a16="http://schemas.microsoft.com/office/drawing/2014/main" xmlns="" id="{03FCA83D-C5FB-435B-A2B5-B2A5937640CC}"/>
              </a:ext>
            </a:extLst>
          </p:cNvPr>
          <p:cNvSpPr/>
          <p:nvPr/>
        </p:nvSpPr>
        <p:spPr>
          <a:xfrm>
            <a:off x="9508970" y="6450986"/>
            <a:ext cx="2683030"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8"/>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2556138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xmlns="" id="{076FD396-29BE-4299-87ED-718DA102194B}"/>
              </a:ext>
            </a:extLst>
          </p:cNvPr>
          <p:cNvSpPr/>
          <p:nvPr/>
        </p:nvSpPr>
        <p:spPr>
          <a:xfrm>
            <a:off x="6003453" y="5057069"/>
            <a:ext cx="5972961" cy="169318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xmlns="" id="{9BA139C7-4FF9-4739-8B42-CEE441CD9363}"/>
              </a:ext>
            </a:extLst>
          </p:cNvPr>
          <p:cNvSpPr>
            <a:spLocks noGrp="1"/>
          </p:cNvSpPr>
          <p:nvPr>
            <p:ph type="ctrTitle"/>
          </p:nvPr>
        </p:nvSpPr>
        <p:spPr>
          <a:xfrm>
            <a:off x="2810311" y="2667969"/>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xmlns="" id="{EF0C1E0F-E3F3-485B-B968-94C7F3058E4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7" name="Alt Başlık 2">
            <a:extLst>
              <a:ext uri="{FF2B5EF4-FFF2-40B4-BE49-F238E27FC236}">
                <a16:creationId xmlns:a16="http://schemas.microsoft.com/office/drawing/2014/main" xmlns="" id="{ABB297CB-A6C7-4031-8C8E-CA95B981B15B}"/>
              </a:ext>
            </a:extLst>
          </p:cNvPr>
          <p:cNvSpPr txBox="1">
            <a:spLocks/>
          </p:cNvSpPr>
          <p:nvPr/>
        </p:nvSpPr>
        <p:spPr>
          <a:xfrm>
            <a:off x="6351598" y="5158863"/>
            <a:ext cx="5499078" cy="1489597"/>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smtClean="0">
                <a:solidFill>
                  <a:schemeClr val="tx1"/>
                </a:solidFill>
              </a:rPr>
              <a:t>ELİF ÇETİN</a:t>
            </a:r>
            <a:r>
              <a:rPr lang="tr-TR" b="1" dirty="0">
                <a:solidFill>
                  <a:schemeClr val="tx1"/>
                </a:solidFill>
              </a:rPr>
              <a:t/>
            </a:r>
            <a:br>
              <a:rPr lang="tr-TR" b="1" dirty="0">
                <a:solidFill>
                  <a:schemeClr val="tx1"/>
                </a:solidFill>
              </a:rPr>
            </a:br>
            <a:r>
              <a:rPr lang="tr-TR" dirty="0">
                <a:solidFill>
                  <a:schemeClr val="tx1"/>
                </a:solidFill>
              </a:rPr>
              <a:t>E-posta                       : </a:t>
            </a:r>
            <a:r>
              <a:rPr lang="tr-TR" dirty="0" err="1" smtClean="0">
                <a:solidFill>
                  <a:schemeClr val="tx1"/>
                </a:solidFill>
              </a:rPr>
              <a:t>eifcetnelif</a:t>
            </a:r>
            <a:r>
              <a:rPr lang="tr-TR" dirty="0" smtClean="0">
                <a:solidFill>
                  <a:schemeClr val="tx1"/>
                </a:solidFill>
              </a:rPr>
              <a:t>@</a:t>
            </a:r>
            <a:r>
              <a:rPr lang="tr-TR" dirty="0" err="1" smtClean="0">
                <a:solidFill>
                  <a:schemeClr val="tx1"/>
                </a:solidFill>
              </a:rPr>
              <a:t>gmail</a:t>
            </a:r>
            <a:r>
              <a:rPr lang="tr-TR" dirty="0" smtClean="0">
                <a:solidFill>
                  <a:schemeClr val="tx1"/>
                </a:solidFill>
              </a:rPr>
              <a:t>.com</a:t>
            </a:r>
            <a:endParaRPr lang="tr-TR" dirty="0">
              <a:solidFill>
                <a:schemeClr val="tx1"/>
              </a:solidFill>
            </a:endParaRPr>
          </a:p>
          <a:p>
            <a:r>
              <a:rPr lang="tr-TR" dirty="0">
                <a:solidFill>
                  <a:schemeClr val="tx1"/>
                </a:solidFill>
              </a:rPr>
              <a:t>Tarih                            : </a:t>
            </a:r>
            <a:r>
              <a:rPr lang="tr-TR" dirty="0" smtClean="0">
                <a:solidFill>
                  <a:schemeClr val="tx1"/>
                </a:solidFill>
              </a:rPr>
              <a:t>20/08/2021</a:t>
            </a:r>
            <a:endParaRPr lang="tr-TR" dirty="0">
              <a:solidFill>
                <a:schemeClr val="tx1"/>
              </a:solidFill>
            </a:endParaRPr>
          </a:p>
          <a:p>
            <a:r>
              <a:rPr lang="tr-TR" dirty="0">
                <a:solidFill>
                  <a:schemeClr val="tx1"/>
                </a:solidFill>
              </a:rPr>
              <a:t>Sürüm                         : v1</a:t>
            </a:r>
          </a:p>
        </p:txBody>
      </p:sp>
      <p:pic>
        <p:nvPicPr>
          <p:cNvPr id="3" name="Resim 2">
            <a:hlinkClick r:id="rId2"/>
            <a:extLst>
              <a:ext uri="{FF2B5EF4-FFF2-40B4-BE49-F238E27FC236}">
                <a16:creationId xmlns:a16="http://schemas.microsoft.com/office/drawing/2014/main" xmlns="" id="{440EE4E6-0C22-460A-B557-4DBCDB068E2C}"/>
              </a:ext>
            </a:extLst>
          </p:cNvPr>
          <p:cNvPicPr>
            <a:picLocks noChangeAspect="1"/>
          </p:cNvPicPr>
          <p:nvPr/>
        </p:nvPicPr>
        <p:blipFill>
          <a:blip r:embed="rId3"/>
          <a:stretch>
            <a:fillRect/>
          </a:stretch>
        </p:blipFill>
        <p:spPr>
          <a:xfrm>
            <a:off x="725718" y="-76634"/>
            <a:ext cx="1778435" cy="1633526"/>
          </a:xfrm>
          <a:prstGeom prst="rect">
            <a:avLst/>
          </a:prstGeom>
        </p:spPr>
      </p:pic>
      <p:sp>
        <p:nvSpPr>
          <p:cNvPr id="5" name="Dikdörtgen 4">
            <a:extLst>
              <a:ext uri="{FF2B5EF4-FFF2-40B4-BE49-F238E27FC236}">
                <a16:creationId xmlns:a16="http://schemas.microsoft.com/office/drawing/2014/main" xmlns="" id="{3DD86D6B-863B-40CB-B844-8D3FB742F68D}"/>
              </a:ext>
            </a:extLst>
          </p:cNvPr>
          <p:cNvSpPr/>
          <p:nvPr/>
        </p:nvSpPr>
        <p:spPr>
          <a:xfrm>
            <a:off x="531812" y="1355803"/>
            <a:ext cx="2683030"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4"/>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
        <p:nvSpPr>
          <p:cNvPr id="11" name="Alt Başlık 2">
            <a:extLst>
              <a:ext uri="{FF2B5EF4-FFF2-40B4-BE49-F238E27FC236}">
                <a16:creationId xmlns:a16="http://schemas.microsoft.com/office/drawing/2014/main" xmlns="" id="{2ADB8702-2CF7-4796-9D02-4E0DE36007D0}"/>
              </a:ext>
            </a:extLst>
          </p:cNvPr>
          <p:cNvSpPr txBox="1">
            <a:spLocks/>
          </p:cNvSpPr>
          <p:nvPr/>
        </p:nvSpPr>
        <p:spPr>
          <a:xfrm>
            <a:off x="3653611" y="59672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Sunucu Tabanlı Programlama</a:t>
            </a:r>
            <a:endParaRPr lang="en-US" b="1" dirty="0">
              <a:ln/>
              <a:solidFill>
                <a:schemeClr val="accent3"/>
              </a:solidFill>
            </a:endParaRPr>
          </a:p>
        </p:txBody>
      </p:sp>
      <p:pic>
        <p:nvPicPr>
          <p:cNvPr id="12" name="Picture 6" descr="These are the Skills that You Need to Hone to Become a Software Engineer">
            <a:extLst>
              <a:ext uri="{FF2B5EF4-FFF2-40B4-BE49-F238E27FC236}">
                <a16:creationId xmlns:a16="http://schemas.microsoft.com/office/drawing/2014/main" xmlns="" id="{0632FBCB-F34B-462F-B8B8-95EEB20FDB09}"/>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8766429" y="130029"/>
            <a:ext cx="3154326" cy="17743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379375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a:xfrm>
            <a:off x="731520" y="2133600"/>
            <a:ext cx="10773092" cy="3777622"/>
          </a:xfrm>
        </p:spPr>
        <p:txBody>
          <a:bodyPr>
            <a:normAutofit/>
          </a:bodyPr>
          <a:lstStyle/>
          <a:p>
            <a:r>
              <a:rPr lang="tr-TR" dirty="0" smtClean="0"/>
              <a:t>Giriş</a:t>
            </a:r>
          </a:p>
          <a:p>
            <a:r>
              <a:rPr lang="tr-TR" dirty="0" smtClean="0"/>
              <a:t>Sınıf </a:t>
            </a:r>
            <a:r>
              <a:rPr lang="en-US" dirty="0" smtClean="0"/>
              <a:t>Soyutlama kavramı nedir? </a:t>
            </a:r>
            <a:endParaRPr lang="tr-TR" dirty="0" smtClean="0"/>
          </a:p>
          <a:p>
            <a:r>
              <a:rPr lang="tr-TR" dirty="0" smtClean="0"/>
              <a:t>Soyut Sınıf ve Soyut Metot Nedir ?</a:t>
            </a:r>
          </a:p>
          <a:p>
            <a:r>
              <a:rPr lang="tr-TR" dirty="0" smtClean="0"/>
              <a:t>Kullanırken Dikkat Edilmesi Gerekenler:</a:t>
            </a:r>
          </a:p>
          <a:p>
            <a:r>
              <a:rPr lang="tr-TR" dirty="0" smtClean="0"/>
              <a:t>Soyut Sınıf  ve Arayüz Arasındaki Farklar ve Benzerlikler:</a:t>
            </a:r>
          </a:p>
          <a:p>
            <a:r>
              <a:rPr lang="tr-TR" dirty="0" smtClean="0"/>
              <a:t>Örnek</a:t>
            </a:r>
          </a:p>
          <a:p>
            <a:r>
              <a:rPr lang="tr-TR" dirty="0" smtClean="0"/>
              <a:t>Sonuç</a:t>
            </a:r>
            <a:endParaRPr lang="tr-TR" dirty="0"/>
          </a:p>
          <a:p>
            <a:r>
              <a:rPr lang="tr-TR" dirty="0"/>
              <a:t>Kaynaklar</a:t>
            </a:r>
          </a:p>
          <a:p>
            <a:endParaRPr lang="tr-TR" dirty="0"/>
          </a:p>
          <a:p>
            <a:endParaRPr lang="en-US"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7" name="Picture 2" descr="Content Icon Png ,HD PNG . (+) Pictures - vhv.rs">
            <a:extLst>
              <a:ext uri="{FF2B5EF4-FFF2-40B4-BE49-F238E27FC236}">
                <a16:creationId xmlns:a16="http://schemas.microsoft.com/office/drawing/2014/main" xmlns="" id="{30C9555B-79E5-493C-91CF-6C37CB02980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989304" y="423975"/>
            <a:ext cx="3983372" cy="2983684"/>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pic>
        <p:nvPicPr>
          <p:cNvPr id="6" name="Resim 5">
            <a:hlinkClick r:id="rId3"/>
            <a:extLst>
              <a:ext uri="{FF2B5EF4-FFF2-40B4-BE49-F238E27FC236}">
                <a16:creationId xmlns:a16="http://schemas.microsoft.com/office/drawing/2014/main" xmlns="" id="{5E0CEE4C-9B47-48D3-9C95-A5768F3000F3}"/>
              </a:ext>
            </a:extLst>
          </p:cNvPr>
          <p:cNvPicPr>
            <a:picLocks noChangeAspect="1"/>
          </p:cNvPicPr>
          <p:nvPr/>
        </p:nvPicPr>
        <p:blipFill>
          <a:blip r:embed="rId4"/>
          <a:stretch>
            <a:fillRect/>
          </a:stretch>
        </p:blipFill>
        <p:spPr>
          <a:xfrm>
            <a:off x="10228222" y="5153978"/>
            <a:ext cx="1778435" cy="1633526"/>
          </a:xfrm>
          <a:prstGeom prst="rect">
            <a:avLst/>
          </a:prstGeom>
        </p:spPr>
      </p:pic>
      <p:sp>
        <p:nvSpPr>
          <p:cNvPr id="10" name="Dikdörtgen 9">
            <a:extLst>
              <a:ext uri="{FF2B5EF4-FFF2-40B4-BE49-F238E27FC236}">
                <a16:creationId xmlns:a16="http://schemas.microsoft.com/office/drawing/2014/main" xmlns="" id="{6172CFBE-5876-4842-A283-B284E964BE1B}"/>
              </a:ext>
            </a:extLst>
          </p:cNvPr>
          <p:cNvSpPr/>
          <p:nvPr/>
        </p:nvSpPr>
        <p:spPr>
          <a:xfrm>
            <a:off x="9572776" y="6547199"/>
            <a:ext cx="2559062"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112022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Giriş</a:t>
            </a:r>
            <a:endParaRPr lang="tr-TR" dirty="0"/>
          </a:p>
        </p:txBody>
      </p:sp>
      <p:sp>
        <p:nvSpPr>
          <p:cNvPr id="3" name="2 İçerik Yer Tutucusu"/>
          <p:cNvSpPr>
            <a:spLocks noGrp="1"/>
          </p:cNvSpPr>
          <p:nvPr>
            <p:ph idx="1"/>
          </p:nvPr>
        </p:nvSpPr>
        <p:spPr>
          <a:xfrm>
            <a:off x="2168434" y="1371601"/>
            <a:ext cx="9336178" cy="4539622"/>
          </a:xfrm>
        </p:spPr>
        <p:txBody>
          <a:bodyPr/>
          <a:lstStyle/>
          <a:p>
            <a:r>
              <a:rPr lang="tr-TR" sz="1600" dirty="0" smtClean="0"/>
              <a:t>Soyut bir sınıf , somutlaştırılamayan bir sınıftır . Tipik olarak, bir özet, diğer sınıfların genişletilmesi için bir arabirim tanımlar.</a:t>
            </a:r>
          </a:p>
          <a:p>
            <a:r>
              <a:rPr lang="tr-TR" sz="1600" dirty="0" smtClean="0"/>
              <a:t>Soyut bir sınıf tanımlamak için </a:t>
            </a:r>
            <a:r>
              <a:rPr lang="tr-TR" sz="1600" dirty="0" err="1" smtClean="0"/>
              <a:t>abstract</a:t>
            </a:r>
            <a:r>
              <a:rPr lang="tr-TR" sz="1600" dirty="0" smtClean="0"/>
              <a:t> anahtar kelimeyi aşağıdaki gibi eklersiniz :</a:t>
            </a:r>
          </a:p>
          <a:p>
            <a:endParaRPr lang="tr-TR" dirty="0"/>
          </a:p>
        </p:txBody>
      </p:sp>
      <p:sp>
        <p:nvSpPr>
          <p:cNvPr id="4" name="3 Slayt Numarası Yer Tutucusu"/>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5" name="4 Resim" descr="Adsız.png"/>
          <p:cNvPicPr>
            <a:picLocks noChangeAspect="1"/>
          </p:cNvPicPr>
          <p:nvPr/>
        </p:nvPicPr>
        <p:blipFill>
          <a:blip r:embed="rId2"/>
          <a:stretch>
            <a:fillRect/>
          </a:stretch>
        </p:blipFill>
        <p:spPr>
          <a:xfrm>
            <a:off x="2487146" y="2429692"/>
            <a:ext cx="3965905" cy="1005840"/>
          </a:xfrm>
          <a:prstGeom prst="rect">
            <a:avLst/>
          </a:prstGeom>
        </p:spPr>
      </p:pic>
      <p:sp>
        <p:nvSpPr>
          <p:cNvPr id="6" name="5 Metin kutusu"/>
          <p:cNvSpPr txBox="1"/>
          <p:nvPr/>
        </p:nvSpPr>
        <p:spPr>
          <a:xfrm>
            <a:off x="2351314" y="3500846"/>
            <a:ext cx="8347166" cy="1877437"/>
          </a:xfrm>
          <a:prstGeom prst="rect">
            <a:avLst/>
          </a:prstGeom>
          <a:noFill/>
        </p:spPr>
        <p:txBody>
          <a:bodyPr wrap="square" rtlCol="0">
            <a:spAutoFit/>
          </a:bodyPr>
          <a:lstStyle/>
          <a:p>
            <a:r>
              <a:rPr lang="tr-TR" sz="1600" dirty="0" smtClean="0"/>
              <a:t>Soyut bir sınıf, normal bir sınıf gibi özelliklere ve yöntemlere sahip olabilir. Ama somutlaştırılamaz.</a:t>
            </a:r>
          </a:p>
          <a:p>
            <a:r>
              <a:rPr lang="tr-TR" sz="1600" dirty="0" smtClean="0"/>
              <a:t>Soyut bir sınıfa benzer şekilde, soyut bir yöntem, uygulaması olmayan bir yöntemdir. Soyut bir yöntem tanımlamak için, aşağıdaki </a:t>
            </a:r>
            <a:r>
              <a:rPr lang="tr-TR" sz="1600" dirty="0" err="1" smtClean="0"/>
              <a:t>abstract</a:t>
            </a:r>
            <a:r>
              <a:rPr lang="tr-TR" sz="1600" dirty="0" smtClean="0"/>
              <a:t> gibi yöntem imzasından önce anahtar kelimeyi de kullanırsınız.</a:t>
            </a:r>
          </a:p>
          <a:p>
            <a:endParaRPr lang="tr-TR" dirty="0" smtClean="0"/>
          </a:p>
          <a:p>
            <a:endParaRPr lang="tr-TR" dirty="0"/>
          </a:p>
        </p:txBody>
      </p:sp>
      <p:pic>
        <p:nvPicPr>
          <p:cNvPr id="7" name="6 Resim" descr="Adsız.png"/>
          <p:cNvPicPr>
            <a:picLocks noChangeAspect="1"/>
          </p:cNvPicPr>
          <p:nvPr/>
        </p:nvPicPr>
        <p:blipFill>
          <a:blip r:embed="rId3"/>
          <a:stretch>
            <a:fillRect/>
          </a:stretch>
        </p:blipFill>
        <p:spPr>
          <a:xfrm>
            <a:off x="2531750" y="4859351"/>
            <a:ext cx="4744261" cy="457264"/>
          </a:xfrm>
          <a:prstGeom prst="rect">
            <a:avLst/>
          </a:prstGeom>
        </p:spPr>
      </p:pic>
      <p:sp>
        <p:nvSpPr>
          <p:cNvPr id="8" name="7 Metin kutusu"/>
          <p:cNvSpPr txBox="1"/>
          <p:nvPr/>
        </p:nvSpPr>
        <p:spPr>
          <a:xfrm>
            <a:off x="2325188" y="5473337"/>
            <a:ext cx="7889966" cy="1600438"/>
          </a:xfrm>
          <a:prstGeom prst="rect">
            <a:avLst/>
          </a:prstGeom>
          <a:noFill/>
        </p:spPr>
        <p:txBody>
          <a:bodyPr wrap="square" rtlCol="0">
            <a:spAutoFit/>
          </a:bodyPr>
          <a:lstStyle/>
          <a:p>
            <a:r>
              <a:rPr lang="tr-TR" sz="1600" dirty="0" smtClean="0"/>
              <a:t>Çoğu durumda, bir soyut sınıf, gerekli olmasa da en az bir soyut yöntem içerecektir. Bir sınıf bir veya daha fazla soyut yöntem içeriyorsa, soyut bir sınıf olmalıdır.</a:t>
            </a:r>
          </a:p>
          <a:p>
            <a:r>
              <a:rPr lang="tr-TR" sz="1600" dirty="0" smtClean="0"/>
              <a:t>Bir sınıf soyut bir sınıfı genişletiyorsa, tüm soyut yöntemleri uygulamalı veya kendisi soyut olarak bildirilmelidir.</a:t>
            </a:r>
          </a:p>
          <a:p>
            <a:endParaRPr lang="tr-T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0FD3E19-27CE-4D6A-8B21-C694EA9EA88D}"/>
              </a:ext>
            </a:extLst>
          </p:cNvPr>
          <p:cNvSpPr>
            <a:spLocks noGrp="1"/>
          </p:cNvSpPr>
          <p:nvPr>
            <p:ph type="title"/>
          </p:nvPr>
        </p:nvSpPr>
        <p:spPr/>
        <p:txBody>
          <a:bodyPr/>
          <a:lstStyle/>
          <a:p>
            <a:r>
              <a:rPr lang="tr-TR" dirty="0" smtClean="0"/>
              <a:t>Sınıf </a:t>
            </a:r>
            <a:r>
              <a:rPr lang="en-US" dirty="0" smtClean="0"/>
              <a:t>Soyutlama </a:t>
            </a:r>
            <a:r>
              <a:rPr lang="en-US" dirty="0"/>
              <a:t>kavramı nedir?</a:t>
            </a:r>
            <a:br>
              <a:rPr lang="en-US" dirty="0"/>
            </a:br>
            <a:endParaRPr lang="en-US" dirty="0"/>
          </a:p>
        </p:txBody>
      </p:sp>
      <p:sp>
        <p:nvSpPr>
          <p:cNvPr id="3" name="İçerik Yer Tutucusu 2">
            <a:extLst>
              <a:ext uri="{FF2B5EF4-FFF2-40B4-BE49-F238E27FC236}">
                <a16:creationId xmlns:a16="http://schemas.microsoft.com/office/drawing/2014/main" xmlns="" id="{D913E1FE-4E39-426D-88DE-2D02D43C23AA}"/>
              </a:ext>
            </a:extLst>
          </p:cNvPr>
          <p:cNvSpPr>
            <a:spLocks noGrp="1"/>
          </p:cNvSpPr>
          <p:nvPr>
            <p:ph idx="1"/>
          </p:nvPr>
        </p:nvSpPr>
        <p:spPr>
          <a:xfrm>
            <a:off x="1095970" y="1744300"/>
            <a:ext cx="6977675" cy="4589387"/>
          </a:xfrm>
        </p:spPr>
        <p:txBody>
          <a:bodyPr>
            <a:normAutofit lnSpcReduction="10000"/>
          </a:bodyPr>
          <a:lstStyle/>
          <a:p>
            <a:pPr marL="0" indent="0"/>
            <a:r>
              <a:rPr lang="tr-TR" dirty="0" smtClean="0"/>
              <a:t>Nesne tabanlı programlamada sınıf hiyerarşisi oluşturulurken, bazen en tepede bulunan sınıf türünden nesneler programcılar için anlamlı olmayabilir. </a:t>
            </a:r>
          </a:p>
          <a:p>
            <a:pPr marL="0" indent="0"/>
            <a:r>
              <a:rPr lang="tr-TR" dirty="0" smtClean="0"/>
              <a:t>Hiyerarşinin en tepesinde bulunan sınıfın kendisinden türetilecek olan alt sınıflar için ortak bir </a:t>
            </a:r>
            <a:r>
              <a:rPr lang="tr-TR" dirty="0" err="1" smtClean="0"/>
              <a:t>arayüz</a:t>
            </a:r>
            <a:r>
              <a:rPr lang="tr-TR" dirty="0" smtClean="0"/>
              <a:t> (</a:t>
            </a:r>
            <a:r>
              <a:rPr lang="tr-TR" dirty="0" err="1" smtClean="0"/>
              <a:t>interface</a:t>
            </a:r>
            <a:r>
              <a:rPr lang="tr-TR" dirty="0" smtClean="0"/>
              <a:t>) görevi yapması istenebilir. Bunun için çözüm olarak oluşturulan metotlara ve sınıflara soyut metot (</a:t>
            </a:r>
            <a:r>
              <a:rPr lang="tr-TR" dirty="0" err="1" smtClean="0"/>
              <a:t>abstract</a:t>
            </a:r>
            <a:r>
              <a:rPr lang="tr-TR" dirty="0" smtClean="0"/>
              <a:t> </a:t>
            </a:r>
            <a:r>
              <a:rPr lang="tr-TR" dirty="0" err="1" smtClean="0"/>
              <a:t>method</a:t>
            </a:r>
            <a:r>
              <a:rPr lang="tr-TR" dirty="0" smtClean="0"/>
              <a:t>) ya da soyut sınıf (</a:t>
            </a:r>
            <a:r>
              <a:rPr lang="tr-TR" dirty="0" err="1" smtClean="0"/>
              <a:t>abstract</a:t>
            </a:r>
            <a:r>
              <a:rPr lang="tr-TR" dirty="0" smtClean="0"/>
              <a:t> </a:t>
            </a:r>
            <a:r>
              <a:rPr lang="tr-TR" dirty="0" err="1" smtClean="0"/>
              <a:t>class</a:t>
            </a:r>
            <a:r>
              <a:rPr lang="tr-TR" dirty="0" smtClean="0"/>
              <a:t>) denir.</a:t>
            </a:r>
          </a:p>
          <a:p>
            <a:pPr marL="0" indent="0"/>
            <a:r>
              <a:rPr lang="tr-TR" dirty="0" smtClean="0"/>
              <a:t> Soyut sınıflar büyük projelerde kullanılırlar ve kalıtım özelliğini kullanarak kod tekrarını azaltırlar.</a:t>
            </a:r>
          </a:p>
          <a:p>
            <a:pPr marL="0" indent="0"/>
            <a:r>
              <a:rPr lang="tr-TR" dirty="0" smtClean="0"/>
              <a:t> Soyut sınıflar diğer sınıflara taban olmak için kullanılırlar. </a:t>
            </a:r>
          </a:p>
          <a:p>
            <a:pPr marL="0" indent="0"/>
            <a:r>
              <a:rPr lang="tr-TR" dirty="0" smtClean="0"/>
              <a:t>Nesne türetemezler.</a:t>
            </a:r>
          </a:p>
          <a:p>
            <a:pPr marL="0" indent="0"/>
            <a:r>
              <a:rPr lang="tr-TR" dirty="0" smtClean="0"/>
              <a:t> Önlerine “</a:t>
            </a:r>
            <a:r>
              <a:rPr lang="tr-TR" dirty="0" err="1" smtClean="0"/>
              <a:t>abstract</a:t>
            </a:r>
            <a:r>
              <a:rPr lang="tr-TR" dirty="0" smtClean="0"/>
              <a:t>” sözcüğü yazılarak soyutlaştırılırlar. Önlerine "</a:t>
            </a:r>
            <a:r>
              <a:rPr lang="tr-TR" dirty="0" err="1" smtClean="0"/>
              <a:t>virtual</a:t>
            </a:r>
            <a:r>
              <a:rPr lang="tr-TR" dirty="0" smtClean="0"/>
              <a:t>" yazılmaz çünkü “</a:t>
            </a:r>
            <a:r>
              <a:rPr lang="tr-TR" dirty="0" err="1" smtClean="0"/>
              <a:t>abstract</a:t>
            </a:r>
            <a:r>
              <a:rPr lang="tr-TR" dirty="0" smtClean="0"/>
              <a:t>” sözcüğü uygulanan tüm sınıf ve metotlar zaten sanaldır.</a:t>
            </a:r>
            <a:endParaRPr lang="en-US" dirty="0"/>
          </a:p>
        </p:txBody>
      </p:sp>
      <p:sp>
        <p:nvSpPr>
          <p:cNvPr id="4" name="Slayt Numarası Yer Tutucusu 3">
            <a:extLst>
              <a:ext uri="{FF2B5EF4-FFF2-40B4-BE49-F238E27FC236}">
                <a16:creationId xmlns:a16="http://schemas.microsoft.com/office/drawing/2014/main" xmlns=""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3074" name="Picture 2" descr="Abstract Class in Java - Javatpoint">
            <a:extLst>
              <a:ext uri="{FF2B5EF4-FFF2-40B4-BE49-F238E27FC236}">
                <a16:creationId xmlns:a16="http://schemas.microsoft.com/office/drawing/2014/main" xmlns="" id="{68CBE0F4-3EA6-44F9-9B2B-B2BE0BC69AC0}"/>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8740" b="8330"/>
          <a:stretch/>
        </p:blipFill>
        <p:spPr bwMode="auto">
          <a:xfrm>
            <a:off x="8073646" y="1659316"/>
            <a:ext cx="3687717" cy="237967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10154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Soyut Sınıf ve Soyut Metot Nedir ?</a:t>
            </a:r>
            <a:r>
              <a:rPr lang="tr-TR" b="1" dirty="0" smtClean="0"/>
              <a:t/>
            </a:r>
            <a:br>
              <a:rPr lang="tr-TR" b="1" dirty="0" smtClean="0"/>
            </a:br>
            <a:endParaRPr lang="tr-TR" dirty="0"/>
          </a:p>
        </p:txBody>
      </p:sp>
      <p:sp>
        <p:nvSpPr>
          <p:cNvPr id="3" name="2 İçerik Yer Tutucusu"/>
          <p:cNvSpPr>
            <a:spLocks noGrp="1"/>
          </p:cNvSpPr>
          <p:nvPr>
            <p:ph idx="1"/>
          </p:nvPr>
        </p:nvSpPr>
        <p:spPr/>
        <p:txBody>
          <a:bodyPr/>
          <a:lstStyle/>
          <a:p>
            <a:r>
              <a:rPr lang="tr-TR" dirty="0" smtClean="0"/>
              <a:t>Soyut sınıflar OOP yani Nesne Yönelimli Programlama yönteminde önemli bir yere sahiptir. Soyut sınıflar </a:t>
            </a:r>
            <a:r>
              <a:rPr lang="tr-TR" dirty="0" err="1" smtClean="0"/>
              <a:t>abstract</a:t>
            </a:r>
            <a:r>
              <a:rPr lang="tr-TR" dirty="0" smtClean="0"/>
              <a:t> anahtar kelimesiyle tanımlanan, içerisinde bir takım </a:t>
            </a:r>
            <a:r>
              <a:rPr lang="tr-TR" dirty="0" err="1" smtClean="0"/>
              <a:t>abstract</a:t>
            </a:r>
            <a:r>
              <a:rPr lang="tr-TR" dirty="0" smtClean="0"/>
              <a:t> metotlar kullanılan sınıflardır. Soyut sınıflar en az bir adet </a:t>
            </a:r>
            <a:r>
              <a:rPr lang="tr-TR" dirty="0" err="1" smtClean="0"/>
              <a:t>abstract</a:t>
            </a:r>
            <a:r>
              <a:rPr lang="tr-TR" dirty="0" smtClean="0"/>
              <a:t> metot yani soyut metot içermek zorundadırlar. Soyut sınıflar kalıtım konusunu kapsar. Kendisinden türetilen sınıflarda , soyut sınıf içerisinde tanımladığımız metotları kullanabiliriz. Soyut sınıf içerisinde tanımlanan özellikler ve fonksiyonlar işlem yapmazlar. Sadece parametreleri belirtilir ve fonksiyon tanımlanır.</a:t>
            </a:r>
          </a:p>
          <a:p>
            <a:r>
              <a:rPr lang="tr-TR" dirty="0" smtClean="0"/>
              <a:t>Soyut sınıflar </a:t>
            </a:r>
            <a:r>
              <a:rPr lang="tr-TR" dirty="0" err="1" smtClean="0"/>
              <a:t>new</a:t>
            </a:r>
            <a:r>
              <a:rPr lang="tr-TR" dirty="0" smtClean="0"/>
              <a:t> anahtar kelimesi ile türetilemezler.</a:t>
            </a:r>
          </a:p>
          <a:p>
            <a:endParaRPr lang="tr-TR" dirty="0"/>
          </a:p>
        </p:txBody>
      </p:sp>
      <p:sp>
        <p:nvSpPr>
          <p:cNvPr id="4" name="3 Slayt Numarası Yer Tutucusu"/>
          <p:cNvSpPr>
            <a:spLocks noGrp="1"/>
          </p:cNvSpPr>
          <p:nvPr>
            <p:ph type="sldNum" sz="quarter" idx="12"/>
          </p:nvPr>
        </p:nvSpPr>
        <p:spPr/>
        <p:txBody>
          <a:bodyPr/>
          <a:lstStyle/>
          <a:p>
            <a:fld id="{D57F1E4F-1CFF-5643-939E-217C01CDF565}"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1841863" y="378823"/>
            <a:ext cx="9662749" cy="5532399"/>
          </a:xfrm>
        </p:spPr>
        <p:txBody>
          <a:bodyPr/>
          <a:lstStyle/>
          <a:p>
            <a:r>
              <a:rPr lang="tr-TR" dirty="0" smtClean="0"/>
              <a:t>Temel tanımlama şekli şöyledir.</a:t>
            </a:r>
          </a:p>
          <a:p>
            <a:endParaRPr lang="tr-TR" dirty="0" smtClean="0"/>
          </a:p>
          <a:p>
            <a:endParaRPr lang="tr-TR" dirty="0" smtClean="0"/>
          </a:p>
          <a:p>
            <a:endParaRPr lang="tr-TR" dirty="0" smtClean="0"/>
          </a:p>
          <a:p>
            <a:endParaRPr lang="tr-TR" dirty="0" smtClean="0"/>
          </a:p>
          <a:p>
            <a:endParaRPr lang="tr-TR" dirty="0" smtClean="0"/>
          </a:p>
          <a:p>
            <a:endParaRPr lang="tr-TR" dirty="0" smtClean="0"/>
          </a:p>
          <a:p>
            <a:r>
              <a:rPr lang="tr-TR" dirty="0" smtClean="0"/>
              <a:t>En yaygın kullanım amacı ise şudur. Büyük projelerde projeye sonradan dahil olan kişi, eğer soyut sınıflar kullanıldıysa sadece o soyut sınıflara bakarak projenin yapısını ve çalışma mantığını anlayabilir. Böylelikle projeye daha kısa sürede adapte olabilir.</a:t>
            </a:r>
            <a:endParaRPr lang="tr-TR" dirty="0"/>
          </a:p>
        </p:txBody>
      </p:sp>
      <p:sp>
        <p:nvSpPr>
          <p:cNvPr id="4" name="3 Slayt Numarası Yer Tutucusu"/>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5" name="4 Resim" descr="SUNUCU.png"/>
          <p:cNvPicPr>
            <a:picLocks noChangeAspect="1"/>
          </p:cNvPicPr>
          <p:nvPr/>
        </p:nvPicPr>
        <p:blipFill>
          <a:blip r:embed="rId2"/>
          <a:stretch>
            <a:fillRect/>
          </a:stretch>
        </p:blipFill>
        <p:spPr>
          <a:xfrm>
            <a:off x="2065422" y="862149"/>
            <a:ext cx="7878275" cy="215070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377" y="705394"/>
            <a:ext cx="9140235" cy="1199605"/>
          </a:xfrm>
        </p:spPr>
        <p:txBody>
          <a:bodyPr>
            <a:normAutofit/>
          </a:bodyPr>
          <a:lstStyle/>
          <a:p>
            <a:r>
              <a:rPr lang="tr-TR" sz="1800" dirty="0" smtClean="0"/>
              <a:t>   </a:t>
            </a:r>
            <a:r>
              <a:rPr lang="nn-NO" sz="1800" dirty="0" smtClean="0"/>
              <a:t>Şimdi basit bir örnek yapalım.</a:t>
            </a:r>
            <a:endParaRPr lang="tr-TR" sz="1800" dirty="0"/>
          </a:p>
        </p:txBody>
      </p:sp>
      <p:pic>
        <p:nvPicPr>
          <p:cNvPr id="5" name="4 İçerik Yer Tutucusu" descr="Adsız.png"/>
          <p:cNvPicPr>
            <a:picLocks noGrp="1" noChangeAspect="1"/>
          </p:cNvPicPr>
          <p:nvPr>
            <p:ph idx="1"/>
          </p:nvPr>
        </p:nvPicPr>
        <p:blipFill>
          <a:blip r:embed="rId2"/>
          <a:stretch>
            <a:fillRect/>
          </a:stretch>
        </p:blipFill>
        <p:spPr>
          <a:xfrm>
            <a:off x="2381030" y="1232263"/>
            <a:ext cx="7037290" cy="3744686"/>
          </a:xfrm>
        </p:spPr>
      </p:pic>
      <p:sp>
        <p:nvSpPr>
          <p:cNvPr id="4" name="3 Slayt Numarası Yer Tutucusu"/>
          <p:cNvSpPr>
            <a:spLocks noGrp="1"/>
          </p:cNvSpPr>
          <p:nvPr>
            <p:ph type="sldNum" sz="quarter" idx="12"/>
          </p:nvPr>
        </p:nvSpPr>
        <p:spPr/>
        <p:txBody>
          <a:bodyPr/>
          <a:lstStyle/>
          <a:p>
            <a:fld id="{D57F1E4F-1CFF-5643-939E-217C01CDF565}" type="slidenum">
              <a:rPr lang="en-US" smtClean="0"/>
              <a:pPr/>
              <a:t>7</a:t>
            </a:fld>
            <a:endParaRPr lang="en-US" dirty="0"/>
          </a:p>
        </p:txBody>
      </p:sp>
      <p:sp>
        <p:nvSpPr>
          <p:cNvPr id="6" name="5 Metin kutusu"/>
          <p:cNvSpPr txBox="1"/>
          <p:nvPr/>
        </p:nvSpPr>
        <p:spPr>
          <a:xfrm>
            <a:off x="1750424" y="5120640"/>
            <a:ext cx="9836330" cy="1477328"/>
          </a:xfrm>
          <a:prstGeom prst="rect">
            <a:avLst/>
          </a:prstGeom>
          <a:noFill/>
        </p:spPr>
        <p:txBody>
          <a:bodyPr wrap="square" rtlCol="0">
            <a:spAutoFit/>
          </a:bodyPr>
          <a:lstStyle/>
          <a:p>
            <a:r>
              <a:rPr lang="tr-TR" dirty="0" smtClean="0"/>
              <a:t>Soyut sınıftan miras alan alt sınıfta, soyut sınıfta tanımlanan özellik ve metotlar aynı isimle ve aynı erişim belirleyici ile tanımlanmak zorundadır. Aksi halde program hata verecektir. Mesela soyut sınıfta protected erişim belirleyicisi ile bir metot tanımladık. Alt sınıfta da aynı isimle protected erişim belirleyicisiyle tanımlanmış olan bir metot bulunmalıdır.</a:t>
            </a:r>
            <a:endParaRPr lang="tr-TR" dirty="0"/>
          </a:p>
        </p:txBody>
      </p:sp>
      <p:sp>
        <p:nvSpPr>
          <p:cNvPr id="7" name="6 Metin kutusu"/>
          <p:cNvSpPr txBox="1"/>
          <p:nvPr/>
        </p:nvSpPr>
        <p:spPr>
          <a:xfrm>
            <a:off x="1580607" y="705394"/>
            <a:ext cx="1058090" cy="369332"/>
          </a:xfrm>
          <a:prstGeom prst="rect">
            <a:avLst/>
          </a:prstGeom>
          <a:noFill/>
        </p:spPr>
        <p:txBody>
          <a:bodyPr wrap="square" rtlCol="0">
            <a:spAutoFit/>
          </a:bodyPr>
          <a:lstStyle/>
          <a:p>
            <a:r>
              <a:rPr lang="tr-TR" b="1" dirty="0" smtClean="0">
                <a:solidFill>
                  <a:schemeClr val="accent3">
                    <a:lumMod val="60000"/>
                    <a:lumOff val="40000"/>
                  </a:schemeClr>
                </a:solidFill>
              </a:rPr>
              <a:t>ÖRNEK:</a:t>
            </a:r>
            <a:endParaRPr lang="tr-TR" b="1" dirty="0">
              <a:solidFill>
                <a:schemeClr val="accent3">
                  <a:lumMod val="60000"/>
                  <a:lumOff val="4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44730" y="3785321"/>
            <a:ext cx="8911687" cy="1280890"/>
          </a:xfrm>
        </p:spPr>
        <p:txBody>
          <a:bodyPr>
            <a:normAutofit/>
          </a:bodyPr>
          <a:lstStyle/>
          <a:p>
            <a:r>
              <a:rPr lang="tr-TR" sz="1800" dirty="0" smtClean="0">
                <a:solidFill>
                  <a:schemeClr val="tx1"/>
                </a:solidFill>
              </a:rPr>
              <a:t>Yukarıdaki kod bloğu çalıştığında ekranda aşağıdaki gibi bir hata çıkacaktır.</a:t>
            </a:r>
            <a:br>
              <a:rPr lang="tr-TR" sz="1800" dirty="0" smtClean="0">
                <a:solidFill>
                  <a:schemeClr val="tx1"/>
                </a:solidFill>
              </a:rPr>
            </a:br>
            <a:endParaRPr lang="tr-TR" sz="1800" dirty="0">
              <a:solidFill>
                <a:schemeClr val="tx1"/>
              </a:solidFill>
            </a:endParaRPr>
          </a:p>
        </p:txBody>
      </p:sp>
      <p:pic>
        <p:nvPicPr>
          <p:cNvPr id="5" name="4 İçerik Yer Tutucusu" descr="Adsız.png"/>
          <p:cNvPicPr>
            <a:picLocks noGrp="1" noChangeAspect="1"/>
          </p:cNvPicPr>
          <p:nvPr>
            <p:ph idx="1"/>
          </p:nvPr>
        </p:nvPicPr>
        <p:blipFill>
          <a:blip r:embed="rId2"/>
          <a:stretch>
            <a:fillRect/>
          </a:stretch>
        </p:blipFill>
        <p:spPr>
          <a:xfrm>
            <a:off x="2812141" y="627017"/>
            <a:ext cx="6710682" cy="3010943"/>
          </a:xfrm>
        </p:spPr>
      </p:pic>
      <p:sp>
        <p:nvSpPr>
          <p:cNvPr id="4" name="3 Slayt Numarası Yer Tutucusu"/>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6" name="5 Resim" descr="Adsız.png"/>
          <p:cNvPicPr>
            <a:picLocks noChangeAspect="1"/>
          </p:cNvPicPr>
          <p:nvPr/>
        </p:nvPicPr>
        <p:blipFill>
          <a:blip r:embed="rId3"/>
          <a:stretch>
            <a:fillRect/>
          </a:stretch>
        </p:blipFill>
        <p:spPr>
          <a:xfrm>
            <a:off x="1110343" y="4485578"/>
            <a:ext cx="10722458" cy="347679"/>
          </a:xfrm>
          <a:prstGeom prst="rect">
            <a:avLst/>
          </a:prstGeom>
        </p:spPr>
      </p:pic>
      <p:sp>
        <p:nvSpPr>
          <p:cNvPr id="7" name="6 Metin kutusu"/>
          <p:cNvSpPr txBox="1"/>
          <p:nvPr/>
        </p:nvSpPr>
        <p:spPr>
          <a:xfrm>
            <a:off x="2351315" y="5277395"/>
            <a:ext cx="8804366" cy="1200329"/>
          </a:xfrm>
          <a:prstGeom prst="rect">
            <a:avLst/>
          </a:prstGeom>
          <a:noFill/>
        </p:spPr>
        <p:txBody>
          <a:bodyPr wrap="square" rtlCol="0">
            <a:spAutoFit/>
          </a:bodyPr>
          <a:lstStyle/>
          <a:p>
            <a:r>
              <a:rPr lang="tr-TR" dirty="0" smtClean="0"/>
              <a:t>Hatanın nedeni şudur. Üniversite sınıfı okul sınıfından türetilmiştir. Okul sınıfında public erişim belirleyicisi ile tanımlanan metot Üniversite sınıfında protected erişim belirleyicisi ile tanımlandığı için program hata verir. Eğer public ile tanımlansaydı hata vermezdi.</a:t>
            </a:r>
            <a:endParaRPr lang="tr-T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1423851" y="431074"/>
            <a:ext cx="8948057" cy="6178732"/>
          </a:xfrm>
        </p:spPr>
        <p:txBody>
          <a:bodyPr>
            <a:normAutofit/>
          </a:bodyPr>
          <a:lstStyle/>
          <a:p>
            <a:pPr>
              <a:buNone/>
            </a:pPr>
            <a:r>
              <a:rPr lang="tr-TR" sz="1600" dirty="0" smtClean="0"/>
              <a:t>Soyut sınıftan miras alan alt sınıf şu kurallara dikkat etmelidir;</a:t>
            </a:r>
          </a:p>
          <a:p>
            <a:r>
              <a:rPr lang="tr-TR" sz="1600" dirty="0" smtClean="0"/>
              <a:t>Alt sınıftaki metotlar, ana soyut sınıftaki metotlardaki aynı metot adını kullanmak zorundadır.</a:t>
            </a:r>
          </a:p>
          <a:p>
            <a:r>
              <a:rPr lang="tr-TR" sz="1600" dirty="0" smtClean="0"/>
              <a:t>Alt sınıftaki metotlar, ana soyut sınıftaki metotlarla aynı erişim belirleyicileri kullanmak zorundadır.</a:t>
            </a:r>
          </a:p>
          <a:p>
            <a:r>
              <a:rPr lang="tr-TR" sz="1600" dirty="0" smtClean="0"/>
              <a:t>Soyut sınıfta tanımlanan metottaki parametrelerin sayısı ile alt sınıfta tanımlanan metodun parametre sayısı aynı olmalıdır.</a:t>
            </a:r>
          </a:p>
          <a:p>
            <a:r>
              <a:rPr lang="tr-TR" sz="1600" dirty="0" smtClean="0"/>
              <a:t/>
            </a:r>
            <a:br>
              <a:rPr lang="tr-TR" sz="1600" dirty="0" smtClean="0"/>
            </a:br>
            <a:r>
              <a:rPr lang="tr-TR" sz="1600" dirty="0" err="1" smtClean="0"/>
              <a:t>Abstract</a:t>
            </a:r>
            <a:r>
              <a:rPr lang="tr-TR" sz="1600" dirty="0" smtClean="0"/>
              <a:t> </a:t>
            </a:r>
            <a:r>
              <a:rPr lang="tr-TR" sz="1600" dirty="0" err="1" smtClean="0"/>
              <a:t>Class'ların</a:t>
            </a:r>
            <a:r>
              <a:rPr lang="tr-TR" sz="1600" dirty="0" smtClean="0"/>
              <a:t> temel amacı aynı metot ve özelliklere sahip olacak birden fazla sınıfımız varsa </a:t>
            </a:r>
            <a:r>
              <a:rPr lang="tr-TR" sz="1600" dirty="0" err="1" smtClean="0"/>
              <a:t>Abstract</a:t>
            </a:r>
            <a:r>
              <a:rPr lang="tr-TR" sz="1600" dirty="0" smtClean="0"/>
              <a:t> </a:t>
            </a:r>
            <a:r>
              <a:rPr lang="tr-TR" sz="1600" dirty="0" err="1" smtClean="0"/>
              <a:t>class</a:t>
            </a:r>
            <a:r>
              <a:rPr lang="tr-TR" sz="1600" dirty="0" smtClean="0"/>
              <a:t> ile bunları bir ana sınıfta toplayarak alt sınıflarda daha anlaşılır ve verimli kod yazmayı, kodların belli bir hiyerarşi ve düzen içerisinde olmasını sağlayabiliriz.</a:t>
            </a:r>
          </a:p>
          <a:p>
            <a:pPr>
              <a:buNone/>
            </a:pPr>
            <a:r>
              <a:rPr lang="tr-TR" sz="1600" dirty="0" smtClean="0"/>
              <a:t>Şimdi bununla alakalı bir örnek daha yapalım. </a:t>
            </a:r>
            <a:r>
              <a:rPr lang="tr-TR" sz="1600" dirty="0" err="1" smtClean="0"/>
              <a:t>Insan</a:t>
            </a:r>
            <a:r>
              <a:rPr lang="tr-TR" sz="1600" dirty="0" smtClean="0"/>
              <a:t> adlı bir soyut sınıf oluşturalım ve kişileri bu soyut sınıf üzerinden tanımlayalım.</a:t>
            </a:r>
          </a:p>
          <a:p>
            <a:endParaRPr lang="tr-TR" dirty="0"/>
          </a:p>
        </p:txBody>
      </p:sp>
      <p:sp>
        <p:nvSpPr>
          <p:cNvPr id="4" name="3 Slayt Numarası Yer Tutucusu"/>
          <p:cNvSpPr>
            <a:spLocks noGrp="1"/>
          </p:cNvSpPr>
          <p:nvPr>
            <p:ph type="sldNum" sz="quarter" idx="12"/>
          </p:nvPr>
        </p:nvSpPr>
        <p:spPr/>
        <p:txBody>
          <a:bodyPr/>
          <a:lstStyle/>
          <a:p>
            <a:fld id="{D57F1E4F-1CFF-5643-939E-217C01CDF565}" type="slidenum">
              <a:rPr lang="en-US" smtClean="0"/>
              <a:pPr/>
              <a:t>9</a:t>
            </a:fld>
            <a:endParaRPr lang="en-US" dirty="0"/>
          </a:p>
        </p:txBody>
      </p:sp>
    </p:spTree>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287</TotalTime>
  <Words>512</Words>
  <Application>Microsoft Office PowerPoint</Application>
  <PresentationFormat>Özel</PresentationFormat>
  <Paragraphs>97</Paragraphs>
  <Slides>15</Slides>
  <Notes>0</Notes>
  <HiddenSlides>0</HiddenSlides>
  <MMClips>0</MMClips>
  <ScaleCrop>false</ScaleCrop>
  <HeadingPairs>
    <vt:vector size="4" baseType="variant">
      <vt:variant>
        <vt:lpstr>Tema</vt:lpstr>
      </vt:variant>
      <vt:variant>
        <vt:i4>1</vt:i4>
      </vt:variant>
      <vt:variant>
        <vt:lpstr>Slayt Başlıkları</vt:lpstr>
      </vt:variant>
      <vt:variant>
        <vt:i4>15</vt:i4>
      </vt:variant>
    </vt:vector>
  </HeadingPairs>
  <TitlesOfParts>
    <vt:vector size="16" baseType="lpstr">
      <vt:lpstr>Duman</vt:lpstr>
      <vt:lpstr>Sınıf Soyutlama Kavramı?</vt:lpstr>
      <vt:lpstr>İçindekiler</vt:lpstr>
      <vt:lpstr>Giriş</vt:lpstr>
      <vt:lpstr>Sınıf Soyutlama kavramı nedir? </vt:lpstr>
      <vt:lpstr>Soyut Sınıf ve Soyut Metot Nedir ? </vt:lpstr>
      <vt:lpstr>Slayt 6</vt:lpstr>
      <vt:lpstr>   Şimdi basit bir örnek yapalım.</vt:lpstr>
      <vt:lpstr>Yukarıdaki kod bloğu çalıştığında ekranda aşağıdaki gibi bir hata çıkacaktır. </vt:lpstr>
      <vt:lpstr>Slayt 9</vt:lpstr>
      <vt:lpstr>Slayt 10</vt:lpstr>
      <vt:lpstr>Kullanırken Dikkat Edilmesi Gerekenler:</vt:lpstr>
      <vt:lpstr>Soyut Sınıf  ve Arayüz Arasındaki Farklar ve Benzerlikler:</vt:lpstr>
      <vt:lpstr>Sonuç</vt:lpstr>
      <vt:lpstr>Kaynaklar</vt:lpstr>
      <vt:lpstr>İlginiz için teşekkürler…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casper</cp:lastModifiedBy>
  <cp:revision>41</cp:revision>
  <dcterms:created xsi:type="dcterms:W3CDTF">2020-04-15T07:57:29Z</dcterms:created>
  <dcterms:modified xsi:type="dcterms:W3CDTF">2021-08-22T08:46:44Z</dcterms:modified>
</cp:coreProperties>
</file>