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Default Extension="crdownload"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322" r:id="rId3"/>
    <p:sldId id="257" r:id="rId4"/>
    <p:sldId id="319" r:id="rId5"/>
    <p:sldId id="258" r:id="rId6"/>
    <p:sldId id="278" r:id="rId7"/>
    <p:sldId id="279" r:id="rId8"/>
    <p:sldId id="280" r:id="rId9"/>
    <p:sldId id="281" r:id="rId10"/>
    <p:sldId id="282" r:id="rId11"/>
    <p:sldId id="283" r:id="rId12"/>
    <p:sldId id="300" r:id="rId13"/>
    <p:sldId id="301" r:id="rId14"/>
    <p:sldId id="302" r:id="rId15"/>
    <p:sldId id="286" r:id="rId16"/>
    <p:sldId id="304" r:id="rId17"/>
    <p:sldId id="305" r:id="rId18"/>
    <p:sldId id="306" r:id="rId19"/>
    <p:sldId id="307" r:id="rId20"/>
    <p:sldId id="308" r:id="rId21"/>
    <p:sldId id="309" r:id="rId22"/>
    <p:sldId id="310" r:id="rId23"/>
    <p:sldId id="311" r:id="rId24"/>
    <p:sldId id="312" r:id="rId25"/>
    <p:sldId id="289" r:id="rId26"/>
    <p:sldId id="321" r:id="rId27"/>
    <p:sldId id="293" r:id="rId28"/>
    <p:sldId id="270" r:id="rId29"/>
    <p:sldId id="259"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Açık Stil 3 - Vurgu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73" d="100"/>
          <a:sy n="73"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8/18/2021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8/18/2021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crdownload"/><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medium.com/@BaaniLeen/web-development-series-intro-to-server-side-scripting-fe5626323f92" TargetMode="External"/><Relationship Id="rId13" Type="http://schemas.openxmlformats.org/officeDocument/2006/relationships/hyperlink" Target="http://youtube.com/bmdersleri" TargetMode="External"/><Relationship Id="rId3" Type="http://schemas.openxmlformats.org/officeDocument/2006/relationships/hyperlink" Target="https://developer.mozilla.org/en-US/docs/Learn/Server-side" TargetMode="External"/><Relationship Id="rId7" Type="http://schemas.openxmlformats.org/officeDocument/2006/relationships/hyperlink" Target="https://crampeteb.medium.com/introduction-to-server-side-programming-languages-ad97fbb3f852" TargetMode="External"/><Relationship Id="rId12" Type="http://schemas.openxmlformats.org/officeDocument/2006/relationships/image" Target="../media/image2.png"/><Relationship Id="rId2" Type="http://schemas.openxmlformats.org/officeDocument/2006/relationships/hyperlink" Target="https://developer.mozilla.org/en-US/docs/Learn/Server-side/First_steps/Introduction" TargetMode="External"/><Relationship Id="rId1" Type="http://schemas.openxmlformats.org/officeDocument/2006/relationships/slideLayout" Target="../slideLayouts/slideLayout2.xml"/><Relationship Id="rId6" Type="http://schemas.openxmlformats.org/officeDocument/2006/relationships/hyperlink" Target="https://en.wikipedia.org/wiki/Server-side_scripting" TargetMode="External"/><Relationship Id="rId11" Type="http://schemas.openxmlformats.org/officeDocument/2006/relationships/hyperlink" Target="https://www.youtube.com/channel/UCIdYgV-XFjv9q0IHtzUTtQw" TargetMode="External"/><Relationship Id="rId5" Type="http://schemas.openxmlformats.org/officeDocument/2006/relationships/hyperlink" Target="https://www.c-sharpcorner.com/UploadFile/2072a9/client-side-vs-server-side-programming-languages/" TargetMode="External"/><Relationship Id="rId10" Type="http://schemas.openxmlformats.org/officeDocument/2006/relationships/hyperlink" Target="https://www2.cs.sfu.ca/CourseCentral/165/common/study-guide/content/epilogue-serverside.html" TargetMode="External"/><Relationship Id="rId4" Type="http://schemas.openxmlformats.org/officeDocument/2006/relationships/hyperlink" Target="https://www.geeksforgeeks.org/server-side-client-side-programming/" TargetMode="External"/><Relationship Id="rId9" Type="http://schemas.openxmlformats.org/officeDocument/2006/relationships/hyperlink" Target="https://www.bairesdev.com/blog/top-languages-server-side-scripti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666896" y="4680626"/>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4126" y="2630080"/>
            <a:ext cx="10633165" cy="888718"/>
          </a:xfrm>
        </p:spPr>
        <p:txBody>
          <a:bodyPr>
            <a:normAutofit fontScale="90000"/>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Sunucu Tabanlı Programlama Nedir</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7048298" y="4842131"/>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Seda Nur POLATER</a:t>
            </a:r>
            <a:endParaRPr lang="tr-TR" b="1" dirty="0">
              <a:solidFill>
                <a:schemeClr val="tx1"/>
              </a:solidFill>
            </a:endParaRPr>
          </a:p>
          <a:p>
            <a:r>
              <a:rPr lang="tr-TR" dirty="0">
                <a:solidFill>
                  <a:schemeClr val="tx1"/>
                </a:solidFill>
              </a:rPr>
              <a:t>Tarih                         </a:t>
            </a:r>
            <a:r>
              <a:rPr lang="tr-TR" dirty="0" smtClean="0">
                <a:solidFill>
                  <a:schemeClr val="tx1"/>
                </a:solidFill>
              </a:rPr>
              <a:t>: 18/08/2021</a:t>
            </a:r>
            <a:endParaRPr lang="tr-TR" dirty="0">
              <a:solidFill>
                <a:schemeClr val="tx1"/>
              </a:solidFill>
            </a:endParaRPr>
          </a:p>
          <a:p>
            <a:r>
              <a:rPr lang="tr-TR" dirty="0">
                <a:solidFill>
                  <a:schemeClr val="tx1"/>
                </a:solidFill>
              </a:rPr>
              <a:t>Sürüm                      </a:t>
            </a:r>
            <a:r>
              <a:rPr lang="tr-TR" dirty="0" smtClean="0">
                <a:solidFill>
                  <a:schemeClr val="tx1"/>
                </a:solidFill>
              </a:rPr>
              <a:t>: </a:t>
            </a:r>
            <a:r>
              <a:rPr lang="tr-TR" dirty="0">
                <a:solidFill>
                  <a:schemeClr val="tx1"/>
                </a:solidFill>
              </a:rPr>
              <a:t>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6" descr="These are the Skills that You Need to Hone to Become a Software Engineer">
            <a:extLst>
              <a:ext uri="{FF2B5EF4-FFF2-40B4-BE49-F238E27FC236}">
                <a16:creationId xmlns:a16="http://schemas.microsoft.com/office/drawing/2014/main" id="{5D3FC272-08B1-4482-8241-964622235D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Alt Başlık 2">
            <a:extLst>
              <a:ext uri="{FF2B5EF4-FFF2-40B4-BE49-F238E27FC236}">
                <a16:creationId xmlns:a16="http://schemas.microsoft.com/office/drawing/2014/main" id="{AFAC00CB-D72B-446D-8857-9E634BBB30B2}"/>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347908" cy="760553"/>
          </a:xfrm>
        </p:spPr>
        <p:txBody>
          <a:bodyPr/>
          <a:lstStyle/>
          <a:p>
            <a:pPr algn="ctr"/>
            <a:r>
              <a:rPr lang="tr-TR" dirty="0" smtClean="0"/>
              <a:t> 3 - Sunucu </a:t>
            </a:r>
            <a:r>
              <a:rPr lang="tr-TR" dirty="0"/>
              <a:t>Çeşitleri</a:t>
            </a:r>
          </a:p>
        </p:txBody>
      </p:sp>
      <p:sp>
        <p:nvSpPr>
          <p:cNvPr id="3" name="İçerik Yer Tutucusu 2"/>
          <p:cNvSpPr>
            <a:spLocks noGrp="1"/>
          </p:cNvSpPr>
          <p:nvPr>
            <p:ph idx="1"/>
          </p:nvPr>
        </p:nvSpPr>
        <p:spPr>
          <a:xfrm>
            <a:off x="1311579" y="4478740"/>
            <a:ext cx="10193033" cy="1843683"/>
          </a:xfrm>
        </p:spPr>
        <p:txBody>
          <a:bodyPr>
            <a:normAutofit/>
          </a:bodyPr>
          <a:lstStyle/>
          <a:p>
            <a:pPr algn="just" fontAlgn="base">
              <a:buFont typeface="Wingdings" panose="05000000000000000000" pitchFamily="2" charset="2"/>
              <a:buChar char="q"/>
            </a:pPr>
            <a:r>
              <a:rPr lang="tr-TR" dirty="0" smtClean="0">
                <a:solidFill>
                  <a:srgbClr val="00B0F0"/>
                </a:solidFill>
              </a:rPr>
              <a:t>Bulut </a:t>
            </a:r>
            <a:r>
              <a:rPr lang="tr-TR" dirty="0">
                <a:solidFill>
                  <a:srgbClr val="00B0F0"/>
                </a:solidFill>
              </a:rPr>
              <a:t>serverın </a:t>
            </a:r>
            <a:r>
              <a:rPr lang="tr-TR" dirty="0">
                <a:solidFill>
                  <a:schemeClr val="tx1"/>
                </a:solidFill>
              </a:rPr>
              <a:t>bir diğer avantajı da aylık sabit fiyat üzerinden değil, kaynak kullanımına göre fiyatlandırılmasıdır. Yani ay içerisinde kullanılan CPU saati, depolama seviyesi ile harcanan trafik oranında fatura </a:t>
            </a:r>
            <a:r>
              <a:rPr lang="tr-TR" dirty="0" smtClean="0">
                <a:solidFill>
                  <a:schemeClr val="tx1"/>
                </a:solidFill>
              </a:rPr>
              <a:t>belirlenir.</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Metin kutusu 4"/>
          <p:cNvSpPr txBox="1"/>
          <p:nvPr/>
        </p:nvSpPr>
        <p:spPr>
          <a:xfrm>
            <a:off x="1311579" y="1384663"/>
            <a:ext cx="7074775" cy="2862322"/>
          </a:xfrm>
          <a:prstGeom prst="rect">
            <a:avLst/>
          </a:prstGeom>
          <a:noFill/>
        </p:spPr>
        <p:txBody>
          <a:bodyPr wrap="square" rtlCol="0">
            <a:spAutoFit/>
          </a:bodyPr>
          <a:lstStyle/>
          <a:p>
            <a:pPr fontAlgn="base"/>
            <a:r>
              <a:rPr lang="tr-TR" b="1" dirty="0">
                <a:solidFill>
                  <a:srgbClr val="FF0000"/>
                </a:solidFill>
              </a:rPr>
              <a:t>4 - </a:t>
            </a:r>
            <a:r>
              <a:rPr lang="tr-TR" b="1" dirty="0" err="1">
                <a:solidFill>
                  <a:srgbClr val="FF0000"/>
                </a:solidFill>
              </a:rPr>
              <a:t>Cloud</a:t>
            </a:r>
            <a:r>
              <a:rPr lang="tr-TR" b="1" dirty="0">
                <a:solidFill>
                  <a:srgbClr val="FF0000"/>
                </a:solidFill>
              </a:rPr>
              <a:t> </a:t>
            </a:r>
            <a:r>
              <a:rPr lang="tr-TR" b="1" dirty="0" smtClean="0">
                <a:solidFill>
                  <a:srgbClr val="FF0000"/>
                </a:solidFill>
              </a:rPr>
              <a:t>Server</a:t>
            </a:r>
          </a:p>
          <a:p>
            <a:pPr fontAlgn="base"/>
            <a:endParaRPr lang="tr-TR" b="1" dirty="0">
              <a:solidFill>
                <a:srgbClr val="FF0000"/>
              </a:solidFill>
            </a:endParaRPr>
          </a:p>
          <a:p>
            <a:pPr marL="285750" indent="-285750" algn="just" fontAlgn="base">
              <a:buFont typeface="Wingdings" panose="05000000000000000000" pitchFamily="2" charset="2"/>
              <a:buChar char="q"/>
            </a:pPr>
            <a:r>
              <a:rPr lang="tr-TR" dirty="0" smtClean="0"/>
              <a:t>Bulut </a:t>
            </a:r>
            <a:r>
              <a:rPr lang="tr-TR" dirty="0"/>
              <a:t>Sunucu, işletim kaynaklarının sanal bir kaynakta toplandığı sunucu hizmetidir. </a:t>
            </a:r>
            <a:r>
              <a:rPr lang="tr-TR" dirty="0">
                <a:solidFill>
                  <a:srgbClr val="00B0F0"/>
                </a:solidFill>
              </a:rPr>
              <a:t>Bulut sunucu </a:t>
            </a:r>
            <a:r>
              <a:rPr lang="tr-TR" dirty="0"/>
              <a:t>için hazırlanmış büyük bir kaynak havuzu bulunmaktadır. </a:t>
            </a:r>
            <a:endParaRPr lang="tr-TR" dirty="0" smtClean="0"/>
          </a:p>
          <a:p>
            <a:pPr algn="just" fontAlgn="base"/>
            <a:endParaRPr lang="tr-TR" dirty="0" smtClean="0"/>
          </a:p>
          <a:p>
            <a:pPr marL="285750" indent="-285750" algn="just" fontAlgn="base">
              <a:buFont typeface="Wingdings" panose="05000000000000000000" pitchFamily="2" charset="2"/>
              <a:buChar char="q"/>
            </a:pPr>
            <a:r>
              <a:rPr lang="tr-TR" dirty="0" smtClean="0"/>
              <a:t>İhtiyaçlara </a:t>
            </a:r>
            <a:r>
              <a:rPr lang="tr-TR" dirty="0"/>
              <a:t>uygun şekilde kaynak havuzundan kaynak sağlanmaktadır. Veri kaybı ihtimalini azaltan ve hızlı çalışan bir sistem olması ve kaynakların ihtiyaca uygun olarak değiştirilebilmesi oldukça avantajlı bir hale getirmektedir.</a:t>
            </a:r>
          </a:p>
        </p:txBody>
      </p:sp>
      <p:pic>
        <p:nvPicPr>
          <p:cNvPr id="6" name="Resim 5"/>
          <p:cNvPicPr>
            <a:picLocks noChangeAspect="1"/>
          </p:cNvPicPr>
          <p:nvPr/>
        </p:nvPicPr>
        <p:blipFill rotWithShape="1">
          <a:blip r:embed="rId2">
            <a:extLst>
              <a:ext uri="{28A0092B-C50C-407E-A947-70E740481C1C}">
                <a14:useLocalDpi xmlns:a14="http://schemas.microsoft.com/office/drawing/2010/main" val="0"/>
              </a:ext>
            </a:extLst>
          </a:blip>
          <a:srcRect l="22829" r="22657"/>
          <a:stretch/>
        </p:blipFill>
        <p:spPr>
          <a:xfrm>
            <a:off x="8660674" y="1616418"/>
            <a:ext cx="2843938" cy="2245372"/>
          </a:xfrm>
          <a:prstGeom prst="rect">
            <a:avLst/>
          </a:prstGeom>
        </p:spPr>
      </p:pic>
    </p:spTree>
    <p:extLst>
      <p:ext uri="{BB962C8B-B14F-4D97-AF65-F5344CB8AC3E}">
        <p14:creationId xmlns:p14="http://schemas.microsoft.com/office/powerpoint/2010/main" val="189521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792045" cy="695239"/>
          </a:xfrm>
        </p:spPr>
        <p:txBody>
          <a:bodyPr/>
          <a:lstStyle/>
          <a:p>
            <a:pPr algn="ctr"/>
            <a:r>
              <a:rPr lang="tr-TR" dirty="0" smtClean="0"/>
              <a:t> 3 - Sunucu </a:t>
            </a:r>
            <a:r>
              <a:rPr lang="tr-TR" dirty="0"/>
              <a:t>Çeşitleri</a:t>
            </a:r>
          </a:p>
        </p:txBody>
      </p:sp>
      <p:sp>
        <p:nvSpPr>
          <p:cNvPr id="3" name="İçerik Yer Tutucusu 2"/>
          <p:cNvSpPr>
            <a:spLocks noGrp="1"/>
          </p:cNvSpPr>
          <p:nvPr>
            <p:ph idx="1"/>
          </p:nvPr>
        </p:nvSpPr>
        <p:spPr>
          <a:xfrm>
            <a:off x="1311579" y="1476103"/>
            <a:ext cx="10193033" cy="5146766"/>
          </a:xfrm>
        </p:spPr>
        <p:txBody>
          <a:bodyPr>
            <a:normAutofit/>
          </a:bodyPr>
          <a:lstStyle/>
          <a:p>
            <a:pPr marL="0" indent="0" fontAlgn="base">
              <a:buNone/>
            </a:pPr>
            <a:r>
              <a:rPr lang="tr-TR" b="1" dirty="0" smtClean="0">
                <a:solidFill>
                  <a:srgbClr val="FF0000"/>
                </a:solidFill>
              </a:rPr>
              <a:t>5 - Web server</a:t>
            </a:r>
          </a:p>
          <a:p>
            <a:pPr algn="just" fontAlgn="base">
              <a:buFont typeface="Wingdings" panose="05000000000000000000" pitchFamily="2" charset="2"/>
              <a:buChar char="q"/>
            </a:pPr>
            <a:r>
              <a:rPr lang="tr-TR" dirty="0" smtClean="0">
                <a:solidFill>
                  <a:schemeClr val="tx1"/>
                </a:solidFill>
              </a:rPr>
              <a:t>Web </a:t>
            </a:r>
            <a:r>
              <a:rPr lang="tr-TR" dirty="0">
                <a:solidFill>
                  <a:schemeClr val="tx1"/>
                </a:solidFill>
              </a:rPr>
              <a:t>tarayıcıları sayesinde sayfaların görüntülenmesini ve uygulamaların çalıştırılmasını sağlar. Örneğin, kullandığınız </a:t>
            </a:r>
            <a:r>
              <a:rPr lang="tr-TR" dirty="0" err="1">
                <a:solidFill>
                  <a:srgbClr val="00B0F0"/>
                </a:solidFill>
              </a:rPr>
              <a:t>Chrome</a:t>
            </a:r>
            <a:r>
              <a:rPr lang="tr-TR" dirty="0">
                <a:solidFill>
                  <a:srgbClr val="00B0F0"/>
                </a:solidFill>
              </a:rPr>
              <a:t>, Internet Explorer, </a:t>
            </a:r>
            <a:r>
              <a:rPr lang="tr-TR" dirty="0" err="1">
                <a:solidFill>
                  <a:srgbClr val="00B0F0"/>
                </a:solidFill>
              </a:rPr>
              <a:t>Firefox</a:t>
            </a:r>
            <a:r>
              <a:rPr lang="tr-TR" dirty="0">
                <a:solidFill>
                  <a:schemeClr val="tx1"/>
                </a:solidFill>
              </a:rPr>
              <a:t> ya da </a:t>
            </a:r>
            <a:r>
              <a:rPr lang="tr-TR" dirty="0" err="1">
                <a:solidFill>
                  <a:srgbClr val="00B0F0"/>
                </a:solidFill>
              </a:rPr>
              <a:t>Yandex</a:t>
            </a:r>
            <a:r>
              <a:rPr lang="tr-TR" dirty="0">
                <a:solidFill>
                  <a:schemeClr val="tx1"/>
                </a:solidFill>
              </a:rPr>
              <a:t> gibi tarayıcıların bağlı oldukları sayfa ile sayfadaki görsellerin görüntülenmesini sağlayan bir web serverdır</a:t>
            </a:r>
            <a:r>
              <a:rPr lang="tr-TR" dirty="0" smtClean="0">
                <a:solidFill>
                  <a:schemeClr val="tx1"/>
                </a:solidFill>
              </a:rPr>
              <a:t>.</a:t>
            </a:r>
          </a:p>
          <a:p>
            <a:pPr algn="just" fontAlgn="base">
              <a:buFont typeface="Wingdings" panose="05000000000000000000" pitchFamily="2" charset="2"/>
              <a:buChar char="q"/>
            </a:pPr>
            <a:r>
              <a:rPr lang="tr-TR" dirty="0" smtClean="0">
                <a:solidFill>
                  <a:schemeClr val="tx1"/>
                </a:solidFill>
              </a:rPr>
              <a:t>İnternet </a:t>
            </a:r>
            <a:r>
              <a:rPr lang="tr-TR" dirty="0">
                <a:solidFill>
                  <a:schemeClr val="tx1"/>
                </a:solidFill>
              </a:rPr>
              <a:t>üzerinde bulunan web sayfalarının depolanmasında ve istekte bulunan kullanıcılara bu sayfaların gönderilmesinden sorumludur. </a:t>
            </a:r>
            <a:r>
              <a:rPr lang="tr-TR" dirty="0" smtClean="0">
                <a:solidFill>
                  <a:schemeClr val="tx1"/>
                </a:solidFill>
              </a:rPr>
              <a:t>Kural </a:t>
            </a:r>
            <a:r>
              <a:rPr lang="tr-TR" dirty="0">
                <a:solidFill>
                  <a:schemeClr val="tx1"/>
                </a:solidFill>
              </a:rPr>
              <a:t>olarak, HTML belgeleri ve bunlara gömülü olan resimler, stil sayfaları veya komut dosyaları gibi öğeler iletilir. </a:t>
            </a:r>
            <a:endParaRPr lang="tr-TR" dirty="0" smtClean="0">
              <a:solidFill>
                <a:schemeClr val="tx1"/>
              </a:solidFill>
            </a:endParaRPr>
          </a:p>
          <a:p>
            <a:pPr marL="0" indent="0" algn="just" fontAlgn="base">
              <a:buNone/>
            </a:pPr>
            <a:endParaRPr lang="tr-TR" dirty="0" smtClean="0">
              <a:solidFill>
                <a:schemeClr val="tx1"/>
              </a:solidFill>
            </a:endParaRPr>
          </a:p>
          <a:p>
            <a:pPr marL="0" indent="0" algn="just" fontAlgn="base">
              <a:buNone/>
            </a:pPr>
            <a:endParaRPr lang="tr-TR" dirty="0" smtClean="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459" y="4049486"/>
            <a:ext cx="6498347" cy="2471054"/>
          </a:xfrm>
          <a:prstGeom prst="rect">
            <a:avLst/>
          </a:prstGeom>
        </p:spPr>
      </p:pic>
      <p:sp>
        <p:nvSpPr>
          <p:cNvPr id="6" name="Metin kutusu 5"/>
          <p:cNvSpPr txBox="1"/>
          <p:nvPr/>
        </p:nvSpPr>
        <p:spPr>
          <a:xfrm>
            <a:off x="3265714" y="5656217"/>
            <a:ext cx="1097280" cy="369332"/>
          </a:xfrm>
          <a:prstGeom prst="rect">
            <a:avLst/>
          </a:prstGeom>
          <a:noFill/>
        </p:spPr>
        <p:txBody>
          <a:bodyPr wrap="square" rtlCol="0">
            <a:spAutoFit/>
          </a:bodyPr>
          <a:lstStyle/>
          <a:p>
            <a:endParaRPr lang="tr-TR" dirty="0"/>
          </a:p>
        </p:txBody>
      </p:sp>
      <p:sp>
        <p:nvSpPr>
          <p:cNvPr id="7" name="Dikdörtgen 6"/>
          <p:cNvSpPr/>
          <p:nvPr/>
        </p:nvSpPr>
        <p:spPr>
          <a:xfrm>
            <a:off x="3089365" y="5567262"/>
            <a:ext cx="1449977" cy="91657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tr-TR" sz="1600" dirty="0" smtClean="0"/>
              <a:t>Kullanıcı Bilgisayarında Tarayıcı</a:t>
            </a:r>
            <a:endParaRPr lang="tr-TR" sz="1600" dirty="0"/>
          </a:p>
        </p:txBody>
      </p:sp>
    </p:spTree>
    <p:extLst>
      <p:ext uri="{BB962C8B-B14F-4D97-AF65-F5344CB8AC3E}">
        <p14:creationId xmlns:p14="http://schemas.microsoft.com/office/powerpoint/2010/main" val="40494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504664" cy="786679"/>
          </a:xfrm>
        </p:spPr>
        <p:txBody>
          <a:bodyPr/>
          <a:lstStyle/>
          <a:p>
            <a:pPr algn="ctr"/>
            <a:r>
              <a:rPr lang="tr-TR" dirty="0" smtClean="0"/>
              <a:t> 3 - Sunucu </a:t>
            </a:r>
            <a:r>
              <a:rPr lang="tr-TR" dirty="0"/>
              <a:t>Çeşitleri</a:t>
            </a:r>
          </a:p>
        </p:txBody>
      </p:sp>
      <p:sp>
        <p:nvSpPr>
          <p:cNvPr id="3" name="İçerik Yer Tutucusu 2"/>
          <p:cNvSpPr>
            <a:spLocks noGrp="1"/>
          </p:cNvSpPr>
          <p:nvPr>
            <p:ph idx="1"/>
          </p:nvPr>
        </p:nvSpPr>
        <p:spPr>
          <a:xfrm>
            <a:off x="1311579" y="1410789"/>
            <a:ext cx="10193033" cy="5185953"/>
          </a:xfrm>
        </p:spPr>
        <p:txBody>
          <a:bodyPr/>
          <a:lstStyle/>
          <a:p>
            <a:pPr marL="0" indent="0">
              <a:buNone/>
            </a:pPr>
            <a:r>
              <a:rPr lang="tr-TR" b="1" dirty="0">
                <a:solidFill>
                  <a:srgbClr val="FF0000"/>
                </a:solidFill>
              </a:rPr>
              <a:t>6</a:t>
            </a:r>
            <a:r>
              <a:rPr lang="tr-TR" b="1" dirty="0" smtClean="0">
                <a:solidFill>
                  <a:srgbClr val="FF0000"/>
                </a:solidFill>
              </a:rPr>
              <a:t> – File Server</a:t>
            </a:r>
          </a:p>
          <a:p>
            <a:pPr algn="just">
              <a:buFont typeface="Wingdings" panose="05000000000000000000" pitchFamily="2" charset="2"/>
              <a:buChar char="q"/>
            </a:pPr>
            <a:r>
              <a:rPr lang="tr-TR" dirty="0" smtClean="0">
                <a:solidFill>
                  <a:schemeClr val="tx1"/>
                </a:solidFill>
              </a:rPr>
              <a:t>Dosya sunucusu depolama </a:t>
            </a:r>
            <a:r>
              <a:rPr lang="tr-TR" dirty="0">
                <a:solidFill>
                  <a:schemeClr val="tx1"/>
                </a:solidFill>
              </a:rPr>
              <a:t>ve depolanan verilere ulaşma hizmeti için hazırlanmış bir sunucudur. </a:t>
            </a:r>
            <a:r>
              <a:rPr lang="tr-TR" dirty="0" smtClean="0">
                <a:solidFill>
                  <a:schemeClr val="tx1"/>
                </a:solidFill>
              </a:rPr>
              <a:t>Yalnızca </a:t>
            </a:r>
            <a:r>
              <a:rPr lang="tr-TR" dirty="0">
                <a:solidFill>
                  <a:schemeClr val="tx1"/>
                </a:solidFill>
              </a:rPr>
              <a:t>depolama hizmeti vermektedir. </a:t>
            </a:r>
            <a:r>
              <a:rPr lang="tr-TR" dirty="0" smtClean="0">
                <a:solidFill>
                  <a:srgbClr val="00B0F0"/>
                </a:solidFill>
              </a:rPr>
              <a:t>Dosya </a:t>
            </a:r>
            <a:r>
              <a:rPr lang="tr-TR" dirty="0">
                <a:solidFill>
                  <a:srgbClr val="00B0F0"/>
                </a:solidFill>
              </a:rPr>
              <a:t>sunucusu </a:t>
            </a:r>
            <a:r>
              <a:rPr lang="tr-TR" dirty="0">
                <a:solidFill>
                  <a:schemeClr val="tx1"/>
                </a:solidFill>
              </a:rPr>
              <a:t>genellikle video montajı, grafik düzenleme gibi işlemleri için gerçekleştirilmektedir</a:t>
            </a:r>
            <a:r>
              <a:rPr lang="tr-TR" dirty="0" smtClean="0">
                <a:solidFill>
                  <a:schemeClr val="tx1"/>
                </a:solidFill>
              </a:rPr>
              <a:t>.</a:t>
            </a:r>
          </a:p>
          <a:p>
            <a:pPr algn="just">
              <a:buFont typeface="Wingdings" panose="05000000000000000000" pitchFamily="2" charset="2"/>
              <a:buChar char="q"/>
            </a:pPr>
            <a:r>
              <a:rPr lang="tr-TR" dirty="0" smtClean="0">
                <a:solidFill>
                  <a:schemeClr val="tx1"/>
                </a:solidFill>
              </a:rPr>
              <a:t>Bir </a:t>
            </a:r>
            <a:r>
              <a:rPr lang="tr-TR" dirty="0">
                <a:solidFill>
                  <a:srgbClr val="00B0F0"/>
                </a:solidFill>
              </a:rPr>
              <a:t>dosya sunucusu</a:t>
            </a:r>
            <a:r>
              <a:rPr lang="tr-TR" dirty="0">
                <a:solidFill>
                  <a:schemeClr val="tx1"/>
                </a:solidFill>
              </a:rPr>
              <a:t>, yerel dosyaların farklı sürümlerinin neden olduğu çakışmaları önler ve hem farklı veri sürümlerinin otomatik olarak oluşturulmasını hem de tüm şirket verilerinin merkezi olarak yedeklenmesini sağlar. </a:t>
            </a:r>
          </a:p>
          <a:p>
            <a:pPr>
              <a:buFont typeface="Wingdings" panose="05000000000000000000" pitchFamily="2" charset="2"/>
              <a:buChar char="q"/>
            </a:pP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853" y="4003765"/>
            <a:ext cx="5172484" cy="2529303"/>
          </a:xfrm>
          <a:prstGeom prst="rect">
            <a:avLst/>
          </a:prstGeom>
        </p:spPr>
      </p:pic>
    </p:spTree>
    <p:extLst>
      <p:ext uri="{BB962C8B-B14F-4D97-AF65-F5344CB8AC3E}">
        <p14:creationId xmlns:p14="http://schemas.microsoft.com/office/powerpoint/2010/main" val="226344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883485" cy="773616"/>
          </a:xfrm>
        </p:spPr>
        <p:txBody>
          <a:bodyPr/>
          <a:lstStyle/>
          <a:p>
            <a:pPr algn="ctr"/>
            <a:r>
              <a:rPr lang="tr-TR" dirty="0" smtClean="0"/>
              <a:t> 3 - Sunucu </a:t>
            </a:r>
            <a:r>
              <a:rPr lang="tr-TR" dirty="0"/>
              <a:t>Çeşitleri</a:t>
            </a:r>
          </a:p>
        </p:txBody>
      </p:sp>
      <p:sp>
        <p:nvSpPr>
          <p:cNvPr id="3" name="İçerik Yer Tutucusu 2"/>
          <p:cNvSpPr>
            <a:spLocks noGrp="1"/>
          </p:cNvSpPr>
          <p:nvPr>
            <p:ph idx="1"/>
          </p:nvPr>
        </p:nvSpPr>
        <p:spPr>
          <a:xfrm>
            <a:off x="1311579" y="4416802"/>
            <a:ext cx="10193033" cy="2075437"/>
          </a:xfrm>
        </p:spPr>
        <p:txBody>
          <a:bodyPr>
            <a:normAutofit/>
          </a:bodyPr>
          <a:lstStyle/>
          <a:p>
            <a:pPr marL="0" indent="0" algn="just">
              <a:buNone/>
            </a:pPr>
            <a:r>
              <a:rPr lang="tr-TR" b="1" dirty="0" smtClean="0">
                <a:solidFill>
                  <a:srgbClr val="FF0000"/>
                </a:solidFill>
              </a:rPr>
              <a:t>8 - </a:t>
            </a:r>
            <a:r>
              <a:rPr lang="tr-TR" b="1" dirty="0">
                <a:solidFill>
                  <a:srgbClr val="FF0000"/>
                </a:solidFill>
              </a:rPr>
              <a:t>DNS Server </a:t>
            </a:r>
          </a:p>
          <a:p>
            <a:pPr algn="just">
              <a:buFont typeface="Wingdings" panose="05000000000000000000" pitchFamily="2" charset="2"/>
              <a:buChar char="q"/>
            </a:pPr>
            <a:r>
              <a:rPr lang="tr-TR" dirty="0" smtClean="0">
                <a:solidFill>
                  <a:srgbClr val="00B0F0"/>
                </a:solidFill>
              </a:rPr>
              <a:t>Domain </a:t>
            </a:r>
            <a:r>
              <a:rPr lang="tr-TR" dirty="0">
                <a:solidFill>
                  <a:srgbClr val="00B0F0"/>
                </a:solidFill>
              </a:rPr>
              <a:t>Name Server </a:t>
            </a:r>
            <a:r>
              <a:rPr lang="tr-TR" dirty="0">
                <a:solidFill>
                  <a:schemeClr val="tx1"/>
                </a:solidFill>
              </a:rPr>
              <a:t>yani </a:t>
            </a:r>
            <a:r>
              <a:rPr lang="tr-TR" dirty="0">
                <a:solidFill>
                  <a:srgbClr val="00B0F0"/>
                </a:solidFill>
              </a:rPr>
              <a:t>Alan Adı Sunucusu</a:t>
            </a:r>
            <a:r>
              <a:rPr lang="tr-TR" dirty="0">
                <a:solidFill>
                  <a:schemeClr val="tx1"/>
                </a:solidFill>
              </a:rPr>
              <a:t>, domain adreslerinin yazılımlar tarafından okunabilmesi için hizmet veren sunuculardır. Bu sunucular yazılan alan adını IP adresine çevirerek sunucuya göndermektedir. Bu sayede internet adresi yazılarak siteye erişim sağlanmaktadır</a:t>
            </a:r>
            <a:r>
              <a:rPr lang="tr-TR" dirty="0" smtClean="0">
                <a:solidFill>
                  <a:schemeClr val="tx1"/>
                </a:solidFill>
              </a:rPr>
              <a:t>.</a:t>
            </a:r>
          </a:p>
          <a:p>
            <a:pPr algn="just">
              <a:buFont typeface="Wingdings" panose="05000000000000000000" pitchFamily="2" charset="2"/>
              <a:buChar char="q"/>
            </a:pPr>
            <a:endParaRPr lang="tr-TR" dirty="0" smtClean="0">
              <a:solidFill>
                <a:schemeClr val="tx1"/>
              </a:solidFill>
            </a:endParaRPr>
          </a:p>
          <a:p>
            <a:pPr marL="0" indent="0">
              <a:buNone/>
            </a:pPr>
            <a:endParaRPr lang="tr-TR" dirty="0" smtClean="0">
              <a:solidFill>
                <a:schemeClr val="tx1"/>
              </a:solidFill>
            </a:endParaRPr>
          </a:p>
          <a:p>
            <a:pPr>
              <a:buFont typeface="Wingdings" panose="05000000000000000000" pitchFamily="2" charset="2"/>
              <a:buChar char="q"/>
            </a:pPr>
            <a:endParaRPr lang="tr-TR" dirty="0">
              <a:solidFill>
                <a:schemeClr val="tx1"/>
              </a:solidFill>
            </a:endParaRPr>
          </a:p>
          <a:p>
            <a:pPr marL="0" indent="0">
              <a:buNone/>
            </a:pPr>
            <a:endParaRPr lang="tr-TR" dirty="0">
              <a:solidFill>
                <a:schemeClr val="tx1"/>
              </a:solidFill>
            </a:endParaRPr>
          </a:p>
          <a:p>
            <a:pPr>
              <a:buFont typeface="Wingdings" panose="05000000000000000000" pitchFamily="2" charset="2"/>
              <a:buChar char="q"/>
            </a:pPr>
            <a:endParaRPr lang="tr-TR" dirty="0" smtClean="0">
              <a:solidFill>
                <a:schemeClr val="tx1"/>
              </a:solidFill>
            </a:endParaRPr>
          </a:p>
          <a:p>
            <a:pPr>
              <a:buFont typeface="Wingdings" panose="05000000000000000000" pitchFamily="2" charset="2"/>
              <a:buChar char="q"/>
            </a:pPr>
            <a:endParaRPr lang="tr-TR"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Metin kutusu 5"/>
          <p:cNvSpPr txBox="1"/>
          <p:nvPr/>
        </p:nvSpPr>
        <p:spPr>
          <a:xfrm>
            <a:off x="1311579" y="1376005"/>
            <a:ext cx="5690113" cy="3139321"/>
          </a:xfrm>
          <a:prstGeom prst="rect">
            <a:avLst/>
          </a:prstGeom>
          <a:noFill/>
        </p:spPr>
        <p:txBody>
          <a:bodyPr wrap="square" rtlCol="0">
            <a:spAutoFit/>
          </a:bodyPr>
          <a:lstStyle/>
          <a:p>
            <a:pPr algn="just"/>
            <a:r>
              <a:rPr lang="tr-TR" b="1" dirty="0">
                <a:solidFill>
                  <a:srgbClr val="FF0000"/>
                </a:solidFill>
              </a:rPr>
              <a:t>7 - Database Server </a:t>
            </a:r>
            <a:endParaRPr lang="tr-TR" b="1" dirty="0" smtClean="0">
              <a:solidFill>
                <a:srgbClr val="FF0000"/>
              </a:solidFill>
            </a:endParaRPr>
          </a:p>
          <a:p>
            <a:pPr algn="just"/>
            <a:endParaRPr lang="tr-TR" b="1" dirty="0">
              <a:solidFill>
                <a:srgbClr val="FF0000"/>
              </a:solidFill>
            </a:endParaRPr>
          </a:p>
          <a:p>
            <a:pPr marL="285750" indent="-285750" algn="just">
              <a:buFont typeface="Wingdings" panose="05000000000000000000" pitchFamily="2" charset="2"/>
              <a:buChar char="q"/>
            </a:pPr>
            <a:r>
              <a:rPr lang="tr-TR" dirty="0"/>
              <a:t>Veri tabanı hizmetlerinin gerçekleştirilmesi için hazırlanan bir sunucudur</a:t>
            </a:r>
            <a:r>
              <a:rPr lang="tr-TR" dirty="0" smtClean="0"/>
              <a:t>.</a:t>
            </a:r>
          </a:p>
          <a:p>
            <a:pPr algn="just"/>
            <a:endParaRPr lang="tr-TR" dirty="0"/>
          </a:p>
          <a:p>
            <a:pPr marL="285750" indent="-285750" algn="just">
              <a:buFont typeface="Wingdings" panose="05000000000000000000" pitchFamily="2" charset="2"/>
              <a:buChar char="q"/>
            </a:pPr>
            <a:r>
              <a:rPr lang="tr-TR" dirty="0"/>
              <a:t>Örneğin, </a:t>
            </a:r>
            <a:r>
              <a:rPr lang="tr-TR" dirty="0">
                <a:solidFill>
                  <a:srgbClr val="00B0F0"/>
                </a:solidFill>
              </a:rPr>
              <a:t>SQL Server, </a:t>
            </a:r>
            <a:r>
              <a:rPr lang="tr-TR" dirty="0" err="1">
                <a:solidFill>
                  <a:srgbClr val="00B0F0"/>
                </a:solidFill>
              </a:rPr>
              <a:t>MySQL</a:t>
            </a:r>
            <a:r>
              <a:rPr lang="tr-TR" dirty="0">
                <a:solidFill>
                  <a:srgbClr val="00B0F0"/>
                </a:solidFill>
              </a:rPr>
              <a:t> </a:t>
            </a:r>
            <a:r>
              <a:rPr lang="tr-TR" dirty="0"/>
              <a:t>veya </a:t>
            </a:r>
            <a:r>
              <a:rPr lang="tr-TR" dirty="0" err="1">
                <a:solidFill>
                  <a:srgbClr val="00B0F0"/>
                </a:solidFill>
              </a:rPr>
              <a:t>Oracle</a:t>
            </a:r>
            <a:r>
              <a:rPr lang="tr-TR" dirty="0"/>
              <a:t> en çok bilinen veri tabanı sunucularıdır. Veri tabanı sunucusu, diğer programların bir ağ üzerinden bir veya daha fazla veri tabanı sistemine erişmesini sağlayan bir bilgisayar programıdır. </a:t>
            </a:r>
          </a:p>
          <a:p>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629" y="1331382"/>
            <a:ext cx="4628129" cy="3085420"/>
          </a:xfrm>
          <a:prstGeom prst="rect">
            <a:avLst/>
          </a:prstGeom>
        </p:spPr>
      </p:pic>
    </p:spTree>
    <p:extLst>
      <p:ext uri="{BB962C8B-B14F-4D97-AF65-F5344CB8AC3E}">
        <p14:creationId xmlns:p14="http://schemas.microsoft.com/office/powerpoint/2010/main" val="335728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609166" cy="669113"/>
          </a:xfrm>
        </p:spPr>
        <p:txBody>
          <a:bodyPr/>
          <a:lstStyle/>
          <a:p>
            <a:pPr algn="ctr"/>
            <a:r>
              <a:rPr lang="tr-TR" dirty="0" smtClean="0"/>
              <a:t> 3 - Sunucu </a:t>
            </a:r>
            <a:r>
              <a:rPr lang="tr-TR" dirty="0"/>
              <a:t>Çeşitleri</a:t>
            </a:r>
          </a:p>
        </p:txBody>
      </p:sp>
      <p:sp>
        <p:nvSpPr>
          <p:cNvPr id="3" name="İçerik Yer Tutucusu 2"/>
          <p:cNvSpPr>
            <a:spLocks noGrp="1"/>
          </p:cNvSpPr>
          <p:nvPr>
            <p:ph idx="1"/>
          </p:nvPr>
        </p:nvSpPr>
        <p:spPr>
          <a:xfrm>
            <a:off x="5995851" y="2873829"/>
            <a:ext cx="5508760" cy="3709851"/>
          </a:xfrm>
        </p:spPr>
        <p:txBody>
          <a:bodyPr>
            <a:normAutofit/>
          </a:bodyPr>
          <a:lstStyle/>
          <a:p>
            <a:pPr marL="0" indent="0" algn="just">
              <a:buNone/>
            </a:pPr>
            <a:r>
              <a:rPr lang="tr-TR" b="1" dirty="0" smtClean="0">
                <a:solidFill>
                  <a:srgbClr val="FF0000"/>
                </a:solidFill>
              </a:rPr>
              <a:t>10 - </a:t>
            </a:r>
            <a:r>
              <a:rPr lang="tr-TR" b="1" dirty="0">
                <a:solidFill>
                  <a:srgbClr val="FF0000"/>
                </a:solidFill>
              </a:rPr>
              <a:t>SMTP </a:t>
            </a:r>
            <a:r>
              <a:rPr lang="tr-TR" b="1" dirty="0" smtClean="0">
                <a:solidFill>
                  <a:srgbClr val="FF0000"/>
                </a:solidFill>
              </a:rPr>
              <a:t>Sunucusu</a:t>
            </a:r>
          </a:p>
          <a:p>
            <a:pPr algn="just">
              <a:buFont typeface="Wingdings" panose="05000000000000000000" pitchFamily="2" charset="2"/>
              <a:buChar char="q"/>
            </a:pPr>
            <a:r>
              <a:rPr lang="tr-TR" dirty="0" smtClean="0">
                <a:solidFill>
                  <a:srgbClr val="00B0F0"/>
                </a:solidFill>
              </a:rPr>
              <a:t>Basit </a:t>
            </a:r>
            <a:r>
              <a:rPr lang="tr-TR" dirty="0">
                <a:solidFill>
                  <a:srgbClr val="00B0F0"/>
                </a:solidFill>
              </a:rPr>
              <a:t>Posta Aktarım Protokolü </a:t>
            </a:r>
            <a:r>
              <a:rPr lang="tr-TR" dirty="0" smtClean="0">
                <a:solidFill>
                  <a:schemeClr val="tx1"/>
                </a:solidFill>
              </a:rPr>
              <a:t>elektronik </a:t>
            </a:r>
            <a:r>
              <a:rPr lang="tr-TR" dirty="0">
                <a:solidFill>
                  <a:schemeClr val="tx1"/>
                </a:solidFill>
              </a:rPr>
              <a:t>postaların iletilmesi için hazırlanan sunuculardır</a:t>
            </a:r>
            <a:r>
              <a:rPr lang="tr-TR" dirty="0" smtClean="0">
                <a:solidFill>
                  <a:schemeClr val="tx1"/>
                </a:solidFill>
              </a:rPr>
              <a:t>.</a:t>
            </a:r>
          </a:p>
          <a:p>
            <a:pPr marL="0" indent="0" algn="just">
              <a:buNone/>
            </a:pPr>
            <a:endParaRPr lang="tr-TR" b="1" dirty="0" smtClean="0">
              <a:solidFill>
                <a:srgbClr val="FF0000"/>
              </a:solidFill>
            </a:endParaRPr>
          </a:p>
          <a:p>
            <a:pPr marL="0" indent="0" algn="just">
              <a:buNone/>
            </a:pPr>
            <a:r>
              <a:rPr lang="tr-TR" b="1" dirty="0" smtClean="0">
                <a:solidFill>
                  <a:srgbClr val="FF0000"/>
                </a:solidFill>
              </a:rPr>
              <a:t>11 - </a:t>
            </a:r>
            <a:r>
              <a:rPr lang="tr-TR" b="1" dirty="0">
                <a:solidFill>
                  <a:srgbClr val="FF0000"/>
                </a:solidFill>
              </a:rPr>
              <a:t>E-Posta </a:t>
            </a:r>
            <a:r>
              <a:rPr lang="tr-TR" b="1" dirty="0" smtClean="0">
                <a:solidFill>
                  <a:srgbClr val="FF0000"/>
                </a:solidFill>
              </a:rPr>
              <a:t>Sunucusu</a:t>
            </a:r>
            <a:endParaRPr lang="tr-TR" b="1" dirty="0">
              <a:solidFill>
                <a:srgbClr val="FF0000"/>
              </a:solidFill>
            </a:endParaRPr>
          </a:p>
          <a:p>
            <a:pPr algn="just">
              <a:buFont typeface="Wingdings" panose="05000000000000000000" pitchFamily="2" charset="2"/>
              <a:buChar char="q"/>
            </a:pPr>
            <a:r>
              <a:rPr lang="tr-TR" dirty="0">
                <a:solidFill>
                  <a:schemeClr val="tx1"/>
                </a:solidFill>
              </a:rPr>
              <a:t>Bir </a:t>
            </a:r>
            <a:r>
              <a:rPr lang="tr-TR" dirty="0">
                <a:solidFill>
                  <a:srgbClr val="00B0F0"/>
                </a:solidFill>
              </a:rPr>
              <a:t>e-posta sunucusu</a:t>
            </a:r>
            <a:r>
              <a:rPr lang="tr-TR" dirty="0">
                <a:solidFill>
                  <a:schemeClr val="tx1"/>
                </a:solidFill>
              </a:rPr>
              <a:t>, etkileşimleri e-postaları almayı, göndermeyi ve iletmeyi ve bunların kullanılabilir olmasını mümkün kılan birkaç yazılım modülünden oluşur. Genel bir kural olarak, </a:t>
            </a:r>
            <a:r>
              <a:rPr lang="tr-TR" dirty="0">
                <a:solidFill>
                  <a:srgbClr val="00B0F0"/>
                </a:solidFill>
              </a:rPr>
              <a:t>Basit Posta Aktarım Protokolü (SMTP) </a:t>
            </a:r>
            <a:r>
              <a:rPr lang="tr-TR" dirty="0">
                <a:solidFill>
                  <a:schemeClr val="tx1"/>
                </a:solidFill>
              </a:rPr>
              <a:t>aracılığıyla çalışır. </a:t>
            </a:r>
            <a:endParaRPr lang="tr-TR" dirty="0" smtClean="0">
              <a:solidFill>
                <a:schemeClr val="tx1"/>
              </a:solidFill>
            </a:endParaRPr>
          </a:p>
          <a:p>
            <a:pPr marL="0" indent="0" algn="just">
              <a:buNone/>
            </a:pPr>
            <a:endParaRPr lang="tr-TR" dirty="0">
              <a:solidFill>
                <a:schemeClr val="tx1"/>
              </a:solidFill>
            </a:endParaRPr>
          </a:p>
          <a:p>
            <a:pPr marL="0" indent="0">
              <a:buNone/>
            </a:pPr>
            <a:endParaRPr lang="tr-TR" dirty="0">
              <a:solidFill>
                <a:schemeClr val="tx1"/>
              </a:solidFill>
            </a:endParaRPr>
          </a:p>
          <a:p>
            <a:pPr marL="0" indent="0">
              <a:buNone/>
            </a:pPr>
            <a:endParaRPr lang="tr-TR" dirty="0">
              <a:solidFill>
                <a:schemeClr val="tx1"/>
              </a:solidFill>
            </a:endParaRPr>
          </a:p>
          <a:p>
            <a:pPr marL="0" indent="0">
              <a:buNone/>
            </a:pP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Metin kutusu 4"/>
          <p:cNvSpPr txBox="1"/>
          <p:nvPr/>
        </p:nvSpPr>
        <p:spPr>
          <a:xfrm>
            <a:off x="1311578" y="1386117"/>
            <a:ext cx="6839645" cy="1477328"/>
          </a:xfrm>
          <a:prstGeom prst="rect">
            <a:avLst/>
          </a:prstGeom>
          <a:noFill/>
        </p:spPr>
        <p:txBody>
          <a:bodyPr wrap="square" rtlCol="0">
            <a:spAutoFit/>
          </a:bodyPr>
          <a:lstStyle/>
          <a:p>
            <a:pPr algn="just" fontAlgn="base"/>
            <a:r>
              <a:rPr lang="tr-TR" b="1" dirty="0">
                <a:solidFill>
                  <a:srgbClr val="FF0000"/>
                </a:solidFill>
              </a:rPr>
              <a:t>9 - FTP </a:t>
            </a:r>
            <a:r>
              <a:rPr lang="tr-TR" b="1" dirty="0" smtClean="0">
                <a:solidFill>
                  <a:srgbClr val="FF0000"/>
                </a:solidFill>
              </a:rPr>
              <a:t>server</a:t>
            </a:r>
          </a:p>
          <a:p>
            <a:pPr algn="just" fontAlgn="base"/>
            <a:endParaRPr lang="tr-TR" b="1" dirty="0">
              <a:solidFill>
                <a:srgbClr val="FF0000"/>
              </a:solidFill>
            </a:endParaRPr>
          </a:p>
          <a:p>
            <a:pPr marL="285750" indent="-285750" algn="just" fontAlgn="base">
              <a:buFont typeface="Wingdings" panose="05000000000000000000" pitchFamily="2" charset="2"/>
              <a:buChar char="q"/>
            </a:pPr>
            <a:r>
              <a:rPr lang="tr-TR" dirty="0"/>
              <a:t>FTP serverlar, dosya aktarım sunucularına, </a:t>
            </a:r>
            <a:r>
              <a:rPr lang="tr-TR" dirty="0">
                <a:solidFill>
                  <a:srgbClr val="00B0F0"/>
                </a:solidFill>
              </a:rPr>
              <a:t>FTP istemcisi </a:t>
            </a:r>
            <a:r>
              <a:rPr lang="tr-TR" dirty="0"/>
              <a:t>programlar sayesinde uzaktan erişim sağlanabilir.</a:t>
            </a:r>
          </a:p>
          <a:p>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85" y="1580606"/>
            <a:ext cx="2442755" cy="1200329"/>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578" y="2878455"/>
            <a:ext cx="4476750" cy="3705225"/>
          </a:xfrm>
          <a:prstGeom prst="rect">
            <a:avLst/>
          </a:prstGeom>
        </p:spPr>
      </p:pic>
    </p:spTree>
    <p:extLst>
      <p:ext uri="{BB962C8B-B14F-4D97-AF65-F5344CB8AC3E}">
        <p14:creationId xmlns:p14="http://schemas.microsoft.com/office/powerpoint/2010/main" val="170405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7622229" cy="682176"/>
          </a:xfrm>
        </p:spPr>
        <p:txBody>
          <a:bodyPr>
            <a:normAutofit fontScale="90000"/>
          </a:bodyPr>
          <a:lstStyle/>
          <a:p>
            <a:pPr algn="ctr"/>
            <a:r>
              <a:rPr lang="tr-TR" sz="4000" dirty="0"/>
              <a:t>3</a:t>
            </a:r>
            <a:r>
              <a:rPr lang="tr-TR" sz="4000" dirty="0" smtClean="0"/>
              <a:t> - Sunucu </a:t>
            </a:r>
            <a:r>
              <a:rPr lang="tr-TR" sz="4000" dirty="0"/>
              <a:t>Çeşitleri</a:t>
            </a:r>
            <a:r>
              <a:rPr lang="tr-TR" b="1" dirty="0"/>
              <a:t/>
            </a:r>
            <a:br>
              <a:rPr lang="tr-TR" b="1" dirty="0"/>
            </a:br>
            <a:endParaRPr lang="tr-TR" dirty="0"/>
          </a:p>
        </p:txBody>
      </p:sp>
      <p:sp>
        <p:nvSpPr>
          <p:cNvPr id="3" name="İçerik Yer Tutucusu 2"/>
          <p:cNvSpPr>
            <a:spLocks noGrp="1"/>
          </p:cNvSpPr>
          <p:nvPr>
            <p:ph idx="1"/>
          </p:nvPr>
        </p:nvSpPr>
        <p:spPr>
          <a:xfrm>
            <a:off x="1307522" y="1454332"/>
            <a:ext cx="10193033" cy="1393371"/>
          </a:xfrm>
        </p:spPr>
        <p:txBody>
          <a:bodyPr>
            <a:normAutofit/>
          </a:bodyPr>
          <a:lstStyle/>
          <a:p>
            <a:pPr marL="0" indent="0" algn="just">
              <a:buNone/>
            </a:pPr>
            <a:r>
              <a:rPr lang="tr-TR" b="1" dirty="0">
                <a:solidFill>
                  <a:srgbClr val="FF0000"/>
                </a:solidFill>
              </a:rPr>
              <a:t>12 - Oyun </a:t>
            </a:r>
            <a:r>
              <a:rPr lang="tr-TR" b="1" dirty="0" smtClean="0">
                <a:solidFill>
                  <a:srgbClr val="FF0000"/>
                </a:solidFill>
              </a:rPr>
              <a:t>Sunucusu</a:t>
            </a:r>
            <a:endParaRPr lang="tr-TR" b="1" dirty="0">
              <a:solidFill>
                <a:srgbClr val="FF0000"/>
              </a:solidFill>
            </a:endParaRPr>
          </a:p>
          <a:p>
            <a:pPr algn="just">
              <a:buFont typeface="Wingdings" panose="05000000000000000000" pitchFamily="2" charset="2"/>
              <a:buChar char="q"/>
            </a:pPr>
            <a:r>
              <a:rPr lang="tr-TR" dirty="0">
                <a:solidFill>
                  <a:schemeClr val="tx1"/>
                </a:solidFill>
              </a:rPr>
              <a:t>Oyun sunucuları, özellikle çevrimiçi çok oyunculu oyunlar için oluşturulmuş sunuculardır. Bu sunucular, çevrimiçi oyun verilerini yönetir ve sanal dünya ile eşzamanlı etkileşime izin verir. </a:t>
            </a:r>
          </a:p>
          <a:p>
            <a:pPr marL="0" indent="0">
              <a:buNone/>
            </a:pPr>
            <a:endParaRPr lang="tr-TR" b="1" dirty="0" smtClean="0">
              <a:solidFill>
                <a:srgbClr val="FF0000"/>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Metin kutusu 5"/>
          <p:cNvSpPr txBox="1"/>
          <p:nvPr/>
        </p:nvSpPr>
        <p:spPr>
          <a:xfrm>
            <a:off x="1307523" y="3149128"/>
            <a:ext cx="5772546" cy="3416320"/>
          </a:xfrm>
          <a:prstGeom prst="rect">
            <a:avLst/>
          </a:prstGeom>
          <a:noFill/>
        </p:spPr>
        <p:txBody>
          <a:bodyPr wrap="square" rtlCol="0">
            <a:spAutoFit/>
          </a:bodyPr>
          <a:lstStyle/>
          <a:p>
            <a:r>
              <a:rPr lang="tr-TR" b="1" dirty="0">
                <a:solidFill>
                  <a:srgbClr val="FF0000"/>
                </a:solidFill>
              </a:rPr>
              <a:t>13 - Proxy Server (Vekil Sunucu</a:t>
            </a:r>
            <a:r>
              <a:rPr lang="tr-TR" b="1" dirty="0" smtClean="0">
                <a:solidFill>
                  <a:srgbClr val="FF0000"/>
                </a:solidFill>
              </a:rPr>
              <a:t>)</a:t>
            </a:r>
          </a:p>
          <a:p>
            <a:endParaRPr lang="tr-TR" b="1" dirty="0">
              <a:solidFill>
                <a:srgbClr val="FF0000"/>
              </a:solidFill>
            </a:endParaRPr>
          </a:p>
          <a:p>
            <a:pPr marL="285750" indent="-285750" algn="just">
              <a:buFont typeface="Wingdings" panose="05000000000000000000" pitchFamily="2" charset="2"/>
              <a:buChar char="q"/>
            </a:pPr>
            <a:r>
              <a:rPr lang="tr-TR" dirty="0"/>
              <a:t>İnternet erişimi sırasında kullanılan bir ara sunucudur. İnternete erişecek bilgisayar </a:t>
            </a:r>
            <a:r>
              <a:rPr lang="tr-TR" dirty="0" err="1">
                <a:solidFill>
                  <a:srgbClr val="00B0F0"/>
                </a:solidFill>
              </a:rPr>
              <a:t>proxy</a:t>
            </a:r>
            <a:r>
              <a:rPr lang="tr-TR" dirty="0">
                <a:solidFill>
                  <a:srgbClr val="00B0F0"/>
                </a:solidFill>
              </a:rPr>
              <a:t> server </a:t>
            </a:r>
            <a:r>
              <a:rPr lang="tr-TR" dirty="0"/>
              <a:t>üzerinden çıkış yapar. Böylece çok fazla ziyaret edilen bir sayfa </a:t>
            </a:r>
            <a:r>
              <a:rPr lang="tr-TR" dirty="0" err="1"/>
              <a:t>proxy</a:t>
            </a:r>
            <a:r>
              <a:rPr lang="tr-TR" dirty="0"/>
              <a:t> server ön belleğine alınarak istekte bulunan bilgisayara ön belleğinden web sayfasını göndererek erişim hızını artırır. </a:t>
            </a:r>
            <a:r>
              <a:rPr lang="tr-TR" dirty="0">
                <a:solidFill>
                  <a:srgbClr val="00B0F0"/>
                </a:solidFill>
              </a:rPr>
              <a:t>Proxy sunucu </a:t>
            </a:r>
            <a:r>
              <a:rPr lang="tr-TR" dirty="0"/>
              <a:t>bilgisayar ağlarında iletişim ara birimi olarak hizmet vermektedir. </a:t>
            </a:r>
          </a:p>
          <a:p>
            <a:endParaRPr lang="tr-TR" dirty="0"/>
          </a:p>
          <a:p>
            <a:endParaRPr lang="tr-TR" dirty="0"/>
          </a:p>
        </p:txBody>
      </p:sp>
      <p:pic>
        <p:nvPicPr>
          <p:cNvPr id="7" name="Resim 6"/>
          <p:cNvPicPr>
            <a:picLocks noChangeAspect="1"/>
          </p:cNvPicPr>
          <p:nvPr/>
        </p:nvPicPr>
        <p:blipFill rotWithShape="1">
          <a:blip r:embed="rId2">
            <a:extLst>
              <a:ext uri="{28A0092B-C50C-407E-A947-70E740481C1C}">
                <a14:useLocalDpi xmlns:a14="http://schemas.microsoft.com/office/drawing/2010/main" val="0"/>
              </a:ext>
            </a:extLst>
          </a:blip>
          <a:srcRect l="4365" t="18086" r="2155" b="20506"/>
          <a:stretch/>
        </p:blipFill>
        <p:spPr>
          <a:xfrm>
            <a:off x="7236823" y="3149128"/>
            <a:ext cx="4457673" cy="2611592"/>
          </a:xfrm>
          <a:prstGeom prst="rect">
            <a:avLst/>
          </a:prstGeom>
        </p:spPr>
      </p:pic>
    </p:spTree>
    <p:extLst>
      <p:ext uri="{BB962C8B-B14F-4D97-AF65-F5344CB8AC3E}">
        <p14:creationId xmlns:p14="http://schemas.microsoft.com/office/powerpoint/2010/main" val="418331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65518" y="511690"/>
            <a:ext cx="8911687" cy="917307"/>
          </a:xfrm>
        </p:spPr>
        <p:txBody>
          <a:bodyPr/>
          <a:lstStyle/>
          <a:p>
            <a:r>
              <a:rPr lang="tr-TR" dirty="0"/>
              <a:t>4</a:t>
            </a:r>
            <a:r>
              <a:rPr lang="tr-TR" dirty="0" smtClean="0"/>
              <a:t> - Sunucu Tabanlı Programlama Nedir?</a:t>
            </a:r>
            <a:endParaRPr lang="tr-TR" dirty="0"/>
          </a:p>
        </p:txBody>
      </p:sp>
      <p:sp>
        <p:nvSpPr>
          <p:cNvPr id="3" name="İçerik Yer Tutucusu 2"/>
          <p:cNvSpPr>
            <a:spLocks noGrp="1"/>
          </p:cNvSpPr>
          <p:nvPr>
            <p:ph idx="1"/>
          </p:nvPr>
        </p:nvSpPr>
        <p:spPr>
          <a:xfrm>
            <a:off x="1311579" y="1423851"/>
            <a:ext cx="10193033" cy="5185955"/>
          </a:xfrm>
        </p:spPr>
        <p:txBody>
          <a:bodyPr>
            <a:normAutofit/>
          </a:bodyPr>
          <a:lstStyle/>
          <a:p>
            <a:pPr marL="0" indent="0" algn="just">
              <a:buNone/>
            </a:pPr>
            <a:r>
              <a:rPr lang="tr-TR" b="1" dirty="0" smtClean="0">
                <a:solidFill>
                  <a:schemeClr val="tx1"/>
                </a:solidFill>
              </a:rPr>
              <a:t>Sunucu Tabanlı (server-</a:t>
            </a:r>
            <a:r>
              <a:rPr lang="tr-TR" b="1" dirty="0" err="1" smtClean="0">
                <a:solidFill>
                  <a:schemeClr val="tx1"/>
                </a:solidFill>
              </a:rPr>
              <a:t>side</a:t>
            </a:r>
            <a:r>
              <a:rPr lang="tr-TR" b="1" dirty="0" smtClean="0">
                <a:solidFill>
                  <a:schemeClr val="tx1"/>
                </a:solidFill>
              </a:rPr>
              <a:t>) </a:t>
            </a:r>
            <a:r>
              <a:rPr lang="tr-TR" b="1" dirty="0">
                <a:solidFill>
                  <a:schemeClr val="tx1"/>
                </a:solidFill>
              </a:rPr>
              <a:t>programlama</a:t>
            </a:r>
            <a:r>
              <a:rPr lang="tr-TR" dirty="0">
                <a:solidFill>
                  <a:schemeClr val="tx1"/>
                </a:solidFill>
              </a:rPr>
              <a:t> </a:t>
            </a:r>
            <a:r>
              <a:rPr lang="tr-TR" dirty="0" err="1">
                <a:solidFill>
                  <a:schemeClr val="tx1"/>
                </a:solidFill>
              </a:rPr>
              <a:t>server’da</a:t>
            </a:r>
            <a:r>
              <a:rPr lang="tr-TR" dirty="0">
                <a:solidFill>
                  <a:schemeClr val="tx1"/>
                </a:solidFill>
              </a:rPr>
              <a:t> çalıştırılan bütün uygulamalara </a:t>
            </a:r>
            <a:r>
              <a:rPr lang="tr-TR" dirty="0" smtClean="0">
                <a:solidFill>
                  <a:schemeClr val="tx1"/>
                </a:solidFill>
              </a:rPr>
              <a:t>verilen genel bir addır</a:t>
            </a:r>
            <a:r>
              <a:rPr lang="tr-TR" dirty="0">
                <a:solidFill>
                  <a:schemeClr val="tx1"/>
                </a:solidFill>
              </a:rPr>
              <a:t>. Asıl işi, dinamik olarak içerikleri üretmek ve </a:t>
            </a:r>
            <a:r>
              <a:rPr lang="tr-TR" dirty="0" smtClean="0">
                <a:solidFill>
                  <a:schemeClr val="tx1"/>
                </a:solidFill>
              </a:rPr>
              <a:t>istemcinin (</a:t>
            </a:r>
            <a:r>
              <a:rPr lang="tr-TR" dirty="0" err="1" smtClean="0">
                <a:solidFill>
                  <a:schemeClr val="tx1"/>
                </a:solidFill>
              </a:rPr>
              <a:t>client</a:t>
            </a:r>
            <a:r>
              <a:rPr lang="tr-TR" dirty="0">
                <a:solidFill>
                  <a:schemeClr val="tx1"/>
                </a:solidFill>
              </a:rPr>
              <a:t>)</a:t>
            </a:r>
            <a:r>
              <a:rPr lang="tr-TR" dirty="0" smtClean="0">
                <a:solidFill>
                  <a:schemeClr val="tx1"/>
                </a:solidFill>
              </a:rPr>
              <a:t> </a:t>
            </a:r>
            <a:r>
              <a:rPr lang="tr-TR" dirty="0">
                <a:solidFill>
                  <a:schemeClr val="tx1"/>
                </a:solidFill>
              </a:rPr>
              <a:t>istediklerini göndermektir. </a:t>
            </a:r>
            <a:endParaRPr lang="tr-TR" dirty="0" smtClean="0">
              <a:solidFill>
                <a:schemeClr val="tx1"/>
              </a:solidFill>
            </a:endParaRPr>
          </a:p>
          <a:p>
            <a:pPr marL="0" indent="0" algn="just">
              <a:buNone/>
            </a:pPr>
            <a:endParaRPr lang="tr-TR" dirty="0">
              <a:solidFill>
                <a:schemeClr val="tx1"/>
              </a:solidFill>
            </a:endParaRPr>
          </a:p>
          <a:p>
            <a:pPr marL="0" indent="0" algn="just">
              <a:buNone/>
            </a:pPr>
            <a:r>
              <a:rPr lang="tr-TR" dirty="0" smtClean="0">
                <a:solidFill>
                  <a:srgbClr val="00B0F0"/>
                </a:solidFill>
              </a:rPr>
              <a:t>Sunucu tabanlı programlama;</a:t>
            </a:r>
          </a:p>
          <a:p>
            <a:pPr>
              <a:buFont typeface="Wingdings" panose="05000000000000000000" pitchFamily="2" charset="2"/>
              <a:buChar char="ü"/>
            </a:pPr>
            <a:r>
              <a:rPr lang="tr-TR" dirty="0">
                <a:solidFill>
                  <a:schemeClr val="tx1"/>
                </a:solidFill>
              </a:rPr>
              <a:t>Kullanıcı girişini işler</a:t>
            </a:r>
          </a:p>
          <a:p>
            <a:pPr>
              <a:buFont typeface="Wingdings" panose="05000000000000000000" pitchFamily="2" charset="2"/>
              <a:buChar char="ü"/>
            </a:pPr>
            <a:r>
              <a:rPr lang="tr-TR" dirty="0">
                <a:solidFill>
                  <a:schemeClr val="tx1"/>
                </a:solidFill>
              </a:rPr>
              <a:t>İstenen sayfaları görüntüler</a:t>
            </a:r>
          </a:p>
          <a:p>
            <a:pPr>
              <a:buFont typeface="Wingdings" panose="05000000000000000000" pitchFamily="2" charset="2"/>
              <a:buChar char="ü"/>
            </a:pPr>
            <a:r>
              <a:rPr lang="tr-TR" dirty="0">
                <a:solidFill>
                  <a:schemeClr val="tx1"/>
                </a:solidFill>
              </a:rPr>
              <a:t>Web uygulamalarının yapısı</a:t>
            </a:r>
          </a:p>
          <a:p>
            <a:pPr>
              <a:buFont typeface="Wingdings" panose="05000000000000000000" pitchFamily="2" charset="2"/>
              <a:buChar char="ü"/>
            </a:pPr>
            <a:r>
              <a:rPr lang="tr-TR" dirty="0">
                <a:solidFill>
                  <a:schemeClr val="tx1"/>
                </a:solidFill>
              </a:rPr>
              <a:t>Sunucular/depolar ile etkileşim</a:t>
            </a:r>
          </a:p>
          <a:p>
            <a:pPr>
              <a:buFont typeface="Wingdings" panose="05000000000000000000" pitchFamily="2" charset="2"/>
              <a:buChar char="ü"/>
            </a:pPr>
            <a:r>
              <a:rPr lang="tr-TR" dirty="0" smtClean="0">
                <a:solidFill>
                  <a:schemeClr val="tx1"/>
                </a:solidFill>
              </a:rPr>
              <a:t>Veri tabanlarıyla </a:t>
            </a:r>
            <a:r>
              <a:rPr lang="tr-TR" dirty="0">
                <a:solidFill>
                  <a:schemeClr val="tx1"/>
                </a:solidFill>
              </a:rPr>
              <a:t>etkileşim</a:t>
            </a:r>
          </a:p>
          <a:p>
            <a:pPr>
              <a:buFont typeface="Wingdings" panose="05000000000000000000" pitchFamily="2" charset="2"/>
              <a:buChar char="ü"/>
            </a:pPr>
            <a:r>
              <a:rPr lang="tr-TR" dirty="0" smtClean="0">
                <a:solidFill>
                  <a:schemeClr val="tx1"/>
                </a:solidFill>
              </a:rPr>
              <a:t>Veri tabanı </a:t>
            </a:r>
            <a:r>
              <a:rPr lang="tr-TR" dirty="0">
                <a:solidFill>
                  <a:schemeClr val="tx1"/>
                </a:solidFill>
              </a:rPr>
              <a:t>sorgulama</a:t>
            </a:r>
          </a:p>
          <a:p>
            <a:pPr>
              <a:buFont typeface="Wingdings" panose="05000000000000000000" pitchFamily="2" charset="2"/>
              <a:buChar char="ü"/>
            </a:pPr>
            <a:r>
              <a:rPr lang="tr-TR" dirty="0">
                <a:solidFill>
                  <a:schemeClr val="tx1"/>
                </a:solidFill>
              </a:rPr>
              <a:t>Verilerin </a:t>
            </a:r>
            <a:r>
              <a:rPr lang="tr-TR" dirty="0" smtClean="0">
                <a:solidFill>
                  <a:schemeClr val="tx1"/>
                </a:solidFill>
              </a:rPr>
              <a:t>HTML‘ e </a:t>
            </a:r>
            <a:r>
              <a:rPr lang="tr-TR" dirty="0">
                <a:solidFill>
                  <a:schemeClr val="tx1"/>
                </a:solidFill>
              </a:rPr>
              <a:t>kodlanması</a:t>
            </a:r>
          </a:p>
          <a:p>
            <a:pPr>
              <a:buFont typeface="Wingdings" panose="05000000000000000000" pitchFamily="2" charset="2"/>
              <a:buChar char="ü"/>
            </a:pPr>
            <a:r>
              <a:rPr lang="tr-TR" dirty="0" smtClean="0">
                <a:solidFill>
                  <a:schemeClr val="tx1"/>
                </a:solidFill>
              </a:rPr>
              <a:t>Veri tabanları </a:t>
            </a:r>
            <a:r>
              <a:rPr lang="tr-TR" dirty="0">
                <a:solidFill>
                  <a:schemeClr val="tx1"/>
                </a:solidFill>
              </a:rPr>
              <a:t>üzerinden silme, güncelleme gibi işlemler</a:t>
            </a:r>
            <a:r>
              <a:rPr lang="tr-TR" dirty="0" smtClean="0">
                <a:solidFill>
                  <a:schemeClr val="tx1"/>
                </a:solidFill>
              </a:rPr>
              <a:t>.</a:t>
            </a:r>
          </a:p>
          <a:p>
            <a:pPr algn="just"/>
            <a:endParaRPr lang="tr-TR" dirty="0">
              <a:solidFill>
                <a:schemeClr val="tx1"/>
              </a:solidFill>
            </a:endParaRP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515" y="3296467"/>
            <a:ext cx="3996690" cy="1998345"/>
          </a:xfrm>
          <a:prstGeom prst="rect">
            <a:avLst/>
          </a:prstGeom>
        </p:spPr>
      </p:pic>
    </p:spTree>
    <p:extLst>
      <p:ext uri="{BB962C8B-B14F-4D97-AF65-F5344CB8AC3E}">
        <p14:creationId xmlns:p14="http://schemas.microsoft.com/office/powerpoint/2010/main" val="393845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865056"/>
          </a:xfrm>
        </p:spPr>
        <p:txBody>
          <a:bodyPr/>
          <a:lstStyle/>
          <a:p>
            <a:r>
              <a:rPr lang="tr-TR" dirty="0"/>
              <a:t>5</a:t>
            </a:r>
            <a:r>
              <a:rPr lang="tr-TR" dirty="0" smtClean="0"/>
              <a:t> - Sunucu Tabanlı Programlama Dilleri</a:t>
            </a:r>
            <a:endParaRPr lang="tr-TR" dirty="0"/>
          </a:p>
        </p:txBody>
      </p:sp>
      <p:sp>
        <p:nvSpPr>
          <p:cNvPr id="3" name="İçerik Yer Tutucusu 2"/>
          <p:cNvSpPr>
            <a:spLocks noGrp="1"/>
          </p:cNvSpPr>
          <p:nvPr>
            <p:ph idx="1"/>
          </p:nvPr>
        </p:nvSpPr>
        <p:spPr>
          <a:xfrm>
            <a:off x="1311579" y="1489166"/>
            <a:ext cx="10193033" cy="5068388"/>
          </a:xfrm>
        </p:spPr>
        <p:txBody>
          <a:bodyPr/>
          <a:lstStyle/>
          <a:p>
            <a:pPr fontAlgn="base">
              <a:buFont typeface="Wingdings" panose="05000000000000000000" pitchFamily="2" charset="2"/>
              <a:buChar char="q"/>
            </a:pPr>
            <a:r>
              <a:rPr lang="tr-TR" dirty="0" smtClean="0">
                <a:solidFill>
                  <a:schemeClr val="tx1"/>
                </a:solidFill>
              </a:rPr>
              <a:t>Sunucu tabanlı programlamada kullanılan dillere baktığımızda;</a:t>
            </a:r>
          </a:p>
          <a:p>
            <a:pPr marL="0" indent="0" fontAlgn="base">
              <a:buNone/>
            </a:pPr>
            <a:r>
              <a:rPr lang="tr-TR" dirty="0" smtClean="0">
                <a:solidFill>
                  <a:schemeClr val="tx1"/>
                </a:solidFill>
              </a:rPr>
              <a:t>1 ) PHP</a:t>
            </a:r>
            <a:endParaRPr lang="tr-TR" dirty="0">
              <a:solidFill>
                <a:schemeClr val="tx1"/>
              </a:solidFill>
            </a:endParaRPr>
          </a:p>
          <a:p>
            <a:pPr marL="0" indent="0" fontAlgn="base">
              <a:buNone/>
            </a:pPr>
            <a:r>
              <a:rPr lang="tr-TR" dirty="0" smtClean="0">
                <a:solidFill>
                  <a:schemeClr val="tx1"/>
                </a:solidFill>
              </a:rPr>
              <a:t>2 ) JSP (Java </a:t>
            </a:r>
            <a:r>
              <a:rPr lang="tr-TR" dirty="0">
                <a:solidFill>
                  <a:schemeClr val="tx1"/>
                </a:solidFill>
              </a:rPr>
              <a:t>Server </a:t>
            </a:r>
            <a:r>
              <a:rPr lang="tr-TR" dirty="0" err="1" smtClean="0">
                <a:solidFill>
                  <a:schemeClr val="tx1"/>
                </a:solidFill>
              </a:rPr>
              <a:t>Page</a:t>
            </a:r>
            <a:r>
              <a:rPr lang="tr-TR" dirty="0" smtClean="0">
                <a:solidFill>
                  <a:schemeClr val="tx1"/>
                </a:solidFill>
              </a:rPr>
              <a:t>)</a:t>
            </a:r>
            <a:endParaRPr lang="tr-TR" dirty="0">
              <a:solidFill>
                <a:schemeClr val="tx1"/>
              </a:solidFill>
            </a:endParaRPr>
          </a:p>
          <a:p>
            <a:pPr marL="0" indent="0" fontAlgn="base">
              <a:buNone/>
            </a:pPr>
            <a:r>
              <a:rPr lang="tr-TR" dirty="0" smtClean="0">
                <a:solidFill>
                  <a:schemeClr val="tx1"/>
                </a:solidFill>
              </a:rPr>
              <a:t>3 ) ASP</a:t>
            </a:r>
            <a:endParaRPr lang="tr-TR" dirty="0">
              <a:solidFill>
                <a:schemeClr val="tx1"/>
              </a:solidFill>
            </a:endParaRPr>
          </a:p>
          <a:p>
            <a:pPr marL="0" indent="0" fontAlgn="base">
              <a:buNone/>
            </a:pPr>
            <a:r>
              <a:rPr lang="tr-TR" dirty="0" smtClean="0">
                <a:solidFill>
                  <a:schemeClr val="tx1"/>
                </a:solidFill>
              </a:rPr>
              <a:t>4 ) </a:t>
            </a:r>
            <a:r>
              <a:rPr lang="tr-TR" dirty="0" err="1" smtClean="0">
                <a:solidFill>
                  <a:schemeClr val="tx1"/>
                </a:solidFill>
              </a:rPr>
              <a:t>Perl</a:t>
            </a:r>
            <a:endParaRPr lang="tr-TR" dirty="0">
              <a:solidFill>
                <a:schemeClr val="tx1"/>
              </a:solidFill>
            </a:endParaRPr>
          </a:p>
          <a:p>
            <a:pPr marL="0" indent="0" fontAlgn="base">
              <a:buNone/>
            </a:pPr>
            <a:r>
              <a:rPr lang="tr-TR" dirty="0" smtClean="0">
                <a:solidFill>
                  <a:schemeClr val="tx1"/>
                </a:solidFill>
              </a:rPr>
              <a:t>5 ) </a:t>
            </a:r>
            <a:r>
              <a:rPr lang="tr-TR" dirty="0" err="1" smtClean="0">
                <a:solidFill>
                  <a:schemeClr val="tx1"/>
                </a:solidFill>
              </a:rPr>
              <a:t>Python</a:t>
            </a:r>
            <a:endParaRPr lang="tr-TR" dirty="0">
              <a:solidFill>
                <a:schemeClr val="tx1"/>
              </a:solidFill>
            </a:endParaRPr>
          </a:p>
          <a:p>
            <a:pPr marL="0" indent="0" fontAlgn="base">
              <a:buNone/>
            </a:pPr>
            <a:r>
              <a:rPr lang="tr-TR" dirty="0" smtClean="0">
                <a:solidFill>
                  <a:schemeClr val="tx1"/>
                </a:solidFill>
              </a:rPr>
              <a:t>6 ) Node.js</a:t>
            </a:r>
            <a:endParaRPr lang="tr-TR" dirty="0">
              <a:solidFill>
                <a:schemeClr val="tx1"/>
              </a:solidFill>
            </a:endParaRPr>
          </a:p>
          <a:p>
            <a:pPr marL="0" indent="0" fontAlgn="base">
              <a:buNone/>
            </a:pPr>
            <a:r>
              <a:rPr lang="tr-TR" dirty="0" smtClean="0">
                <a:solidFill>
                  <a:schemeClr val="tx1"/>
                </a:solidFill>
              </a:rPr>
              <a:t>7 ) </a:t>
            </a:r>
            <a:r>
              <a:rPr lang="tr-TR" dirty="0" err="1" smtClean="0">
                <a:solidFill>
                  <a:schemeClr val="tx1"/>
                </a:solidFill>
              </a:rPr>
              <a:t>Ruby</a:t>
            </a:r>
            <a:r>
              <a:rPr lang="tr-TR" dirty="0" smtClean="0">
                <a:solidFill>
                  <a:schemeClr val="tx1"/>
                </a:solidFill>
              </a:rPr>
              <a:t> </a:t>
            </a:r>
          </a:p>
          <a:p>
            <a:pPr marL="0" indent="0" fontAlgn="base">
              <a:buNone/>
            </a:pPr>
            <a:endParaRPr lang="tr-TR" dirty="0" smtClean="0">
              <a:solidFill>
                <a:schemeClr val="tx1"/>
              </a:solidFill>
            </a:endParaRPr>
          </a:p>
          <a:p>
            <a:pPr fontAlgn="base">
              <a:buFont typeface="Wingdings" panose="05000000000000000000" pitchFamily="2" charset="2"/>
              <a:buChar char="q"/>
            </a:pPr>
            <a:r>
              <a:rPr lang="tr-TR" b="1" dirty="0" smtClean="0">
                <a:solidFill>
                  <a:srgbClr val="00B0F0"/>
                </a:solidFill>
              </a:rPr>
              <a:t>Server-</a:t>
            </a:r>
            <a:r>
              <a:rPr lang="tr-TR" b="1" dirty="0" err="1" smtClean="0">
                <a:solidFill>
                  <a:srgbClr val="00B0F0"/>
                </a:solidFill>
              </a:rPr>
              <a:t>side</a:t>
            </a:r>
            <a:r>
              <a:rPr lang="tr-TR" dirty="0">
                <a:solidFill>
                  <a:srgbClr val="00B0F0"/>
                </a:solidFill>
              </a:rPr>
              <a:t> </a:t>
            </a:r>
            <a:r>
              <a:rPr lang="tr-TR" dirty="0">
                <a:solidFill>
                  <a:schemeClr val="tx1"/>
                </a:solidFill>
              </a:rPr>
              <a:t>tarafında kod yazan geliştiricilere</a:t>
            </a:r>
            <a:r>
              <a:rPr lang="tr-TR" dirty="0">
                <a:solidFill>
                  <a:srgbClr val="00B0F0"/>
                </a:solidFill>
              </a:rPr>
              <a:t> </a:t>
            </a:r>
            <a:r>
              <a:rPr lang="tr-TR" b="1" dirty="0" err="1">
                <a:solidFill>
                  <a:srgbClr val="00B0F0"/>
                </a:solidFill>
              </a:rPr>
              <a:t>back-end</a:t>
            </a:r>
            <a:r>
              <a:rPr lang="tr-TR" dirty="0">
                <a:solidFill>
                  <a:schemeClr val="tx1"/>
                </a:solidFill>
              </a:rPr>
              <a:t> geliştirici denmektedir.</a:t>
            </a:r>
          </a:p>
          <a:p>
            <a:endParaRPr lang="tr-TR" dirty="0"/>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1689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7" y="624110"/>
            <a:ext cx="6982148" cy="904244"/>
          </a:xfrm>
        </p:spPr>
        <p:txBody>
          <a:bodyPr/>
          <a:lstStyle/>
          <a:p>
            <a:pPr algn="ctr"/>
            <a:r>
              <a:rPr lang="tr-TR" dirty="0"/>
              <a:t>6</a:t>
            </a:r>
            <a:r>
              <a:rPr lang="tr-TR" dirty="0" smtClean="0"/>
              <a:t> - PHP</a:t>
            </a:r>
            <a:endParaRPr lang="tr-TR" dirty="0"/>
          </a:p>
        </p:txBody>
      </p:sp>
      <p:sp>
        <p:nvSpPr>
          <p:cNvPr id="3" name="İçerik Yer Tutucusu 2"/>
          <p:cNvSpPr>
            <a:spLocks noGrp="1"/>
          </p:cNvSpPr>
          <p:nvPr>
            <p:ph idx="1"/>
          </p:nvPr>
        </p:nvSpPr>
        <p:spPr>
          <a:xfrm>
            <a:off x="1311579" y="1711235"/>
            <a:ext cx="6251815" cy="4062548"/>
          </a:xfrm>
        </p:spPr>
        <p:txBody>
          <a:bodyPr>
            <a:normAutofit fontScale="92500" lnSpcReduction="10000"/>
          </a:bodyPr>
          <a:lstStyle/>
          <a:p>
            <a:pPr>
              <a:buFont typeface="Wingdings" panose="05000000000000000000" pitchFamily="2" charset="2"/>
              <a:buChar char="q"/>
            </a:pPr>
            <a:r>
              <a:rPr lang="tr-TR" b="1" dirty="0">
                <a:solidFill>
                  <a:schemeClr val="tx1"/>
                </a:solidFill>
              </a:rPr>
              <a:t>PHP</a:t>
            </a:r>
            <a:r>
              <a:rPr lang="tr-TR" dirty="0">
                <a:solidFill>
                  <a:schemeClr val="tx1"/>
                </a:solidFill>
              </a:rPr>
              <a:t> : </a:t>
            </a:r>
            <a:r>
              <a:rPr lang="tr-TR" b="1" dirty="0" err="1">
                <a:solidFill>
                  <a:schemeClr val="tx1"/>
                </a:solidFill>
              </a:rPr>
              <a:t>H</a:t>
            </a:r>
            <a:r>
              <a:rPr lang="tr-TR" dirty="0" err="1">
                <a:solidFill>
                  <a:schemeClr val="tx1"/>
                </a:solidFill>
              </a:rPr>
              <a:t>ypertext</a:t>
            </a:r>
            <a:r>
              <a:rPr lang="tr-TR" dirty="0">
                <a:solidFill>
                  <a:schemeClr val="tx1"/>
                </a:solidFill>
              </a:rPr>
              <a:t> </a:t>
            </a:r>
            <a:r>
              <a:rPr lang="tr-TR" b="1" dirty="0" err="1">
                <a:solidFill>
                  <a:schemeClr val="tx1"/>
                </a:solidFill>
              </a:rPr>
              <a:t>P</a:t>
            </a:r>
            <a:r>
              <a:rPr lang="tr-TR" dirty="0" err="1">
                <a:solidFill>
                  <a:schemeClr val="tx1"/>
                </a:solidFill>
              </a:rPr>
              <a:t>reprocessor</a:t>
            </a:r>
            <a:r>
              <a:rPr lang="tr-TR" dirty="0">
                <a:solidFill>
                  <a:schemeClr val="tx1"/>
                </a:solidFill>
              </a:rPr>
              <a:t> </a:t>
            </a:r>
            <a:endParaRPr lang="tr-TR" dirty="0" smtClean="0">
              <a:solidFill>
                <a:schemeClr val="tx1"/>
              </a:solidFill>
            </a:endParaRPr>
          </a:p>
          <a:p>
            <a:pPr marL="0" indent="0">
              <a:buNone/>
            </a:pPr>
            <a:endParaRPr lang="tr-TR" dirty="0">
              <a:solidFill>
                <a:schemeClr val="tx1"/>
              </a:solidFill>
            </a:endParaRPr>
          </a:p>
          <a:p>
            <a:pPr>
              <a:buFont typeface="Wingdings" panose="05000000000000000000" pitchFamily="2" charset="2"/>
              <a:buChar char="q"/>
            </a:pPr>
            <a:r>
              <a:rPr lang="tr-TR" dirty="0" smtClean="0">
                <a:solidFill>
                  <a:schemeClr val="tx1"/>
                </a:solidFill>
              </a:rPr>
              <a:t>PHP </a:t>
            </a:r>
            <a:r>
              <a:rPr lang="tr-TR" dirty="0">
                <a:solidFill>
                  <a:schemeClr val="tx1"/>
                </a:solidFill>
              </a:rPr>
              <a:t>web ortamında kullanılan nesne tabanlı </a:t>
            </a:r>
            <a:r>
              <a:rPr lang="tr-TR" dirty="0" smtClean="0">
                <a:solidFill>
                  <a:schemeClr val="tx1"/>
                </a:solidFill>
              </a:rPr>
              <a:t>bir dildir.</a:t>
            </a:r>
          </a:p>
          <a:p>
            <a:pPr marL="0" indent="0">
              <a:buNone/>
            </a:pPr>
            <a:endParaRPr lang="tr-TR" dirty="0" smtClean="0">
              <a:solidFill>
                <a:schemeClr val="tx1"/>
              </a:solidFill>
            </a:endParaRPr>
          </a:p>
          <a:p>
            <a:pPr>
              <a:buFont typeface="Wingdings" panose="05000000000000000000" pitchFamily="2" charset="2"/>
              <a:buChar char="q"/>
            </a:pPr>
            <a:r>
              <a:rPr lang="tr-TR" dirty="0" smtClean="0">
                <a:solidFill>
                  <a:schemeClr val="tx1"/>
                </a:solidFill>
              </a:rPr>
              <a:t>Sunucu taraflıdır. </a:t>
            </a:r>
          </a:p>
          <a:p>
            <a:pPr marL="0" indent="0">
              <a:buNone/>
            </a:pPr>
            <a:endParaRPr lang="tr-TR" dirty="0" smtClean="0">
              <a:solidFill>
                <a:schemeClr val="tx1"/>
              </a:solidFill>
            </a:endParaRPr>
          </a:p>
          <a:p>
            <a:pPr>
              <a:buFont typeface="Wingdings" panose="05000000000000000000" pitchFamily="2" charset="2"/>
              <a:buChar char="q"/>
            </a:pPr>
            <a:r>
              <a:rPr lang="tr-TR" dirty="0">
                <a:solidFill>
                  <a:schemeClr val="tx1"/>
                </a:solidFill>
              </a:rPr>
              <a:t>Ç</a:t>
            </a:r>
            <a:r>
              <a:rPr lang="tr-TR" dirty="0" smtClean="0">
                <a:solidFill>
                  <a:schemeClr val="tx1"/>
                </a:solidFill>
              </a:rPr>
              <a:t>ok </a:t>
            </a:r>
            <a:r>
              <a:rPr lang="tr-TR" dirty="0">
                <a:solidFill>
                  <a:schemeClr val="tx1"/>
                </a:solidFill>
              </a:rPr>
              <a:t>geniş </a:t>
            </a:r>
            <a:r>
              <a:rPr lang="tr-TR" dirty="0" smtClean="0">
                <a:solidFill>
                  <a:schemeClr val="tx1"/>
                </a:solidFill>
              </a:rPr>
              <a:t>kullanıma sahiptir.</a:t>
            </a:r>
          </a:p>
          <a:p>
            <a:pPr marL="0" indent="0">
              <a:buNone/>
            </a:pPr>
            <a:endParaRPr lang="tr-TR" dirty="0" smtClean="0">
              <a:solidFill>
                <a:schemeClr val="tx1"/>
              </a:solidFill>
            </a:endParaRPr>
          </a:p>
          <a:p>
            <a:pPr>
              <a:buFont typeface="Wingdings" panose="05000000000000000000" pitchFamily="2" charset="2"/>
              <a:buChar char="q"/>
            </a:pPr>
            <a:r>
              <a:rPr lang="tr-TR" dirty="0">
                <a:solidFill>
                  <a:schemeClr val="tx1"/>
                </a:solidFill>
              </a:rPr>
              <a:t>G</a:t>
            </a:r>
            <a:r>
              <a:rPr lang="tr-TR" dirty="0" smtClean="0">
                <a:solidFill>
                  <a:schemeClr val="tx1"/>
                </a:solidFill>
              </a:rPr>
              <a:t>enel amaçlıdır.</a:t>
            </a:r>
          </a:p>
          <a:p>
            <a:pPr marL="0" indent="0">
              <a:buNone/>
            </a:pPr>
            <a:endParaRPr lang="tr-TR" dirty="0" smtClean="0">
              <a:solidFill>
                <a:schemeClr val="tx1"/>
              </a:solidFill>
            </a:endParaRPr>
          </a:p>
          <a:p>
            <a:pPr>
              <a:buFont typeface="Wingdings" panose="05000000000000000000" pitchFamily="2" charset="2"/>
              <a:buChar char="q"/>
            </a:pPr>
            <a:r>
              <a:rPr lang="tr-TR" dirty="0">
                <a:solidFill>
                  <a:schemeClr val="tx1"/>
                </a:solidFill>
              </a:rPr>
              <a:t>İ</a:t>
            </a:r>
            <a:r>
              <a:rPr lang="tr-TR" dirty="0" smtClean="0">
                <a:solidFill>
                  <a:schemeClr val="tx1"/>
                </a:solidFill>
              </a:rPr>
              <a:t>çerisine</a:t>
            </a:r>
            <a:r>
              <a:rPr lang="tr-TR" dirty="0">
                <a:solidFill>
                  <a:schemeClr val="tx1"/>
                </a:solidFill>
              </a:rPr>
              <a:t> HTML </a:t>
            </a:r>
            <a:r>
              <a:rPr lang="tr-TR" dirty="0" smtClean="0">
                <a:solidFill>
                  <a:schemeClr val="tx1"/>
                </a:solidFill>
              </a:rPr>
              <a:t>gömülebilen</a:t>
            </a:r>
            <a:r>
              <a:rPr lang="tr-TR" dirty="0">
                <a:solidFill>
                  <a:schemeClr val="tx1"/>
                </a:solidFill>
              </a:rPr>
              <a:t> </a:t>
            </a:r>
            <a:r>
              <a:rPr lang="tr-TR" dirty="0" smtClean="0">
                <a:solidFill>
                  <a:schemeClr val="tx1"/>
                </a:solidFill>
              </a:rPr>
              <a:t>bir programlama</a:t>
            </a:r>
            <a:r>
              <a:rPr lang="tr-TR" dirty="0">
                <a:solidFill>
                  <a:schemeClr val="tx1"/>
                </a:solidFill>
              </a:rPr>
              <a:t> </a:t>
            </a:r>
            <a:r>
              <a:rPr lang="tr-TR" dirty="0" smtClean="0">
                <a:solidFill>
                  <a:schemeClr val="tx1"/>
                </a:solidFill>
              </a:rPr>
              <a:t>dilidir.</a:t>
            </a:r>
          </a:p>
          <a:p>
            <a:pPr marL="0" indent="0">
              <a:buNone/>
            </a:pPr>
            <a:endParaRPr lang="tr-TR" dirty="0" smtClean="0">
              <a:solidFill>
                <a:schemeClr val="tx1"/>
              </a:solidFill>
            </a:endParaRPr>
          </a:p>
          <a:p>
            <a:pPr marL="0" indent="0">
              <a:buNone/>
            </a:pPr>
            <a:endParaRPr lang="tr-TR" dirty="0" smtClean="0">
              <a:solidFill>
                <a:schemeClr val="tx1"/>
              </a:solidFill>
            </a:endParaRPr>
          </a:p>
          <a:p>
            <a:endParaRPr lang="tr-TR"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824" y="1711234"/>
            <a:ext cx="4415245" cy="3775165"/>
          </a:xfrm>
          <a:prstGeom prst="rect">
            <a:avLst/>
          </a:prstGeom>
        </p:spPr>
      </p:pic>
    </p:spTree>
    <p:extLst>
      <p:ext uri="{BB962C8B-B14F-4D97-AF65-F5344CB8AC3E}">
        <p14:creationId xmlns:p14="http://schemas.microsoft.com/office/powerpoint/2010/main" val="41846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269531" cy="799741"/>
          </a:xfrm>
        </p:spPr>
        <p:txBody>
          <a:bodyPr/>
          <a:lstStyle/>
          <a:p>
            <a:pPr algn="ctr"/>
            <a:r>
              <a:rPr lang="tr-TR" dirty="0"/>
              <a:t>7</a:t>
            </a:r>
            <a:r>
              <a:rPr lang="tr-TR" dirty="0" smtClean="0"/>
              <a:t> - JSP</a:t>
            </a:r>
            <a:endParaRPr lang="tr-TR" dirty="0"/>
          </a:p>
        </p:txBody>
      </p:sp>
      <p:sp>
        <p:nvSpPr>
          <p:cNvPr id="3" name="İçerik Yer Tutucusu 2"/>
          <p:cNvSpPr>
            <a:spLocks noGrp="1"/>
          </p:cNvSpPr>
          <p:nvPr>
            <p:ph idx="1"/>
          </p:nvPr>
        </p:nvSpPr>
        <p:spPr>
          <a:xfrm>
            <a:off x="1311579" y="1423852"/>
            <a:ext cx="10193033" cy="4598125"/>
          </a:xfrm>
        </p:spPr>
        <p:txBody>
          <a:bodyPr>
            <a:noAutofit/>
          </a:bodyPr>
          <a:lstStyle/>
          <a:p>
            <a:pPr>
              <a:buFont typeface="Wingdings" panose="05000000000000000000" pitchFamily="2" charset="2"/>
              <a:buChar char="q"/>
            </a:pPr>
            <a:r>
              <a:rPr lang="tr-TR" dirty="0" err="1">
                <a:solidFill>
                  <a:srgbClr val="00B0F0"/>
                </a:solidFill>
              </a:rPr>
              <a:t>JavaServer</a:t>
            </a:r>
            <a:r>
              <a:rPr lang="tr-TR" dirty="0">
                <a:solidFill>
                  <a:srgbClr val="00B0F0"/>
                </a:solidFill>
              </a:rPr>
              <a:t> </a:t>
            </a:r>
            <a:r>
              <a:rPr lang="tr-TR" dirty="0" err="1">
                <a:solidFill>
                  <a:srgbClr val="00B0F0"/>
                </a:solidFill>
              </a:rPr>
              <a:t>Pages</a:t>
            </a:r>
            <a:r>
              <a:rPr lang="tr-TR" dirty="0">
                <a:solidFill>
                  <a:srgbClr val="00B0F0"/>
                </a:solidFill>
              </a:rPr>
              <a:t> (JSP), </a:t>
            </a:r>
            <a:r>
              <a:rPr lang="tr-TR" dirty="0">
                <a:solidFill>
                  <a:schemeClr val="tx1"/>
                </a:solidFill>
              </a:rPr>
              <a:t>dinamik web sayfalarının ve uygulamalarının oluşturulmasını sağlayan sunucu tarafında bir programlama teknolojisidir</a:t>
            </a:r>
            <a:r>
              <a:rPr lang="tr-TR" dirty="0" smtClean="0">
                <a:solidFill>
                  <a:schemeClr val="tx1"/>
                </a:solidFill>
              </a:rPr>
              <a:t>.</a:t>
            </a:r>
          </a:p>
          <a:p>
            <a:pPr>
              <a:buFont typeface="Wingdings" panose="05000000000000000000" pitchFamily="2" charset="2"/>
              <a:buChar char="q"/>
            </a:pPr>
            <a:r>
              <a:rPr lang="tr-TR" dirty="0" err="1" smtClean="0">
                <a:solidFill>
                  <a:srgbClr val="00B0F0"/>
                </a:solidFill>
              </a:rPr>
              <a:t>Jsp</a:t>
            </a:r>
            <a:r>
              <a:rPr lang="tr-TR" dirty="0" smtClean="0">
                <a:solidFill>
                  <a:srgbClr val="00B0F0"/>
                </a:solidFill>
              </a:rPr>
              <a:t> </a:t>
            </a:r>
            <a:r>
              <a:rPr lang="tr-TR" dirty="0">
                <a:solidFill>
                  <a:srgbClr val="00B0F0"/>
                </a:solidFill>
              </a:rPr>
              <a:t>(Java Server </a:t>
            </a:r>
            <a:r>
              <a:rPr lang="tr-TR" dirty="0" err="1">
                <a:solidFill>
                  <a:srgbClr val="00B0F0"/>
                </a:solidFill>
              </a:rPr>
              <a:t>Page</a:t>
            </a:r>
            <a:r>
              <a:rPr lang="tr-TR" dirty="0">
                <a:solidFill>
                  <a:srgbClr val="00B0F0"/>
                </a:solidFill>
              </a:rPr>
              <a:t>) </a:t>
            </a:r>
            <a:r>
              <a:rPr lang="tr-TR" dirty="0">
                <a:solidFill>
                  <a:schemeClr val="tx1"/>
                </a:solidFill>
              </a:rPr>
              <a:t>Html dili içine yazılır ve özel </a:t>
            </a:r>
            <a:r>
              <a:rPr lang="tr-TR" dirty="0" err="1">
                <a:solidFill>
                  <a:schemeClr val="tx1"/>
                </a:solidFill>
              </a:rPr>
              <a:t>taglar</a:t>
            </a:r>
            <a:r>
              <a:rPr lang="tr-TR" dirty="0">
                <a:solidFill>
                  <a:schemeClr val="tx1"/>
                </a:solidFill>
              </a:rPr>
              <a:t> kullanarak ” &lt;%  . . . . . .  %&gt; ” yazılır</a:t>
            </a:r>
            <a:r>
              <a:rPr lang="tr-TR" dirty="0" smtClean="0">
                <a:solidFill>
                  <a:schemeClr val="tx1"/>
                </a:solidFill>
              </a:rPr>
              <a:t>.</a:t>
            </a:r>
          </a:p>
          <a:p>
            <a:pPr>
              <a:buFont typeface="Wingdings" panose="05000000000000000000" pitchFamily="2" charset="2"/>
              <a:buChar char="q"/>
            </a:pPr>
            <a:r>
              <a:rPr lang="tr-TR" dirty="0" err="1">
                <a:solidFill>
                  <a:schemeClr val="tx1"/>
                </a:solidFill>
              </a:rPr>
              <a:t>Veritabanı</a:t>
            </a:r>
            <a:r>
              <a:rPr lang="tr-TR" dirty="0">
                <a:solidFill>
                  <a:schemeClr val="tx1"/>
                </a:solidFill>
              </a:rPr>
              <a:t> ile bağlantılı uygulamalar </a:t>
            </a:r>
            <a:r>
              <a:rPr lang="tr-TR" dirty="0" smtClean="0">
                <a:solidFill>
                  <a:schemeClr val="tx1"/>
                </a:solidFill>
              </a:rPr>
              <a:t>yapılabilir.</a:t>
            </a:r>
          </a:p>
          <a:p>
            <a:pPr>
              <a:buFont typeface="Wingdings" panose="05000000000000000000" pitchFamily="2" charset="2"/>
              <a:buChar char="q"/>
            </a:pPr>
            <a:r>
              <a:rPr lang="tr-TR" dirty="0" smtClean="0">
                <a:solidFill>
                  <a:schemeClr val="tx1"/>
                </a:solidFill>
              </a:rPr>
              <a:t>Üyelik </a:t>
            </a:r>
            <a:r>
              <a:rPr lang="tr-TR" dirty="0">
                <a:solidFill>
                  <a:schemeClr val="tx1"/>
                </a:solidFill>
              </a:rPr>
              <a:t>sistemi yapılabilir</a:t>
            </a:r>
            <a:r>
              <a:rPr lang="tr-TR" dirty="0" smtClean="0">
                <a:solidFill>
                  <a:schemeClr val="tx1"/>
                </a:solidFill>
              </a:rPr>
              <a:t>.</a:t>
            </a:r>
          </a:p>
          <a:p>
            <a:pPr>
              <a:buFont typeface="Wingdings" panose="05000000000000000000" pitchFamily="2" charset="2"/>
              <a:buChar char="q"/>
            </a:pPr>
            <a:r>
              <a:rPr lang="tr-TR" dirty="0">
                <a:solidFill>
                  <a:srgbClr val="00B0F0"/>
                </a:solidFill>
              </a:rPr>
              <a:t>JSP</a:t>
            </a:r>
            <a:r>
              <a:rPr lang="tr-TR" dirty="0">
                <a:solidFill>
                  <a:schemeClr val="tx1"/>
                </a:solidFill>
              </a:rPr>
              <a:t> esnek bir yapıdadır</a:t>
            </a:r>
            <a:r>
              <a:rPr lang="tr-TR" dirty="0" smtClean="0">
                <a:solidFill>
                  <a:schemeClr val="tx1"/>
                </a:solidFill>
              </a:rPr>
              <a:t>.</a:t>
            </a:r>
          </a:p>
          <a:p>
            <a:pPr>
              <a:buFont typeface="Wingdings" panose="05000000000000000000" pitchFamily="2" charset="2"/>
              <a:buChar char="q"/>
            </a:pPr>
            <a:r>
              <a:rPr lang="tr-TR" dirty="0" smtClean="0">
                <a:solidFill>
                  <a:schemeClr val="tx1"/>
                </a:solidFill>
              </a:rPr>
              <a:t>Farklı </a:t>
            </a:r>
            <a:r>
              <a:rPr lang="tr-TR" dirty="0">
                <a:solidFill>
                  <a:schemeClr val="tx1"/>
                </a:solidFill>
              </a:rPr>
              <a:t>platform ve ortamlarda etkin bir </a:t>
            </a:r>
            <a:r>
              <a:rPr lang="tr-TR" dirty="0" smtClean="0">
                <a:solidFill>
                  <a:schemeClr val="tx1"/>
                </a:solidFill>
              </a:rPr>
              <a:t>şekilde çalışır. </a:t>
            </a:r>
          </a:p>
          <a:p>
            <a:pPr>
              <a:buFont typeface="Wingdings" panose="05000000000000000000" pitchFamily="2" charset="2"/>
              <a:buChar char="q"/>
            </a:pPr>
            <a:r>
              <a:rPr lang="tr-TR" dirty="0" smtClean="0">
                <a:solidFill>
                  <a:schemeClr val="tx1"/>
                </a:solidFill>
              </a:rPr>
              <a:t>Genişletilebilir </a:t>
            </a:r>
            <a:r>
              <a:rPr lang="tr-TR" dirty="0">
                <a:solidFill>
                  <a:schemeClr val="tx1"/>
                </a:solidFill>
              </a:rPr>
              <a:t>bir yapıdadır.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577" y="3336607"/>
            <a:ext cx="3949337" cy="2335083"/>
          </a:xfrm>
          <a:prstGeom prst="rect">
            <a:avLst/>
          </a:prstGeom>
        </p:spPr>
      </p:pic>
    </p:spTree>
    <p:extLst>
      <p:ext uri="{BB962C8B-B14F-4D97-AF65-F5344CB8AC3E}">
        <p14:creationId xmlns:p14="http://schemas.microsoft.com/office/powerpoint/2010/main" val="259703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5172891" y="624110"/>
            <a:ext cx="6331721" cy="910207"/>
          </a:xfrm>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043099" y="1501658"/>
            <a:ext cx="5486400" cy="5285846"/>
          </a:xfrm>
        </p:spPr>
        <p:txBody>
          <a:bodyPr>
            <a:normAutofit/>
          </a:bodyPr>
          <a:lstStyle/>
          <a:p>
            <a:pPr>
              <a:buFont typeface="Wingdings" panose="05000000000000000000" pitchFamily="2" charset="2"/>
              <a:buChar char="q"/>
            </a:pPr>
            <a:r>
              <a:rPr lang="tr-TR" dirty="0" smtClean="0">
                <a:solidFill>
                  <a:schemeClr val="tx1"/>
                </a:solidFill>
              </a:rPr>
              <a:t>1 – Web Tabanlı Programlama Nedir?</a:t>
            </a:r>
            <a:endParaRPr lang="tr-TR" dirty="0">
              <a:solidFill>
                <a:schemeClr val="tx1"/>
              </a:solidFill>
            </a:endParaRPr>
          </a:p>
          <a:p>
            <a:pPr>
              <a:buFont typeface="Wingdings" panose="05000000000000000000" pitchFamily="2" charset="2"/>
              <a:buChar char="q"/>
            </a:pPr>
            <a:r>
              <a:rPr lang="tr-TR" dirty="0" smtClean="0">
                <a:solidFill>
                  <a:schemeClr val="tx1"/>
                </a:solidFill>
              </a:rPr>
              <a:t>2 - Server (Sunucu) Nedir?</a:t>
            </a:r>
          </a:p>
          <a:p>
            <a:pPr>
              <a:buFont typeface="Wingdings" panose="05000000000000000000" pitchFamily="2" charset="2"/>
              <a:buChar char="q"/>
            </a:pPr>
            <a:r>
              <a:rPr lang="tr-TR" dirty="0">
                <a:solidFill>
                  <a:schemeClr val="tx1"/>
                </a:solidFill>
              </a:rPr>
              <a:t>3</a:t>
            </a:r>
            <a:r>
              <a:rPr lang="tr-TR" dirty="0" smtClean="0">
                <a:solidFill>
                  <a:schemeClr val="tx1"/>
                </a:solidFill>
              </a:rPr>
              <a:t> – Sunucu Çeşitleri</a:t>
            </a:r>
          </a:p>
          <a:p>
            <a:pPr>
              <a:buFont typeface="Wingdings" panose="05000000000000000000" pitchFamily="2" charset="2"/>
              <a:buChar char="q"/>
            </a:pPr>
            <a:r>
              <a:rPr lang="tr-TR" dirty="0">
                <a:solidFill>
                  <a:schemeClr val="tx1"/>
                </a:solidFill>
              </a:rPr>
              <a:t>4</a:t>
            </a:r>
            <a:r>
              <a:rPr lang="tr-TR" dirty="0" smtClean="0">
                <a:solidFill>
                  <a:schemeClr val="tx1"/>
                </a:solidFill>
              </a:rPr>
              <a:t> – Sunucu Tabanlı Programlama Nedir?</a:t>
            </a:r>
          </a:p>
          <a:p>
            <a:pPr>
              <a:buFont typeface="Wingdings" panose="05000000000000000000" pitchFamily="2" charset="2"/>
              <a:buChar char="q"/>
            </a:pPr>
            <a:r>
              <a:rPr lang="tr-TR" dirty="0">
                <a:solidFill>
                  <a:schemeClr val="tx1"/>
                </a:solidFill>
              </a:rPr>
              <a:t>5</a:t>
            </a:r>
            <a:r>
              <a:rPr lang="tr-TR" dirty="0" smtClean="0">
                <a:solidFill>
                  <a:schemeClr val="tx1"/>
                </a:solidFill>
              </a:rPr>
              <a:t> – Sunucu Tabanlı Programlama Dilleri</a:t>
            </a:r>
          </a:p>
          <a:p>
            <a:pPr>
              <a:buFont typeface="Wingdings" panose="05000000000000000000" pitchFamily="2" charset="2"/>
              <a:buChar char="q"/>
            </a:pPr>
            <a:r>
              <a:rPr lang="tr-TR" dirty="0">
                <a:solidFill>
                  <a:schemeClr val="tx1"/>
                </a:solidFill>
              </a:rPr>
              <a:t>6</a:t>
            </a:r>
            <a:r>
              <a:rPr lang="tr-TR" dirty="0" smtClean="0">
                <a:solidFill>
                  <a:schemeClr val="tx1"/>
                </a:solidFill>
              </a:rPr>
              <a:t> – PHP</a:t>
            </a:r>
          </a:p>
          <a:p>
            <a:pPr>
              <a:buFont typeface="Wingdings" panose="05000000000000000000" pitchFamily="2" charset="2"/>
              <a:buChar char="q"/>
            </a:pPr>
            <a:r>
              <a:rPr lang="tr-TR" dirty="0">
                <a:solidFill>
                  <a:schemeClr val="tx1"/>
                </a:solidFill>
              </a:rPr>
              <a:t>7</a:t>
            </a:r>
            <a:r>
              <a:rPr lang="tr-TR" dirty="0" smtClean="0">
                <a:solidFill>
                  <a:schemeClr val="tx1"/>
                </a:solidFill>
              </a:rPr>
              <a:t> – JSP</a:t>
            </a:r>
          </a:p>
          <a:p>
            <a:pPr>
              <a:buFont typeface="Wingdings" panose="05000000000000000000" pitchFamily="2" charset="2"/>
              <a:buChar char="q"/>
            </a:pPr>
            <a:r>
              <a:rPr lang="tr-TR" dirty="0">
                <a:solidFill>
                  <a:schemeClr val="tx1"/>
                </a:solidFill>
              </a:rPr>
              <a:t>8</a:t>
            </a:r>
            <a:r>
              <a:rPr lang="tr-TR" dirty="0" smtClean="0">
                <a:solidFill>
                  <a:schemeClr val="tx1"/>
                </a:solidFill>
              </a:rPr>
              <a:t> – ASP</a:t>
            </a:r>
          </a:p>
          <a:p>
            <a:pPr>
              <a:buFont typeface="Wingdings" panose="05000000000000000000" pitchFamily="2" charset="2"/>
              <a:buChar char="q"/>
            </a:pPr>
            <a:r>
              <a:rPr lang="tr-TR" dirty="0">
                <a:solidFill>
                  <a:schemeClr val="tx1"/>
                </a:solidFill>
              </a:rPr>
              <a:t>9</a:t>
            </a:r>
            <a:r>
              <a:rPr lang="tr-TR" dirty="0" smtClean="0">
                <a:solidFill>
                  <a:schemeClr val="tx1"/>
                </a:solidFill>
              </a:rPr>
              <a:t> – </a:t>
            </a:r>
            <a:r>
              <a:rPr lang="tr-TR" dirty="0" err="1" smtClean="0">
                <a:solidFill>
                  <a:schemeClr val="tx1"/>
                </a:solidFill>
              </a:rPr>
              <a:t>Perl</a:t>
            </a:r>
            <a:r>
              <a:rPr lang="tr-TR" dirty="0" smtClean="0">
                <a:solidFill>
                  <a:schemeClr val="tx1"/>
                </a:solidFill>
              </a:rPr>
              <a:t> </a:t>
            </a:r>
          </a:p>
          <a:p>
            <a:pPr>
              <a:buFont typeface="Wingdings" panose="05000000000000000000" pitchFamily="2" charset="2"/>
              <a:buChar char="q"/>
            </a:pPr>
            <a:r>
              <a:rPr lang="tr-TR" dirty="0">
                <a:solidFill>
                  <a:schemeClr val="tx1"/>
                </a:solidFill>
              </a:rPr>
              <a:t>10 – </a:t>
            </a:r>
            <a:r>
              <a:rPr lang="tr-TR" dirty="0" err="1">
                <a:solidFill>
                  <a:schemeClr val="tx1"/>
                </a:solidFill>
              </a:rPr>
              <a:t>Python</a:t>
            </a:r>
            <a:endParaRPr lang="tr-TR" dirty="0">
              <a:solidFill>
                <a:schemeClr val="tx1"/>
              </a:solidFill>
            </a:endParaRPr>
          </a:p>
          <a:p>
            <a:pPr>
              <a:buFont typeface="Wingdings" panose="05000000000000000000" pitchFamily="2" charset="2"/>
              <a:buChar char="q"/>
            </a:pPr>
            <a:r>
              <a:rPr lang="tr-TR" dirty="0">
                <a:solidFill>
                  <a:schemeClr val="tx1"/>
                </a:solidFill>
              </a:rPr>
              <a:t>11 – Node.js</a:t>
            </a:r>
          </a:p>
          <a:p>
            <a:pPr>
              <a:buFont typeface="Wingdings" panose="05000000000000000000" pitchFamily="2" charset="2"/>
              <a:buChar char="q"/>
            </a:pPr>
            <a:r>
              <a:rPr lang="tr-TR" dirty="0">
                <a:solidFill>
                  <a:schemeClr val="tx1"/>
                </a:solidFill>
              </a:rPr>
              <a:t>12 – </a:t>
            </a:r>
            <a:r>
              <a:rPr lang="tr-TR" dirty="0" err="1" smtClean="0">
                <a:solidFill>
                  <a:schemeClr val="tx1"/>
                </a:solidFill>
              </a:rPr>
              <a:t>Ruby</a:t>
            </a:r>
            <a:endParaRPr lang="tr-TR" dirty="0" smtClean="0">
              <a:solidFill>
                <a:schemeClr val="tx1"/>
              </a:solidFill>
            </a:endParaRPr>
          </a:p>
          <a:p>
            <a:pPr marL="0" indent="0">
              <a:buNone/>
            </a:pP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459" y="1322437"/>
            <a:ext cx="3538153" cy="2650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161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178092" cy="786679"/>
          </a:xfrm>
        </p:spPr>
        <p:txBody>
          <a:bodyPr/>
          <a:lstStyle/>
          <a:p>
            <a:pPr algn="ctr"/>
            <a:r>
              <a:rPr lang="tr-TR" dirty="0"/>
              <a:t>8</a:t>
            </a:r>
            <a:r>
              <a:rPr lang="tr-TR" dirty="0" smtClean="0"/>
              <a:t> - ASP</a:t>
            </a:r>
            <a:endParaRPr lang="tr-TR" dirty="0"/>
          </a:p>
        </p:txBody>
      </p:sp>
      <p:sp>
        <p:nvSpPr>
          <p:cNvPr id="3" name="İçerik Yer Tutucusu 2"/>
          <p:cNvSpPr>
            <a:spLocks noGrp="1"/>
          </p:cNvSpPr>
          <p:nvPr>
            <p:ph idx="1"/>
          </p:nvPr>
        </p:nvSpPr>
        <p:spPr>
          <a:xfrm>
            <a:off x="1311579" y="1410789"/>
            <a:ext cx="6604512" cy="2129245"/>
          </a:xfrm>
        </p:spPr>
        <p:txBody>
          <a:bodyPr>
            <a:normAutofit/>
          </a:bodyPr>
          <a:lstStyle/>
          <a:p>
            <a:pPr algn="just">
              <a:buFont typeface="Wingdings" panose="05000000000000000000" pitchFamily="2" charset="2"/>
              <a:buChar char="q"/>
            </a:pPr>
            <a:r>
              <a:rPr lang="tr-TR" b="1" dirty="0">
                <a:solidFill>
                  <a:srgbClr val="00B0F0"/>
                </a:solidFill>
              </a:rPr>
              <a:t>ASP</a:t>
            </a:r>
            <a:r>
              <a:rPr lang="tr-TR" dirty="0">
                <a:solidFill>
                  <a:srgbClr val="00B0F0"/>
                </a:solidFill>
              </a:rPr>
              <a:t> </a:t>
            </a:r>
            <a:r>
              <a:rPr lang="tr-TR" b="1" dirty="0">
                <a:solidFill>
                  <a:srgbClr val="00B0F0"/>
                </a:solidFill>
              </a:rPr>
              <a:t>(Active Server </a:t>
            </a:r>
            <a:r>
              <a:rPr lang="tr-TR" b="1" dirty="0" err="1">
                <a:solidFill>
                  <a:srgbClr val="00B0F0"/>
                </a:solidFill>
              </a:rPr>
              <a:t>Page</a:t>
            </a:r>
            <a:r>
              <a:rPr lang="tr-TR" b="1" dirty="0">
                <a:solidFill>
                  <a:srgbClr val="00B0F0"/>
                </a:solidFill>
              </a:rPr>
              <a:t>),</a:t>
            </a:r>
            <a:r>
              <a:rPr lang="tr-TR" dirty="0">
                <a:solidFill>
                  <a:schemeClr val="tx1"/>
                </a:solidFill>
              </a:rPr>
              <a:t> Microsoft'un ürünü olan sunucu yazılımları içerisinde kullanılan bir programlama dilidir. </a:t>
            </a:r>
            <a:endParaRPr lang="tr-TR" dirty="0" smtClean="0">
              <a:solidFill>
                <a:schemeClr val="tx1"/>
              </a:solidFill>
            </a:endParaRPr>
          </a:p>
          <a:p>
            <a:pPr algn="just">
              <a:buFont typeface="Wingdings" panose="05000000000000000000" pitchFamily="2" charset="2"/>
              <a:buChar char="q"/>
            </a:pPr>
            <a:r>
              <a:rPr lang="tr-TR" dirty="0" smtClean="0">
                <a:solidFill>
                  <a:schemeClr val="tx1"/>
                </a:solidFill>
              </a:rPr>
              <a:t>Bu</a:t>
            </a:r>
            <a:r>
              <a:rPr lang="tr-TR" dirty="0">
                <a:solidFill>
                  <a:schemeClr val="tx1"/>
                </a:solidFill>
              </a:rPr>
              <a:t> </a:t>
            </a:r>
            <a:r>
              <a:rPr lang="tr-TR" dirty="0" smtClean="0">
                <a:solidFill>
                  <a:schemeClr val="tx1"/>
                </a:solidFill>
              </a:rPr>
              <a:t>programlama </a:t>
            </a:r>
            <a:r>
              <a:rPr lang="tr-TR" dirty="0">
                <a:solidFill>
                  <a:schemeClr val="tx1"/>
                </a:solidFill>
              </a:rPr>
              <a:t>dili içerisinde HTML sayfasıyla birlikte </a:t>
            </a:r>
            <a:r>
              <a:rPr lang="tr-TR" b="1" dirty="0">
                <a:solidFill>
                  <a:srgbClr val="00B0F0"/>
                </a:solidFill>
              </a:rPr>
              <a:t>ASP</a:t>
            </a:r>
            <a:r>
              <a:rPr lang="tr-TR" b="1" dirty="0">
                <a:solidFill>
                  <a:schemeClr val="tx1"/>
                </a:solidFill>
              </a:rPr>
              <a:t> </a:t>
            </a:r>
            <a:r>
              <a:rPr lang="tr-TR" dirty="0">
                <a:solidFill>
                  <a:schemeClr val="tx1"/>
                </a:solidFill>
              </a:rPr>
              <a:t>çalıştırılarak dosyanın içerisinde küçük </a:t>
            </a:r>
            <a:r>
              <a:rPr lang="tr-TR" dirty="0" err="1">
                <a:solidFill>
                  <a:schemeClr val="tx1"/>
                </a:solidFill>
              </a:rPr>
              <a:t>scriptlere</a:t>
            </a:r>
            <a:r>
              <a:rPr lang="tr-TR" dirty="0">
                <a:solidFill>
                  <a:schemeClr val="tx1"/>
                </a:solidFill>
              </a:rPr>
              <a:t> yer verilebilir. </a:t>
            </a:r>
          </a:p>
          <a:p>
            <a:endParaRPr lang="tr-TR"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543" y="1410789"/>
            <a:ext cx="3028950" cy="1514475"/>
          </a:xfrm>
          <a:prstGeom prst="rect">
            <a:avLst/>
          </a:prstGeom>
        </p:spPr>
      </p:pic>
      <p:sp>
        <p:nvSpPr>
          <p:cNvPr id="7" name="Metin kutusu 6"/>
          <p:cNvSpPr txBox="1"/>
          <p:nvPr/>
        </p:nvSpPr>
        <p:spPr>
          <a:xfrm>
            <a:off x="1311579" y="3711943"/>
            <a:ext cx="9973914" cy="2031325"/>
          </a:xfrm>
          <a:prstGeom prst="rect">
            <a:avLst/>
          </a:prstGeom>
          <a:noFill/>
        </p:spPr>
        <p:txBody>
          <a:bodyPr wrap="square" rtlCol="0">
            <a:spAutoFit/>
          </a:bodyPr>
          <a:lstStyle/>
          <a:p>
            <a:pPr marL="285750" indent="-285750" algn="just">
              <a:buFont typeface="Wingdings" panose="05000000000000000000" pitchFamily="2" charset="2"/>
              <a:buChar char="q"/>
            </a:pPr>
            <a:r>
              <a:rPr lang="tr-TR" dirty="0"/>
              <a:t>Kullanıcı ara yüzünü </a:t>
            </a:r>
            <a:r>
              <a:rPr lang="tr-TR" dirty="0" smtClean="0"/>
              <a:t>kişiselleştirebilir, </a:t>
            </a:r>
            <a:r>
              <a:rPr lang="tr-TR" dirty="0"/>
              <a:t>kullanıcılar için daha kolay ve işlevsel bir kullanım </a:t>
            </a:r>
            <a:r>
              <a:rPr lang="tr-TR" dirty="0" smtClean="0"/>
              <a:t>sunar.</a:t>
            </a:r>
          </a:p>
          <a:p>
            <a:pPr algn="just"/>
            <a:endParaRPr lang="tr-TR" dirty="0"/>
          </a:p>
          <a:p>
            <a:pPr marL="285750" indent="-285750" algn="just">
              <a:buFont typeface="Wingdings" panose="05000000000000000000" pitchFamily="2" charset="2"/>
              <a:buChar char="q"/>
            </a:pPr>
            <a:r>
              <a:rPr lang="tr-TR" dirty="0"/>
              <a:t>Güvenlidir, </a:t>
            </a:r>
            <a:r>
              <a:rPr lang="tr-TR" dirty="0" smtClean="0"/>
              <a:t>yazılan </a:t>
            </a:r>
            <a:r>
              <a:rPr lang="tr-TR" b="1" dirty="0">
                <a:solidFill>
                  <a:srgbClr val="00B0F0"/>
                </a:solidFill>
              </a:rPr>
              <a:t>ASP</a:t>
            </a:r>
            <a:r>
              <a:rPr lang="tr-TR" dirty="0">
                <a:solidFill>
                  <a:srgbClr val="00B0F0"/>
                </a:solidFill>
              </a:rPr>
              <a:t> </a:t>
            </a:r>
            <a:r>
              <a:rPr lang="tr-TR" dirty="0"/>
              <a:t>kodları tarayıcılar tarafından görüntülenemez</a:t>
            </a:r>
            <a:r>
              <a:rPr lang="tr-TR" dirty="0" smtClean="0"/>
              <a:t>.</a:t>
            </a:r>
          </a:p>
          <a:p>
            <a:pPr algn="just"/>
            <a:endParaRPr lang="tr-TR" dirty="0"/>
          </a:p>
          <a:p>
            <a:pPr marL="285750" indent="-285750">
              <a:buFont typeface="Wingdings" panose="05000000000000000000" pitchFamily="2" charset="2"/>
              <a:buChar char="q"/>
            </a:pPr>
            <a:r>
              <a:rPr lang="tr-TR" b="1" dirty="0">
                <a:solidFill>
                  <a:srgbClr val="00B0F0"/>
                </a:solidFill>
              </a:rPr>
              <a:t>ASP</a:t>
            </a:r>
            <a:r>
              <a:rPr lang="tr-TR" dirty="0"/>
              <a:t> kullanarak trafiğinizi ve sunucu kaynakları kullanımını azaltabilirsiniz.</a:t>
            </a:r>
            <a:br>
              <a:rPr lang="tr-TR" dirty="0"/>
            </a:br>
            <a:endParaRPr lang="tr-TR" dirty="0"/>
          </a:p>
          <a:p>
            <a:endParaRPr lang="tr-TR" dirty="0"/>
          </a:p>
        </p:txBody>
      </p:sp>
    </p:spTree>
    <p:extLst>
      <p:ext uri="{BB962C8B-B14F-4D97-AF65-F5344CB8AC3E}">
        <p14:creationId xmlns:p14="http://schemas.microsoft.com/office/powerpoint/2010/main" val="47595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additive="base">
                                        <p:cTn id="3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008274" cy="682176"/>
          </a:xfrm>
        </p:spPr>
        <p:txBody>
          <a:bodyPr/>
          <a:lstStyle/>
          <a:p>
            <a:pPr algn="ctr"/>
            <a:r>
              <a:rPr lang="tr-TR" dirty="0"/>
              <a:t>9</a:t>
            </a:r>
            <a:r>
              <a:rPr lang="tr-TR" dirty="0" smtClean="0"/>
              <a:t> - </a:t>
            </a:r>
            <a:r>
              <a:rPr lang="tr-TR" dirty="0" err="1" smtClean="0"/>
              <a:t>Perl</a:t>
            </a:r>
            <a:endParaRPr lang="tr-TR"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0941" y="3473931"/>
            <a:ext cx="3019425" cy="2194787"/>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Metin kutusu 5"/>
          <p:cNvSpPr txBox="1"/>
          <p:nvPr/>
        </p:nvSpPr>
        <p:spPr>
          <a:xfrm>
            <a:off x="1311579" y="1306286"/>
            <a:ext cx="10053107" cy="3416320"/>
          </a:xfrm>
          <a:prstGeom prst="rect">
            <a:avLst/>
          </a:prstGeom>
          <a:noFill/>
        </p:spPr>
        <p:txBody>
          <a:bodyPr wrap="square" rtlCol="0">
            <a:spAutoFit/>
          </a:bodyPr>
          <a:lstStyle/>
          <a:p>
            <a:pPr marL="285750" indent="-285750">
              <a:buFont typeface="Wingdings" panose="05000000000000000000" pitchFamily="2" charset="2"/>
              <a:buChar char="q"/>
            </a:pPr>
            <a:r>
              <a:rPr lang="tr-TR" b="1" dirty="0" err="1">
                <a:solidFill>
                  <a:srgbClr val="00B0F0"/>
                </a:solidFill>
              </a:rPr>
              <a:t>Perl</a:t>
            </a:r>
            <a:r>
              <a:rPr lang="tr-TR" b="1" dirty="0">
                <a:solidFill>
                  <a:srgbClr val="00B0F0"/>
                </a:solidFill>
              </a:rPr>
              <a:t>, </a:t>
            </a:r>
            <a:r>
              <a:rPr lang="tr-TR" dirty="0"/>
              <a:t>metin düzenleme için özel olarak tasarlanmış bir dildir. </a:t>
            </a:r>
            <a:endParaRPr lang="tr-TR" dirty="0" smtClean="0"/>
          </a:p>
          <a:p>
            <a:endParaRPr lang="tr-TR" dirty="0" smtClean="0"/>
          </a:p>
          <a:p>
            <a:pPr marL="285750" indent="-285750">
              <a:buFont typeface="Wingdings" panose="05000000000000000000" pitchFamily="2" charset="2"/>
              <a:buChar char="q"/>
            </a:pPr>
            <a:r>
              <a:rPr lang="tr-TR" b="1" dirty="0" err="1" smtClean="0">
                <a:solidFill>
                  <a:srgbClr val="00B0F0"/>
                </a:solidFill>
              </a:rPr>
              <a:t>Perl</a:t>
            </a:r>
            <a:r>
              <a:rPr lang="tr-TR" dirty="0" smtClean="0"/>
              <a:t> </a:t>
            </a:r>
            <a:r>
              <a:rPr lang="tr-TR" dirty="0"/>
              <a:t>dili birçok dilden esinlenilerek yazılmıştır. </a:t>
            </a:r>
            <a:endParaRPr lang="tr-TR" dirty="0" smtClean="0"/>
          </a:p>
          <a:p>
            <a:endParaRPr lang="tr-TR" dirty="0" smtClean="0"/>
          </a:p>
          <a:p>
            <a:pPr marL="285750" indent="-285750">
              <a:buFont typeface="Wingdings" panose="05000000000000000000" pitchFamily="2" charset="2"/>
              <a:buChar char="q"/>
            </a:pPr>
            <a:r>
              <a:rPr lang="tr-TR" b="1" dirty="0" smtClean="0">
                <a:solidFill>
                  <a:srgbClr val="00B0F0"/>
                </a:solidFill>
              </a:rPr>
              <a:t>Java</a:t>
            </a:r>
            <a:r>
              <a:rPr lang="tr-TR" b="1" dirty="0">
                <a:solidFill>
                  <a:srgbClr val="00B0F0"/>
                </a:solidFill>
              </a:rPr>
              <a:t>, </a:t>
            </a:r>
            <a:r>
              <a:rPr lang="tr-TR" b="1" dirty="0" err="1">
                <a:solidFill>
                  <a:srgbClr val="00B0F0"/>
                </a:solidFill>
              </a:rPr>
              <a:t>Python</a:t>
            </a:r>
            <a:r>
              <a:rPr lang="tr-TR" b="1" dirty="0">
                <a:solidFill>
                  <a:srgbClr val="00B0F0"/>
                </a:solidFill>
              </a:rPr>
              <a:t>, C++ </a:t>
            </a:r>
            <a:r>
              <a:rPr lang="tr-TR" dirty="0"/>
              <a:t>dilleri gibi OOP </a:t>
            </a:r>
            <a:r>
              <a:rPr lang="tr-TR" dirty="0" smtClean="0"/>
              <a:t>Nesne </a:t>
            </a:r>
            <a:r>
              <a:rPr lang="tr-TR" dirty="0"/>
              <a:t>Yönelimli Programlama </a:t>
            </a:r>
            <a:r>
              <a:rPr lang="tr-TR" dirty="0" smtClean="0"/>
              <a:t>yapılabilir.</a:t>
            </a:r>
          </a:p>
          <a:p>
            <a:endParaRPr lang="tr-TR" dirty="0" smtClean="0"/>
          </a:p>
          <a:p>
            <a:pPr marL="285750" indent="-285750">
              <a:buFont typeface="Wingdings" panose="05000000000000000000" pitchFamily="2" charset="2"/>
              <a:buChar char="q"/>
            </a:pPr>
            <a:r>
              <a:rPr lang="tr-TR" b="1" dirty="0" err="1">
                <a:solidFill>
                  <a:srgbClr val="00B0F0"/>
                </a:solidFill>
              </a:rPr>
              <a:t>Perl</a:t>
            </a:r>
            <a:r>
              <a:rPr lang="tr-TR" dirty="0"/>
              <a:t> açık kaynak kodludur. </a:t>
            </a:r>
            <a:endParaRPr lang="tr-TR" dirty="0" smtClean="0"/>
          </a:p>
          <a:p>
            <a:endParaRPr lang="tr-TR" dirty="0" smtClean="0"/>
          </a:p>
          <a:p>
            <a:pPr marL="285750" indent="-285750">
              <a:buFont typeface="Wingdings" panose="05000000000000000000" pitchFamily="2" charset="2"/>
              <a:buChar char="q"/>
            </a:pPr>
            <a:r>
              <a:rPr lang="tr-TR" dirty="0" smtClean="0"/>
              <a:t>Esnektir</a:t>
            </a:r>
            <a:r>
              <a:rPr lang="tr-TR" dirty="0"/>
              <a:t>, sürekli gelişir</a:t>
            </a:r>
            <a:r>
              <a:rPr lang="tr-TR" dirty="0" smtClean="0"/>
              <a:t>.</a:t>
            </a:r>
          </a:p>
          <a:p>
            <a:endParaRPr lang="tr-TR" dirty="0"/>
          </a:p>
          <a:p>
            <a:pPr marL="285750" indent="-285750">
              <a:buFont typeface="Wingdings" panose="05000000000000000000" pitchFamily="2" charset="2"/>
              <a:buChar char="q"/>
            </a:pPr>
            <a:r>
              <a:rPr lang="tr-TR" dirty="0" smtClean="0"/>
              <a:t>Kamu </a:t>
            </a:r>
            <a:r>
              <a:rPr lang="tr-TR" dirty="0"/>
              <a:t>ve özel sektörde kritik görev projeleri için kullanılır.</a:t>
            </a:r>
          </a:p>
          <a:p>
            <a:endParaRPr lang="tr-TR" dirty="0"/>
          </a:p>
        </p:txBody>
      </p:sp>
    </p:spTree>
    <p:extLst>
      <p:ext uri="{BB962C8B-B14F-4D97-AF65-F5344CB8AC3E}">
        <p14:creationId xmlns:p14="http://schemas.microsoft.com/office/powerpoint/2010/main" val="301442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 calcmode="lin" valueType="num">
                                      <p:cBhvr additive="base">
                                        <p:cTn id="3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569978" cy="825867"/>
          </a:xfrm>
        </p:spPr>
        <p:txBody>
          <a:bodyPr/>
          <a:lstStyle/>
          <a:p>
            <a:pPr algn="ctr"/>
            <a:r>
              <a:rPr lang="tr-TR" dirty="0" smtClean="0"/>
              <a:t>10 - </a:t>
            </a:r>
            <a:r>
              <a:rPr lang="tr-TR" dirty="0" err="1" smtClean="0"/>
              <a:t>Python</a:t>
            </a:r>
            <a:endParaRPr lang="tr-TR" dirty="0"/>
          </a:p>
        </p:txBody>
      </p:sp>
      <p:sp>
        <p:nvSpPr>
          <p:cNvPr id="3" name="İçerik Yer Tutucusu 2"/>
          <p:cNvSpPr>
            <a:spLocks noGrp="1"/>
          </p:cNvSpPr>
          <p:nvPr>
            <p:ph idx="1"/>
          </p:nvPr>
        </p:nvSpPr>
        <p:spPr>
          <a:xfrm>
            <a:off x="1311579" y="1449976"/>
            <a:ext cx="10193034" cy="5081453"/>
          </a:xfrm>
        </p:spPr>
        <p:txBody>
          <a:bodyPr>
            <a:normAutofit/>
          </a:bodyPr>
          <a:lstStyle/>
          <a:p>
            <a:pPr algn="just">
              <a:buFont typeface="Wingdings" panose="05000000000000000000" pitchFamily="2" charset="2"/>
              <a:buChar char="q"/>
            </a:pPr>
            <a:r>
              <a:rPr lang="tr-TR" b="1" dirty="0" err="1">
                <a:solidFill>
                  <a:srgbClr val="00B0F0"/>
                </a:solidFill>
              </a:rPr>
              <a:t>Python</a:t>
            </a:r>
            <a:r>
              <a:rPr lang="tr-TR" dirty="0">
                <a:solidFill>
                  <a:srgbClr val="00B0F0"/>
                </a:solidFill>
              </a:rPr>
              <a:t>,</a:t>
            </a:r>
            <a:r>
              <a:rPr lang="tr-TR" dirty="0">
                <a:solidFill>
                  <a:schemeClr val="tx1"/>
                </a:solidFill>
              </a:rPr>
              <a:t> nesne yönelimli, yorumlamalı, </a:t>
            </a:r>
            <a:r>
              <a:rPr lang="tr-TR" dirty="0" err="1" smtClean="0">
                <a:solidFill>
                  <a:schemeClr val="tx1"/>
                </a:solidFill>
              </a:rPr>
              <a:t>birimsel</a:t>
            </a:r>
            <a:r>
              <a:rPr lang="tr-TR" dirty="0" smtClean="0">
                <a:solidFill>
                  <a:schemeClr val="tx1"/>
                </a:solidFill>
              </a:rPr>
              <a:t> ve </a:t>
            </a:r>
            <a:r>
              <a:rPr lang="tr-TR" dirty="0">
                <a:solidFill>
                  <a:schemeClr val="tx1"/>
                </a:solidFill>
              </a:rPr>
              <a:t>etkileşimli yüksek seviyeli bir programlama dilidir</a:t>
            </a:r>
            <a:r>
              <a:rPr lang="tr-TR" dirty="0" smtClean="0">
                <a:solidFill>
                  <a:schemeClr val="tx1"/>
                </a:solidFill>
              </a:rPr>
              <a:t>.</a:t>
            </a:r>
            <a:endParaRPr lang="tr-TR" dirty="0">
              <a:solidFill>
                <a:schemeClr val="tx1"/>
              </a:solidFill>
            </a:endParaRPr>
          </a:p>
          <a:p>
            <a:pPr>
              <a:buFont typeface="Wingdings" panose="05000000000000000000" pitchFamily="2" charset="2"/>
              <a:buChar char="q"/>
            </a:pPr>
            <a:r>
              <a:rPr lang="tr-TR" dirty="0">
                <a:solidFill>
                  <a:schemeClr val="tx1"/>
                </a:solidFill>
              </a:rPr>
              <a:t>Girintilere dayalı basit söz dizimi, dilin öğrenilmesini ve akılda kalmasını kolaylaştırır. </a:t>
            </a:r>
            <a:endParaRPr lang="tr-TR" dirty="0" smtClean="0">
              <a:solidFill>
                <a:schemeClr val="tx1"/>
              </a:solidFill>
            </a:endParaRPr>
          </a:p>
          <a:p>
            <a:pPr>
              <a:buFont typeface="Wingdings" panose="05000000000000000000" pitchFamily="2" charset="2"/>
              <a:buChar char="q"/>
            </a:pPr>
            <a:r>
              <a:rPr lang="tr-TR" dirty="0">
                <a:solidFill>
                  <a:schemeClr val="tx1"/>
                </a:solidFill>
              </a:rPr>
              <a:t>Modüler yapısı, sınıf dizgesini ve her türlü veri alanı girişini destekler. </a:t>
            </a:r>
          </a:p>
          <a:p>
            <a:pPr algn="just">
              <a:buFont typeface="Wingdings" panose="05000000000000000000" pitchFamily="2" charset="2"/>
              <a:buChar char="q"/>
            </a:pPr>
            <a:r>
              <a:rPr lang="tr-TR" b="1" dirty="0" err="1" smtClean="0">
                <a:solidFill>
                  <a:srgbClr val="00B0F0"/>
                </a:solidFill>
              </a:rPr>
              <a:t>Python</a:t>
            </a:r>
            <a:r>
              <a:rPr lang="tr-TR" dirty="0" smtClean="0">
                <a:solidFill>
                  <a:schemeClr val="tx1"/>
                </a:solidFill>
              </a:rPr>
              <a:t> </a:t>
            </a:r>
            <a:r>
              <a:rPr lang="tr-TR" dirty="0">
                <a:solidFill>
                  <a:schemeClr val="tx1"/>
                </a:solidFill>
              </a:rPr>
              <a:t>ile sistem programlama, kullanıcı arabirimi programlama, ağ programlama, web programlama, uygulama ve veri tabanı yazılımı programlama gibi birçok alanda yazılım geliştirebilirsiniz. </a:t>
            </a:r>
            <a:endParaRPr lang="tr-TR" dirty="0" smtClean="0">
              <a:solidFill>
                <a:schemeClr val="tx1"/>
              </a:solidFill>
            </a:endParaRPr>
          </a:p>
          <a:p>
            <a:pPr>
              <a:buFont typeface="Wingdings" panose="05000000000000000000" pitchFamily="2" charset="2"/>
              <a:buChar char="q"/>
            </a:pPr>
            <a:r>
              <a:rPr lang="tr-TR" dirty="0">
                <a:solidFill>
                  <a:schemeClr val="tx1"/>
                </a:solidFill>
              </a:rPr>
              <a:t>Ö</a:t>
            </a:r>
            <a:r>
              <a:rPr lang="tr-TR" dirty="0" smtClean="0">
                <a:solidFill>
                  <a:schemeClr val="tx1"/>
                </a:solidFill>
              </a:rPr>
              <a:t>ğrenmesi </a:t>
            </a:r>
            <a:r>
              <a:rPr lang="tr-TR" dirty="0">
                <a:solidFill>
                  <a:schemeClr val="tx1"/>
                </a:solidFill>
              </a:rPr>
              <a:t>ve geliştirmesi </a:t>
            </a:r>
            <a:r>
              <a:rPr lang="tr-TR" dirty="0" smtClean="0">
                <a:solidFill>
                  <a:schemeClr val="tx1"/>
                </a:solidFill>
              </a:rPr>
              <a:t>kolay,</a:t>
            </a:r>
            <a:r>
              <a:rPr lang="tr-TR" dirty="0">
                <a:solidFill>
                  <a:schemeClr val="tx1"/>
                </a:solidFill>
              </a:rPr>
              <a:t> açık kaynak bir dildir.</a:t>
            </a:r>
          </a:p>
          <a:p>
            <a:pPr>
              <a:buFont typeface="Wingdings" panose="05000000000000000000" pitchFamily="2" charset="2"/>
              <a:buChar char="q"/>
            </a:pPr>
            <a:r>
              <a:rPr lang="tr-TR" dirty="0">
                <a:solidFill>
                  <a:schemeClr val="tx1"/>
                </a:solidFill>
              </a:rPr>
              <a:t>T</a:t>
            </a:r>
            <a:r>
              <a:rPr lang="tr-TR" dirty="0" smtClean="0">
                <a:solidFill>
                  <a:schemeClr val="tx1"/>
                </a:solidFill>
              </a:rPr>
              <a:t>icari </a:t>
            </a:r>
            <a:r>
              <a:rPr lang="tr-TR" dirty="0">
                <a:solidFill>
                  <a:schemeClr val="tx1"/>
                </a:solidFill>
              </a:rPr>
              <a:t>kullanım için özgürce kullanılabilir ve dağıtılabilirdir.</a:t>
            </a:r>
          </a:p>
          <a:p>
            <a:pPr>
              <a:buFont typeface="Wingdings" panose="05000000000000000000" pitchFamily="2" charset="2"/>
              <a:buChar char="q"/>
            </a:pPr>
            <a:r>
              <a:rPr lang="tr-TR" dirty="0">
                <a:solidFill>
                  <a:schemeClr val="tx1"/>
                </a:solidFill>
              </a:rPr>
              <a:t>G</a:t>
            </a:r>
            <a:r>
              <a:rPr lang="tr-TR" dirty="0" smtClean="0">
                <a:solidFill>
                  <a:schemeClr val="tx1"/>
                </a:solidFill>
              </a:rPr>
              <a:t>eniş </a:t>
            </a:r>
            <a:r>
              <a:rPr lang="tr-TR" dirty="0">
                <a:solidFill>
                  <a:schemeClr val="tx1"/>
                </a:solidFill>
              </a:rPr>
              <a:t>kütüphane alt yapısına sahiptir ve bu kütüphaneler sayesinde geliştirme süreci çok hızlıdır</a:t>
            </a:r>
            <a:r>
              <a:rPr lang="tr-TR" dirty="0" smtClean="0">
                <a:solidFill>
                  <a:schemeClr val="tx1"/>
                </a:solidFill>
              </a:rPr>
              <a:t>.</a:t>
            </a:r>
            <a:endParaRPr lang="tr-TR"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002" y="5369380"/>
            <a:ext cx="3933825" cy="1162050"/>
          </a:xfrm>
          <a:prstGeom prst="rect">
            <a:avLst/>
          </a:prstGeom>
        </p:spPr>
      </p:pic>
    </p:spTree>
    <p:extLst>
      <p:ext uri="{BB962C8B-B14F-4D97-AF65-F5344CB8AC3E}">
        <p14:creationId xmlns:p14="http://schemas.microsoft.com/office/powerpoint/2010/main" val="322303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008274" cy="662861"/>
          </a:xfrm>
        </p:spPr>
        <p:txBody>
          <a:bodyPr/>
          <a:lstStyle/>
          <a:p>
            <a:pPr algn="ctr"/>
            <a:r>
              <a:rPr lang="tr-TR" dirty="0" smtClean="0"/>
              <a:t>11 - Node.js</a:t>
            </a:r>
            <a:endParaRPr lang="tr-TR" dirty="0"/>
          </a:p>
        </p:txBody>
      </p:sp>
      <p:sp>
        <p:nvSpPr>
          <p:cNvPr id="3" name="İçerik Yer Tutucusu 2"/>
          <p:cNvSpPr>
            <a:spLocks noGrp="1"/>
          </p:cNvSpPr>
          <p:nvPr>
            <p:ph idx="1"/>
          </p:nvPr>
        </p:nvSpPr>
        <p:spPr>
          <a:xfrm>
            <a:off x="1311580" y="1267097"/>
            <a:ext cx="9987792" cy="4644125"/>
          </a:xfrm>
        </p:spPr>
        <p:txBody>
          <a:bodyPr/>
          <a:lstStyle/>
          <a:p>
            <a:pPr algn="just">
              <a:buFont typeface="Wingdings" panose="05000000000000000000" pitchFamily="2" charset="2"/>
              <a:buChar char="q"/>
            </a:pPr>
            <a:r>
              <a:rPr lang="tr-TR" b="1" dirty="0">
                <a:solidFill>
                  <a:srgbClr val="00B0F0"/>
                </a:solidFill>
              </a:rPr>
              <a:t>Node.js</a:t>
            </a:r>
            <a:r>
              <a:rPr lang="tr-TR" dirty="0">
                <a:solidFill>
                  <a:srgbClr val="00B0F0"/>
                </a:solidFill>
              </a:rPr>
              <a:t>,</a:t>
            </a:r>
            <a:r>
              <a:rPr lang="tr-TR" dirty="0"/>
              <a:t> </a:t>
            </a:r>
            <a:r>
              <a:rPr lang="tr-TR" dirty="0">
                <a:solidFill>
                  <a:schemeClr val="tx1"/>
                </a:solidFill>
              </a:rPr>
              <a:t>açık kaynaklı, sunucu tarafında çalışan ve ağ bağlantılı uygulamalar için geliştirilmiş bir çalıştırma </a:t>
            </a:r>
            <a:r>
              <a:rPr lang="tr-TR" dirty="0" smtClean="0">
                <a:solidFill>
                  <a:schemeClr val="tx1"/>
                </a:solidFill>
              </a:rPr>
              <a:t>ortamıdır.</a:t>
            </a:r>
          </a:p>
          <a:p>
            <a:pPr algn="just">
              <a:buFont typeface="Wingdings" panose="05000000000000000000" pitchFamily="2" charset="2"/>
              <a:buChar char="q"/>
            </a:pPr>
            <a:r>
              <a:rPr lang="tr-TR" b="1" dirty="0" smtClean="0">
                <a:solidFill>
                  <a:srgbClr val="00B0F0"/>
                </a:solidFill>
              </a:rPr>
              <a:t>Node.js</a:t>
            </a:r>
            <a:r>
              <a:rPr lang="tr-TR" dirty="0" smtClean="0"/>
              <a:t> </a:t>
            </a:r>
            <a:r>
              <a:rPr lang="tr-TR" dirty="0" smtClean="0">
                <a:solidFill>
                  <a:schemeClr val="tx1"/>
                </a:solidFill>
              </a:rPr>
              <a:t>En </a:t>
            </a:r>
            <a:r>
              <a:rPr lang="tr-TR" dirty="0">
                <a:solidFill>
                  <a:schemeClr val="tx1"/>
                </a:solidFill>
              </a:rPr>
              <a:t>önemli avantajı </a:t>
            </a:r>
            <a:r>
              <a:rPr lang="tr-TR" b="1" dirty="0" err="1">
                <a:solidFill>
                  <a:srgbClr val="00B0F0"/>
                </a:solidFill>
              </a:rPr>
              <a:t>JavaScript</a:t>
            </a:r>
            <a:r>
              <a:rPr lang="tr-TR" dirty="0" err="1">
                <a:solidFill>
                  <a:schemeClr val="tx1"/>
                </a:solidFill>
              </a:rPr>
              <a:t>'in</a:t>
            </a:r>
            <a:r>
              <a:rPr lang="tr-TR" dirty="0">
                <a:solidFill>
                  <a:schemeClr val="tx1"/>
                </a:solidFill>
              </a:rPr>
              <a:t> sağladığı </a:t>
            </a:r>
            <a:r>
              <a:rPr lang="tr-TR" dirty="0" err="1">
                <a:solidFill>
                  <a:schemeClr val="tx1"/>
                </a:solidFill>
              </a:rPr>
              <a:t>bloklamayan</a:t>
            </a:r>
            <a:r>
              <a:rPr lang="tr-TR" dirty="0">
                <a:solidFill>
                  <a:schemeClr val="tx1"/>
                </a:solidFill>
              </a:rPr>
              <a:t> </a:t>
            </a:r>
            <a:r>
              <a:rPr lang="tr-TR" dirty="0" smtClean="0">
                <a:solidFill>
                  <a:schemeClr val="tx1"/>
                </a:solidFill>
              </a:rPr>
              <a:t>G/Ç</a:t>
            </a:r>
            <a:r>
              <a:rPr lang="tr-TR" dirty="0">
                <a:solidFill>
                  <a:schemeClr val="tx1"/>
                </a:solidFill>
              </a:rPr>
              <a:t> </a:t>
            </a:r>
            <a:r>
              <a:rPr lang="tr-TR" dirty="0" smtClean="0">
                <a:solidFill>
                  <a:schemeClr val="tx1"/>
                </a:solidFill>
              </a:rPr>
              <a:t>imkânıyla </a:t>
            </a:r>
            <a:r>
              <a:rPr lang="tr-TR" dirty="0">
                <a:solidFill>
                  <a:schemeClr val="tx1"/>
                </a:solidFill>
              </a:rPr>
              <a:t>yüksek ölçeklenebilirliği </a:t>
            </a:r>
            <a:r>
              <a:rPr lang="tr-TR" dirty="0" smtClean="0">
                <a:solidFill>
                  <a:schemeClr val="tx1"/>
                </a:solidFill>
              </a:rPr>
              <a:t>ve </a:t>
            </a:r>
            <a:r>
              <a:rPr lang="tr-TR" dirty="0">
                <a:solidFill>
                  <a:schemeClr val="tx1"/>
                </a:solidFill>
              </a:rPr>
              <a:t>yüksek veri aktarabilmesidir. Bu teknolojiler sık sık gerçek zamanlı Web uygulamalarında tercih edilmekle beraber kullanım alanı popülaritesiyle orantılı olarak genişlemiştir.</a:t>
            </a:r>
          </a:p>
          <a:p>
            <a:pPr algn="just">
              <a:buFont typeface="Wingdings" panose="05000000000000000000" pitchFamily="2" charset="2"/>
              <a:buChar char="q"/>
            </a:pPr>
            <a:r>
              <a:rPr lang="tr-TR" b="1" dirty="0">
                <a:solidFill>
                  <a:srgbClr val="00B0F0"/>
                </a:solidFill>
              </a:rPr>
              <a:t>Node.js, </a:t>
            </a:r>
            <a:r>
              <a:rPr lang="tr-TR" dirty="0" smtClean="0">
                <a:solidFill>
                  <a:schemeClr val="tx1"/>
                </a:solidFill>
              </a:rPr>
              <a:t>kütüphaneler </a:t>
            </a:r>
            <a:r>
              <a:rPr lang="tr-TR" dirty="0">
                <a:solidFill>
                  <a:schemeClr val="tx1"/>
                </a:solidFill>
              </a:rPr>
              <a:t>sayesinde ek bir sunucu yazılımına </a:t>
            </a:r>
            <a:r>
              <a:rPr lang="tr-TR" dirty="0" smtClean="0">
                <a:solidFill>
                  <a:schemeClr val="tx1"/>
                </a:solidFill>
              </a:rPr>
              <a:t>gerek </a:t>
            </a:r>
            <a:r>
              <a:rPr lang="tr-TR" dirty="0">
                <a:solidFill>
                  <a:schemeClr val="tx1"/>
                </a:solidFill>
              </a:rPr>
              <a:t>kalmadan uygulamanın Web sunucusu görevini görür.</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t="20354" b="19696"/>
          <a:stretch/>
        </p:blipFill>
        <p:spPr>
          <a:xfrm>
            <a:off x="5977021" y="4127863"/>
            <a:ext cx="4094442" cy="1897549"/>
          </a:xfrm>
          <a:prstGeom prst="rect">
            <a:avLst/>
          </a:prstGeom>
        </p:spPr>
      </p:pic>
    </p:spTree>
    <p:extLst>
      <p:ext uri="{BB962C8B-B14F-4D97-AF65-F5344CB8AC3E}">
        <p14:creationId xmlns:p14="http://schemas.microsoft.com/office/powerpoint/2010/main" val="196202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243406" cy="773616"/>
          </a:xfrm>
        </p:spPr>
        <p:txBody>
          <a:bodyPr>
            <a:normAutofit fontScale="90000"/>
          </a:bodyPr>
          <a:lstStyle/>
          <a:p>
            <a:pPr algn="ctr"/>
            <a:r>
              <a:rPr lang="tr-TR" sz="4000" dirty="0" smtClean="0"/>
              <a:t>12 - </a:t>
            </a:r>
            <a:r>
              <a:rPr lang="tr-TR" sz="4000" dirty="0" err="1" smtClean="0"/>
              <a:t>Ruby</a:t>
            </a:r>
            <a:r>
              <a:rPr lang="tr-TR" dirty="0" smtClean="0"/>
              <a:t> </a:t>
            </a:r>
            <a:r>
              <a:rPr lang="tr-TR" dirty="0">
                <a:solidFill>
                  <a:schemeClr val="tx1"/>
                </a:solidFill>
              </a:rPr>
              <a:t/>
            </a:r>
            <a:br>
              <a:rPr lang="tr-TR" dirty="0">
                <a:solidFill>
                  <a:schemeClr val="tx1"/>
                </a:solidFill>
              </a:rPr>
            </a:br>
            <a:endParaRPr lang="tr-TR" dirty="0"/>
          </a:p>
        </p:txBody>
      </p:sp>
      <p:sp>
        <p:nvSpPr>
          <p:cNvPr id="3" name="İçerik Yer Tutucusu 2"/>
          <p:cNvSpPr>
            <a:spLocks noGrp="1"/>
          </p:cNvSpPr>
          <p:nvPr>
            <p:ph idx="1"/>
          </p:nvPr>
        </p:nvSpPr>
        <p:spPr>
          <a:xfrm>
            <a:off x="1311579" y="1540187"/>
            <a:ext cx="10222924" cy="4847549"/>
          </a:xfrm>
        </p:spPr>
        <p:txBody>
          <a:bodyPr>
            <a:normAutofit/>
          </a:bodyPr>
          <a:lstStyle/>
          <a:p>
            <a:pPr>
              <a:buFont typeface="Wingdings" panose="05000000000000000000" pitchFamily="2" charset="2"/>
              <a:buChar char="q"/>
            </a:pPr>
            <a:r>
              <a:rPr lang="tr-TR" b="1" i="1" dirty="0" err="1">
                <a:solidFill>
                  <a:srgbClr val="00B0F0"/>
                </a:solidFill>
              </a:rPr>
              <a:t>Ruby</a:t>
            </a:r>
            <a:r>
              <a:rPr lang="tr-TR" b="1" dirty="0">
                <a:solidFill>
                  <a:srgbClr val="00B0F0"/>
                </a:solidFill>
              </a:rPr>
              <a:t>,</a:t>
            </a:r>
            <a:r>
              <a:rPr lang="tr-TR" dirty="0">
                <a:solidFill>
                  <a:schemeClr val="tx1"/>
                </a:solidFill>
              </a:rPr>
              <a:t> nesneye yönelik, dinamik, reflektif ve esnek bir programlama dilidir. </a:t>
            </a:r>
            <a:endParaRPr lang="tr-TR" dirty="0" smtClean="0">
              <a:solidFill>
                <a:schemeClr val="tx1"/>
              </a:solidFill>
            </a:endParaRPr>
          </a:p>
          <a:p>
            <a:pPr>
              <a:buFont typeface="Wingdings" panose="05000000000000000000" pitchFamily="2" charset="2"/>
              <a:buChar char="q"/>
            </a:pPr>
            <a:r>
              <a:rPr lang="tr-TR" dirty="0" smtClean="0">
                <a:solidFill>
                  <a:schemeClr val="tx1"/>
                </a:solidFill>
              </a:rPr>
              <a:t>4 </a:t>
            </a:r>
            <a:r>
              <a:rPr lang="tr-TR" dirty="0">
                <a:solidFill>
                  <a:schemeClr val="tx1"/>
                </a:solidFill>
              </a:rPr>
              <a:t>farklı tipte değişken tanımlanabilir: Global, </a:t>
            </a:r>
            <a:r>
              <a:rPr lang="tr-TR" dirty="0" err="1">
                <a:solidFill>
                  <a:schemeClr val="tx1"/>
                </a:solidFill>
              </a:rPr>
              <a:t>class</a:t>
            </a:r>
            <a:r>
              <a:rPr lang="tr-TR" dirty="0">
                <a:solidFill>
                  <a:schemeClr val="tx1"/>
                </a:solidFill>
              </a:rPr>
              <a:t>, </a:t>
            </a:r>
            <a:r>
              <a:rPr lang="tr-TR" dirty="0" err="1">
                <a:solidFill>
                  <a:schemeClr val="tx1"/>
                </a:solidFill>
              </a:rPr>
              <a:t>instance</a:t>
            </a:r>
            <a:r>
              <a:rPr lang="tr-TR" dirty="0">
                <a:solidFill>
                  <a:schemeClr val="tx1"/>
                </a:solidFill>
              </a:rPr>
              <a:t> ve </a:t>
            </a:r>
            <a:r>
              <a:rPr lang="tr-TR" dirty="0" err="1">
                <a:solidFill>
                  <a:schemeClr val="tx1"/>
                </a:solidFill>
              </a:rPr>
              <a:t>local</a:t>
            </a:r>
            <a:endParaRPr lang="tr-TR" dirty="0">
              <a:solidFill>
                <a:schemeClr val="tx1"/>
              </a:solidFill>
            </a:endParaRPr>
          </a:p>
          <a:p>
            <a:pPr>
              <a:buFont typeface="Wingdings" panose="05000000000000000000" pitchFamily="2" charset="2"/>
              <a:buChar char="q"/>
            </a:pPr>
            <a:r>
              <a:rPr lang="tr-TR" dirty="0">
                <a:solidFill>
                  <a:schemeClr val="tx1"/>
                </a:solidFill>
              </a:rPr>
              <a:t>Her şey bir ifade ve aynı zamanda obje</a:t>
            </a:r>
          </a:p>
          <a:p>
            <a:pPr>
              <a:buFont typeface="Wingdings" panose="05000000000000000000" pitchFamily="2" charset="2"/>
              <a:buChar char="q"/>
            </a:pPr>
            <a:r>
              <a:rPr lang="tr-TR" dirty="0">
                <a:solidFill>
                  <a:schemeClr val="tx1"/>
                </a:solidFill>
              </a:rPr>
              <a:t>Hata ve istisna </a:t>
            </a:r>
            <a:r>
              <a:rPr lang="tr-TR" dirty="0" smtClean="0">
                <a:solidFill>
                  <a:schemeClr val="tx1"/>
                </a:solidFill>
              </a:rPr>
              <a:t>yönetimi</a:t>
            </a:r>
          </a:p>
          <a:p>
            <a:pPr>
              <a:buFont typeface="Wingdings" panose="05000000000000000000" pitchFamily="2" charset="2"/>
              <a:buChar char="q"/>
            </a:pPr>
            <a:r>
              <a:rPr lang="tr-TR" dirty="0" smtClean="0">
                <a:solidFill>
                  <a:schemeClr val="tx1"/>
                </a:solidFill>
              </a:rPr>
              <a:t>Çöp toplama</a:t>
            </a:r>
            <a:endParaRPr lang="tr-TR" dirty="0">
              <a:solidFill>
                <a:schemeClr val="tx1"/>
              </a:solidFill>
            </a:endParaRPr>
          </a:p>
          <a:p>
            <a:pPr>
              <a:buFont typeface="Wingdings" panose="05000000000000000000" pitchFamily="2" charset="2"/>
              <a:buChar char="q"/>
            </a:pPr>
            <a:r>
              <a:rPr lang="tr-TR" dirty="0">
                <a:solidFill>
                  <a:schemeClr val="tx1"/>
                </a:solidFill>
              </a:rPr>
              <a:t>Yüksek taşınabilirlik</a:t>
            </a:r>
          </a:p>
          <a:p>
            <a:pPr>
              <a:buFont typeface="Wingdings" panose="05000000000000000000" pitchFamily="2" charset="2"/>
              <a:buChar char="q"/>
            </a:pPr>
            <a:r>
              <a:rPr lang="tr-TR" dirty="0">
                <a:solidFill>
                  <a:schemeClr val="tx1"/>
                </a:solidFill>
              </a:rPr>
              <a:t>Geniş standart kütüphane desteği </a:t>
            </a:r>
            <a:endParaRPr lang="tr-TR" dirty="0" smtClean="0">
              <a:solidFill>
                <a:schemeClr val="tx1"/>
              </a:solidFill>
            </a:endParaRPr>
          </a:p>
          <a:p>
            <a:pPr>
              <a:buFont typeface="Wingdings" panose="05000000000000000000" pitchFamily="2" charset="2"/>
              <a:buChar char="q"/>
            </a:pPr>
            <a:r>
              <a:rPr lang="tr-TR" b="1" dirty="0" err="1" smtClean="0">
                <a:solidFill>
                  <a:srgbClr val="00B0F0"/>
                </a:solidFill>
              </a:rPr>
              <a:t>Perl</a:t>
            </a:r>
            <a:r>
              <a:rPr lang="tr-TR" dirty="0" smtClean="0">
                <a:solidFill>
                  <a:schemeClr val="tx1"/>
                </a:solidFill>
              </a:rPr>
              <a:t> </a:t>
            </a:r>
            <a:r>
              <a:rPr lang="tr-TR" dirty="0">
                <a:solidFill>
                  <a:schemeClr val="tx1"/>
                </a:solidFill>
              </a:rPr>
              <a:t>benzeri dil seviyesinde doğal düzenli ifade desteği</a:t>
            </a:r>
          </a:p>
          <a:p>
            <a:pPr>
              <a:buFont typeface="Wingdings" panose="05000000000000000000" pitchFamily="2" charset="2"/>
              <a:buChar char="q"/>
            </a:pPr>
            <a:r>
              <a:rPr lang="tr-TR" dirty="0">
                <a:solidFill>
                  <a:schemeClr val="tx1"/>
                </a:solidFill>
              </a:rPr>
              <a:t>Rasyonel sayılar, çok büyük sayılar ile çalışabilme</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443" y="2854369"/>
            <a:ext cx="3352364" cy="2174831"/>
          </a:xfrm>
          <a:prstGeom prst="rect">
            <a:avLst/>
          </a:prstGeom>
        </p:spPr>
      </p:pic>
    </p:spTree>
    <p:extLst>
      <p:ext uri="{BB962C8B-B14F-4D97-AF65-F5344CB8AC3E}">
        <p14:creationId xmlns:p14="http://schemas.microsoft.com/office/powerpoint/2010/main" val="93204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61852" y="624109"/>
            <a:ext cx="8706446" cy="812804"/>
          </a:xfrm>
        </p:spPr>
        <p:txBody>
          <a:bodyPr/>
          <a:lstStyle/>
          <a:p>
            <a:r>
              <a:rPr lang="tr-TR" dirty="0" smtClean="0"/>
              <a:t>13 - İstemci Tabanlı Programlama Nedir?</a:t>
            </a:r>
            <a:endParaRPr lang="tr-TR" dirty="0"/>
          </a:p>
        </p:txBody>
      </p:sp>
      <p:sp>
        <p:nvSpPr>
          <p:cNvPr id="3" name="İçerik Yer Tutucusu 2"/>
          <p:cNvSpPr>
            <a:spLocks noGrp="1"/>
          </p:cNvSpPr>
          <p:nvPr>
            <p:ph idx="1"/>
          </p:nvPr>
        </p:nvSpPr>
        <p:spPr>
          <a:xfrm>
            <a:off x="1311579" y="1436913"/>
            <a:ext cx="10193033" cy="5107577"/>
          </a:xfrm>
        </p:spPr>
        <p:txBody>
          <a:bodyPr>
            <a:normAutofit lnSpcReduction="10000"/>
          </a:bodyPr>
          <a:lstStyle/>
          <a:p>
            <a:pPr algn="just" fontAlgn="base">
              <a:buFont typeface="Wingdings" panose="05000000000000000000" pitchFamily="2" charset="2"/>
              <a:buChar char="q"/>
            </a:pPr>
            <a:r>
              <a:rPr lang="tr-TR" dirty="0" smtClean="0">
                <a:solidFill>
                  <a:schemeClr val="tx1"/>
                </a:solidFill>
              </a:rPr>
              <a:t>Kullanıcı / Müşteri taraflı (</a:t>
            </a:r>
            <a:r>
              <a:rPr lang="tr-TR" dirty="0" err="1" smtClean="0">
                <a:solidFill>
                  <a:schemeClr val="tx1"/>
                </a:solidFill>
              </a:rPr>
              <a:t>client-side</a:t>
            </a:r>
            <a:r>
              <a:rPr lang="tr-TR" dirty="0" smtClean="0">
                <a:solidFill>
                  <a:schemeClr val="tx1"/>
                </a:solidFill>
              </a:rPr>
              <a:t>) programlama </a:t>
            </a:r>
            <a:r>
              <a:rPr lang="tr-TR" dirty="0">
                <a:solidFill>
                  <a:schemeClr val="tx1"/>
                </a:solidFill>
              </a:rPr>
              <a:t>çoğunlukla kullanıcı </a:t>
            </a:r>
            <a:r>
              <a:rPr lang="tr-TR" dirty="0" smtClean="0">
                <a:solidFill>
                  <a:schemeClr val="tx1"/>
                </a:solidFill>
              </a:rPr>
              <a:t>ara yüzü </a:t>
            </a:r>
            <a:r>
              <a:rPr lang="tr-TR" dirty="0">
                <a:solidFill>
                  <a:schemeClr val="tx1"/>
                </a:solidFill>
              </a:rPr>
              <a:t>ile ilgili </a:t>
            </a:r>
            <a:r>
              <a:rPr lang="tr-TR" dirty="0" smtClean="0">
                <a:solidFill>
                  <a:schemeClr val="tx1"/>
                </a:solidFill>
              </a:rPr>
              <a:t>Front-</a:t>
            </a:r>
            <a:r>
              <a:rPr lang="tr-TR" dirty="0" err="1" smtClean="0">
                <a:solidFill>
                  <a:schemeClr val="tx1"/>
                </a:solidFill>
              </a:rPr>
              <a:t>end</a:t>
            </a:r>
            <a:r>
              <a:rPr lang="tr-TR" dirty="0" smtClean="0">
                <a:solidFill>
                  <a:schemeClr val="tx1"/>
                </a:solidFill>
              </a:rPr>
              <a:t> geliştiricilerin </a:t>
            </a:r>
            <a:r>
              <a:rPr lang="tr-TR" dirty="0">
                <a:solidFill>
                  <a:schemeClr val="tx1"/>
                </a:solidFill>
              </a:rPr>
              <a:t>yani kullanıcının kullandığı, gördüğü ve etkileşime </a:t>
            </a:r>
            <a:r>
              <a:rPr lang="tr-TR" dirty="0" smtClean="0">
                <a:solidFill>
                  <a:schemeClr val="tx1"/>
                </a:solidFill>
              </a:rPr>
              <a:t>geçtiği taraftır. </a:t>
            </a:r>
          </a:p>
          <a:p>
            <a:pPr marL="0" indent="0" fontAlgn="base">
              <a:buNone/>
            </a:pPr>
            <a:r>
              <a:rPr lang="tr-TR" dirty="0">
                <a:solidFill>
                  <a:schemeClr val="tx1"/>
                </a:solidFill>
              </a:rPr>
              <a:t> </a:t>
            </a:r>
            <a:r>
              <a:rPr lang="tr-TR" dirty="0" smtClean="0">
                <a:solidFill>
                  <a:schemeClr val="tx1"/>
                </a:solidFill>
              </a:rPr>
              <a:t>     </a:t>
            </a:r>
            <a:r>
              <a:rPr lang="tr-TR" b="1" dirty="0" smtClean="0">
                <a:solidFill>
                  <a:srgbClr val="00B0F0"/>
                </a:solidFill>
              </a:rPr>
              <a:t>1 - </a:t>
            </a:r>
            <a:r>
              <a:rPr lang="tr-TR" dirty="0" smtClean="0">
                <a:solidFill>
                  <a:schemeClr val="tx1"/>
                </a:solidFill>
              </a:rPr>
              <a:t>Geçici </a:t>
            </a:r>
            <a:r>
              <a:rPr lang="tr-TR" dirty="0">
                <a:solidFill>
                  <a:schemeClr val="tx1"/>
                </a:solidFill>
              </a:rPr>
              <a:t>kullanım </a:t>
            </a:r>
            <a:r>
              <a:rPr lang="tr-TR" dirty="0" smtClean="0">
                <a:solidFill>
                  <a:schemeClr val="tx1"/>
                </a:solidFill>
              </a:rPr>
              <a:t>ile etkileşim</a:t>
            </a:r>
            <a:r>
              <a:rPr lang="tr-TR" dirty="0">
                <a:solidFill>
                  <a:schemeClr val="tx1"/>
                </a:solidFill>
              </a:rPr>
              <a:t> kurma </a:t>
            </a:r>
          </a:p>
          <a:p>
            <a:pPr marL="0" indent="0" fontAlgn="base">
              <a:buNone/>
            </a:pPr>
            <a:r>
              <a:rPr lang="tr-TR" dirty="0" smtClean="0">
                <a:solidFill>
                  <a:schemeClr val="tx1"/>
                </a:solidFill>
              </a:rPr>
              <a:t>      </a:t>
            </a:r>
            <a:r>
              <a:rPr lang="tr-TR" b="1" dirty="0" smtClean="0">
                <a:solidFill>
                  <a:srgbClr val="00B0F0"/>
                </a:solidFill>
              </a:rPr>
              <a:t>2 -</a:t>
            </a:r>
            <a:r>
              <a:rPr lang="tr-TR" dirty="0" smtClean="0">
                <a:solidFill>
                  <a:schemeClr val="tx1"/>
                </a:solidFill>
              </a:rPr>
              <a:t> Etkileşimli </a:t>
            </a:r>
            <a:r>
              <a:rPr lang="tr-TR" dirty="0">
                <a:solidFill>
                  <a:schemeClr val="tx1"/>
                </a:solidFill>
              </a:rPr>
              <a:t>web tasarımı </a:t>
            </a:r>
            <a:r>
              <a:rPr lang="tr-TR" dirty="0" smtClean="0">
                <a:solidFill>
                  <a:schemeClr val="tx1"/>
                </a:solidFill>
              </a:rPr>
              <a:t>oluşturma</a:t>
            </a:r>
          </a:p>
          <a:p>
            <a:pPr marL="0" indent="0" fontAlgn="base">
              <a:buNone/>
            </a:pPr>
            <a:r>
              <a:rPr lang="tr-TR" dirty="0">
                <a:solidFill>
                  <a:schemeClr val="tx1"/>
                </a:solidFill>
              </a:rPr>
              <a:t> </a:t>
            </a:r>
            <a:r>
              <a:rPr lang="tr-TR" dirty="0" smtClean="0">
                <a:solidFill>
                  <a:schemeClr val="tx1"/>
                </a:solidFill>
              </a:rPr>
              <a:t>     </a:t>
            </a:r>
            <a:r>
              <a:rPr lang="tr-TR" b="1" dirty="0" smtClean="0">
                <a:solidFill>
                  <a:srgbClr val="00B0F0"/>
                </a:solidFill>
              </a:rPr>
              <a:t>3 -</a:t>
            </a:r>
            <a:r>
              <a:rPr lang="tr-TR" dirty="0" smtClean="0">
                <a:solidFill>
                  <a:schemeClr val="tx1"/>
                </a:solidFill>
              </a:rPr>
              <a:t> Yerel </a:t>
            </a:r>
            <a:r>
              <a:rPr lang="tr-TR" dirty="0">
                <a:solidFill>
                  <a:schemeClr val="tx1"/>
                </a:solidFill>
              </a:rPr>
              <a:t>kullanım ile etkileşim </a:t>
            </a:r>
            <a:r>
              <a:rPr lang="tr-TR" dirty="0" smtClean="0">
                <a:solidFill>
                  <a:schemeClr val="tx1"/>
                </a:solidFill>
              </a:rPr>
              <a:t>kurma</a:t>
            </a:r>
          </a:p>
          <a:p>
            <a:pPr marL="0" indent="0" fontAlgn="base">
              <a:buNone/>
            </a:pPr>
            <a:r>
              <a:rPr lang="tr-TR" dirty="0" smtClean="0">
                <a:solidFill>
                  <a:schemeClr val="tx1"/>
                </a:solidFill>
              </a:rPr>
              <a:t>      </a:t>
            </a:r>
            <a:r>
              <a:rPr lang="tr-TR" b="1" dirty="0" smtClean="0">
                <a:solidFill>
                  <a:srgbClr val="00B0F0"/>
                </a:solidFill>
              </a:rPr>
              <a:t>4 -</a:t>
            </a:r>
            <a:r>
              <a:rPr lang="tr-TR" dirty="0" smtClean="0">
                <a:solidFill>
                  <a:schemeClr val="tx1"/>
                </a:solidFill>
              </a:rPr>
              <a:t> Sunucuya </a:t>
            </a:r>
            <a:r>
              <a:rPr lang="tr-TR" dirty="0">
                <a:solidFill>
                  <a:schemeClr val="tx1"/>
                </a:solidFill>
              </a:rPr>
              <a:t>veri </a:t>
            </a:r>
            <a:r>
              <a:rPr lang="tr-TR" dirty="0" smtClean="0">
                <a:solidFill>
                  <a:schemeClr val="tx1"/>
                </a:solidFill>
              </a:rPr>
              <a:t>gönderme</a:t>
            </a:r>
          </a:p>
          <a:p>
            <a:pPr marL="0" indent="0" fontAlgn="base">
              <a:buNone/>
            </a:pPr>
            <a:r>
              <a:rPr lang="tr-TR" dirty="0" smtClean="0">
                <a:solidFill>
                  <a:schemeClr val="tx1"/>
                </a:solidFill>
              </a:rPr>
              <a:t>      </a:t>
            </a:r>
            <a:r>
              <a:rPr lang="tr-TR" b="1" dirty="0" smtClean="0">
                <a:solidFill>
                  <a:srgbClr val="00B0F0"/>
                </a:solidFill>
              </a:rPr>
              <a:t>5 -</a:t>
            </a:r>
            <a:r>
              <a:rPr lang="tr-TR" dirty="0" smtClean="0">
                <a:solidFill>
                  <a:schemeClr val="tx1"/>
                </a:solidFill>
              </a:rPr>
              <a:t> Sunucuya </a:t>
            </a:r>
            <a:r>
              <a:rPr lang="tr-TR" dirty="0">
                <a:solidFill>
                  <a:schemeClr val="tx1"/>
                </a:solidFill>
              </a:rPr>
              <a:t>istek gönderme</a:t>
            </a:r>
          </a:p>
          <a:p>
            <a:pPr algn="just" fontAlgn="base">
              <a:buFont typeface="Wingdings" panose="05000000000000000000" pitchFamily="2" charset="2"/>
              <a:buChar char="q"/>
            </a:pPr>
            <a:r>
              <a:rPr lang="tr-TR" dirty="0">
                <a:solidFill>
                  <a:schemeClr val="tx1"/>
                </a:solidFill>
              </a:rPr>
              <a:t>C</a:t>
            </a:r>
            <a:r>
              <a:rPr lang="tr-TR" dirty="0" smtClean="0">
                <a:solidFill>
                  <a:schemeClr val="tx1"/>
                </a:solidFill>
              </a:rPr>
              <a:t>lient-</a:t>
            </a:r>
            <a:r>
              <a:rPr lang="tr-TR" dirty="0" err="1" smtClean="0">
                <a:solidFill>
                  <a:schemeClr val="tx1"/>
                </a:solidFill>
              </a:rPr>
              <a:t>side</a:t>
            </a:r>
            <a:r>
              <a:rPr lang="tr-TR" dirty="0" smtClean="0">
                <a:solidFill>
                  <a:schemeClr val="tx1"/>
                </a:solidFill>
              </a:rPr>
              <a:t> </a:t>
            </a:r>
            <a:r>
              <a:rPr lang="tr-TR" dirty="0">
                <a:solidFill>
                  <a:schemeClr val="tx1"/>
                </a:solidFill>
              </a:rPr>
              <a:t>programlamada </a:t>
            </a:r>
            <a:r>
              <a:rPr lang="tr-TR" dirty="0" smtClean="0">
                <a:solidFill>
                  <a:schemeClr val="tx1"/>
                </a:solidFill>
              </a:rPr>
              <a:t>kullanabileceği </a:t>
            </a:r>
            <a:r>
              <a:rPr lang="tr-TR" dirty="0">
                <a:solidFill>
                  <a:schemeClr val="tx1"/>
                </a:solidFill>
              </a:rPr>
              <a:t>diller ve bazı kütüphanelere </a:t>
            </a:r>
            <a:r>
              <a:rPr lang="tr-TR" dirty="0" smtClean="0">
                <a:solidFill>
                  <a:schemeClr val="tx1"/>
                </a:solidFill>
              </a:rPr>
              <a:t>bakalım:</a:t>
            </a:r>
            <a:endParaRPr lang="tr-TR" dirty="0">
              <a:solidFill>
                <a:schemeClr val="tx1"/>
              </a:solidFill>
            </a:endParaRPr>
          </a:p>
          <a:p>
            <a:pPr algn="just" fontAlgn="base">
              <a:buFont typeface="Wingdings" panose="05000000000000000000" pitchFamily="2" charset="2"/>
              <a:buChar char="ü"/>
            </a:pPr>
            <a:r>
              <a:rPr lang="tr-TR" dirty="0" err="1">
                <a:solidFill>
                  <a:schemeClr val="tx1"/>
                </a:solidFill>
              </a:rPr>
              <a:t>JavaScript</a:t>
            </a:r>
            <a:endParaRPr lang="tr-TR" dirty="0">
              <a:solidFill>
                <a:schemeClr val="tx1"/>
              </a:solidFill>
            </a:endParaRPr>
          </a:p>
          <a:p>
            <a:pPr algn="just" fontAlgn="base">
              <a:buFont typeface="Wingdings" panose="05000000000000000000" pitchFamily="2" charset="2"/>
              <a:buChar char="ü"/>
            </a:pPr>
            <a:r>
              <a:rPr lang="tr-TR" dirty="0">
                <a:solidFill>
                  <a:schemeClr val="tx1"/>
                </a:solidFill>
              </a:rPr>
              <a:t>HTML</a:t>
            </a:r>
          </a:p>
          <a:p>
            <a:pPr algn="just" fontAlgn="base">
              <a:buFont typeface="Wingdings" panose="05000000000000000000" pitchFamily="2" charset="2"/>
              <a:buChar char="ü"/>
            </a:pPr>
            <a:r>
              <a:rPr lang="tr-TR" dirty="0">
                <a:solidFill>
                  <a:schemeClr val="tx1"/>
                </a:solidFill>
              </a:rPr>
              <a:t>CSS</a:t>
            </a:r>
          </a:p>
          <a:p>
            <a:pPr algn="just" fontAlgn="base">
              <a:buFont typeface="Wingdings" panose="05000000000000000000" pitchFamily="2" charset="2"/>
              <a:buChar char="ü"/>
            </a:pPr>
            <a:r>
              <a:rPr lang="tr-TR" dirty="0" err="1">
                <a:solidFill>
                  <a:schemeClr val="tx1"/>
                </a:solidFill>
              </a:rPr>
              <a:t>Ajax</a:t>
            </a:r>
            <a:endParaRPr lang="tr-TR" dirty="0">
              <a:solidFill>
                <a:schemeClr val="tx1"/>
              </a:solidFill>
            </a:endParaRPr>
          </a:p>
          <a:p>
            <a:pPr algn="just" fontAlgn="base">
              <a:buFont typeface="Wingdings" panose="05000000000000000000" pitchFamily="2" charset="2"/>
              <a:buChar char="ü"/>
            </a:pPr>
            <a:r>
              <a:rPr lang="tr-TR" dirty="0">
                <a:solidFill>
                  <a:schemeClr val="tx1"/>
                </a:solidFill>
              </a:rPr>
              <a:t>Flash</a:t>
            </a:r>
          </a:p>
          <a:p>
            <a:pPr algn="just" fontAlgn="base">
              <a:buFont typeface="Wingdings" panose="05000000000000000000" pitchFamily="2" charset="2"/>
              <a:buChar char="ü"/>
            </a:pPr>
            <a:r>
              <a:rPr lang="tr-TR" dirty="0" err="1">
                <a:solidFill>
                  <a:schemeClr val="tx1"/>
                </a:solidFill>
              </a:rPr>
              <a:t>JQuery</a:t>
            </a:r>
            <a:r>
              <a:rPr lang="tr-TR" dirty="0">
                <a:solidFill>
                  <a:schemeClr val="tx1"/>
                </a:solidFill>
              </a:rPr>
              <a:t>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18006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345448" y="603130"/>
            <a:ext cx="6590263" cy="734427"/>
          </a:xfrm>
        </p:spPr>
        <p:txBody>
          <a:bodyPr>
            <a:noAutofit/>
          </a:bodyPr>
          <a:lstStyle/>
          <a:p>
            <a:r>
              <a:rPr lang="tr-TR" dirty="0" smtClean="0"/>
              <a:t>14 - İstemci – Sunucu Mimarisi</a:t>
            </a:r>
            <a:endParaRPr lang="tr-TR" dirty="0"/>
          </a:p>
        </p:txBody>
      </p:sp>
      <p:sp>
        <p:nvSpPr>
          <p:cNvPr id="3" name="İçerik Yer Tutucusu 2"/>
          <p:cNvSpPr>
            <a:spLocks noGrp="1"/>
          </p:cNvSpPr>
          <p:nvPr>
            <p:ph idx="1"/>
          </p:nvPr>
        </p:nvSpPr>
        <p:spPr>
          <a:xfrm>
            <a:off x="1311579" y="1463040"/>
            <a:ext cx="10193033" cy="5120640"/>
          </a:xfrm>
        </p:spPr>
        <p:txBody>
          <a:bodyPr>
            <a:normAutofit/>
          </a:bodyPr>
          <a:lstStyle/>
          <a:p>
            <a:pPr algn="just">
              <a:buFont typeface="Wingdings" panose="05000000000000000000" pitchFamily="2" charset="2"/>
              <a:buChar char="q"/>
            </a:pPr>
            <a:r>
              <a:rPr lang="tr-TR" b="1" dirty="0">
                <a:solidFill>
                  <a:schemeClr val="tx1"/>
                </a:solidFill>
              </a:rPr>
              <a:t>İ</a:t>
            </a:r>
            <a:r>
              <a:rPr lang="tr-TR" dirty="0" smtClean="0">
                <a:solidFill>
                  <a:schemeClr val="tx1"/>
                </a:solidFill>
              </a:rPr>
              <a:t>stemciyi</a:t>
            </a:r>
            <a:r>
              <a:rPr lang="tr-TR" dirty="0">
                <a:solidFill>
                  <a:schemeClr val="tx1"/>
                </a:solidFill>
              </a:rPr>
              <a:t> </a:t>
            </a:r>
            <a:r>
              <a:rPr lang="tr-TR" dirty="0" smtClean="0">
                <a:solidFill>
                  <a:schemeClr val="tx1"/>
                </a:solidFill>
              </a:rPr>
              <a:t>sunucu mimarisinin pek </a:t>
            </a:r>
            <a:r>
              <a:rPr lang="tr-TR" dirty="0">
                <a:solidFill>
                  <a:schemeClr val="tx1"/>
                </a:solidFill>
              </a:rPr>
              <a:t>çok çeşitli uygulaması olmasına karşın, en güzel örneği İnternet üzerindeki Web sayfalarıdır. Bir web sayfası incelenirken, bilgisayar ve web tarayıcısı istemci olarak adlandırılır. Web sayfasını oluşturan gelişmiş bilgisayarlar, </a:t>
            </a:r>
            <a:r>
              <a:rPr lang="tr-TR" dirty="0" err="1">
                <a:solidFill>
                  <a:schemeClr val="tx1"/>
                </a:solidFill>
              </a:rPr>
              <a:t>veritabanları</a:t>
            </a:r>
            <a:r>
              <a:rPr lang="tr-TR" dirty="0">
                <a:solidFill>
                  <a:schemeClr val="tx1"/>
                </a:solidFill>
              </a:rPr>
              <a:t> ve uygulamalar da sunucu olarak adlandırılır. </a:t>
            </a:r>
            <a:endParaRPr lang="tr-TR" dirty="0" smtClean="0">
              <a:solidFill>
                <a:schemeClr val="tx1"/>
              </a:solidFill>
            </a:endParaRPr>
          </a:p>
          <a:p>
            <a:pPr algn="just">
              <a:buFont typeface="Wingdings" panose="05000000000000000000" pitchFamily="2" charset="2"/>
              <a:buChar char="q"/>
            </a:pPr>
            <a:r>
              <a:rPr lang="tr-TR" dirty="0" smtClean="0">
                <a:solidFill>
                  <a:schemeClr val="tx1"/>
                </a:solidFill>
              </a:rPr>
              <a:t>Bir </a:t>
            </a:r>
            <a:r>
              <a:rPr lang="tr-TR" dirty="0">
                <a:solidFill>
                  <a:schemeClr val="tx1"/>
                </a:solidFill>
              </a:rPr>
              <a:t>istemci/sunucu mimarisi, ölçeklenebilir bir mimari sunmayı amaçlar. Böylece ağdaki her bir bilgisayar bir istemci ya da sunucu rolünü üstlenir. Sunucu yazılımı </a:t>
            </a:r>
            <a:r>
              <a:rPr lang="tr-TR" dirty="0" smtClean="0">
                <a:solidFill>
                  <a:schemeClr val="tx1"/>
                </a:solidFill>
              </a:rPr>
              <a:t>genelde bir </a:t>
            </a:r>
            <a:r>
              <a:rPr lang="tr-TR" dirty="0">
                <a:solidFill>
                  <a:schemeClr val="tx1"/>
                </a:solidFill>
              </a:rPr>
              <a:t>iş yazılımı için adanmış güçlü bir bilgisayarda çalışır. İstemci yazılımı ise genelde sıradan bir PC veya işistasyonunda çalışır. </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26</a:t>
            </a:fld>
            <a:endParaRPr lang="en-US" dirty="0"/>
          </a:p>
        </p:txBody>
      </p:sp>
      <p:graphicFrame>
        <p:nvGraphicFramePr>
          <p:cNvPr id="5" name="Tablo 4"/>
          <p:cNvGraphicFramePr>
            <a:graphicFrameLocks noGrp="1"/>
          </p:cNvGraphicFramePr>
          <p:nvPr>
            <p:extLst>
              <p:ext uri="{D42A27DB-BD31-4B8C-83A1-F6EECF244321}">
                <p14:modId xmlns:p14="http://schemas.microsoft.com/office/powerpoint/2010/main" val="3072419128"/>
              </p:ext>
            </p:extLst>
          </p:nvPr>
        </p:nvGraphicFramePr>
        <p:xfrm>
          <a:off x="1544063" y="4273387"/>
          <a:ext cx="9728064" cy="1761652"/>
        </p:xfrm>
        <a:graphic>
          <a:graphicData uri="http://schemas.openxmlformats.org/drawingml/2006/table">
            <a:tbl>
              <a:tblPr firstRow="1" bandRow="1">
                <a:tableStyleId>{21E4AEA4-8DFA-4A89-87EB-49C32662AFE0}</a:tableStyleId>
              </a:tblPr>
              <a:tblGrid>
                <a:gridCol w="4864032">
                  <a:extLst>
                    <a:ext uri="{9D8B030D-6E8A-4147-A177-3AD203B41FA5}">
                      <a16:colId xmlns:a16="http://schemas.microsoft.com/office/drawing/2014/main" val="2382811018"/>
                    </a:ext>
                  </a:extLst>
                </a:gridCol>
                <a:gridCol w="4864032">
                  <a:extLst>
                    <a:ext uri="{9D8B030D-6E8A-4147-A177-3AD203B41FA5}">
                      <a16:colId xmlns:a16="http://schemas.microsoft.com/office/drawing/2014/main" val="820008469"/>
                    </a:ext>
                  </a:extLst>
                </a:gridCol>
              </a:tblGrid>
              <a:tr h="4404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b="1" dirty="0" smtClean="0"/>
                        <a:t>Sunucu'nun özellikleri</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b="1" dirty="0" smtClean="0"/>
                        <a:t>İstemcinin özellikleri</a:t>
                      </a:r>
                    </a:p>
                  </a:txBody>
                  <a:tcPr/>
                </a:tc>
                <a:extLst>
                  <a:ext uri="{0D108BD9-81ED-4DB2-BD59-A6C34878D82A}">
                    <a16:rowId xmlns:a16="http://schemas.microsoft.com/office/drawing/2014/main" val="2002928853"/>
                  </a:ext>
                </a:extLst>
              </a:tr>
              <a:tr h="4404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Pasif (köle)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Aktif (efendi)</a:t>
                      </a:r>
                    </a:p>
                  </a:txBody>
                  <a:tcPr/>
                </a:tc>
                <a:extLst>
                  <a:ext uri="{0D108BD9-81ED-4DB2-BD59-A6C34878D82A}">
                    <a16:rowId xmlns:a16="http://schemas.microsoft.com/office/drawing/2014/main" val="3476351519"/>
                  </a:ext>
                </a:extLst>
              </a:tr>
              <a:tr h="4404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İstekleri bekler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İstekleri gönderir</a:t>
                      </a:r>
                    </a:p>
                  </a:txBody>
                  <a:tcPr/>
                </a:tc>
                <a:extLst>
                  <a:ext uri="{0D108BD9-81ED-4DB2-BD59-A6C34878D82A}">
                    <a16:rowId xmlns:a16="http://schemas.microsoft.com/office/drawing/2014/main" val="862950196"/>
                  </a:ext>
                </a:extLst>
              </a:tr>
              <a:tr h="4404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İstek olduğunda bilgiyi sunar ve cevap yollar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Cevap dönene kadar bekler</a:t>
                      </a:r>
                    </a:p>
                  </a:txBody>
                  <a:tcPr/>
                </a:tc>
                <a:extLst>
                  <a:ext uri="{0D108BD9-81ED-4DB2-BD59-A6C34878D82A}">
                    <a16:rowId xmlns:a16="http://schemas.microsoft.com/office/drawing/2014/main" val="2996750935"/>
                  </a:ext>
                </a:extLst>
              </a:tr>
            </a:tbl>
          </a:graphicData>
        </a:graphic>
      </p:graphicFrame>
    </p:spTree>
    <p:extLst>
      <p:ext uri="{BB962C8B-B14F-4D97-AF65-F5344CB8AC3E}">
        <p14:creationId xmlns:p14="http://schemas.microsoft.com/office/powerpoint/2010/main" val="351552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77312" y="304138"/>
            <a:ext cx="9261566" cy="1332411"/>
          </a:xfrm>
        </p:spPr>
        <p:txBody>
          <a:bodyPr>
            <a:normAutofit fontScale="90000"/>
          </a:bodyPr>
          <a:lstStyle/>
          <a:p>
            <a:pPr algn="ctr"/>
            <a:r>
              <a:rPr lang="tr-TR" sz="4000" dirty="0" smtClean="0"/>
              <a:t>15 - Sunucu </a:t>
            </a:r>
            <a:r>
              <a:rPr lang="tr-TR" sz="4000" dirty="0"/>
              <a:t>T</a:t>
            </a:r>
            <a:r>
              <a:rPr lang="tr-TR" sz="4000" dirty="0" smtClean="0"/>
              <a:t>abanlı </a:t>
            </a:r>
            <a:r>
              <a:rPr lang="tr-TR" sz="4000" dirty="0"/>
              <a:t>ve </a:t>
            </a:r>
            <a:r>
              <a:rPr lang="tr-TR" sz="4000" dirty="0" smtClean="0"/>
              <a:t>İstemci Tabanlı </a:t>
            </a:r>
            <a:r>
              <a:rPr lang="tr-TR" sz="4000" dirty="0"/>
              <a:t>P</a:t>
            </a:r>
            <a:r>
              <a:rPr lang="tr-TR" sz="4000" dirty="0" smtClean="0"/>
              <a:t>rogramlama </a:t>
            </a:r>
            <a:r>
              <a:rPr lang="tr-TR" sz="4000" dirty="0"/>
              <a:t>A</a:t>
            </a:r>
            <a:r>
              <a:rPr lang="tr-TR" sz="4000" dirty="0" smtClean="0"/>
              <a:t>ynı </a:t>
            </a:r>
            <a:r>
              <a:rPr lang="tr-TR" sz="4000" dirty="0"/>
              <a:t>M</a:t>
            </a:r>
            <a:r>
              <a:rPr lang="tr-TR" sz="4000" dirty="0" smtClean="0"/>
              <a:t>ı</a:t>
            </a:r>
            <a:r>
              <a:rPr lang="tr-TR" sz="4000" dirty="0"/>
              <a:t>?</a:t>
            </a:r>
            <a:r>
              <a:rPr lang="tr-TR" dirty="0"/>
              <a:t/>
            </a:r>
            <a:br>
              <a:rPr lang="tr-TR" dirty="0"/>
            </a:br>
            <a:endParaRPr lang="tr-TR" dirty="0"/>
          </a:p>
        </p:txBody>
      </p:sp>
      <p:sp>
        <p:nvSpPr>
          <p:cNvPr id="3" name="İçerik Yer Tutucusu 2"/>
          <p:cNvSpPr>
            <a:spLocks noGrp="1"/>
          </p:cNvSpPr>
          <p:nvPr>
            <p:ph idx="1"/>
          </p:nvPr>
        </p:nvSpPr>
        <p:spPr>
          <a:xfrm>
            <a:off x="1311578" y="1606731"/>
            <a:ext cx="10193034" cy="1018903"/>
          </a:xfrm>
        </p:spPr>
        <p:txBody>
          <a:bodyPr>
            <a:normAutofit/>
          </a:bodyPr>
          <a:lstStyle/>
          <a:p>
            <a:pPr marL="0" indent="0" algn="just">
              <a:buNone/>
            </a:pPr>
            <a:r>
              <a:rPr lang="tr-TR" dirty="0" smtClean="0">
                <a:solidFill>
                  <a:schemeClr val="tx1"/>
                </a:solidFill>
              </a:rPr>
              <a:t>Farklı </a:t>
            </a:r>
            <a:r>
              <a:rPr lang="tr-TR" dirty="0">
                <a:solidFill>
                  <a:schemeClr val="tx1"/>
                </a:solidFill>
              </a:rPr>
              <a:t>amaçları ve endişeleri </a:t>
            </a:r>
            <a:r>
              <a:rPr lang="tr-TR" dirty="0" smtClean="0">
                <a:solidFill>
                  <a:schemeClr val="tx1"/>
                </a:solidFill>
              </a:rPr>
              <a:t>var. Genellikle </a:t>
            </a:r>
            <a:r>
              <a:rPr lang="tr-TR" dirty="0">
                <a:solidFill>
                  <a:schemeClr val="tx1"/>
                </a:solidFill>
              </a:rPr>
              <a:t>aynı programlama dillerini kullanmazlar (bunun istisnası, sunucu ve istemci tarafında kullanılabilen </a:t>
            </a:r>
            <a:r>
              <a:rPr lang="tr-TR" dirty="0" err="1">
                <a:solidFill>
                  <a:schemeClr val="tx1"/>
                </a:solidFill>
              </a:rPr>
              <a:t>JavaScript'tir</a:t>
            </a:r>
            <a:r>
              <a:rPr lang="tr-TR" dirty="0" smtClean="0">
                <a:solidFill>
                  <a:schemeClr val="tx1"/>
                </a:solidFill>
              </a:rPr>
              <a:t>). Farklı </a:t>
            </a:r>
            <a:r>
              <a:rPr lang="tr-TR" dirty="0">
                <a:solidFill>
                  <a:schemeClr val="tx1"/>
                </a:solidFill>
              </a:rPr>
              <a:t>işletim sistemi ortamlarında çalışırlar</a:t>
            </a:r>
            <a:r>
              <a:rPr lang="tr-TR" dirty="0" smtClean="0">
                <a:solidFill>
                  <a:schemeClr val="tx1"/>
                </a:solidFill>
              </a:rPr>
              <a:t>.</a:t>
            </a:r>
          </a:p>
          <a:p>
            <a:pPr lvl="0" algn="just"/>
            <a:endParaRPr lang="tr-TR" dirty="0"/>
          </a:p>
          <a:p>
            <a:pPr algn="just"/>
            <a:endParaRPr lang="tr-TR" dirty="0"/>
          </a:p>
          <a:p>
            <a:pPr lvl="0" algn="just"/>
            <a:endParaRPr lang="tr-TR" dirty="0"/>
          </a:p>
          <a:p>
            <a:pPr algn="just"/>
            <a:endParaRPr lang="tr-TR" dirty="0" smtClean="0">
              <a:solidFill>
                <a:schemeClr val="tx1"/>
              </a:solidFill>
            </a:endParaRPr>
          </a:p>
          <a:p>
            <a:pPr algn="just"/>
            <a:endParaRPr lang="tr-TR" sz="2100" dirty="0">
              <a:solidFill>
                <a:schemeClr val="tx1"/>
              </a:solidFill>
            </a:endParaRPr>
          </a:p>
          <a:p>
            <a:pPr algn="just"/>
            <a:endParaRPr lang="tr-TR" sz="2100" dirty="0" smtClean="0">
              <a:solidFill>
                <a:schemeClr val="tx1"/>
              </a:solidFill>
            </a:endParaRPr>
          </a:p>
          <a:p>
            <a:pPr algn="just"/>
            <a:endParaRPr lang="tr-TR" sz="2100" dirty="0">
              <a:solidFill>
                <a:schemeClr val="tx1"/>
              </a:solidFill>
            </a:endParaRPr>
          </a:p>
          <a:p>
            <a:pPr algn="just"/>
            <a:endParaRPr lang="tr-TR" sz="2100"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27</a:t>
            </a:fld>
            <a:endParaRPr lang="en-US" dirty="0"/>
          </a:p>
        </p:txBody>
      </p:sp>
      <p:graphicFrame>
        <p:nvGraphicFramePr>
          <p:cNvPr id="10" name="Tablo 9"/>
          <p:cNvGraphicFramePr>
            <a:graphicFrameLocks noGrp="1"/>
          </p:cNvGraphicFramePr>
          <p:nvPr>
            <p:extLst>
              <p:ext uri="{D42A27DB-BD31-4B8C-83A1-F6EECF244321}">
                <p14:modId xmlns:p14="http://schemas.microsoft.com/office/powerpoint/2010/main" val="2755248628"/>
              </p:ext>
            </p:extLst>
          </p:nvPr>
        </p:nvGraphicFramePr>
        <p:xfrm>
          <a:off x="1311579" y="2625634"/>
          <a:ext cx="4932468" cy="3779519"/>
        </p:xfrm>
        <a:graphic>
          <a:graphicData uri="http://schemas.openxmlformats.org/drawingml/2006/table">
            <a:tbl>
              <a:tblPr firstRow="1" bandRow="1">
                <a:tableStyleId>{5DA37D80-6434-44D0-A028-1B22A696006F}</a:tableStyleId>
              </a:tblPr>
              <a:tblGrid>
                <a:gridCol w="4932468">
                  <a:extLst>
                    <a:ext uri="{9D8B030D-6E8A-4147-A177-3AD203B41FA5}">
                      <a16:colId xmlns:a16="http://schemas.microsoft.com/office/drawing/2014/main" val="1988582370"/>
                    </a:ext>
                  </a:extLst>
                </a:gridCol>
              </a:tblGrid>
              <a:tr h="3779519">
                <a:tc>
                  <a:txBody>
                    <a:bodyPr/>
                    <a:lstStyle/>
                    <a:p>
                      <a:pPr lvl="0" algn="just"/>
                      <a:r>
                        <a:rPr lang="tr-TR" sz="1600" b="1" dirty="0" smtClean="0">
                          <a:solidFill>
                            <a:srgbClr val="FF0000"/>
                          </a:solidFill>
                        </a:rPr>
                        <a:t>1 - </a:t>
                      </a:r>
                      <a:r>
                        <a:rPr lang="tr-TR" sz="1600" b="0" dirty="0" smtClean="0">
                          <a:solidFill>
                            <a:schemeClr val="tx1"/>
                          </a:solidFill>
                        </a:rPr>
                        <a:t>Tarayıcıda çalışan kod , istemci tarafı kodu olarak bilinir ve öncelikle oluşturulmuş bir web sayfasının görünümünü ve davranışını iyileştirmekle ilgilenir</a:t>
                      </a:r>
                    </a:p>
                    <a:p>
                      <a:pPr lvl="0" algn="just"/>
                      <a:endParaRPr lang="tr-TR" sz="1600" b="0" dirty="0" smtClean="0">
                        <a:solidFill>
                          <a:schemeClr val="tx1"/>
                        </a:solidFill>
                      </a:endParaRPr>
                    </a:p>
                    <a:p>
                      <a:pPr algn="just"/>
                      <a:r>
                        <a:rPr lang="tr-TR" sz="1600" b="1" dirty="0" smtClean="0">
                          <a:solidFill>
                            <a:srgbClr val="FF0000"/>
                          </a:solidFill>
                        </a:rPr>
                        <a:t>2 – </a:t>
                      </a:r>
                      <a:r>
                        <a:rPr lang="tr-TR" sz="1600" b="0" dirty="0" smtClean="0">
                          <a:solidFill>
                            <a:schemeClr val="tx1"/>
                          </a:solidFill>
                        </a:rPr>
                        <a:t>İstemci tarafı HTML,</a:t>
                      </a:r>
                      <a:r>
                        <a:rPr lang="tr-TR" sz="1600" b="0" baseline="0" dirty="0" smtClean="0">
                          <a:solidFill>
                            <a:schemeClr val="tx1"/>
                          </a:solidFill>
                        </a:rPr>
                        <a:t> CSS ve </a:t>
                      </a:r>
                      <a:r>
                        <a:rPr lang="tr-TR" sz="1600" b="0" baseline="0" dirty="0" err="1" smtClean="0">
                          <a:solidFill>
                            <a:schemeClr val="tx1"/>
                          </a:solidFill>
                        </a:rPr>
                        <a:t>JavaScript</a:t>
                      </a:r>
                      <a:r>
                        <a:rPr lang="tr-TR" sz="1600" b="0" baseline="0" dirty="0" smtClean="0">
                          <a:solidFill>
                            <a:schemeClr val="tx1"/>
                          </a:solidFill>
                        </a:rPr>
                        <a:t> kullanılarak yazılır, </a:t>
                      </a:r>
                      <a:r>
                        <a:rPr lang="tr-TR" sz="1600" b="0" dirty="0" smtClean="0">
                          <a:solidFill>
                            <a:schemeClr val="tx1"/>
                          </a:solidFill>
                        </a:rPr>
                        <a:t>bir web tarayıcısında çalıştırılır ve temel işletim sistemine çok az erişimi vardır veya hiç erişimi yoktur</a:t>
                      </a:r>
                    </a:p>
                    <a:p>
                      <a:pPr algn="just"/>
                      <a:r>
                        <a:rPr lang="tr-TR" sz="1600" b="0" dirty="0" smtClean="0">
                          <a:solidFill>
                            <a:schemeClr val="tx1"/>
                          </a:solidFill>
                        </a:rPr>
                        <a:t> </a:t>
                      </a:r>
                    </a:p>
                    <a:p>
                      <a:pPr lvl="0" algn="just"/>
                      <a:r>
                        <a:rPr lang="tr-TR" sz="1600" b="1" dirty="0" smtClean="0">
                          <a:solidFill>
                            <a:srgbClr val="FF0000"/>
                          </a:solidFill>
                        </a:rPr>
                        <a:t>3 - </a:t>
                      </a:r>
                      <a:r>
                        <a:rPr lang="tr-TR" sz="1600" b="0" dirty="0" smtClean="0">
                          <a:solidFill>
                            <a:schemeClr val="tx1"/>
                          </a:solidFill>
                        </a:rPr>
                        <a:t>İstemci tarafı web çerçeveleri, düzen ve sunum görevlerini basitleştirirken, sunucu tarafı web çerçeveleri, aksi takdirde kendiniz uygulamak zorunda kalabileceğiniz birçok “ortak” web sunucusu işlevi sağlar.</a:t>
                      </a:r>
                    </a:p>
                    <a:p>
                      <a:endParaRPr lang="tr-TR" dirty="0"/>
                    </a:p>
                  </a:txBody>
                  <a:tcPr/>
                </a:tc>
                <a:extLst>
                  <a:ext uri="{0D108BD9-81ED-4DB2-BD59-A6C34878D82A}">
                    <a16:rowId xmlns:a16="http://schemas.microsoft.com/office/drawing/2014/main" val="343791425"/>
                  </a:ext>
                </a:extLst>
              </a:tr>
            </a:tbl>
          </a:graphicData>
        </a:graphic>
      </p:graphicFrame>
      <p:graphicFrame>
        <p:nvGraphicFramePr>
          <p:cNvPr id="11" name="Tablo 10"/>
          <p:cNvGraphicFramePr>
            <a:graphicFrameLocks noGrp="1"/>
          </p:cNvGraphicFramePr>
          <p:nvPr>
            <p:extLst>
              <p:ext uri="{D42A27DB-BD31-4B8C-83A1-F6EECF244321}">
                <p14:modId xmlns:p14="http://schemas.microsoft.com/office/powerpoint/2010/main" val="2546297161"/>
              </p:ext>
            </p:extLst>
          </p:nvPr>
        </p:nvGraphicFramePr>
        <p:xfrm>
          <a:off x="6572143" y="2625633"/>
          <a:ext cx="4932469" cy="3779520"/>
        </p:xfrm>
        <a:graphic>
          <a:graphicData uri="http://schemas.openxmlformats.org/drawingml/2006/table">
            <a:tbl>
              <a:tblPr firstRow="1" bandRow="1">
                <a:tableStyleId>{8799B23B-EC83-4686-B30A-512413B5E67A}</a:tableStyleId>
              </a:tblPr>
              <a:tblGrid>
                <a:gridCol w="4932469">
                  <a:extLst>
                    <a:ext uri="{9D8B030D-6E8A-4147-A177-3AD203B41FA5}">
                      <a16:colId xmlns:a16="http://schemas.microsoft.com/office/drawing/2014/main" val="4160022444"/>
                    </a:ext>
                  </a:extLst>
                </a:gridCol>
              </a:tblGrid>
              <a:tr h="3735978">
                <a:tc>
                  <a:txBody>
                    <a:bodyPr/>
                    <a:lstStyle/>
                    <a:p>
                      <a:pPr lvl="0" algn="l"/>
                      <a:r>
                        <a:rPr lang="tr-TR" sz="1600" b="1" dirty="0" smtClean="0">
                          <a:solidFill>
                            <a:srgbClr val="FF0000"/>
                          </a:solidFill>
                        </a:rPr>
                        <a:t>1 -</a:t>
                      </a:r>
                      <a:r>
                        <a:rPr lang="tr-TR" sz="1600" b="1" baseline="0" dirty="0" smtClean="0">
                          <a:solidFill>
                            <a:srgbClr val="FF0000"/>
                          </a:solidFill>
                        </a:rPr>
                        <a:t> </a:t>
                      </a:r>
                      <a:r>
                        <a:rPr lang="tr-TR" sz="1600" b="0" dirty="0" smtClean="0">
                          <a:solidFill>
                            <a:schemeClr val="tx1"/>
                          </a:solidFill>
                        </a:rPr>
                        <a:t>Sunucu taraflı</a:t>
                      </a:r>
                      <a:r>
                        <a:rPr lang="tr-TR" sz="1600" b="0" baseline="0" dirty="0" smtClean="0">
                          <a:solidFill>
                            <a:schemeClr val="tx1"/>
                          </a:solidFill>
                        </a:rPr>
                        <a:t> </a:t>
                      </a:r>
                      <a:r>
                        <a:rPr lang="tr-TR" sz="1600" b="0" dirty="0" smtClean="0">
                          <a:solidFill>
                            <a:schemeClr val="tx1"/>
                          </a:solidFill>
                        </a:rPr>
                        <a:t>programlama çoğunlukla isteklere yanıt olarak tarayıcıya hangi içeriğin döndürüleceğini seçmeyi içerir. </a:t>
                      </a:r>
                    </a:p>
                    <a:p>
                      <a:pPr lvl="0" algn="l"/>
                      <a:endParaRPr lang="tr-TR" sz="1600" b="0" dirty="0" smtClean="0">
                        <a:solidFill>
                          <a:schemeClr val="tx1"/>
                        </a:solidFill>
                      </a:endParaRPr>
                    </a:p>
                    <a:p>
                      <a:pPr lvl="0" algn="just"/>
                      <a:r>
                        <a:rPr lang="tr-TR" sz="1600" b="1" dirty="0" smtClean="0">
                          <a:solidFill>
                            <a:srgbClr val="FF0000"/>
                          </a:solidFill>
                        </a:rPr>
                        <a:t>2 - </a:t>
                      </a:r>
                      <a:r>
                        <a:rPr lang="tr-TR" sz="1600" b="0" dirty="0" smtClean="0">
                          <a:solidFill>
                            <a:schemeClr val="tx1"/>
                          </a:solidFill>
                        </a:rPr>
                        <a:t>Gönderilen verileri ve istekleri doğrulamak, verileri depolamak ve almak için veri tabanlarını kullanmak</a:t>
                      </a:r>
                      <a:r>
                        <a:rPr lang="tr-TR" sz="1600" b="0" baseline="0" dirty="0" smtClean="0">
                          <a:solidFill>
                            <a:schemeClr val="tx1"/>
                          </a:solidFill>
                        </a:rPr>
                        <a:t> ve </a:t>
                      </a:r>
                      <a:r>
                        <a:rPr lang="tr-TR" sz="1600" b="0" dirty="0" smtClean="0">
                          <a:solidFill>
                            <a:schemeClr val="tx1"/>
                          </a:solidFill>
                        </a:rPr>
                        <a:t>verileri istemciye göndermek gibi görevleri yerine getirir.</a:t>
                      </a:r>
                    </a:p>
                    <a:p>
                      <a:pPr lvl="0" algn="just"/>
                      <a:endParaRPr lang="tr-TR" sz="1600" b="0" dirty="0" smtClean="0">
                        <a:solidFill>
                          <a:schemeClr val="tx1"/>
                        </a:solidFill>
                      </a:endParaRPr>
                    </a:p>
                    <a:p>
                      <a:pPr lvl="0" algn="just"/>
                      <a:r>
                        <a:rPr lang="tr-TR" sz="1600" b="1" dirty="0" smtClean="0">
                          <a:solidFill>
                            <a:srgbClr val="FF0000"/>
                          </a:solidFill>
                        </a:rPr>
                        <a:t>3 </a:t>
                      </a:r>
                      <a:r>
                        <a:rPr lang="tr-TR" sz="1600" b="1" baseline="0" dirty="0" smtClean="0">
                          <a:solidFill>
                            <a:srgbClr val="FF0000"/>
                          </a:solidFill>
                        </a:rPr>
                        <a:t>- </a:t>
                      </a:r>
                      <a:r>
                        <a:rPr lang="tr-TR" sz="1600" b="0" baseline="0" dirty="0" smtClean="0">
                          <a:solidFill>
                            <a:schemeClr val="tx1"/>
                          </a:solidFill>
                        </a:rPr>
                        <a:t>H</a:t>
                      </a:r>
                      <a:r>
                        <a:rPr lang="tr-TR" sz="1600" b="0" dirty="0" smtClean="0">
                          <a:solidFill>
                            <a:schemeClr val="tx1"/>
                          </a:solidFill>
                        </a:rPr>
                        <a:t>erhangi bir programlama dilinde yazılabilir;</a:t>
                      </a:r>
                      <a:r>
                        <a:rPr lang="tr-TR" sz="1600" b="0" baseline="0" dirty="0" smtClean="0">
                          <a:solidFill>
                            <a:schemeClr val="tx1"/>
                          </a:solidFill>
                        </a:rPr>
                        <a:t> </a:t>
                      </a:r>
                      <a:r>
                        <a:rPr lang="tr-TR" sz="1600" b="0" dirty="0" smtClean="0">
                          <a:solidFill>
                            <a:schemeClr val="tx1"/>
                          </a:solidFill>
                        </a:rPr>
                        <a:t>PHP, </a:t>
                      </a:r>
                      <a:r>
                        <a:rPr lang="tr-TR" sz="1600" b="0" dirty="0" err="1" smtClean="0">
                          <a:solidFill>
                            <a:schemeClr val="tx1"/>
                          </a:solidFill>
                        </a:rPr>
                        <a:t>Python</a:t>
                      </a:r>
                      <a:r>
                        <a:rPr lang="tr-TR" sz="1600" b="0" dirty="0" smtClean="0">
                          <a:solidFill>
                            <a:schemeClr val="tx1"/>
                          </a:solidFill>
                        </a:rPr>
                        <a:t>, </a:t>
                      </a:r>
                      <a:r>
                        <a:rPr lang="tr-TR" sz="1600" b="0" dirty="0" err="1" smtClean="0">
                          <a:solidFill>
                            <a:schemeClr val="tx1"/>
                          </a:solidFill>
                        </a:rPr>
                        <a:t>Ruby</a:t>
                      </a:r>
                      <a:r>
                        <a:rPr lang="tr-TR" sz="1600" b="0" dirty="0" smtClean="0">
                          <a:solidFill>
                            <a:schemeClr val="tx1"/>
                          </a:solidFill>
                        </a:rPr>
                        <a:t>, C# ve </a:t>
                      </a:r>
                      <a:r>
                        <a:rPr lang="tr-TR" sz="1600" b="0" dirty="0" err="1" smtClean="0">
                          <a:solidFill>
                            <a:schemeClr val="tx1"/>
                          </a:solidFill>
                        </a:rPr>
                        <a:t>JavaScript</a:t>
                      </a:r>
                      <a:r>
                        <a:rPr lang="tr-TR" sz="1600" b="0" dirty="0" smtClean="0">
                          <a:solidFill>
                            <a:schemeClr val="tx1"/>
                          </a:solidFill>
                        </a:rPr>
                        <a:t> gibi. Sunucu tarafı kodu, sunucu işletim sistemine tam erişime sahiptir ve geliştirici, kullanmak istediği programlama dilini kendisi seçebilir.</a:t>
                      </a:r>
                      <a:endParaRPr lang="tr-TR" sz="1600" b="0" dirty="0" smtClean="0"/>
                    </a:p>
                    <a:p>
                      <a:endParaRPr lang="tr-TR" dirty="0"/>
                    </a:p>
                  </a:txBody>
                  <a:tcPr/>
                </a:tc>
                <a:extLst>
                  <a:ext uri="{0D108BD9-81ED-4DB2-BD59-A6C34878D82A}">
                    <a16:rowId xmlns:a16="http://schemas.microsoft.com/office/drawing/2014/main" val="28090319"/>
                  </a:ext>
                </a:extLst>
              </a:tr>
            </a:tbl>
          </a:graphicData>
        </a:graphic>
      </p:graphicFrame>
    </p:spTree>
    <p:extLst>
      <p:ext uri="{BB962C8B-B14F-4D97-AF65-F5344CB8AC3E}">
        <p14:creationId xmlns:p14="http://schemas.microsoft.com/office/powerpoint/2010/main" val="169812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6" y="624110"/>
            <a:ext cx="7178092" cy="743039"/>
          </a:xfrm>
        </p:spPr>
        <p:txBody>
          <a:bodyPr>
            <a:normAutofit/>
          </a:bodyPr>
          <a:lstStyle/>
          <a:p>
            <a:pPr algn="ctr"/>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80" y="1367149"/>
            <a:ext cx="10066169" cy="5364265"/>
          </a:xfrm>
        </p:spPr>
        <p:txBody>
          <a:bodyPr>
            <a:normAutofit/>
          </a:bodyPr>
          <a:lstStyle/>
          <a:p>
            <a:pPr algn="just">
              <a:buFont typeface="Wingdings" panose="05000000000000000000" pitchFamily="2" charset="2"/>
              <a:buChar char="q"/>
            </a:pPr>
            <a:r>
              <a:rPr lang="tr-TR" dirty="0">
                <a:solidFill>
                  <a:schemeClr val="tx1"/>
                </a:solidFill>
              </a:rPr>
              <a:t>Sürekli ulaşılabilir olmaları için kesintisiz çalışacak şekilde tasarlanan, geniş güvenlik, jeneratör ve soğutma önlemleriyle veri merkezlerinde korunan, 7/24 internet bağlantısı olan, gelişmiş ve dayanıklı bilgisayarlara sunucu denir</a:t>
            </a:r>
            <a:r>
              <a:rPr lang="tr-TR" dirty="0" smtClean="0">
                <a:solidFill>
                  <a:schemeClr val="tx1"/>
                </a:solidFill>
              </a:rPr>
              <a:t>. </a:t>
            </a:r>
          </a:p>
          <a:p>
            <a:pPr algn="just">
              <a:buFont typeface="Wingdings" panose="05000000000000000000" pitchFamily="2" charset="2"/>
              <a:buChar char="q"/>
            </a:pPr>
            <a:r>
              <a:rPr lang="tr-TR" dirty="0" smtClean="0">
                <a:solidFill>
                  <a:schemeClr val="tx1"/>
                </a:solidFill>
              </a:rPr>
              <a:t>Server da kullanılan bütün uygulamaların genel adı olarak Sunucu Tabanlı Programlamayı kullanıyoruz.</a:t>
            </a:r>
          </a:p>
          <a:p>
            <a:pPr algn="just">
              <a:buFont typeface="Wingdings" panose="05000000000000000000" pitchFamily="2" charset="2"/>
              <a:buChar char="q"/>
            </a:pPr>
            <a:r>
              <a:rPr lang="tr-TR" dirty="0" smtClean="0">
                <a:solidFill>
                  <a:schemeClr val="tx1"/>
                </a:solidFill>
              </a:rPr>
              <a:t>Kullanıcı giriş işlemleri, istenen </a:t>
            </a:r>
            <a:r>
              <a:rPr lang="tr-TR" dirty="0">
                <a:solidFill>
                  <a:schemeClr val="tx1"/>
                </a:solidFill>
              </a:rPr>
              <a:t>sayfaları </a:t>
            </a:r>
            <a:r>
              <a:rPr lang="tr-TR" dirty="0" smtClean="0">
                <a:solidFill>
                  <a:schemeClr val="tx1"/>
                </a:solidFill>
              </a:rPr>
              <a:t>görüntüleme işlemleri, web </a:t>
            </a:r>
            <a:r>
              <a:rPr lang="tr-TR" dirty="0">
                <a:solidFill>
                  <a:schemeClr val="tx1"/>
                </a:solidFill>
              </a:rPr>
              <a:t>uygulamalarının </a:t>
            </a:r>
            <a:r>
              <a:rPr lang="tr-TR" dirty="0" smtClean="0">
                <a:solidFill>
                  <a:schemeClr val="tx1"/>
                </a:solidFill>
              </a:rPr>
              <a:t>yapısı, sunucular </a:t>
            </a:r>
            <a:r>
              <a:rPr lang="tr-TR" dirty="0">
                <a:solidFill>
                  <a:schemeClr val="tx1"/>
                </a:solidFill>
              </a:rPr>
              <a:t>ile </a:t>
            </a:r>
            <a:r>
              <a:rPr lang="tr-TR" dirty="0" smtClean="0">
                <a:solidFill>
                  <a:schemeClr val="tx1"/>
                </a:solidFill>
              </a:rPr>
              <a:t>veri tabanları ile etkileşim gibi işlemler sunucu tabanlı programlama adı altında incelenir.</a:t>
            </a:r>
            <a:endParaRPr lang="tr-TR" dirty="0">
              <a:solidFill>
                <a:schemeClr val="tx1"/>
              </a:solidFill>
            </a:endParaRPr>
          </a:p>
          <a:p>
            <a:pPr algn="just">
              <a:buFont typeface="Wingdings" panose="05000000000000000000" pitchFamily="2" charset="2"/>
              <a:buChar char="q"/>
            </a:pPr>
            <a:endParaRPr lang="tr-TR" dirty="0" smtClean="0">
              <a:solidFill>
                <a:schemeClr val="tx1"/>
              </a:solidFill>
            </a:endParaRPr>
          </a:p>
          <a:p>
            <a:pPr algn="just">
              <a:buFont typeface="Wingdings" panose="05000000000000000000" pitchFamily="2" charset="2"/>
              <a:buChar char="q"/>
            </a:pPr>
            <a:endParaRPr lang="tr-TR" dirty="0">
              <a:solidFill>
                <a:schemeClr val="tx1"/>
              </a:solidFill>
            </a:endParaRPr>
          </a:p>
          <a:p>
            <a:pPr algn="just"/>
            <a:endParaRPr lang="tr-TR" dirty="0" smtClean="0"/>
          </a:p>
          <a:p>
            <a:pPr marL="0" indent="0" algn="just">
              <a:buNone/>
            </a:pP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40" y="4169638"/>
            <a:ext cx="5698671" cy="2364948"/>
          </a:xfrm>
          <a:prstGeom prst="rect">
            <a:avLst/>
          </a:prstGeom>
        </p:spPr>
      </p:pic>
    </p:spTree>
    <p:extLst>
      <p:ext uri="{BB962C8B-B14F-4D97-AF65-F5344CB8AC3E}">
        <p14:creationId xmlns:p14="http://schemas.microsoft.com/office/powerpoint/2010/main" val="269758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7439349" cy="760553"/>
          </a:xfrm>
        </p:spPr>
        <p:txBody>
          <a:bodyPr/>
          <a:lstStyle/>
          <a:p>
            <a:pPr algn="ctr"/>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384664"/>
            <a:ext cx="9478341" cy="5225142"/>
          </a:xfrm>
        </p:spPr>
        <p:txBody>
          <a:bodyPr>
            <a:normAutofit/>
          </a:bodyPr>
          <a:lstStyle/>
          <a:p>
            <a:pPr algn="just">
              <a:buFont typeface="Wingdings" panose="05000000000000000000" pitchFamily="2" charset="2"/>
              <a:buChar char="q"/>
            </a:pPr>
            <a:r>
              <a:rPr lang="tr-TR" dirty="0">
                <a:hlinkClick r:id="rId2"/>
              </a:rPr>
              <a:t>https://</a:t>
            </a:r>
            <a:r>
              <a:rPr lang="tr-TR" dirty="0" smtClean="0">
                <a:hlinkClick r:id="rId2"/>
              </a:rPr>
              <a:t>developer.mozilla.org/en-US/docs/Learn/Server-side/First_steps/Introduction</a:t>
            </a:r>
            <a:endParaRPr lang="tr-TR" dirty="0" smtClean="0"/>
          </a:p>
          <a:p>
            <a:pPr algn="just">
              <a:buFont typeface="Wingdings" panose="05000000000000000000" pitchFamily="2" charset="2"/>
              <a:buChar char="q"/>
            </a:pPr>
            <a:r>
              <a:rPr lang="tr-TR" dirty="0">
                <a:hlinkClick r:id="rId3"/>
              </a:rPr>
              <a:t>https://</a:t>
            </a:r>
            <a:r>
              <a:rPr lang="tr-TR" dirty="0" smtClean="0">
                <a:hlinkClick r:id="rId3"/>
              </a:rPr>
              <a:t>developer.mozilla.org/en-US/docs/Learn/Server-side</a:t>
            </a:r>
            <a:endParaRPr lang="tr-TR" dirty="0" smtClean="0"/>
          </a:p>
          <a:p>
            <a:pPr algn="just">
              <a:buFont typeface="Wingdings" panose="05000000000000000000" pitchFamily="2" charset="2"/>
              <a:buChar char="q"/>
            </a:pPr>
            <a:r>
              <a:rPr lang="tr-TR" dirty="0">
                <a:hlinkClick r:id="rId4"/>
              </a:rPr>
              <a:t>https://www.geeksforgeeks.org/server-side-client-side-programming</a:t>
            </a:r>
            <a:r>
              <a:rPr lang="tr-TR" dirty="0" smtClean="0">
                <a:hlinkClick r:id="rId4"/>
              </a:rPr>
              <a:t>/</a:t>
            </a:r>
            <a:endParaRPr lang="tr-TR" dirty="0" smtClean="0"/>
          </a:p>
          <a:p>
            <a:pPr algn="just">
              <a:buFont typeface="Wingdings" panose="05000000000000000000" pitchFamily="2" charset="2"/>
              <a:buChar char="q"/>
            </a:pPr>
            <a:r>
              <a:rPr lang="tr-TR" dirty="0">
                <a:hlinkClick r:id="rId5"/>
              </a:rPr>
              <a:t>https://www.c-sharpcorner.com/UploadFile/2072a9/client-side-vs-server-side-programming-languages</a:t>
            </a:r>
            <a:r>
              <a:rPr lang="tr-TR" dirty="0" smtClean="0">
                <a:hlinkClick r:id="rId5"/>
              </a:rPr>
              <a:t>/</a:t>
            </a:r>
            <a:endParaRPr lang="tr-TR" dirty="0" smtClean="0"/>
          </a:p>
          <a:p>
            <a:pPr algn="just">
              <a:buFont typeface="Wingdings" panose="05000000000000000000" pitchFamily="2" charset="2"/>
              <a:buChar char="q"/>
            </a:pPr>
            <a:r>
              <a:rPr lang="tr-TR" dirty="0">
                <a:hlinkClick r:id="rId6"/>
              </a:rPr>
              <a:t>https://</a:t>
            </a:r>
            <a:r>
              <a:rPr lang="tr-TR" dirty="0" smtClean="0">
                <a:hlinkClick r:id="rId6"/>
              </a:rPr>
              <a:t>en.wikipedia.org/wiki/Server-side_scripting</a:t>
            </a:r>
            <a:endParaRPr lang="tr-TR" dirty="0" smtClean="0"/>
          </a:p>
          <a:p>
            <a:pPr algn="just">
              <a:buFont typeface="Wingdings" panose="05000000000000000000" pitchFamily="2" charset="2"/>
              <a:buChar char="q"/>
            </a:pPr>
            <a:r>
              <a:rPr lang="tr-TR" dirty="0">
                <a:hlinkClick r:id="rId7"/>
              </a:rPr>
              <a:t>https://</a:t>
            </a:r>
            <a:r>
              <a:rPr lang="tr-TR" dirty="0" smtClean="0">
                <a:hlinkClick r:id="rId7"/>
              </a:rPr>
              <a:t>crampeteb.medium.com/introduction-to-server-side-programming-languages-ad97fbb3f852</a:t>
            </a:r>
            <a:endParaRPr lang="tr-TR" dirty="0" smtClean="0"/>
          </a:p>
          <a:p>
            <a:pPr algn="just">
              <a:buFont typeface="Wingdings" panose="05000000000000000000" pitchFamily="2" charset="2"/>
              <a:buChar char="q"/>
            </a:pPr>
            <a:r>
              <a:rPr lang="tr-TR" dirty="0">
                <a:hlinkClick r:id="rId8"/>
              </a:rPr>
              <a:t>https://medium.com/@</a:t>
            </a:r>
            <a:r>
              <a:rPr lang="tr-TR" dirty="0" smtClean="0">
                <a:hlinkClick r:id="rId8"/>
              </a:rPr>
              <a:t>BaaniLeen/web-development-series-intro-to-server-side-scripting-fe5626323f92</a:t>
            </a:r>
            <a:endParaRPr lang="tr-TR" dirty="0" smtClean="0"/>
          </a:p>
          <a:p>
            <a:pPr algn="just">
              <a:buFont typeface="Wingdings" panose="05000000000000000000" pitchFamily="2" charset="2"/>
              <a:buChar char="q"/>
            </a:pPr>
            <a:r>
              <a:rPr lang="tr-TR" dirty="0">
                <a:hlinkClick r:id="rId9"/>
              </a:rPr>
              <a:t>https://www.bairesdev.com/blog/top-languages-server-side-scripting</a:t>
            </a:r>
            <a:r>
              <a:rPr lang="tr-TR" dirty="0" smtClean="0">
                <a:hlinkClick r:id="rId9"/>
              </a:rPr>
              <a:t>/</a:t>
            </a:r>
            <a:endParaRPr lang="tr-TR" dirty="0" smtClean="0"/>
          </a:p>
          <a:p>
            <a:pPr algn="just">
              <a:buFont typeface="Wingdings" panose="05000000000000000000" pitchFamily="2" charset="2"/>
              <a:buChar char="q"/>
            </a:pPr>
            <a:r>
              <a:rPr lang="tr-TR" dirty="0">
                <a:hlinkClick r:id="rId10"/>
              </a:rPr>
              <a:t>https://</a:t>
            </a:r>
            <a:r>
              <a:rPr lang="tr-TR" dirty="0" smtClean="0">
                <a:hlinkClick r:id="rId10"/>
              </a:rPr>
              <a:t>www2.cs.sfu.ca/CourseCentral/165/common/study-guide/content/epilogue-serverside.html</a:t>
            </a:r>
            <a:endParaRPr lang="tr-TR" dirty="0" smtClean="0"/>
          </a:p>
          <a:p>
            <a:pPr>
              <a:buFont typeface="Wingdings" panose="05000000000000000000" pitchFamily="2" charset="2"/>
              <a:buChar char="q"/>
            </a:pPr>
            <a:endParaRPr lang="tr-TR" dirty="0" smtClean="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7" name="Resim 6">
            <a:hlinkClick r:id="rId11"/>
            <a:extLst>
              <a:ext uri="{FF2B5EF4-FFF2-40B4-BE49-F238E27FC236}">
                <a16:creationId xmlns:a16="http://schemas.microsoft.com/office/drawing/2014/main" id="{0A675831-3AA0-4363-AC92-D034C6551F3F}"/>
              </a:ext>
            </a:extLst>
          </p:cNvPr>
          <p:cNvPicPr>
            <a:picLocks noChangeAspect="1"/>
          </p:cNvPicPr>
          <p:nvPr/>
        </p:nvPicPr>
        <p:blipFill>
          <a:blip r:embed="rId12"/>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3"/>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5172891" y="624110"/>
            <a:ext cx="6331721" cy="910207"/>
          </a:xfrm>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666486"/>
            <a:ext cx="6878832" cy="4002794"/>
          </a:xfrm>
        </p:spPr>
        <p:txBody>
          <a:bodyPr>
            <a:normAutofit/>
          </a:bodyPr>
          <a:lstStyle/>
          <a:p>
            <a:pPr>
              <a:buFont typeface="Wingdings" panose="05000000000000000000" pitchFamily="2" charset="2"/>
              <a:buChar char="q"/>
            </a:pPr>
            <a:r>
              <a:rPr lang="tr-TR" dirty="0">
                <a:solidFill>
                  <a:schemeClr val="tx1"/>
                </a:solidFill>
              </a:rPr>
              <a:t>13 - İstemci Tabanlı Programlama Nedir? </a:t>
            </a:r>
            <a:endParaRPr lang="tr-TR" dirty="0" smtClean="0">
              <a:solidFill>
                <a:schemeClr val="tx1"/>
              </a:solidFill>
            </a:endParaRPr>
          </a:p>
          <a:p>
            <a:pPr>
              <a:buFont typeface="Wingdings" panose="05000000000000000000" pitchFamily="2" charset="2"/>
              <a:buChar char="q"/>
            </a:pPr>
            <a:r>
              <a:rPr lang="tr-TR" dirty="0" smtClean="0">
                <a:solidFill>
                  <a:schemeClr val="tx1"/>
                </a:solidFill>
              </a:rPr>
              <a:t>14 – İstemci Sunucu Mimarisi</a:t>
            </a:r>
          </a:p>
          <a:p>
            <a:pPr>
              <a:buFont typeface="Wingdings" panose="05000000000000000000" pitchFamily="2" charset="2"/>
              <a:buChar char="q"/>
            </a:pPr>
            <a:r>
              <a:rPr lang="tr-TR" dirty="0" smtClean="0">
                <a:solidFill>
                  <a:schemeClr val="tx1"/>
                </a:solidFill>
              </a:rPr>
              <a:t>15 – Sunucu Tabanlı ve İstemci Tabanlı Programlama Aynı Mı?</a:t>
            </a:r>
          </a:p>
          <a:p>
            <a:pPr>
              <a:buFont typeface="Wingdings" panose="05000000000000000000" pitchFamily="2" charset="2"/>
              <a:buChar char="q"/>
            </a:pPr>
            <a:r>
              <a:rPr lang="tr-TR" dirty="0" smtClean="0">
                <a:solidFill>
                  <a:schemeClr val="tx1"/>
                </a:solidFill>
              </a:rPr>
              <a:t>Sonuç</a:t>
            </a:r>
          </a:p>
          <a:p>
            <a:pPr>
              <a:buFont typeface="Wingdings" panose="05000000000000000000" pitchFamily="2" charset="2"/>
              <a:buChar char="q"/>
            </a:pPr>
            <a:r>
              <a:rPr lang="tr-TR" dirty="0" smtClean="0">
                <a:solidFill>
                  <a:schemeClr val="tx1"/>
                </a:solidFill>
              </a:rPr>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459" y="1322437"/>
            <a:ext cx="3538153" cy="2650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50842" y="4813896"/>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87784" y="4915691"/>
            <a:ext cx="5499078" cy="14895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Seda Nur POLATER</a:t>
            </a:r>
            <a:r>
              <a:rPr lang="tr-TR" b="1" dirty="0">
                <a:solidFill>
                  <a:schemeClr val="tx1"/>
                </a:solidFill>
              </a:rPr>
              <a:t/>
            </a:r>
            <a:br>
              <a:rPr lang="tr-TR" b="1" dirty="0">
                <a:solidFill>
                  <a:schemeClr val="tx1"/>
                </a:solidFill>
              </a:rPr>
            </a:br>
            <a:r>
              <a:rPr lang="tr-TR" dirty="0">
                <a:solidFill>
                  <a:schemeClr val="tx1"/>
                </a:solidFill>
              </a:rPr>
              <a:t>E-posta                     </a:t>
            </a:r>
            <a:r>
              <a:rPr lang="tr-TR" dirty="0" smtClean="0">
                <a:solidFill>
                  <a:schemeClr val="tx1"/>
                </a:solidFill>
              </a:rPr>
              <a:t> : sedanurpolater7@gmail.com</a:t>
            </a:r>
            <a:endParaRPr lang="tr-TR" dirty="0">
              <a:solidFill>
                <a:schemeClr val="tx1"/>
              </a:solidFill>
            </a:endParaRPr>
          </a:p>
          <a:p>
            <a:r>
              <a:rPr lang="tr-TR" dirty="0">
                <a:solidFill>
                  <a:schemeClr val="tx1"/>
                </a:solidFill>
              </a:rPr>
              <a:t>Tarih                           </a:t>
            </a:r>
            <a:r>
              <a:rPr lang="tr-TR" dirty="0" smtClean="0">
                <a:solidFill>
                  <a:schemeClr val="tx1"/>
                </a:solidFill>
              </a:rPr>
              <a:t>: 18/08/2021</a:t>
            </a:r>
            <a:endParaRPr lang="tr-TR" dirty="0">
              <a:solidFill>
                <a:schemeClr val="tx1"/>
              </a:solidFill>
            </a:endParaRPr>
          </a:p>
          <a:p>
            <a:r>
              <a:rPr lang="tr-TR" dirty="0">
                <a:solidFill>
                  <a:schemeClr val="tx1"/>
                </a:solidFill>
              </a:rPr>
              <a:t>Sürüm                        </a:t>
            </a:r>
            <a:r>
              <a:rPr lang="tr-TR" dirty="0" smtClean="0">
                <a:solidFill>
                  <a:schemeClr val="tx1"/>
                </a:solidFill>
              </a:rPr>
              <a:t>: </a:t>
            </a:r>
            <a:r>
              <a:rPr lang="tr-TR" dirty="0">
                <a:solidFill>
                  <a:schemeClr val="tx1"/>
                </a:solidFill>
              </a:rPr>
              <a:t>v1</a:t>
            </a:r>
          </a:p>
        </p:txBody>
      </p:sp>
      <p:pic>
        <p:nvPicPr>
          <p:cNvPr id="3" name="Resim 2">
            <a:hlinkClick r:id="rId2"/>
            <a:extLst>
              <a:ext uri="{FF2B5EF4-FFF2-40B4-BE49-F238E27FC236}">
                <a16:creationId xmlns:a16="http://schemas.microsoft.com/office/drawing/2014/main"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
        <p:nvSpPr>
          <p:cNvPr id="11" name="Alt Başlık 2">
            <a:extLst>
              <a:ext uri="{FF2B5EF4-FFF2-40B4-BE49-F238E27FC236}">
                <a16:creationId xmlns:a16="http://schemas.microsoft.com/office/drawing/2014/main" id="{2ADB8702-2CF7-4796-9D02-4E0DE36007D0}"/>
              </a:ext>
            </a:extLst>
          </p:cNvPr>
          <p:cNvSpPr txBox="1">
            <a:spLocks/>
          </p:cNvSpPr>
          <p:nvPr/>
        </p:nvSpPr>
        <p:spPr>
          <a:xfrm>
            <a:off x="3653611" y="59672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2" name="Picture 6" descr="These are the Skills that You Need to Hone to Become a Software Engineer">
            <a:extLst>
              <a:ext uri="{FF2B5EF4-FFF2-40B4-BE49-F238E27FC236}">
                <a16:creationId xmlns:a16="http://schemas.microsoft.com/office/drawing/2014/main" id="{0632FBCB-F34B-462F-B8B8-95EEB20FD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6429" y="130029"/>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04011" y="577004"/>
            <a:ext cx="8164286" cy="786679"/>
          </a:xfrm>
        </p:spPr>
        <p:txBody>
          <a:bodyPr/>
          <a:lstStyle/>
          <a:p>
            <a:r>
              <a:rPr lang="tr-TR" dirty="0" smtClean="0"/>
              <a:t>1 - Web Tabanlı Programlama Nedir?</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Metin kutusu 4"/>
          <p:cNvSpPr txBox="1"/>
          <p:nvPr/>
        </p:nvSpPr>
        <p:spPr>
          <a:xfrm>
            <a:off x="1311578" y="1363683"/>
            <a:ext cx="10209861" cy="923330"/>
          </a:xfrm>
          <a:prstGeom prst="rect">
            <a:avLst/>
          </a:prstGeom>
          <a:noFill/>
        </p:spPr>
        <p:txBody>
          <a:bodyPr wrap="square" rtlCol="0">
            <a:spAutoFit/>
          </a:bodyPr>
          <a:lstStyle/>
          <a:p>
            <a:pPr marL="285750" indent="-285750">
              <a:buFont typeface="Wingdings" panose="05000000000000000000" pitchFamily="2" charset="2"/>
              <a:buChar char="q"/>
            </a:pPr>
            <a:r>
              <a:rPr lang="tr-TR" dirty="0"/>
              <a:t>Web tabanlı programlama dilleri temel </a:t>
            </a:r>
            <a:r>
              <a:rPr lang="tr-TR"/>
              <a:t>olarak </a:t>
            </a:r>
            <a:r>
              <a:rPr lang="tr-TR" smtClean="0"/>
              <a:t>sunucu </a:t>
            </a:r>
            <a:r>
              <a:rPr lang="tr-TR" dirty="0"/>
              <a:t>taraflı (server </a:t>
            </a:r>
            <a:r>
              <a:rPr lang="tr-TR" dirty="0" err="1"/>
              <a:t>side</a:t>
            </a:r>
            <a:r>
              <a:rPr lang="tr-TR" dirty="0"/>
              <a:t>) ve istemci taraflı (</a:t>
            </a:r>
            <a:r>
              <a:rPr lang="tr-TR" dirty="0" err="1"/>
              <a:t>client</a:t>
            </a:r>
            <a:r>
              <a:rPr lang="tr-TR" dirty="0"/>
              <a:t> </a:t>
            </a:r>
            <a:r>
              <a:rPr lang="tr-TR" dirty="0" err="1"/>
              <a:t>side</a:t>
            </a:r>
            <a:r>
              <a:rPr lang="tr-TR" dirty="0"/>
              <a:t>) olmak üzere ikiye ayrılır. </a:t>
            </a:r>
          </a:p>
          <a:p>
            <a:endParaRPr lang="tr-TR" dirty="0"/>
          </a:p>
        </p:txBody>
      </p:sp>
      <p:pic>
        <p:nvPicPr>
          <p:cNvPr id="6" name="Resim 5"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68" y="2202033"/>
            <a:ext cx="6034880" cy="1743318"/>
          </a:xfrm>
          <a:prstGeom prst="rect">
            <a:avLst/>
          </a:prstGeom>
        </p:spPr>
      </p:pic>
      <p:graphicFrame>
        <p:nvGraphicFramePr>
          <p:cNvPr id="8" name="Tablo 7"/>
          <p:cNvGraphicFramePr>
            <a:graphicFrameLocks noGrp="1"/>
          </p:cNvGraphicFramePr>
          <p:nvPr>
            <p:extLst>
              <p:ext uri="{D42A27DB-BD31-4B8C-83A1-F6EECF244321}">
                <p14:modId xmlns:p14="http://schemas.microsoft.com/office/powerpoint/2010/main" val="2370861755"/>
              </p:ext>
            </p:extLst>
          </p:nvPr>
        </p:nvGraphicFramePr>
        <p:xfrm>
          <a:off x="1311579" y="4158054"/>
          <a:ext cx="10209860" cy="2490941"/>
        </p:xfrm>
        <a:graphic>
          <a:graphicData uri="http://schemas.openxmlformats.org/drawingml/2006/table">
            <a:tbl>
              <a:tblPr firstRow="1" bandRow="1">
                <a:tableStyleId>{5DA37D80-6434-44D0-A028-1B22A696006F}</a:tableStyleId>
              </a:tblPr>
              <a:tblGrid>
                <a:gridCol w="5104930">
                  <a:extLst>
                    <a:ext uri="{9D8B030D-6E8A-4147-A177-3AD203B41FA5}">
                      <a16:colId xmlns:a16="http://schemas.microsoft.com/office/drawing/2014/main" val="1313456107"/>
                    </a:ext>
                  </a:extLst>
                </a:gridCol>
                <a:gridCol w="5104930">
                  <a:extLst>
                    <a:ext uri="{9D8B030D-6E8A-4147-A177-3AD203B41FA5}">
                      <a16:colId xmlns:a16="http://schemas.microsoft.com/office/drawing/2014/main" val="947268597"/>
                    </a:ext>
                  </a:extLst>
                </a:gridCol>
              </a:tblGrid>
              <a:tr h="2490941">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tr-TR" sz="1800" b="0" dirty="0" smtClean="0">
                          <a:solidFill>
                            <a:schemeClr val="tx1"/>
                          </a:solidFill>
                        </a:rPr>
                        <a:t>İstemci taraflı programlama dillerinin çalışma yeri kullanıcının bilgisayarıdır. Bir web sayfasına eriştiğinizde, istemci taraflı programlama dilleri ile oluşturulmuş kodlamalar, web sitesinin oluşturulmasında kullanılan HTML ve CSS gibi diğer yapılarla beraber bilgisayarınıza indirilir. İndirilen bütün yapılar tarayıcıda bir araya getirilerek web sayfası oluşturulur. </a:t>
                      </a:r>
                      <a:endParaRPr lang="tr-TR" sz="2000" dirty="0"/>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tr-TR" sz="1800" b="0" dirty="0" smtClean="0">
                          <a:solidFill>
                            <a:schemeClr val="tx1"/>
                          </a:solidFill>
                        </a:rPr>
                        <a:t>Sunucu taraflı programlama dillerinin komutları sunucuda derlenir ve burada çalıştırılır. Komutları derleyen, tarayıcılar değil sunucudaki yazılımlardır. Sunucuda kullanıcıdan gelen isteğe göre sayfalar oluşturulur ve bu sayfalar istemci taraflı programlama dillerinde olduğu gibi kullanıcının bilgisayarına yüklenerek kullanıcıya gösterilir. </a:t>
                      </a:r>
                    </a:p>
                  </a:txBody>
                  <a:tcPr/>
                </a:tc>
                <a:extLst>
                  <a:ext uri="{0D108BD9-81ED-4DB2-BD59-A6C34878D82A}">
                    <a16:rowId xmlns:a16="http://schemas.microsoft.com/office/drawing/2014/main" val="4262100586"/>
                  </a:ext>
                </a:extLst>
              </a:tr>
            </a:tbl>
          </a:graphicData>
        </a:graphic>
      </p:graphicFrame>
    </p:spTree>
    <p:extLst>
      <p:ext uri="{BB962C8B-B14F-4D97-AF65-F5344CB8AC3E}">
        <p14:creationId xmlns:p14="http://schemas.microsoft.com/office/powerpoint/2010/main" val="76594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939782" y="706718"/>
            <a:ext cx="8911687" cy="743259"/>
          </a:xfrm>
        </p:spPr>
        <p:txBody>
          <a:bodyPr/>
          <a:lstStyle/>
          <a:p>
            <a:pPr algn="ctr"/>
            <a:r>
              <a:rPr lang="tr-TR" dirty="0"/>
              <a:t>2</a:t>
            </a:r>
            <a:r>
              <a:rPr lang="tr-TR" dirty="0" smtClean="0"/>
              <a:t> - Server </a:t>
            </a:r>
            <a:r>
              <a:rPr lang="tr-TR" dirty="0"/>
              <a:t>(Sunucu) Nedir?</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80" y="1541418"/>
            <a:ext cx="6722078" cy="5016136"/>
          </a:xfrm>
        </p:spPr>
        <p:txBody>
          <a:bodyPr>
            <a:normAutofit/>
          </a:bodyPr>
          <a:lstStyle/>
          <a:p>
            <a:pPr algn="just">
              <a:buFont typeface="Wingdings" panose="05000000000000000000" pitchFamily="2" charset="2"/>
              <a:buChar char="q"/>
            </a:pPr>
            <a:r>
              <a:rPr lang="tr-TR" b="1" dirty="0">
                <a:solidFill>
                  <a:srgbClr val="FF0000"/>
                </a:solidFill>
              </a:rPr>
              <a:t>Server (Sunucu), </a:t>
            </a:r>
            <a:r>
              <a:rPr lang="tr-TR" dirty="0">
                <a:solidFill>
                  <a:schemeClr val="tx1"/>
                </a:solidFill>
              </a:rPr>
              <a:t>bilgisayar ağlarında, istemcilerin (kullanıcıların) erişebileceği, kullanımına ve paylaşımına açık kaynakları veya bazı servisleri (</a:t>
            </a:r>
            <a:r>
              <a:rPr lang="tr-TR" dirty="0" smtClean="0">
                <a:solidFill>
                  <a:schemeClr val="tx1"/>
                </a:solidFill>
              </a:rPr>
              <a:t>FTP, E-Posta</a:t>
            </a:r>
            <a:r>
              <a:rPr lang="tr-TR" dirty="0">
                <a:solidFill>
                  <a:schemeClr val="tx1"/>
                </a:solidFill>
              </a:rPr>
              <a:t>, Web Sitesi) çalıştıran bilgisayar birimlerine verilen genel bir addır. </a:t>
            </a:r>
            <a:endParaRPr lang="tr-TR" dirty="0" smtClean="0">
              <a:solidFill>
                <a:schemeClr val="tx1"/>
              </a:solidFill>
            </a:endParaRPr>
          </a:p>
          <a:p>
            <a:pPr marL="0" indent="0" algn="just">
              <a:buNone/>
            </a:pPr>
            <a:endParaRPr lang="tr-TR" dirty="0" smtClean="0">
              <a:solidFill>
                <a:schemeClr val="tx1"/>
              </a:solidFill>
            </a:endParaRPr>
          </a:p>
          <a:p>
            <a:pPr algn="just" fontAlgn="base">
              <a:buFont typeface="Wingdings" panose="05000000000000000000" pitchFamily="2" charset="2"/>
              <a:buChar char="q"/>
            </a:pPr>
            <a:r>
              <a:rPr lang="tr-TR" dirty="0" smtClean="0">
                <a:solidFill>
                  <a:schemeClr val="tx1"/>
                </a:solidFill>
              </a:rPr>
              <a:t>İçerisinde </a:t>
            </a:r>
            <a:r>
              <a:rPr lang="tr-TR" dirty="0">
                <a:solidFill>
                  <a:schemeClr val="tx1"/>
                </a:solidFill>
              </a:rPr>
              <a:t>işlemci (CPU), bellek (RAM) ve sabit sürücü gibi bileşenler yer alır</a:t>
            </a:r>
            <a:r>
              <a:rPr lang="tr-TR" dirty="0" smtClean="0">
                <a:solidFill>
                  <a:schemeClr val="tx1"/>
                </a:solidFill>
              </a:rPr>
              <a:t>. </a:t>
            </a:r>
          </a:p>
          <a:p>
            <a:pPr marL="0" indent="0" algn="just" fontAlgn="base">
              <a:buNone/>
            </a:pPr>
            <a:endParaRPr lang="tr-TR" dirty="0">
              <a:solidFill>
                <a:schemeClr val="tx1"/>
              </a:solidFill>
            </a:endParaRPr>
          </a:p>
          <a:p>
            <a:pPr algn="just" fontAlgn="base">
              <a:buFont typeface="Wingdings" panose="05000000000000000000" pitchFamily="2" charset="2"/>
              <a:buChar char="q"/>
            </a:pPr>
            <a:r>
              <a:rPr lang="tr-TR" dirty="0" smtClean="0">
                <a:solidFill>
                  <a:schemeClr val="tx1"/>
                </a:solidFill>
              </a:rPr>
              <a:t>Sunucular</a:t>
            </a:r>
            <a:r>
              <a:rPr lang="tr-TR" dirty="0">
                <a:solidFill>
                  <a:schemeClr val="tx1"/>
                </a:solidFill>
              </a:rPr>
              <a:t> </a:t>
            </a:r>
            <a:r>
              <a:rPr lang="tr-TR" dirty="0" smtClean="0">
                <a:solidFill>
                  <a:schemeClr val="tx1"/>
                </a:solidFill>
              </a:rPr>
              <a:t>7/24 </a:t>
            </a:r>
            <a:r>
              <a:rPr lang="tr-TR" dirty="0">
                <a:solidFill>
                  <a:schemeClr val="tx1"/>
                </a:solidFill>
              </a:rPr>
              <a:t>kesintisiz çalışma performansı, dayanıklılık, yüksek hizmet kalitesi ile enerji verimliliği gibi yüksek donanımlar kullanılır. </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789" y="1841864"/>
            <a:ext cx="3588730" cy="2560709"/>
          </a:xfrm>
          <a:prstGeom prst="rect">
            <a:avLst/>
          </a:prstGeom>
        </p:spPr>
      </p:pic>
    </p:spTree>
    <p:extLst>
      <p:ext uri="{BB962C8B-B14F-4D97-AF65-F5344CB8AC3E}">
        <p14:creationId xmlns:p14="http://schemas.microsoft.com/office/powerpoint/2010/main" val="151015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55371" y="547420"/>
            <a:ext cx="6871063" cy="889493"/>
          </a:xfrm>
        </p:spPr>
        <p:txBody>
          <a:bodyPr>
            <a:normAutofit fontScale="90000"/>
          </a:bodyPr>
          <a:lstStyle/>
          <a:p>
            <a:pPr algn="ctr"/>
            <a:r>
              <a:rPr lang="tr-TR" b="1" dirty="0" smtClean="0"/>
              <a:t>                3 - </a:t>
            </a:r>
            <a:r>
              <a:rPr lang="tr-TR" sz="4000" dirty="0" smtClean="0"/>
              <a:t>Sunucu Çeşitleri</a:t>
            </a:r>
            <a:r>
              <a:rPr lang="tr-TR" b="1" dirty="0"/>
              <a:t/>
            </a:r>
            <a:br>
              <a:rPr lang="tr-TR" b="1" dirty="0"/>
            </a:br>
            <a:endParaRPr lang="tr-TR" dirty="0"/>
          </a:p>
        </p:txBody>
      </p:sp>
      <p:sp>
        <p:nvSpPr>
          <p:cNvPr id="3" name="İçerik Yer Tutucusu 2"/>
          <p:cNvSpPr>
            <a:spLocks noGrp="1"/>
          </p:cNvSpPr>
          <p:nvPr>
            <p:ph idx="1"/>
          </p:nvPr>
        </p:nvSpPr>
        <p:spPr>
          <a:xfrm>
            <a:off x="1311579" y="1436914"/>
            <a:ext cx="10193033" cy="5199016"/>
          </a:xfrm>
        </p:spPr>
        <p:txBody>
          <a:bodyPr>
            <a:normAutofit/>
          </a:bodyPr>
          <a:lstStyle/>
          <a:p>
            <a:pPr algn="just" fontAlgn="base">
              <a:buFont typeface="Wingdings" panose="05000000000000000000" pitchFamily="2" charset="2"/>
              <a:buChar char="q"/>
            </a:pPr>
            <a:r>
              <a:rPr lang="tr-TR" dirty="0" smtClean="0">
                <a:solidFill>
                  <a:srgbClr val="00B0F0"/>
                </a:solidFill>
              </a:rPr>
              <a:t>Serverlar</a:t>
            </a:r>
            <a:r>
              <a:rPr lang="tr-TR" dirty="0" smtClean="0">
                <a:solidFill>
                  <a:schemeClr val="tx1"/>
                </a:solidFill>
              </a:rPr>
              <a:t> </a:t>
            </a:r>
            <a:r>
              <a:rPr lang="tr-TR" dirty="0">
                <a:solidFill>
                  <a:schemeClr val="tx1"/>
                </a:solidFill>
              </a:rPr>
              <a:t>kullanım amacına uygun olarak özelleştirilmiş donanımlar ile uygulamalar barındırırlar. Bu nedenle kullanım amaçları hedef </a:t>
            </a:r>
            <a:r>
              <a:rPr lang="tr-TR" dirty="0">
                <a:solidFill>
                  <a:srgbClr val="00B0F0"/>
                </a:solidFill>
              </a:rPr>
              <a:t>server</a:t>
            </a:r>
            <a:r>
              <a:rPr lang="tr-TR" dirty="0">
                <a:solidFill>
                  <a:schemeClr val="tx1"/>
                </a:solidFill>
              </a:rPr>
              <a:t> türünü belirlemektedir. </a:t>
            </a:r>
            <a:r>
              <a:rPr lang="tr-TR" dirty="0" smtClean="0">
                <a:solidFill>
                  <a:schemeClr val="tx1"/>
                </a:solidFill>
              </a:rPr>
              <a:t>Sunucu </a:t>
            </a:r>
            <a:r>
              <a:rPr lang="tr-TR" dirty="0">
                <a:solidFill>
                  <a:schemeClr val="tx1"/>
                </a:solidFill>
              </a:rPr>
              <a:t>türleri, yazılım, donanım veya kullanım amacı gibi pek çok farklı kriter dikkate alınarak sınıflandırılabilmektedir. </a:t>
            </a:r>
            <a:endParaRPr lang="tr-TR" dirty="0" smtClean="0">
              <a:solidFill>
                <a:schemeClr val="tx1"/>
              </a:solidFill>
            </a:endParaRPr>
          </a:p>
          <a:p>
            <a:pPr marL="0" indent="0" algn="just" fontAlgn="base">
              <a:buNone/>
            </a:pPr>
            <a:endParaRPr lang="tr-TR" dirty="0" smtClean="0">
              <a:solidFill>
                <a:schemeClr val="tx1"/>
              </a:solidFill>
            </a:endParaRPr>
          </a:p>
          <a:p>
            <a:pPr algn="just" fontAlgn="base">
              <a:buFont typeface="Wingdings" panose="05000000000000000000" pitchFamily="2" charset="2"/>
              <a:buChar char="q"/>
            </a:pPr>
            <a:r>
              <a:rPr lang="tr-TR" dirty="0" smtClean="0">
                <a:solidFill>
                  <a:schemeClr val="tx1"/>
                </a:solidFill>
              </a:rPr>
              <a:t>Günümüzde </a:t>
            </a:r>
            <a:r>
              <a:rPr lang="tr-TR" dirty="0">
                <a:solidFill>
                  <a:schemeClr val="tx1"/>
                </a:solidFill>
              </a:rPr>
              <a:t>yaygın olarak kullanılan </a:t>
            </a:r>
            <a:r>
              <a:rPr lang="tr-TR" dirty="0">
                <a:solidFill>
                  <a:srgbClr val="00B0F0"/>
                </a:solidFill>
              </a:rPr>
              <a:t>server çeşitleri</a:t>
            </a:r>
            <a:r>
              <a:rPr lang="tr-TR" dirty="0">
                <a:solidFill>
                  <a:schemeClr val="tx1"/>
                </a:solidFill>
              </a:rPr>
              <a:t> şu şekildedir</a:t>
            </a:r>
            <a:r>
              <a:rPr lang="tr-TR" dirty="0" smtClean="0">
                <a:solidFill>
                  <a:schemeClr val="tx1"/>
                </a:solidFill>
              </a:rPr>
              <a:t>:</a:t>
            </a:r>
          </a:p>
          <a:p>
            <a:pPr marL="0" indent="0" algn="just" fontAlgn="base">
              <a:buNone/>
            </a:pPr>
            <a:endParaRPr lang="tr-TR" dirty="0">
              <a:solidFill>
                <a:schemeClr val="tx1"/>
              </a:solidFill>
            </a:endParaRPr>
          </a:p>
          <a:p>
            <a:pPr marL="0" indent="0" algn="just" fontAlgn="base">
              <a:buNone/>
            </a:pPr>
            <a:r>
              <a:rPr lang="tr-TR" b="1" dirty="0" smtClean="0">
                <a:solidFill>
                  <a:srgbClr val="FF0000"/>
                </a:solidFill>
              </a:rPr>
              <a:t> 1 - Fiziksel </a:t>
            </a:r>
            <a:r>
              <a:rPr lang="tr-TR" b="1" dirty="0">
                <a:solidFill>
                  <a:srgbClr val="FF0000"/>
                </a:solidFill>
              </a:rPr>
              <a:t>Sunucu</a:t>
            </a:r>
          </a:p>
          <a:p>
            <a:pPr algn="just" fontAlgn="base">
              <a:buFont typeface="Wingdings" panose="05000000000000000000" pitchFamily="2" charset="2"/>
              <a:buChar char="ü"/>
            </a:pPr>
            <a:r>
              <a:rPr lang="tr-TR" dirty="0">
                <a:solidFill>
                  <a:schemeClr val="tx1"/>
                </a:solidFill>
              </a:rPr>
              <a:t>Paylaşımsız olarak sunulan bir sunucu seçeneğidir. Bu seçenekte sunucu tek bir kişiye bırakılmaktadır. </a:t>
            </a:r>
            <a:r>
              <a:rPr lang="tr-TR" dirty="0" smtClean="0">
                <a:solidFill>
                  <a:schemeClr val="tx1"/>
                </a:solidFill>
              </a:rPr>
              <a:t>Burada tek </a:t>
            </a:r>
            <a:r>
              <a:rPr lang="tr-TR" dirty="0">
                <a:solidFill>
                  <a:schemeClr val="tx1"/>
                </a:solidFill>
              </a:rPr>
              <a:t>bir site barındırılabilmesi veya sanallaştırma işlemi gerçekleştirilerek farklı bölümlere ayrılabilmesi mümkündür. </a:t>
            </a:r>
            <a:endParaRPr lang="tr-TR" dirty="0" smtClean="0">
              <a:solidFill>
                <a:schemeClr val="tx1"/>
              </a:solidFill>
            </a:endParaRPr>
          </a:p>
          <a:p>
            <a:pPr algn="just" fontAlgn="base">
              <a:buFont typeface="Wingdings" panose="05000000000000000000" pitchFamily="2" charset="2"/>
              <a:buChar char="ü"/>
            </a:pPr>
            <a:r>
              <a:rPr lang="tr-TR" dirty="0" smtClean="0">
                <a:solidFill>
                  <a:schemeClr val="tx1"/>
                </a:solidFill>
              </a:rPr>
              <a:t>Fiziksel </a:t>
            </a:r>
            <a:r>
              <a:rPr lang="tr-TR" dirty="0">
                <a:solidFill>
                  <a:schemeClr val="tx1"/>
                </a:solidFill>
              </a:rPr>
              <a:t>serverlar siteyi kolayca </a:t>
            </a:r>
            <a:r>
              <a:rPr lang="tr-TR" dirty="0" err="1">
                <a:solidFill>
                  <a:schemeClr val="tx1"/>
                </a:solidFill>
              </a:rPr>
              <a:t>host</a:t>
            </a:r>
            <a:r>
              <a:rPr lang="tr-TR" dirty="0">
                <a:solidFill>
                  <a:schemeClr val="tx1"/>
                </a:solidFill>
              </a:rPr>
              <a:t> edebilirler. Özellikle firmalar için önem taşıması nedeniyle </a:t>
            </a:r>
            <a:r>
              <a:rPr lang="tr-TR" b="1" dirty="0">
                <a:solidFill>
                  <a:srgbClr val="00B0F0"/>
                </a:solidFill>
              </a:rPr>
              <a:t>fiziksel sunucu</a:t>
            </a:r>
            <a:r>
              <a:rPr lang="tr-TR" b="1" dirty="0">
                <a:solidFill>
                  <a:schemeClr val="tx1"/>
                </a:solidFill>
              </a:rPr>
              <a:t> </a:t>
            </a:r>
            <a:r>
              <a:rPr lang="tr-TR" dirty="0">
                <a:solidFill>
                  <a:schemeClr val="tx1"/>
                </a:solidFill>
              </a:rPr>
              <a:t>çeşidinin, yüksek teknolojili, özel ekipman bileşenleriyle kurulması gerekir</a:t>
            </a:r>
            <a:r>
              <a:rPr lang="tr-TR" dirty="0" smtClean="0">
                <a:solidFill>
                  <a:schemeClr val="tx1"/>
                </a:solidFill>
              </a:rPr>
              <a:t>.</a:t>
            </a:r>
          </a:p>
          <a:p>
            <a:pPr marL="0" indent="0" algn="just" fontAlgn="base">
              <a:buNone/>
            </a:pPr>
            <a:endParaRPr lang="tr-TR" dirty="0" smtClean="0">
              <a:solidFill>
                <a:schemeClr val="tx1"/>
              </a:solidFill>
            </a:endParaRPr>
          </a:p>
          <a:p>
            <a:pPr algn="just" fontAlgn="base">
              <a:buFont typeface="Wingdings" panose="05000000000000000000" pitchFamily="2" charset="2"/>
              <a:buChar char="Ø"/>
            </a:pPr>
            <a:endParaRPr lang="tr-TR" dirty="0" smtClean="0">
              <a:solidFill>
                <a:schemeClr val="tx1"/>
              </a:solidFill>
            </a:endParaRPr>
          </a:p>
          <a:p>
            <a:pPr marL="0" indent="0" algn="just" fontAlgn="base">
              <a:buNone/>
            </a:pPr>
            <a:endParaRPr lang="tr-TR" dirty="0" smtClean="0">
              <a:solidFill>
                <a:schemeClr val="tx1"/>
              </a:solidFill>
            </a:endParaRPr>
          </a:p>
          <a:p>
            <a:pPr algn="just" fontAlgn="base"/>
            <a:endParaRPr lang="tr-TR" dirty="0"/>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1490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870423" cy="812804"/>
          </a:xfrm>
        </p:spPr>
        <p:txBody>
          <a:bodyPr/>
          <a:lstStyle/>
          <a:p>
            <a:pPr algn="ctr"/>
            <a:r>
              <a:rPr lang="tr-TR" dirty="0"/>
              <a:t>3</a:t>
            </a:r>
            <a:r>
              <a:rPr lang="tr-TR" dirty="0" smtClean="0"/>
              <a:t> - Sunucu </a:t>
            </a:r>
            <a:r>
              <a:rPr lang="tr-TR" dirty="0"/>
              <a:t>Çeşitleri</a:t>
            </a:r>
          </a:p>
        </p:txBody>
      </p:sp>
      <p:sp>
        <p:nvSpPr>
          <p:cNvPr id="3" name="İçerik Yer Tutucusu 2"/>
          <p:cNvSpPr>
            <a:spLocks noGrp="1"/>
          </p:cNvSpPr>
          <p:nvPr>
            <p:ph idx="1"/>
          </p:nvPr>
        </p:nvSpPr>
        <p:spPr>
          <a:xfrm>
            <a:off x="1311579" y="1436914"/>
            <a:ext cx="10193033" cy="5120640"/>
          </a:xfrm>
        </p:spPr>
        <p:txBody>
          <a:bodyPr>
            <a:normAutofit/>
          </a:bodyPr>
          <a:lstStyle/>
          <a:p>
            <a:pPr algn="just">
              <a:buFont typeface="Wingdings" panose="05000000000000000000" pitchFamily="2" charset="2"/>
              <a:buChar char="Ø"/>
            </a:pPr>
            <a:r>
              <a:rPr lang="tr-TR" dirty="0" smtClean="0">
                <a:solidFill>
                  <a:srgbClr val="00B0F0"/>
                </a:solidFill>
              </a:rPr>
              <a:t>Fiziksel </a:t>
            </a:r>
            <a:r>
              <a:rPr lang="tr-TR" dirty="0">
                <a:solidFill>
                  <a:srgbClr val="00B0F0"/>
                </a:solidFill>
              </a:rPr>
              <a:t>sunucular, </a:t>
            </a:r>
            <a:r>
              <a:rPr lang="tr-TR" dirty="0">
                <a:solidFill>
                  <a:schemeClr val="tx1"/>
                </a:solidFill>
              </a:rPr>
              <a:t>hem </a:t>
            </a:r>
            <a:r>
              <a:rPr lang="tr-TR" dirty="0" err="1">
                <a:solidFill>
                  <a:schemeClr val="tx1"/>
                </a:solidFill>
              </a:rPr>
              <a:t>yazılımsal</a:t>
            </a:r>
            <a:r>
              <a:rPr lang="tr-TR" dirty="0">
                <a:solidFill>
                  <a:schemeClr val="tx1"/>
                </a:solidFill>
              </a:rPr>
              <a:t>, hem de donanımsal kapasitesi sayesinde kullanıldıkları ağ üzerindeki pek çok işlemi kolayca yapabilirler. O işlemlerden bazıları şunlardır:</a:t>
            </a:r>
          </a:p>
          <a:p>
            <a:endParaRPr lang="tr-TR" dirty="0" smtClean="0"/>
          </a:p>
          <a:p>
            <a:pPr fontAlgn="base"/>
            <a:endParaRPr lang="tr-TR" dirty="0" smtClean="0"/>
          </a:p>
          <a:p>
            <a:pPr fontAlgn="base"/>
            <a:endParaRPr lang="tr-TR" dirty="0"/>
          </a:p>
          <a:p>
            <a:pPr fontAlgn="base"/>
            <a:endParaRPr lang="tr-TR" dirty="0" smtClean="0"/>
          </a:p>
          <a:p>
            <a:pPr fontAlgn="base"/>
            <a:endParaRPr lang="tr-TR" dirty="0"/>
          </a:p>
          <a:p>
            <a:pPr marL="0" indent="0" fontAlgn="base">
              <a:buNone/>
            </a:pPr>
            <a:endParaRPr lang="tr-TR" b="1" dirty="0" smtClean="0"/>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5" name="Tablo 4"/>
          <p:cNvGraphicFramePr>
            <a:graphicFrameLocks noGrp="1"/>
          </p:cNvGraphicFramePr>
          <p:nvPr>
            <p:extLst>
              <p:ext uri="{D42A27DB-BD31-4B8C-83A1-F6EECF244321}">
                <p14:modId xmlns:p14="http://schemas.microsoft.com/office/powerpoint/2010/main" val="121840123"/>
              </p:ext>
            </p:extLst>
          </p:nvPr>
        </p:nvGraphicFramePr>
        <p:xfrm>
          <a:off x="1557460" y="2471786"/>
          <a:ext cx="9701269" cy="2750573"/>
        </p:xfrm>
        <a:graphic>
          <a:graphicData uri="http://schemas.openxmlformats.org/drawingml/2006/table">
            <a:tbl>
              <a:tblPr firstRow="1" bandRow="1">
                <a:tableStyleId>{5DA37D80-6434-44D0-A028-1B22A696006F}</a:tableStyleId>
              </a:tblPr>
              <a:tblGrid>
                <a:gridCol w="3220516">
                  <a:extLst>
                    <a:ext uri="{9D8B030D-6E8A-4147-A177-3AD203B41FA5}">
                      <a16:colId xmlns:a16="http://schemas.microsoft.com/office/drawing/2014/main" val="3542939697"/>
                    </a:ext>
                  </a:extLst>
                </a:gridCol>
                <a:gridCol w="3220516">
                  <a:extLst>
                    <a:ext uri="{9D8B030D-6E8A-4147-A177-3AD203B41FA5}">
                      <a16:colId xmlns:a16="http://schemas.microsoft.com/office/drawing/2014/main" val="3580856283"/>
                    </a:ext>
                  </a:extLst>
                </a:gridCol>
                <a:gridCol w="3260237">
                  <a:extLst>
                    <a:ext uri="{9D8B030D-6E8A-4147-A177-3AD203B41FA5}">
                      <a16:colId xmlns:a16="http://schemas.microsoft.com/office/drawing/2014/main" val="3985925010"/>
                    </a:ext>
                  </a:extLst>
                </a:gridCol>
              </a:tblGrid>
              <a:tr h="6474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b="0" dirty="0" smtClean="0"/>
                        <a:t>İşletim sistemi güncellemeleri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b="0" dirty="0" err="1" smtClean="0"/>
                        <a:t>Antivirüs</a:t>
                      </a:r>
                      <a:r>
                        <a:rPr lang="tr-TR" b="0" dirty="0" smtClean="0"/>
                        <a:t> güncellemeleri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b="0" dirty="0" smtClean="0"/>
                        <a:t>İzinsiz giriş tespiti</a:t>
                      </a:r>
                    </a:p>
                  </a:txBody>
                  <a:tcPr/>
                </a:tc>
                <a:extLst>
                  <a:ext uri="{0D108BD9-81ED-4DB2-BD59-A6C34878D82A}">
                    <a16:rowId xmlns:a16="http://schemas.microsoft.com/office/drawing/2014/main" val="3260667984"/>
                  </a:ext>
                </a:extLst>
              </a:tr>
              <a:tr h="65595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SNMP donanım izleme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err="1" smtClean="0"/>
                        <a:t>DDos</a:t>
                      </a:r>
                      <a:r>
                        <a:rPr lang="tr-TR" dirty="0" smtClean="0"/>
                        <a:t> koruması</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Veri tabanı yönetimi</a:t>
                      </a:r>
                    </a:p>
                  </a:txBody>
                  <a:tcPr/>
                </a:tc>
                <a:extLst>
                  <a:ext uri="{0D108BD9-81ED-4DB2-BD59-A6C34878D82A}">
                    <a16:rowId xmlns:a16="http://schemas.microsoft.com/office/drawing/2014/main" val="2388577588"/>
                  </a:ext>
                </a:extLst>
              </a:tr>
              <a:tr h="6664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Güvenlik duvarı hizmetleri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DNS barındırma hizmeti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Yedekleme ve geri yüklemeler</a:t>
                      </a:r>
                    </a:p>
                  </a:txBody>
                  <a:tcPr/>
                </a:tc>
                <a:extLst>
                  <a:ext uri="{0D108BD9-81ED-4DB2-BD59-A6C34878D82A}">
                    <a16:rowId xmlns:a16="http://schemas.microsoft.com/office/drawing/2014/main" val="735836512"/>
                  </a:ext>
                </a:extLst>
              </a:tr>
              <a:tr h="7807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Anti-</a:t>
                      </a:r>
                      <a:r>
                        <a:rPr lang="tr-TR" dirty="0" err="1" smtClean="0"/>
                        <a:t>spam</a:t>
                      </a:r>
                      <a:r>
                        <a:rPr lang="tr-TR" dirty="0" smtClean="0"/>
                        <a:t> yazılımı</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Olağanüstü durum kurtarma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dirty="0" smtClean="0"/>
                        <a:t>Güvenlik denetimleri</a:t>
                      </a:r>
                    </a:p>
                  </a:txBody>
                  <a:tcPr/>
                </a:tc>
                <a:extLst>
                  <a:ext uri="{0D108BD9-81ED-4DB2-BD59-A6C34878D82A}">
                    <a16:rowId xmlns:a16="http://schemas.microsoft.com/office/drawing/2014/main" val="2328303024"/>
                  </a:ext>
                </a:extLst>
              </a:tr>
            </a:tbl>
          </a:graphicData>
        </a:graphic>
      </p:graphicFrame>
    </p:spTree>
    <p:extLst>
      <p:ext uri="{BB962C8B-B14F-4D97-AF65-F5344CB8AC3E}">
        <p14:creationId xmlns:p14="http://schemas.microsoft.com/office/powerpoint/2010/main" val="45468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7" y="624110"/>
            <a:ext cx="7360970" cy="786679"/>
          </a:xfrm>
        </p:spPr>
        <p:txBody>
          <a:bodyPr/>
          <a:lstStyle/>
          <a:p>
            <a:pPr algn="ctr"/>
            <a:r>
              <a:rPr lang="tr-TR" b="1" dirty="0" smtClean="0"/>
              <a:t> 3 - </a:t>
            </a:r>
            <a:r>
              <a:rPr lang="tr-TR" dirty="0" smtClean="0"/>
              <a:t>Sunucu </a:t>
            </a:r>
            <a:r>
              <a:rPr lang="tr-TR" dirty="0"/>
              <a:t>Çeşitleri</a:t>
            </a:r>
          </a:p>
        </p:txBody>
      </p:sp>
      <p:sp>
        <p:nvSpPr>
          <p:cNvPr id="3" name="İçerik Yer Tutucusu 2"/>
          <p:cNvSpPr>
            <a:spLocks noGrp="1"/>
          </p:cNvSpPr>
          <p:nvPr>
            <p:ph idx="1"/>
          </p:nvPr>
        </p:nvSpPr>
        <p:spPr>
          <a:xfrm>
            <a:off x="1311579" y="1410789"/>
            <a:ext cx="10193033" cy="5264331"/>
          </a:xfrm>
        </p:spPr>
        <p:txBody>
          <a:bodyPr>
            <a:normAutofit/>
          </a:bodyPr>
          <a:lstStyle/>
          <a:p>
            <a:pPr marL="0" indent="0" fontAlgn="base">
              <a:buNone/>
            </a:pPr>
            <a:r>
              <a:rPr lang="tr-TR" b="1" dirty="0">
                <a:solidFill>
                  <a:srgbClr val="FF0000"/>
                </a:solidFill>
              </a:rPr>
              <a:t>2 - VPS Server</a:t>
            </a:r>
          </a:p>
          <a:p>
            <a:pPr algn="just" fontAlgn="base">
              <a:buFont typeface="Wingdings" panose="05000000000000000000" pitchFamily="2" charset="2"/>
              <a:buChar char="Ø"/>
            </a:pPr>
            <a:r>
              <a:rPr lang="tr-TR" dirty="0">
                <a:solidFill>
                  <a:schemeClr val="tx1"/>
                </a:solidFill>
              </a:rPr>
              <a:t>VPS server (sanal özel sunucu) tamamen kişiye özel sunucu özellikleri gösterir. </a:t>
            </a:r>
            <a:endParaRPr lang="tr-TR" dirty="0" smtClean="0">
              <a:solidFill>
                <a:schemeClr val="tx1"/>
              </a:solidFill>
            </a:endParaRPr>
          </a:p>
          <a:p>
            <a:pPr algn="just" fontAlgn="base">
              <a:buFont typeface="Wingdings" panose="05000000000000000000" pitchFamily="2" charset="2"/>
              <a:buChar char="Ø"/>
            </a:pPr>
            <a:endParaRPr lang="tr-TR" b="1" dirty="0">
              <a:solidFill>
                <a:schemeClr val="tx1"/>
              </a:solidFill>
            </a:endParaRPr>
          </a:p>
          <a:p>
            <a:pPr algn="just" fontAlgn="base">
              <a:buFont typeface="Wingdings" panose="05000000000000000000" pitchFamily="2" charset="2"/>
              <a:buChar char="Ø"/>
            </a:pPr>
            <a:r>
              <a:rPr lang="tr-TR" b="1" dirty="0" smtClean="0">
                <a:solidFill>
                  <a:srgbClr val="00B0F0"/>
                </a:solidFill>
              </a:rPr>
              <a:t>VPS </a:t>
            </a:r>
            <a:r>
              <a:rPr lang="tr-TR" b="1" dirty="0">
                <a:solidFill>
                  <a:srgbClr val="00B0F0"/>
                </a:solidFill>
              </a:rPr>
              <a:t>server hangi siteler için uygundur?</a:t>
            </a:r>
          </a:p>
          <a:p>
            <a:pPr algn="just" fontAlgn="base">
              <a:buFont typeface="Wingdings" panose="05000000000000000000" pitchFamily="2" charset="2"/>
              <a:buChar char="Ø"/>
            </a:pPr>
            <a:r>
              <a:rPr lang="tr-TR" dirty="0">
                <a:solidFill>
                  <a:schemeClr val="tx1"/>
                </a:solidFill>
              </a:rPr>
              <a:t>Ekstra güvenliğe ihtiyaç duyan e-ticaret siteleri ile yoğun kaynak kullanan sosyal medya, finans ya da iş alanındaki web uygulamaları </a:t>
            </a:r>
            <a:r>
              <a:rPr lang="tr-TR" dirty="0" smtClean="0">
                <a:solidFill>
                  <a:schemeClr val="tx1"/>
                </a:solidFill>
              </a:rPr>
              <a:t>çok fazla trafiğe maruz kalırlar. </a:t>
            </a:r>
            <a:r>
              <a:rPr lang="tr-TR" dirty="0">
                <a:solidFill>
                  <a:schemeClr val="tx1"/>
                </a:solidFill>
              </a:rPr>
              <a:t>Bu nedenle de </a:t>
            </a:r>
            <a:r>
              <a:rPr lang="tr-TR" dirty="0" err="1">
                <a:solidFill>
                  <a:schemeClr val="tx1"/>
                </a:solidFill>
              </a:rPr>
              <a:t>VPS’ye</a:t>
            </a:r>
            <a:r>
              <a:rPr lang="tr-TR" dirty="0">
                <a:solidFill>
                  <a:schemeClr val="tx1"/>
                </a:solidFill>
              </a:rPr>
              <a:t> ihtiyaç duyarlar. </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083" y="4093963"/>
            <a:ext cx="4528709" cy="2372151"/>
          </a:xfrm>
          <a:prstGeom prst="rect">
            <a:avLst/>
          </a:prstGeom>
        </p:spPr>
      </p:pic>
    </p:spTree>
    <p:extLst>
      <p:ext uri="{BB962C8B-B14F-4D97-AF65-F5344CB8AC3E}">
        <p14:creationId xmlns:p14="http://schemas.microsoft.com/office/powerpoint/2010/main" val="24162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661418" cy="799741"/>
          </a:xfrm>
        </p:spPr>
        <p:txBody>
          <a:bodyPr/>
          <a:lstStyle/>
          <a:p>
            <a:pPr algn="ctr"/>
            <a:r>
              <a:rPr lang="tr-TR" dirty="0"/>
              <a:t>3</a:t>
            </a:r>
            <a:r>
              <a:rPr lang="tr-TR" dirty="0" smtClean="0"/>
              <a:t> - Sunucu </a:t>
            </a:r>
            <a:r>
              <a:rPr lang="tr-TR" dirty="0"/>
              <a:t>Çeşitleri</a:t>
            </a:r>
          </a:p>
        </p:txBody>
      </p:sp>
      <p:sp>
        <p:nvSpPr>
          <p:cNvPr id="3" name="İçerik Yer Tutucusu 2"/>
          <p:cNvSpPr>
            <a:spLocks noGrp="1"/>
          </p:cNvSpPr>
          <p:nvPr>
            <p:ph idx="1"/>
          </p:nvPr>
        </p:nvSpPr>
        <p:spPr>
          <a:xfrm>
            <a:off x="1311579" y="1410788"/>
            <a:ext cx="10193033" cy="5290458"/>
          </a:xfrm>
        </p:spPr>
        <p:txBody>
          <a:bodyPr>
            <a:normAutofit/>
          </a:bodyPr>
          <a:lstStyle/>
          <a:p>
            <a:pPr marL="0" indent="0" fontAlgn="base">
              <a:buNone/>
            </a:pPr>
            <a:r>
              <a:rPr lang="tr-TR" b="1" dirty="0">
                <a:solidFill>
                  <a:srgbClr val="FF0000"/>
                </a:solidFill>
              </a:rPr>
              <a:t>3 - VDS Server</a:t>
            </a:r>
          </a:p>
          <a:p>
            <a:pPr algn="just" fontAlgn="base">
              <a:buFont typeface="Wingdings" panose="05000000000000000000" pitchFamily="2" charset="2"/>
              <a:buChar char="Ø"/>
            </a:pPr>
            <a:r>
              <a:rPr lang="tr-TR" dirty="0">
                <a:solidFill>
                  <a:schemeClr val="tx1"/>
                </a:solidFill>
              </a:rPr>
              <a:t>Sanallaştırılmış Paylaşımsız </a:t>
            </a:r>
            <a:r>
              <a:rPr lang="tr-TR" dirty="0" smtClean="0">
                <a:solidFill>
                  <a:schemeClr val="tx1"/>
                </a:solidFill>
              </a:rPr>
              <a:t>Sunucu kullanım </a:t>
            </a:r>
            <a:r>
              <a:rPr lang="tr-TR" dirty="0">
                <a:solidFill>
                  <a:schemeClr val="tx1"/>
                </a:solidFill>
              </a:rPr>
              <a:t>tasarrufunun yine tamamen web sitesi sahibi sorumluluğunda olan özel bir server hizmetidir. </a:t>
            </a:r>
            <a:endParaRPr lang="tr-TR" dirty="0" smtClean="0">
              <a:solidFill>
                <a:schemeClr val="tx1"/>
              </a:solidFill>
            </a:endParaRPr>
          </a:p>
          <a:p>
            <a:pPr algn="just" fontAlgn="base">
              <a:buFont typeface="Wingdings" panose="05000000000000000000" pitchFamily="2" charset="2"/>
              <a:buChar char="Ø"/>
            </a:pPr>
            <a:r>
              <a:rPr lang="tr-TR" dirty="0" smtClean="0">
                <a:solidFill>
                  <a:schemeClr val="tx1"/>
                </a:solidFill>
              </a:rPr>
              <a:t>Serverların </a:t>
            </a:r>
            <a:r>
              <a:rPr lang="tr-TR" dirty="0">
                <a:solidFill>
                  <a:schemeClr val="tx1"/>
                </a:solidFill>
              </a:rPr>
              <a:t>her birinde kendine ait donanımsal bileşenler ayrı ayrı yer alır. Bunun dışında üzerinde birbirinden bağımsız olan server yazılımları ile bağımsız işletim sistemi de barındırır</a:t>
            </a:r>
            <a:r>
              <a:rPr lang="tr-TR" dirty="0" smtClean="0">
                <a:solidFill>
                  <a:schemeClr val="tx1"/>
                </a:solidFill>
              </a:rPr>
              <a:t>.</a:t>
            </a:r>
          </a:p>
          <a:p>
            <a:pPr marL="0" indent="0" algn="just" fontAlgn="base">
              <a:buNone/>
            </a:pPr>
            <a:endParaRPr lang="tr-TR" dirty="0" smtClean="0">
              <a:solidFill>
                <a:schemeClr val="tx1"/>
              </a:solidFill>
            </a:endParaRPr>
          </a:p>
          <a:p>
            <a:pPr algn="just" fontAlgn="base">
              <a:buFont typeface="Wingdings" panose="05000000000000000000" pitchFamily="2" charset="2"/>
              <a:buChar char="q"/>
            </a:pPr>
            <a:r>
              <a:rPr lang="tr-TR" b="1" dirty="0" smtClean="0">
                <a:solidFill>
                  <a:srgbClr val="00B0F0"/>
                </a:solidFill>
              </a:rPr>
              <a:t>VDS </a:t>
            </a:r>
            <a:r>
              <a:rPr lang="tr-TR" b="1" dirty="0">
                <a:solidFill>
                  <a:srgbClr val="00B0F0"/>
                </a:solidFill>
              </a:rPr>
              <a:t>server hangi siteler için uygundur?</a:t>
            </a:r>
          </a:p>
          <a:p>
            <a:pPr algn="just" fontAlgn="base">
              <a:buFont typeface="Wingdings" panose="05000000000000000000" pitchFamily="2" charset="2"/>
              <a:buChar char="Ø"/>
            </a:pPr>
            <a:r>
              <a:rPr lang="tr-TR" dirty="0">
                <a:solidFill>
                  <a:schemeClr val="tx1"/>
                </a:solidFill>
              </a:rPr>
              <a:t>Bir VDS servera atanan RAM ve işlemci miktarı, aynı fiziksel serverda bulunan diğer </a:t>
            </a:r>
            <a:r>
              <a:rPr lang="tr-TR" dirty="0" err="1">
                <a:solidFill>
                  <a:schemeClr val="tx1"/>
                </a:solidFill>
              </a:rPr>
              <a:t>VDS’ler</a:t>
            </a:r>
            <a:r>
              <a:rPr lang="tr-TR" dirty="0">
                <a:solidFill>
                  <a:schemeClr val="tx1"/>
                </a:solidFill>
              </a:rPr>
              <a:t> ya da VPS tarafından kullanılamaz. Bu özellik sayesinde VDS serverlar her zaman daha yüksek performansta çalışır. </a:t>
            </a:r>
            <a:endParaRPr lang="tr-TR" dirty="0" smtClean="0">
              <a:solidFill>
                <a:schemeClr val="tx1"/>
              </a:solidFill>
            </a:endParaRPr>
          </a:p>
          <a:p>
            <a:pPr algn="just" fontAlgn="base">
              <a:buFont typeface="Wingdings" panose="05000000000000000000" pitchFamily="2" charset="2"/>
              <a:buChar char="Ø"/>
            </a:pPr>
            <a:r>
              <a:rPr lang="tr-TR" dirty="0" smtClean="0">
                <a:solidFill>
                  <a:schemeClr val="tx1"/>
                </a:solidFill>
              </a:rPr>
              <a:t>Kurumsal </a:t>
            </a:r>
            <a:r>
              <a:rPr lang="tr-TR" dirty="0">
                <a:solidFill>
                  <a:schemeClr val="tx1"/>
                </a:solidFill>
              </a:rPr>
              <a:t>web siteleri ile yüksek iş yüküne sahip diğer siteler çok fazla trafik aldıklarından hızlı çalışmak için VDS servera ihtiyaç duyar</a:t>
            </a:r>
            <a:r>
              <a:rPr lang="tr-TR" dirty="0" smtClean="0">
                <a:solidFill>
                  <a:schemeClr val="tx1"/>
                </a:solidFill>
              </a:rPr>
              <a:t>.</a:t>
            </a:r>
            <a:endParaRPr lang="tr-TR"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0463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1157</TotalTime>
  <Words>1284</Words>
  <Application>Microsoft Office PowerPoint</Application>
  <PresentationFormat>Geniş ekran</PresentationFormat>
  <Paragraphs>308</Paragraphs>
  <Slides>30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30</vt:i4>
      </vt:variant>
    </vt:vector>
  </HeadingPairs>
  <TitlesOfParts>
    <vt:vector size="36" baseType="lpstr">
      <vt:lpstr>Arial</vt:lpstr>
      <vt:lpstr>Calibri</vt:lpstr>
      <vt:lpstr>Century Gothic</vt:lpstr>
      <vt:lpstr>Wingdings</vt:lpstr>
      <vt:lpstr>Wingdings 3</vt:lpstr>
      <vt:lpstr>Duman</vt:lpstr>
      <vt:lpstr>Sunucu Tabanlı Programlama Nedir?</vt:lpstr>
      <vt:lpstr>İçindekiler</vt:lpstr>
      <vt:lpstr>İçindekiler</vt:lpstr>
      <vt:lpstr>1 - Web Tabanlı Programlama Nedir?</vt:lpstr>
      <vt:lpstr>2 - Server (Sunucu) Nedir?</vt:lpstr>
      <vt:lpstr>                3 - Sunucu Çeşitleri </vt:lpstr>
      <vt:lpstr>3 - Sunucu Çeşitleri</vt:lpstr>
      <vt:lpstr> 3 - Sunucu Çeşitleri</vt:lpstr>
      <vt:lpstr>3 - Sunucu Çeşitleri</vt:lpstr>
      <vt:lpstr> 3 - Sunucu Çeşitleri</vt:lpstr>
      <vt:lpstr> 3 - Sunucu Çeşitleri</vt:lpstr>
      <vt:lpstr> 3 - Sunucu Çeşitleri</vt:lpstr>
      <vt:lpstr> 3 - Sunucu Çeşitleri</vt:lpstr>
      <vt:lpstr> 3 - Sunucu Çeşitleri</vt:lpstr>
      <vt:lpstr>3 - Sunucu Çeşitleri </vt:lpstr>
      <vt:lpstr>4 - Sunucu Tabanlı Programlama Nedir?</vt:lpstr>
      <vt:lpstr>5 - Sunucu Tabanlı Programlama Dilleri</vt:lpstr>
      <vt:lpstr>6 - PHP</vt:lpstr>
      <vt:lpstr>7 - JSP</vt:lpstr>
      <vt:lpstr>8 - ASP</vt:lpstr>
      <vt:lpstr>9 - Perl</vt:lpstr>
      <vt:lpstr>10 - Python</vt:lpstr>
      <vt:lpstr>11 - Node.js</vt:lpstr>
      <vt:lpstr>12 - Ruby  </vt:lpstr>
      <vt:lpstr>13 - İstemci Tabanlı Programlama Nedir?</vt:lpstr>
      <vt:lpstr>14 - İstemci – Sunucu Mimarisi</vt:lpstr>
      <vt:lpstr>15 - Sunucu Tabanlı ve İstemci Tabanlı Programlama Aynı Mı?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ronaldinho424</cp:lastModifiedBy>
  <cp:revision>105</cp:revision>
  <dcterms:created xsi:type="dcterms:W3CDTF">2020-04-15T07:57:29Z</dcterms:created>
  <dcterms:modified xsi:type="dcterms:W3CDTF">2021-08-18T18:40:37Z</dcterms:modified>
</cp:coreProperties>
</file>