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61" r:id="rId5"/>
    <p:sldId id="262" r:id="rId6"/>
    <p:sldId id="264" r:id="rId7"/>
    <p:sldId id="273" r:id="rId8"/>
    <p:sldId id="274" r:id="rId9"/>
    <p:sldId id="275" r:id="rId10"/>
    <p:sldId id="263" r:id="rId11"/>
    <p:sldId id="265" r:id="rId12"/>
    <p:sldId id="266" r:id="rId13"/>
    <p:sldId id="276" r:id="rId14"/>
    <p:sldId id="277" r:id="rId15"/>
    <p:sldId id="278" r:id="rId16"/>
    <p:sldId id="268" r:id="rId17"/>
    <p:sldId id="269" r:id="rId18"/>
    <p:sldId id="270" r:id="rId19"/>
    <p:sldId id="259"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4660"/>
  </p:normalViewPr>
  <p:slideViewPr>
    <p:cSldViewPr snapToGrid="0">
      <p:cViewPr varScale="1">
        <p:scale>
          <a:sx n="72" d="100"/>
          <a:sy n="72" d="100"/>
        </p:scale>
        <p:origin x="5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8/21/2021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8/21/2021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8/21/2021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8/21/2021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8/21/2021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8/21/2021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8/21/2021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8/21/2021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8/21/2021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8/21/2021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8/21/2021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8/21/2021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8/21/2021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8/21/2021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8/21/2021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8/21/2021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8/21/2021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8/21/2021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2.xml"/><Relationship Id="rId4" Type="http://schemas.openxmlformats.org/officeDocument/2006/relationships/hyperlink" Target="http://youtube.com/bmdersleri"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hyperlink" Target="http://youtube.com/bmdersleri"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6666896" y="4997115"/>
            <a:ext cx="5190957" cy="160559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492859" y="1833419"/>
            <a:ext cx="7513983" cy="2205869"/>
          </a:xfrm>
        </p:spPr>
        <p:txBody>
          <a:bodyPr>
            <a:normAutofit/>
          </a:bodyPr>
          <a:lstStyle/>
          <a:p>
            <a:r>
              <a:rPr lang="tr-TR" sz="4000" b="1" dirty="0">
                <a:ln w="9525">
                  <a:solidFill>
                    <a:schemeClr val="bg1"/>
                  </a:solidFill>
                  <a:prstDash val="solid"/>
                </a:ln>
                <a:solidFill>
                  <a:schemeClr val="tx1"/>
                </a:solidFill>
                <a:effectLst>
                  <a:outerShdw blurRad="12700" dist="38100" dir="2700000" algn="tl" rotWithShape="0">
                    <a:schemeClr val="bg1">
                      <a:lumMod val="50000"/>
                    </a:schemeClr>
                  </a:outerShdw>
                </a:effectLst>
              </a:rPr>
              <a:t>PHP VERİTABANINDA BAĞLANTI KURMA İŞLEMLERİ</a:t>
            </a: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7257303" y="5166613"/>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özcan OKUT</a:t>
            </a:r>
          </a:p>
          <a:p>
            <a:r>
              <a:rPr lang="tr-TR" dirty="0">
                <a:solidFill>
                  <a:schemeClr val="tx1"/>
                </a:solidFill>
              </a:rPr>
              <a:t>Tarih                            : 15/08/2021</a:t>
            </a:r>
          </a:p>
          <a:p>
            <a:r>
              <a:rPr lang="tr-TR" dirty="0">
                <a:solidFill>
                  <a:schemeClr val="tx1"/>
                </a:solidFill>
              </a:rPr>
              <a:t>Sürüm                         : v1</a:t>
            </a:r>
          </a:p>
        </p:txBody>
      </p:sp>
      <p:pic>
        <p:nvPicPr>
          <p:cNvPr id="12" name="Picture 2" descr="What Is Real Artificial Intelligence: Characteristics of True AI ...">
            <a:extLst>
              <a:ext uri="{FF2B5EF4-FFF2-40B4-BE49-F238E27FC236}">
                <a16:creationId xmlns:a16="http://schemas.microsoft.com/office/drawing/2014/main" id="{9C97840F-45F2-4B61-ACA8-042E075CB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72" y="4319146"/>
            <a:ext cx="3492832"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Resim 4">
            <a:hlinkClick r:id="rId3"/>
            <a:extLst>
              <a:ext uri="{FF2B5EF4-FFF2-40B4-BE49-F238E27FC236}">
                <a16:creationId xmlns:a16="http://schemas.microsoft.com/office/drawing/2014/main" id="{EED764AF-282C-4771-8AA0-42C0A63C7DC7}"/>
              </a:ext>
            </a:extLst>
          </p:cNvPr>
          <p:cNvPicPr>
            <a:picLocks noChangeAspect="1"/>
          </p:cNvPicPr>
          <p:nvPr/>
        </p:nvPicPr>
        <p:blipFill>
          <a:blip r:embed="rId4"/>
          <a:stretch>
            <a:fillRect/>
          </a:stretch>
        </p:blipFill>
        <p:spPr>
          <a:xfrm>
            <a:off x="1064126" y="-111072"/>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510890" y="1335303"/>
            <a:ext cx="2916964"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6" descr="These are the Skills that You Need to Hone to Become a Software Engineer">
            <a:extLst>
              <a:ext uri="{FF2B5EF4-FFF2-40B4-BE49-F238E27FC236}">
                <a16:creationId xmlns:a16="http://schemas.microsoft.com/office/drawing/2014/main" id="{5D3FC272-08B1-4482-8241-964622235D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03527" y="193824"/>
            <a:ext cx="3154326" cy="17743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Alt Başlık 2">
            <a:extLst>
              <a:ext uri="{FF2B5EF4-FFF2-40B4-BE49-F238E27FC236}">
                <a16:creationId xmlns:a16="http://schemas.microsoft.com/office/drawing/2014/main" id="{AFAC00CB-D72B-446D-8857-9E634BBB30B2}"/>
              </a:ext>
            </a:extLst>
          </p:cNvPr>
          <p:cNvSpPr txBox="1">
            <a:spLocks/>
          </p:cNvSpPr>
          <p:nvPr/>
        </p:nvSpPr>
        <p:spPr>
          <a:xfrm>
            <a:off x="3679991" y="58859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Sunucu Tabanlı Programlama</a:t>
            </a:r>
            <a:endParaRPr lang="en-US" b="1" dirty="0">
              <a:ln/>
              <a:solidFill>
                <a:schemeClr val="accent3"/>
              </a:solidFill>
            </a:endParaRPr>
          </a:p>
        </p:txBody>
      </p:sp>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 </a:t>
            </a:r>
            <a:r>
              <a:rPr lang="tr-TR" noProof="1"/>
              <a:t>MySQLi Veritabanı Bağlantı Arayüzü</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15835" y="1786650"/>
            <a:ext cx="9700515" cy="1642350"/>
          </a:xfrm>
        </p:spPr>
        <p:txBody>
          <a:bodyPr>
            <a:normAutofit/>
          </a:bodyPr>
          <a:lstStyle/>
          <a:p>
            <a:pPr algn="just"/>
            <a:r>
              <a:rPr lang="tr-TR" dirty="0"/>
              <a:t>Kodlarımızı yazdıktan sonra Google sekmesine girip </a:t>
            </a:r>
            <a:r>
              <a:rPr lang="tr-TR" noProof="1"/>
              <a:t>localhost</a:t>
            </a:r>
            <a:r>
              <a:rPr lang="tr-TR" dirty="0"/>
              <a:t> yazdıktan sonra dosyamızı açıp veri tabanı bağlantımızın sorunsuz şekilde  çalıştığını görebiliriz.</a:t>
            </a:r>
            <a:endParaRPr lang="en-US" dirty="0"/>
          </a:p>
        </p:txBody>
      </p:sp>
      <p:pic>
        <p:nvPicPr>
          <p:cNvPr id="5" name="Resim 4">
            <a:extLst>
              <a:ext uri="{FF2B5EF4-FFF2-40B4-BE49-F238E27FC236}">
                <a16:creationId xmlns:a16="http://schemas.microsoft.com/office/drawing/2014/main" id="{9A93985F-F50B-45A2-94E6-3D87AAA30486}"/>
              </a:ext>
            </a:extLst>
          </p:cNvPr>
          <p:cNvPicPr>
            <a:picLocks noChangeAspect="1"/>
          </p:cNvPicPr>
          <p:nvPr/>
        </p:nvPicPr>
        <p:blipFill>
          <a:blip r:embed="rId2"/>
          <a:stretch>
            <a:fillRect/>
          </a:stretch>
        </p:blipFill>
        <p:spPr>
          <a:xfrm>
            <a:off x="2469707" y="2906905"/>
            <a:ext cx="8106458" cy="3742553"/>
          </a:xfrm>
          <a:prstGeom prst="rect">
            <a:avLst/>
          </a:prstGeom>
        </p:spPr>
      </p:pic>
    </p:spTree>
    <p:extLst>
      <p:ext uri="{BB962C8B-B14F-4D97-AF65-F5344CB8AC3E}">
        <p14:creationId xmlns:p14="http://schemas.microsoft.com/office/powerpoint/2010/main" val="530251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noProof="1"/>
              <a:t>MySQL</a:t>
            </a:r>
            <a:r>
              <a:rPr lang="tr-TR" dirty="0"/>
              <a:t> Bağlantı Hatası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1488551"/>
          </a:xfrm>
        </p:spPr>
        <p:txBody>
          <a:bodyPr>
            <a:normAutofit/>
          </a:bodyPr>
          <a:lstStyle/>
          <a:p>
            <a:pPr algn="just"/>
            <a:r>
              <a:rPr lang="tr-TR" noProof="1"/>
              <a:t>Örneğin PHP kodundaki parolayı  değiştirirsek(veritabanı gerçeğini değiştirmeden) </a:t>
            </a:r>
            <a:r>
              <a:rPr lang="tr-TR" noProof="1">
                <a:solidFill>
                  <a:srgbClr val="565656"/>
                </a:solidFill>
              </a:rPr>
              <a:t>i</a:t>
            </a:r>
            <a:r>
              <a:rPr lang="tr-TR" b="0" i="0" noProof="1">
                <a:solidFill>
                  <a:srgbClr val="565656"/>
                </a:solidFill>
                <a:effectLst/>
              </a:rPr>
              <a:t>kisi eşleşmezse, veritabanıyla bağlantı kurulamaz. Bağlantının başarısız olduğunu belirten bir hata mesajı alırsınız</a:t>
            </a:r>
            <a:endParaRPr lang="tr-TR" noProof="1"/>
          </a:p>
          <a:p>
            <a:pPr algn="just"/>
            <a:endParaRPr lang="en-US" dirty="0"/>
          </a:p>
        </p:txBody>
      </p:sp>
      <p:pic>
        <p:nvPicPr>
          <p:cNvPr id="6" name="Resim 5">
            <a:extLst>
              <a:ext uri="{FF2B5EF4-FFF2-40B4-BE49-F238E27FC236}">
                <a16:creationId xmlns:a16="http://schemas.microsoft.com/office/drawing/2014/main" id="{6658C465-4652-4A62-82A0-975990FC8928}"/>
              </a:ext>
            </a:extLst>
          </p:cNvPr>
          <p:cNvPicPr>
            <a:picLocks noChangeAspect="1"/>
          </p:cNvPicPr>
          <p:nvPr/>
        </p:nvPicPr>
        <p:blipFill>
          <a:blip r:embed="rId2"/>
          <a:stretch>
            <a:fillRect/>
          </a:stretch>
        </p:blipFill>
        <p:spPr>
          <a:xfrm>
            <a:off x="1995801" y="3124200"/>
            <a:ext cx="8952931" cy="1053883"/>
          </a:xfrm>
          <a:prstGeom prst="rect">
            <a:avLst/>
          </a:prstGeom>
        </p:spPr>
      </p:pic>
    </p:spTree>
    <p:extLst>
      <p:ext uri="{BB962C8B-B14F-4D97-AF65-F5344CB8AC3E}">
        <p14:creationId xmlns:p14="http://schemas.microsoft.com/office/powerpoint/2010/main" val="3150035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PDO ile</a:t>
            </a:r>
            <a:r>
              <a:rPr lang="tr-TR" noProof="1"/>
              <a:t> Veritabanı B</a:t>
            </a:r>
            <a:r>
              <a:rPr lang="tr-TR" dirty="0"/>
              <a:t>ağlantısı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2350428"/>
          </a:xfrm>
        </p:spPr>
        <p:txBody>
          <a:bodyPr>
            <a:normAutofit fontScale="85000" lnSpcReduction="20000"/>
          </a:bodyPr>
          <a:lstStyle/>
          <a:p>
            <a:pPr algn="just"/>
            <a:r>
              <a:rPr lang="tr-TR" b="0" i="0" noProof="1">
                <a:solidFill>
                  <a:srgbClr val="1A1A1A"/>
                </a:solidFill>
                <a:effectLst/>
              </a:rPr>
              <a:t>PDO ile bağlanırken try ~ catch yapısını kullanmak zorunda değildik ancak böyle bir kullanım çok daha kullanışlıdır. Çünkü PDO’nun hatalar için bir exception’ı var ve daha mantıklı hata mesajları üretiyor.try bölümü doğru işlemi sağlandığı catch ise hata durumu olmasında verilecek hatayı gösterir.</a:t>
            </a:r>
          </a:p>
          <a:p>
            <a:pPr algn="just"/>
            <a:r>
              <a:rPr lang="tr-TR" noProof="1">
                <a:solidFill>
                  <a:srgbClr val="1A1A1A"/>
                </a:solidFill>
              </a:rPr>
              <a:t>Veritabanı bağlantısı sağlanırken Türkçe karakterler için charset utf8 ile tanımlama yapılmaktadır.</a:t>
            </a:r>
          </a:p>
          <a:p>
            <a:pPr algn="just"/>
            <a:r>
              <a:rPr lang="tr-TR" noProof="1"/>
              <a:t>PDO’da öncelikle bir değişken oluşturuyoruz.örnek olarak pdo olsun değişken ismimiz bağlantı için new PDO diyoruz.Gerekli veritabanı türü,veritabanı ismi, kullanıcı adını ve şifremizi parametrelere yazıyoruz.</a:t>
            </a:r>
          </a:p>
          <a:p>
            <a:pPr algn="just"/>
            <a:r>
              <a:rPr lang="tr-TR" noProof="1"/>
              <a:t>Catch bölümünde PDOException kullanarak hatayı yakaladıktan sonra değişkene atıp getMessage fonksiyonu ile hatanın mesajını direk olarak alıyoruz.</a:t>
            </a:r>
          </a:p>
        </p:txBody>
      </p:sp>
      <p:pic>
        <p:nvPicPr>
          <p:cNvPr id="5" name="Resim 4">
            <a:extLst>
              <a:ext uri="{FF2B5EF4-FFF2-40B4-BE49-F238E27FC236}">
                <a16:creationId xmlns:a16="http://schemas.microsoft.com/office/drawing/2014/main" id="{6AAF95CD-3365-4864-8E08-B3533134E7E4}"/>
              </a:ext>
            </a:extLst>
          </p:cNvPr>
          <p:cNvPicPr>
            <a:picLocks noChangeAspect="1"/>
          </p:cNvPicPr>
          <p:nvPr/>
        </p:nvPicPr>
        <p:blipFill>
          <a:blip r:embed="rId2"/>
          <a:stretch>
            <a:fillRect/>
          </a:stretch>
        </p:blipFill>
        <p:spPr>
          <a:xfrm>
            <a:off x="2923786" y="3757568"/>
            <a:ext cx="7096962" cy="3100432"/>
          </a:xfrm>
          <a:prstGeom prst="rect">
            <a:avLst/>
          </a:prstGeom>
        </p:spPr>
      </p:pic>
    </p:spTree>
    <p:extLst>
      <p:ext uri="{BB962C8B-B14F-4D97-AF65-F5344CB8AC3E}">
        <p14:creationId xmlns:p14="http://schemas.microsoft.com/office/powerpoint/2010/main" val="527634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2AAECF-EA22-4686-BDED-D81AB82CA036}"/>
              </a:ext>
            </a:extLst>
          </p:cNvPr>
          <p:cNvSpPr>
            <a:spLocks noGrp="1"/>
          </p:cNvSpPr>
          <p:nvPr>
            <p:ph type="title"/>
          </p:nvPr>
        </p:nvSpPr>
        <p:spPr/>
        <p:txBody>
          <a:bodyPr/>
          <a:lstStyle/>
          <a:p>
            <a:r>
              <a:rPr lang="tr-TR" dirty="0"/>
              <a:t>Örnek PDO </a:t>
            </a:r>
            <a:r>
              <a:rPr lang="tr-TR" noProof="1"/>
              <a:t>Veritabanı B</a:t>
            </a:r>
            <a:r>
              <a:rPr lang="tr-TR" dirty="0"/>
              <a:t>ağlantısı</a:t>
            </a:r>
          </a:p>
        </p:txBody>
      </p:sp>
      <p:sp>
        <p:nvSpPr>
          <p:cNvPr id="3" name="İçerik Yer Tutucusu 2">
            <a:extLst>
              <a:ext uri="{FF2B5EF4-FFF2-40B4-BE49-F238E27FC236}">
                <a16:creationId xmlns:a16="http://schemas.microsoft.com/office/drawing/2014/main" id="{786BC5FD-91D6-4BD8-B28D-02D2B0D96F47}"/>
              </a:ext>
            </a:extLst>
          </p:cNvPr>
          <p:cNvSpPr>
            <a:spLocks noGrp="1"/>
          </p:cNvSpPr>
          <p:nvPr>
            <p:ph idx="1"/>
          </p:nvPr>
        </p:nvSpPr>
        <p:spPr>
          <a:xfrm>
            <a:off x="2178395" y="1656522"/>
            <a:ext cx="8915400" cy="1391478"/>
          </a:xfrm>
        </p:spPr>
        <p:txBody>
          <a:bodyPr/>
          <a:lstStyle/>
          <a:p>
            <a:r>
              <a:rPr lang="tr-TR" noProof="1"/>
              <a:t>php etiketlerini açıyoruz.Sonra try- catch yapısını oluşturalım. Bunu if - else blokları olarak düşünebiliriz.</a:t>
            </a:r>
          </a:p>
        </p:txBody>
      </p:sp>
      <p:sp>
        <p:nvSpPr>
          <p:cNvPr id="4" name="Slayt Numarası Yer Tutucusu 3">
            <a:extLst>
              <a:ext uri="{FF2B5EF4-FFF2-40B4-BE49-F238E27FC236}">
                <a16:creationId xmlns:a16="http://schemas.microsoft.com/office/drawing/2014/main" id="{054A99AB-6C6B-45AB-86CC-CB76431ADC7D}"/>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6" name="Resim 5">
            <a:extLst>
              <a:ext uri="{FF2B5EF4-FFF2-40B4-BE49-F238E27FC236}">
                <a16:creationId xmlns:a16="http://schemas.microsoft.com/office/drawing/2014/main" id="{C78196F8-1E22-4282-904C-E5EBD0F8AE80}"/>
              </a:ext>
            </a:extLst>
          </p:cNvPr>
          <p:cNvPicPr>
            <a:picLocks noChangeAspect="1"/>
          </p:cNvPicPr>
          <p:nvPr/>
        </p:nvPicPr>
        <p:blipFill>
          <a:blip r:embed="rId2"/>
          <a:stretch>
            <a:fillRect/>
          </a:stretch>
        </p:blipFill>
        <p:spPr>
          <a:xfrm>
            <a:off x="2803966" y="2566825"/>
            <a:ext cx="7664257" cy="3780967"/>
          </a:xfrm>
          <a:prstGeom prst="rect">
            <a:avLst/>
          </a:prstGeom>
        </p:spPr>
      </p:pic>
    </p:spTree>
    <p:extLst>
      <p:ext uri="{BB962C8B-B14F-4D97-AF65-F5344CB8AC3E}">
        <p14:creationId xmlns:p14="http://schemas.microsoft.com/office/powerpoint/2010/main" val="2481857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F6D295-AC45-4AD2-AE65-AF97012997DC}"/>
              </a:ext>
            </a:extLst>
          </p:cNvPr>
          <p:cNvSpPr>
            <a:spLocks noGrp="1"/>
          </p:cNvSpPr>
          <p:nvPr>
            <p:ph type="title"/>
          </p:nvPr>
        </p:nvSpPr>
        <p:spPr>
          <a:xfrm>
            <a:off x="1828801" y="624110"/>
            <a:ext cx="9675812" cy="1280890"/>
          </a:xfrm>
        </p:spPr>
        <p:txBody>
          <a:bodyPr/>
          <a:lstStyle/>
          <a:p>
            <a:r>
              <a:rPr lang="tr-TR" dirty="0"/>
              <a:t>PDO</a:t>
            </a:r>
            <a:r>
              <a:rPr lang="tr-TR" noProof="1"/>
              <a:t> Veritabanı </a:t>
            </a:r>
            <a:r>
              <a:rPr lang="tr-TR" dirty="0"/>
              <a:t>Bağlantısı Örnek Devamı</a:t>
            </a:r>
          </a:p>
        </p:txBody>
      </p:sp>
      <p:sp>
        <p:nvSpPr>
          <p:cNvPr id="3" name="İçerik Yer Tutucusu 2">
            <a:extLst>
              <a:ext uri="{FF2B5EF4-FFF2-40B4-BE49-F238E27FC236}">
                <a16:creationId xmlns:a16="http://schemas.microsoft.com/office/drawing/2014/main" id="{2527F937-72CD-4F06-8CFB-EB7C8EDE46CF}"/>
              </a:ext>
            </a:extLst>
          </p:cNvPr>
          <p:cNvSpPr>
            <a:spLocks noGrp="1"/>
          </p:cNvSpPr>
          <p:nvPr>
            <p:ph idx="1"/>
          </p:nvPr>
        </p:nvSpPr>
        <p:spPr>
          <a:xfrm>
            <a:off x="2146853" y="1600200"/>
            <a:ext cx="9039708" cy="1280890"/>
          </a:xfrm>
        </p:spPr>
        <p:txBody>
          <a:bodyPr>
            <a:normAutofit/>
          </a:bodyPr>
          <a:lstStyle/>
          <a:p>
            <a:r>
              <a:rPr lang="tr-TR" noProof="1"/>
              <a:t>Catch’in içerisinde hata yakalama mekanizmasını oluşturalım. PDOException ve burda yapılacak hatayı bir değişkende tanımlıyoruz. e değişkeni içerisinde getMessage ile bu hatayı yakalıyoruz</a:t>
            </a:r>
            <a:r>
              <a:rPr lang="tr-TR" dirty="0"/>
              <a:t>.</a:t>
            </a:r>
          </a:p>
        </p:txBody>
      </p:sp>
      <p:sp>
        <p:nvSpPr>
          <p:cNvPr id="4" name="Slayt Numarası Yer Tutucusu 3">
            <a:extLst>
              <a:ext uri="{FF2B5EF4-FFF2-40B4-BE49-F238E27FC236}">
                <a16:creationId xmlns:a16="http://schemas.microsoft.com/office/drawing/2014/main" id="{1A412C46-6AEC-4165-A022-E5ABB340B899}"/>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6" name="Resim 5">
            <a:extLst>
              <a:ext uri="{FF2B5EF4-FFF2-40B4-BE49-F238E27FC236}">
                <a16:creationId xmlns:a16="http://schemas.microsoft.com/office/drawing/2014/main" id="{679552A7-E20B-4ACB-8D90-28FDC8E37AA9}"/>
              </a:ext>
            </a:extLst>
          </p:cNvPr>
          <p:cNvPicPr>
            <a:picLocks noChangeAspect="1"/>
          </p:cNvPicPr>
          <p:nvPr/>
        </p:nvPicPr>
        <p:blipFill>
          <a:blip r:embed="rId2"/>
          <a:stretch>
            <a:fillRect/>
          </a:stretch>
        </p:blipFill>
        <p:spPr>
          <a:xfrm>
            <a:off x="2950586" y="2881091"/>
            <a:ext cx="6962039" cy="3811258"/>
          </a:xfrm>
          <a:prstGeom prst="rect">
            <a:avLst/>
          </a:prstGeom>
        </p:spPr>
      </p:pic>
    </p:spTree>
    <p:extLst>
      <p:ext uri="{BB962C8B-B14F-4D97-AF65-F5344CB8AC3E}">
        <p14:creationId xmlns:p14="http://schemas.microsoft.com/office/powerpoint/2010/main" val="3206735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85C1D9-26D2-4C33-A114-FA51E83E4BA0}"/>
              </a:ext>
            </a:extLst>
          </p:cNvPr>
          <p:cNvSpPr>
            <a:spLocks noGrp="1"/>
          </p:cNvSpPr>
          <p:nvPr>
            <p:ph type="title"/>
          </p:nvPr>
        </p:nvSpPr>
        <p:spPr>
          <a:xfrm>
            <a:off x="1802297" y="624110"/>
            <a:ext cx="9702316" cy="1280890"/>
          </a:xfrm>
        </p:spPr>
        <p:txBody>
          <a:bodyPr/>
          <a:lstStyle/>
          <a:p>
            <a:r>
              <a:rPr lang="tr-TR" dirty="0"/>
              <a:t>PDO </a:t>
            </a:r>
            <a:r>
              <a:rPr lang="tr-TR" noProof="1"/>
              <a:t>Veritabanı</a:t>
            </a:r>
            <a:r>
              <a:rPr lang="tr-TR" dirty="0"/>
              <a:t> Bağlantısı Örnek  Devamı 2</a:t>
            </a:r>
          </a:p>
        </p:txBody>
      </p:sp>
      <p:sp>
        <p:nvSpPr>
          <p:cNvPr id="3" name="İçerik Yer Tutucusu 2">
            <a:extLst>
              <a:ext uri="{FF2B5EF4-FFF2-40B4-BE49-F238E27FC236}">
                <a16:creationId xmlns:a16="http://schemas.microsoft.com/office/drawing/2014/main" id="{2ECEAA64-D6A2-461B-85A9-E0A14F03BF56}"/>
              </a:ext>
            </a:extLst>
          </p:cNvPr>
          <p:cNvSpPr>
            <a:spLocks noGrp="1"/>
          </p:cNvSpPr>
          <p:nvPr>
            <p:ph idx="1"/>
          </p:nvPr>
        </p:nvSpPr>
        <p:spPr>
          <a:xfrm>
            <a:off x="1802297" y="1540189"/>
            <a:ext cx="9308858" cy="1759602"/>
          </a:xfrm>
        </p:spPr>
        <p:txBody>
          <a:bodyPr/>
          <a:lstStyle/>
          <a:p>
            <a:r>
              <a:rPr lang="tr-TR" noProof="1"/>
              <a:t>Bu kısımda  işlemin sorunsuz çalıştığı yere burada  pdo tanımlayalım. Öncelikle kütüphaneye bağlanalım. new PDO  yazdıktan sonra hangi veritabanı kullandığımızı belirliyoruz. mysql kullanıyoruz.Gerekli parametreye sunucu ismi,veritabanı ismi , kullanıcı adı ve şifremizi belirtiyoruz. Ek olarak Türkçe karakter için charset UTF8 tanımlanır.</a:t>
            </a:r>
          </a:p>
        </p:txBody>
      </p:sp>
      <p:sp>
        <p:nvSpPr>
          <p:cNvPr id="4" name="Slayt Numarası Yer Tutucusu 3">
            <a:extLst>
              <a:ext uri="{FF2B5EF4-FFF2-40B4-BE49-F238E27FC236}">
                <a16:creationId xmlns:a16="http://schemas.microsoft.com/office/drawing/2014/main" id="{C520E763-9B78-4A36-AEDF-D67AE5E2BBEE}"/>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6" name="Resim 5">
            <a:extLst>
              <a:ext uri="{FF2B5EF4-FFF2-40B4-BE49-F238E27FC236}">
                <a16:creationId xmlns:a16="http://schemas.microsoft.com/office/drawing/2014/main" id="{3C00CAC4-9FDA-4549-BE26-3B60CDF67D33}"/>
              </a:ext>
            </a:extLst>
          </p:cNvPr>
          <p:cNvPicPr>
            <a:picLocks noChangeAspect="1"/>
          </p:cNvPicPr>
          <p:nvPr/>
        </p:nvPicPr>
        <p:blipFill>
          <a:blip r:embed="rId2"/>
          <a:stretch>
            <a:fillRect/>
          </a:stretch>
        </p:blipFill>
        <p:spPr>
          <a:xfrm>
            <a:off x="2293131" y="3299791"/>
            <a:ext cx="8720648" cy="3429000"/>
          </a:xfrm>
          <a:prstGeom prst="rect">
            <a:avLst/>
          </a:prstGeom>
        </p:spPr>
      </p:pic>
    </p:spTree>
    <p:extLst>
      <p:ext uri="{BB962C8B-B14F-4D97-AF65-F5344CB8AC3E}">
        <p14:creationId xmlns:p14="http://schemas.microsoft.com/office/powerpoint/2010/main" val="1022217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PDO ile </a:t>
            </a:r>
            <a:r>
              <a:rPr lang="tr-TR" noProof="1"/>
              <a:t>Veritabanı B</a:t>
            </a:r>
            <a:r>
              <a:rPr lang="tr-TR" dirty="0"/>
              <a:t>ağlantısı </a:t>
            </a:r>
            <a:r>
              <a:rPr lang="tr-TR" dirty="0" err="1"/>
              <a:t>Arayüzü</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6" name="Resim 5">
            <a:extLst>
              <a:ext uri="{FF2B5EF4-FFF2-40B4-BE49-F238E27FC236}">
                <a16:creationId xmlns:a16="http://schemas.microsoft.com/office/drawing/2014/main" id="{E76CA2D0-9294-4085-9328-A5C43E5073E7}"/>
              </a:ext>
            </a:extLst>
          </p:cNvPr>
          <p:cNvPicPr>
            <a:picLocks noChangeAspect="1"/>
          </p:cNvPicPr>
          <p:nvPr/>
        </p:nvPicPr>
        <p:blipFill>
          <a:blip r:embed="rId2"/>
          <a:stretch>
            <a:fillRect/>
          </a:stretch>
        </p:blipFill>
        <p:spPr>
          <a:xfrm>
            <a:off x="2592925" y="2739986"/>
            <a:ext cx="7335144" cy="3392360"/>
          </a:xfrm>
          <a:prstGeom prst="rect">
            <a:avLst/>
          </a:prstGeom>
        </p:spPr>
      </p:pic>
      <p:sp>
        <p:nvSpPr>
          <p:cNvPr id="10" name="İçerik Yer Tutucusu 9">
            <a:extLst>
              <a:ext uri="{FF2B5EF4-FFF2-40B4-BE49-F238E27FC236}">
                <a16:creationId xmlns:a16="http://schemas.microsoft.com/office/drawing/2014/main" id="{0FB8F9D8-1504-4C28-AFE0-30B7B9DFFD74}"/>
              </a:ext>
            </a:extLst>
          </p:cNvPr>
          <p:cNvSpPr>
            <a:spLocks noGrp="1"/>
          </p:cNvSpPr>
          <p:nvPr>
            <p:ph idx="1"/>
          </p:nvPr>
        </p:nvSpPr>
        <p:spPr>
          <a:xfrm>
            <a:off x="2263931" y="1632954"/>
            <a:ext cx="8915400" cy="3777622"/>
          </a:xfrm>
        </p:spPr>
        <p:txBody>
          <a:bodyPr/>
          <a:lstStyle/>
          <a:p>
            <a:r>
              <a:rPr lang="tr-TR" dirty="0"/>
              <a:t>PDO ile kodlarımızı yazdıktan sonra çalıştığını görebiliyoruz.</a:t>
            </a:r>
          </a:p>
        </p:txBody>
      </p:sp>
    </p:spTree>
    <p:extLst>
      <p:ext uri="{BB962C8B-B14F-4D97-AF65-F5344CB8AC3E}">
        <p14:creationId xmlns:p14="http://schemas.microsoft.com/office/powerpoint/2010/main" val="1816773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83027" y="541284"/>
            <a:ext cx="9744650" cy="1280890"/>
          </a:xfrm>
        </p:spPr>
        <p:txBody>
          <a:bodyPr>
            <a:normAutofit/>
          </a:bodyPr>
          <a:lstStyle/>
          <a:p>
            <a:r>
              <a:rPr lang="tr-TR" noProof="1"/>
              <a:t>PDO ile Veritabanı Bağlantısını Sonlandırma</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6" name="Metin kutusu 5">
            <a:extLst>
              <a:ext uri="{FF2B5EF4-FFF2-40B4-BE49-F238E27FC236}">
                <a16:creationId xmlns:a16="http://schemas.microsoft.com/office/drawing/2014/main" id="{1CC686B0-5271-4811-B13E-682FBBCCA165}"/>
              </a:ext>
            </a:extLst>
          </p:cNvPr>
          <p:cNvSpPr txBox="1"/>
          <p:nvPr/>
        </p:nvSpPr>
        <p:spPr>
          <a:xfrm>
            <a:off x="2425148" y="1822174"/>
            <a:ext cx="8388626" cy="646331"/>
          </a:xfrm>
          <a:prstGeom prst="rect">
            <a:avLst/>
          </a:prstGeom>
          <a:noFill/>
        </p:spPr>
        <p:txBody>
          <a:bodyPr wrap="square">
            <a:spAutoFit/>
          </a:bodyPr>
          <a:lstStyle/>
          <a:p>
            <a:r>
              <a:rPr lang="tr-TR" noProof="1"/>
              <a:t>PDO’da veritabanı bağlantısını sonlandırmak için veritabanı ile ilişkini değişkenin değeri null olarak belirlenir.Böylece bağlantı sonlandırılmış olur.</a:t>
            </a:r>
          </a:p>
        </p:txBody>
      </p:sp>
      <p:pic>
        <p:nvPicPr>
          <p:cNvPr id="8" name="Resim 7">
            <a:extLst>
              <a:ext uri="{FF2B5EF4-FFF2-40B4-BE49-F238E27FC236}">
                <a16:creationId xmlns:a16="http://schemas.microsoft.com/office/drawing/2014/main" id="{0FA9673D-AC18-423A-8545-1395AD574F4D}"/>
              </a:ext>
            </a:extLst>
          </p:cNvPr>
          <p:cNvPicPr>
            <a:picLocks noChangeAspect="1"/>
          </p:cNvPicPr>
          <p:nvPr/>
        </p:nvPicPr>
        <p:blipFill>
          <a:blip r:embed="rId2"/>
          <a:stretch>
            <a:fillRect/>
          </a:stretch>
        </p:blipFill>
        <p:spPr>
          <a:xfrm>
            <a:off x="2573499" y="2583271"/>
            <a:ext cx="8240275" cy="4122329"/>
          </a:xfrm>
          <a:prstGeom prst="rect">
            <a:avLst/>
          </a:prstGeom>
        </p:spPr>
      </p:pic>
    </p:spTree>
    <p:extLst>
      <p:ext uri="{BB962C8B-B14F-4D97-AF65-F5344CB8AC3E}">
        <p14:creationId xmlns:p14="http://schemas.microsoft.com/office/powerpoint/2010/main" val="65530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49"/>
            <a:ext cx="10086553" cy="5364265"/>
          </a:xfrm>
        </p:spPr>
        <p:txBody>
          <a:bodyPr>
            <a:normAutofit/>
          </a:bodyPr>
          <a:lstStyle/>
          <a:p>
            <a:pPr algn="just"/>
            <a:endParaRPr lang="tr-TR" dirty="0"/>
          </a:p>
          <a:p>
            <a:pPr algn="just"/>
            <a:endParaRPr lang="tr-TR" dirty="0"/>
          </a:p>
          <a:p>
            <a:pPr algn="just"/>
            <a:r>
              <a:rPr lang="tr-TR" noProof="1"/>
              <a:t>PHP kullanarak MySQL  veritabanına bağlanmanın iki yolu gösterilmiştir.</a:t>
            </a:r>
          </a:p>
          <a:p>
            <a:pPr marL="0" indent="0" algn="just">
              <a:buNone/>
            </a:pPr>
            <a:endParaRPr lang="tr-TR" noProof="1"/>
          </a:p>
          <a:p>
            <a:pPr algn="just"/>
            <a:r>
              <a:rPr lang="tr-TR" noProof="1"/>
              <a:t>Hem MySQLi hem de PDO’nun avantajları vardır.Ancak, MySQLi’nin yalnızca MySQL veritabanları için kullanılır.</a:t>
            </a:r>
          </a:p>
          <a:p>
            <a:pPr algn="just"/>
            <a:endParaRPr lang="tr-TR" noProof="1"/>
          </a:p>
          <a:p>
            <a:pPr algn="just"/>
            <a:r>
              <a:rPr lang="tr-TR" noProof="1"/>
              <a:t>PDO,12 farklı veri tabanı ile çalışır bu da taşımayı kolay hale getirir.</a:t>
            </a:r>
          </a:p>
          <a:p>
            <a:pPr algn="just"/>
            <a:endParaRPr lang="en-US" dirty="0"/>
          </a:p>
          <a:p>
            <a:pPr marL="0" indent="0" algn="just">
              <a:buNone/>
            </a:pPr>
            <a:endParaRPr lang="en-US" dirty="0"/>
          </a:p>
        </p:txBody>
      </p:sp>
    </p:spTree>
    <p:extLst>
      <p:ext uri="{BB962C8B-B14F-4D97-AF65-F5344CB8AC3E}">
        <p14:creationId xmlns:p14="http://schemas.microsoft.com/office/powerpoint/2010/main" val="2697588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lstStyle/>
          <a:p>
            <a:r>
              <a:rPr lang="en-US" noProof="1"/>
              <a:t>PHP Veritabanı Bağlantısı </a:t>
            </a:r>
            <a:br>
              <a:rPr lang="en-US" noProof="1"/>
            </a:br>
            <a:r>
              <a:rPr lang="en-US" noProof="1"/>
              <a:t> (</a:t>
            </a:r>
            <a:r>
              <a:rPr lang="en-US" noProof="1">
                <a:solidFill>
                  <a:srgbClr val="00B0F0"/>
                </a:solidFill>
              </a:rPr>
              <a:t>https://berkeajans.com/php-veritabani-baglantisi-nasil-yapilir.html</a:t>
            </a:r>
            <a:r>
              <a:rPr lang="en-US" noProof="1"/>
              <a:t>)</a:t>
            </a:r>
          </a:p>
          <a:p>
            <a:r>
              <a:rPr lang="en-US" noProof="1"/>
              <a:t>MySQL Ve PDO nedir		(</a:t>
            </a:r>
            <a:r>
              <a:rPr lang="en-US" noProof="1">
                <a:solidFill>
                  <a:srgbClr val="00B0F0"/>
                </a:solidFill>
              </a:rPr>
              <a:t>https://qastack.info.tr/programming/2190737/what-is-the-difference- between-mysql-mysqli-and-pdo</a:t>
            </a:r>
            <a:r>
              <a:rPr lang="en-US" noProof="1"/>
              <a:t>)</a:t>
            </a:r>
          </a:p>
          <a:p>
            <a:r>
              <a:rPr lang="tr-TR" dirty="0"/>
              <a:t>PHP dersi					(</a:t>
            </a:r>
            <a:r>
              <a:rPr lang="tr-TR" dirty="0">
                <a:solidFill>
                  <a:srgbClr val="00B0F0"/>
                </a:solidFill>
              </a:rPr>
              <a:t>https://www.youtube.com/watch?v=PhDdATRhgZs</a:t>
            </a:r>
            <a:r>
              <a:rPr lang="tr-TR" dirty="0"/>
              <a:t>)</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7" name="Resim 6">
            <a:hlinkClick r:id="rId2"/>
            <a:extLst>
              <a:ext uri="{FF2B5EF4-FFF2-40B4-BE49-F238E27FC236}">
                <a16:creationId xmlns:a16="http://schemas.microsoft.com/office/drawing/2014/main" id="{0A675831-3AA0-4363-AC92-D034C6551F3F}"/>
              </a:ext>
            </a:extLst>
          </p:cNvPr>
          <p:cNvPicPr>
            <a:picLocks noChangeAspect="1"/>
          </p:cNvPicPr>
          <p:nvPr/>
        </p:nvPicPr>
        <p:blipFill>
          <a:blip r:embed="rId3"/>
          <a:stretch>
            <a:fillRect/>
          </a:stretch>
        </p:blipFill>
        <p:spPr>
          <a:xfrm>
            <a:off x="10292020" y="5094459"/>
            <a:ext cx="1778435" cy="1633526"/>
          </a:xfrm>
          <a:prstGeom prst="rect">
            <a:avLst/>
          </a:prstGeom>
        </p:spPr>
      </p:pic>
      <p:sp>
        <p:nvSpPr>
          <p:cNvPr id="8" name="Dikdörtgen 7">
            <a:extLst>
              <a:ext uri="{FF2B5EF4-FFF2-40B4-BE49-F238E27FC236}">
                <a16:creationId xmlns:a16="http://schemas.microsoft.com/office/drawing/2014/main" id="{03FCA83D-C5FB-435B-A2B5-B2A5937640CC}"/>
              </a:ext>
            </a:extLst>
          </p:cNvPr>
          <p:cNvSpPr/>
          <p:nvPr/>
        </p:nvSpPr>
        <p:spPr>
          <a:xfrm>
            <a:off x="9508970" y="6450986"/>
            <a:ext cx="2683030"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4"/>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767108" y="1905000"/>
            <a:ext cx="8911688" cy="4035012"/>
          </a:xfrm>
        </p:spPr>
        <p:txBody>
          <a:bodyPr>
            <a:normAutofit fontScale="92500" lnSpcReduction="20000"/>
          </a:bodyPr>
          <a:lstStyle/>
          <a:p>
            <a:r>
              <a:rPr lang="tr-TR" noProof="1"/>
              <a:t>MySQL</a:t>
            </a:r>
            <a:r>
              <a:rPr lang="tr-TR" dirty="0"/>
              <a:t>i nedir ?</a:t>
            </a:r>
          </a:p>
          <a:p>
            <a:r>
              <a:rPr lang="tr-TR" dirty="0"/>
              <a:t>PDO  nedir ?</a:t>
            </a:r>
          </a:p>
          <a:p>
            <a:r>
              <a:rPr lang="tr-TR" noProof="1"/>
              <a:t>PhpMyAdmin veritabanı oluşturma</a:t>
            </a:r>
          </a:p>
          <a:p>
            <a:r>
              <a:rPr lang="tr-TR" noProof="1"/>
              <a:t>MySQLi veritabanı bağlantısı</a:t>
            </a:r>
          </a:p>
          <a:p>
            <a:r>
              <a:rPr lang="tr-TR" noProof="1"/>
              <a:t>Örnek MySQL Bağlantısı Kodu</a:t>
            </a:r>
          </a:p>
          <a:p>
            <a:r>
              <a:rPr lang="tr-TR" noProof="1"/>
              <a:t>MySQLi veritabanı arayüzü</a:t>
            </a:r>
          </a:p>
          <a:p>
            <a:r>
              <a:rPr lang="tr-TR" noProof="1"/>
              <a:t>MySQL Bağlantı Hatası</a:t>
            </a:r>
          </a:p>
          <a:p>
            <a:r>
              <a:rPr lang="tr-TR" noProof="1"/>
              <a:t>PDO ile veritabanı bağlantısı</a:t>
            </a:r>
          </a:p>
          <a:p>
            <a:r>
              <a:rPr lang="tr-TR" noProof="1"/>
              <a:t>Örnek PDO Veritabanı Bağlantısı</a:t>
            </a:r>
          </a:p>
          <a:p>
            <a:r>
              <a:rPr lang="tr-TR" noProof="1"/>
              <a:t>PDO ile Veritabanı Bağlantısı Arayüzü</a:t>
            </a:r>
          </a:p>
          <a:p>
            <a:r>
              <a:rPr lang="tr-TR" noProof="1"/>
              <a:t>Sonuç</a:t>
            </a:r>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7" name="Picture 2" descr="Content Icon Png ,HD PNG . (+) Pictures - vhv.rs">
            <a:extLst>
              <a:ext uri="{FF2B5EF4-FFF2-40B4-BE49-F238E27FC236}">
                <a16:creationId xmlns:a16="http://schemas.microsoft.com/office/drawing/2014/main" id="{30C9555B-79E5-493C-91CF-6C37CB029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89" y="1866701"/>
            <a:ext cx="3983372"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3"/>
            <a:extLst>
              <a:ext uri="{FF2B5EF4-FFF2-40B4-BE49-F238E27FC236}">
                <a16:creationId xmlns:a16="http://schemas.microsoft.com/office/drawing/2014/main" id="{5E0CEE4C-9B47-48D3-9C95-A5768F3000F3}"/>
              </a:ext>
            </a:extLst>
          </p:cNvPr>
          <p:cNvPicPr>
            <a:picLocks noChangeAspect="1"/>
          </p:cNvPicPr>
          <p:nvPr/>
        </p:nvPicPr>
        <p:blipFill>
          <a:blip r:embed="rId4"/>
          <a:stretch>
            <a:fillRect/>
          </a:stretch>
        </p:blipFill>
        <p:spPr>
          <a:xfrm>
            <a:off x="10228222" y="5153978"/>
            <a:ext cx="1778435" cy="1633526"/>
          </a:xfrm>
          <a:prstGeom prst="rect">
            <a:avLst/>
          </a:prstGeom>
        </p:spPr>
      </p:pic>
      <p:sp>
        <p:nvSpPr>
          <p:cNvPr id="10" name="Dikdörtgen 9">
            <a:extLst>
              <a:ext uri="{FF2B5EF4-FFF2-40B4-BE49-F238E27FC236}">
                <a16:creationId xmlns:a16="http://schemas.microsoft.com/office/drawing/2014/main" id="{6172CFBE-5876-4842-A283-B284E964BE1B}"/>
              </a:ext>
            </a:extLst>
          </p:cNvPr>
          <p:cNvSpPr/>
          <p:nvPr/>
        </p:nvSpPr>
        <p:spPr>
          <a:xfrm>
            <a:off x="9572776" y="6547199"/>
            <a:ext cx="2559062"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6003453" y="5057069"/>
            <a:ext cx="5972961" cy="169318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2667969"/>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351598" y="5158863"/>
            <a:ext cx="5499078" cy="148959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özcan 	OKUT	</a:t>
            </a:r>
            <a:br>
              <a:rPr lang="tr-TR" b="1" dirty="0">
                <a:solidFill>
                  <a:schemeClr val="tx1"/>
                </a:solidFill>
              </a:rPr>
            </a:br>
            <a:r>
              <a:rPr lang="tr-TR" dirty="0">
                <a:solidFill>
                  <a:schemeClr val="tx1"/>
                </a:solidFill>
              </a:rPr>
              <a:t>E-posta                       : okut19988@gmail.com</a:t>
            </a:r>
          </a:p>
          <a:p>
            <a:r>
              <a:rPr lang="tr-TR" dirty="0">
                <a:solidFill>
                  <a:schemeClr val="tx1"/>
                </a:solidFill>
              </a:rPr>
              <a:t>Tarih                            </a:t>
            </a:r>
            <a:r>
              <a:rPr lang="tr-TR">
                <a:solidFill>
                  <a:schemeClr val="tx1"/>
                </a:solidFill>
              </a:rPr>
              <a:t>: 15/08/2021</a:t>
            </a:r>
            <a:endParaRPr lang="tr-TR" dirty="0">
              <a:solidFill>
                <a:schemeClr val="tx1"/>
              </a:solidFill>
            </a:endParaRPr>
          </a:p>
          <a:p>
            <a:r>
              <a:rPr lang="tr-TR" dirty="0">
                <a:solidFill>
                  <a:schemeClr val="tx1"/>
                </a:solidFill>
              </a:rPr>
              <a:t>Sürüm                         : v1</a:t>
            </a:r>
          </a:p>
        </p:txBody>
      </p:sp>
      <p:pic>
        <p:nvPicPr>
          <p:cNvPr id="3" name="Resim 2">
            <a:hlinkClick r:id="rId2"/>
            <a:extLst>
              <a:ext uri="{FF2B5EF4-FFF2-40B4-BE49-F238E27FC236}">
                <a16:creationId xmlns:a16="http://schemas.microsoft.com/office/drawing/2014/main" id="{440EE4E6-0C22-460A-B557-4DBCDB068E2C}"/>
              </a:ext>
            </a:extLst>
          </p:cNvPr>
          <p:cNvPicPr>
            <a:picLocks noChangeAspect="1"/>
          </p:cNvPicPr>
          <p:nvPr/>
        </p:nvPicPr>
        <p:blipFill>
          <a:blip r:embed="rId3"/>
          <a:stretch>
            <a:fillRect/>
          </a:stretch>
        </p:blipFill>
        <p:spPr>
          <a:xfrm>
            <a:off x="725718" y="-76634"/>
            <a:ext cx="1778435" cy="1633526"/>
          </a:xfrm>
          <a:prstGeom prst="rect">
            <a:avLst/>
          </a:prstGeom>
        </p:spPr>
      </p:pic>
      <p:sp>
        <p:nvSpPr>
          <p:cNvPr id="5" name="Dikdörtgen 4">
            <a:extLst>
              <a:ext uri="{FF2B5EF4-FFF2-40B4-BE49-F238E27FC236}">
                <a16:creationId xmlns:a16="http://schemas.microsoft.com/office/drawing/2014/main" id="{3DD86D6B-863B-40CB-B844-8D3FB742F68D}"/>
              </a:ext>
            </a:extLst>
          </p:cNvPr>
          <p:cNvSpPr/>
          <p:nvPr/>
        </p:nvSpPr>
        <p:spPr>
          <a:xfrm>
            <a:off x="531812" y="1355803"/>
            <a:ext cx="2683030"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4"/>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
        <p:nvSpPr>
          <p:cNvPr id="11" name="Alt Başlık 2">
            <a:extLst>
              <a:ext uri="{FF2B5EF4-FFF2-40B4-BE49-F238E27FC236}">
                <a16:creationId xmlns:a16="http://schemas.microsoft.com/office/drawing/2014/main" id="{2ADB8702-2CF7-4796-9D02-4E0DE36007D0}"/>
              </a:ext>
            </a:extLst>
          </p:cNvPr>
          <p:cNvSpPr txBox="1">
            <a:spLocks/>
          </p:cNvSpPr>
          <p:nvPr/>
        </p:nvSpPr>
        <p:spPr>
          <a:xfrm>
            <a:off x="3653611" y="59672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Sunucu Tabanlı Programlama</a:t>
            </a:r>
            <a:endParaRPr lang="en-US" b="1" dirty="0">
              <a:ln/>
              <a:solidFill>
                <a:schemeClr val="accent3"/>
              </a:solidFill>
            </a:endParaRPr>
          </a:p>
        </p:txBody>
      </p:sp>
      <p:pic>
        <p:nvPicPr>
          <p:cNvPr id="12" name="Picture 6" descr="These are the Skills that You Need to Hone to Become a Software Engineer">
            <a:extLst>
              <a:ext uri="{FF2B5EF4-FFF2-40B4-BE49-F238E27FC236}">
                <a16:creationId xmlns:a16="http://schemas.microsoft.com/office/drawing/2014/main" id="{0632FBCB-F34B-462F-B8B8-95EEB20FDB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6429" y="130029"/>
            <a:ext cx="3154326" cy="17743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93757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486908" y="450704"/>
            <a:ext cx="8911687" cy="1280890"/>
          </a:xfrm>
        </p:spPr>
        <p:txBody>
          <a:bodyPr/>
          <a:lstStyle/>
          <a:p>
            <a:r>
              <a:rPr lang="tr-TR" noProof="1"/>
              <a:t>MySQLi</a:t>
            </a:r>
            <a:r>
              <a:rPr lang="tr-TR" dirty="0"/>
              <a:t> Nedir?</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758579" y="1412996"/>
            <a:ext cx="6977675" cy="4589387"/>
          </a:xfrm>
        </p:spPr>
        <p:txBody>
          <a:bodyPr>
            <a:normAutofit lnSpcReduction="10000"/>
          </a:bodyPr>
          <a:lstStyle/>
          <a:p>
            <a:pPr algn="just"/>
            <a:r>
              <a:rPr lang="tr-TR" b="0" i="0" noProof="1">
                <a:solidFill>
                  <a:srgbClr val="36344D"/>
                </a:solidFill>
                <a:effectLst/>
              </a:rPr>
              <a:t>MySQLi açılımı MySQL Improved yani,Geliştirilmiştir. MySQLi, bir MySQL veritabanın arayüzüne yeni özellikler getiren kapsamlı bir uzantıdır. MySQL hem yöntemsel, hem de nesne yönelimlidir. Yöntemsel yanını ise eski MySQL sürümlerinden almaktadır.</a:t>
            </a:r>
            <a:endParaRPr lang="tr-TR" noProof="1"/>
          </a:p>
          <a:p>
            <a:pPr algn="just"/>
            <a:endParaRPr lang="tr-TR" noProof="1"/>
          </a:p>
          <a:p>
            <a:pPr algn="just"/>
            <a:r>
              <a:rPr lang="en-US" noProof="1"/>
              <a:t>MYSQL ile PHP arasındaki iletişimi sağlaması için MySQLİ kütüphanesini kullanılmalıdır. Daha öncesinde mysql_* ifadesi sağlanan tüm işlemler artık mysqli_* ile kullanılarak yürütülmektedir.</a:t>
            </a:r>
          </a:p>
          <a:p>
            <a:pPr algn="just"/>
            <a:endParaRPr lang="en-US" noProof="1"/>
          </a:p>
          <a:p>
            <a:pPr algn="just"/>
            <a:endParaRPr lang="en-US" noProof="1"/>
          </a:p>
          <a:p>
            <a:pPr algn="just"/>
            <a:r>
              <a:rPr lang="en-US" noProof="1"/>
              <a:t>Bu kütüphanede yer alan fonksiyonlar kullanılarak SQL deyimleri çalıştırılmaktadır. Aynı zamanda veritabanı ile birlikte sağlıklı bir şekilde iletişimi de sağlamaktadır.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6" name="Resim 5">
            <a:extLst>
              <a:ext uri="{FF2B5EF4-FFF2-40B4-BE49-F238E27FC236}">
                <a16:creationId xmlns:a16="http://schemas.microsoft.com/office/drawing/2014/main" id="{59496563-5391-4AF6-AEE3-047C839E0E3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9094971" y="1731594"/>
            <a:ext cx="2676899" cy="2857899"/>
          </a:xfrm>
          <a:prstGeom prst="rect">
            <a:avLst/>
          </a:prstGeom>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PDO Nedir? </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r>
              <a:rPr lang="en-US" noProof="1"/>
              <a:t>PDO (PHP Data Objects / PHP Veri Objeleri), hafif ve tutarlı bir şekilde veritabanına erişim sağlayan bir arayüzdür. Obje arayüzüne sa</a:t>
            </a:r>
            <a:r>
              <a:rPr lang="tr-TR" noProof="1"/>
              <a:t>h</a:t>
            </a:r>
            <a:r>
              <a:rPr lang="en-US" noProof="1"/>
              <a:t>ip ve onlarca veritabanını desteklemektedir. PDO, desteklediği veritabanlarının ortak metot ve özellikleri barındıran bir OOP s</a:t>
            </a:r>
            <a:r>
              <a:rPr lang="tr-TR" noProof="1"/>
              <a:t>ı</a:t>
            </a:r>
            <a:r>
              <a:rPr lang="en-US" noProof="1"/>
              <a:t>n</a:t>
            </a:r>
            <a:r>
              <a:rPr lang="tr-TR" noProof="1"/>
              <a:t>ı</a:t>
            </a:r>
            <a:r>
              <a:rPr lang="en-US" noProof="1"/>
              <a:t>fıdır.</a:t>
            </a:r>
          </a:p>
          <a:p>
            <a:pPr algn="just"/>
            <a:endParaRPr lang="en-US" noProof="1"/>
          </a:p>
          <a:p>
            <a:pPr algn="just"/>
            <a:r>
              <a:rPr lang="en-US" noProof="1"/>
              <a:t>PDO sürücüsü PHP 5.1.0 sürümünden itibaren etkindir. PHP 7 ile birlikte daha tutarlı ve dengeli bir şekilde çalışma sağlamaktadır.</a:t>
            </a:r>
            <a:endParaRPr lang="tr-TR" noProof="1"/>
          </a:p>
          <a:p>
            <a:pPr algn="just"/>
            <a:endParaRPr lang="tr-TR" noProof="1"/>
          </a:p>
          <a:p>
            <a:pPr algn="just"/>
            <a:r>
              <a:rPr lang="tr-TR" b="0" i="0" dirty="0">
                <a:solidFill>
                  <a:srgbClr val="36344D"/>
                </a:solidFill>
                <a:effectLst/>
              </a:rPr>
              <a:t> </a:t>
            </a:r>
            <a:r>
              <a:rPr lang="tr-TR" b="0" i="0" noProof="1">
                <a:solidFill>
                  <a:srgbClr val="36344D"/>
                </a:solidFill>
                <a:effectLst/>
              </a:rPr>
              <a:t>PDO ve MySQLi arasındaki başlıca fark PDO’nun aynı script içinde PHP kullanan birden fazla farklı veritabanını (MySQL, MSSQL, Informix ve PostgreSQL) desteklemesidir.</a:t>
            </a:r>
            <a:endParaRPr lang="tr-TR" noProof="1"/>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2548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217526" y="610858"/>
            <a:ext cx="8911687" cy="1280890"/>
          </a:xfrm>
        </p:spPr>
        <p:txBody>
          <a:bodyPr>
            <a:normAutofit/>
          </a:bodyPr>
          <a:lstStyle/>
          <a:p>
            <a:r>
              <a:rPr lang="tr-TR" noProof="1"/>
              <a:t>PhpMyAdmin Veritabanı Oluşturma</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2260338"/>
          </a:xfrm>
        </p:spPr>
        <p:txBody>
          <a:bodyPr>
            <a:normAutofit/>
          </a:bodyPr>
          <a:lstStyle/>
          <a:p>
            <a:pPr algn="just"/>
            <a:r>
              <a:rPr lang="en-US" noProof="1"/>
              <a:t>phpMyAdmin ile yeni bir veritabanı oluşturmak için aşağıdaki resimde sol kısımda yer alan veritabanları sekmesi tıklatılmalıdır. Bu sekmede oluşturulacak veritabanının adı ve destekleyeceği karakter seti tanımlanmalıdır.</a:t>
            </a:r>
          </a:p>
        </p:txBody>
      </p:sp>
      <p:pic>
        <p:nvPicPr>
          <p:cNvPr id="5" name="Resim 4">
            <a:extLst>
              <a:ext uri="{FF2B5EF4-FFF2-40B4-BE49-F238E27FC236}">
                <a16:creationId xmlns:a16="http://schemas.microsoft.com/office/drawing/2014/main" id="{B01DA3E7-39E5-4C21-8BFA-4720A0C80FAF}"/>
              </a:ext>
            </a:extLst>
          </p:cNvPr>
          <p:cNvPicPr>
            <a:picLocks noChangeAspect="1"/>
          </p:cNvPicPr>
          <p:nvPr/>
        </p:nvPicPr>
        <p:blipFill>
          <a:blip r:embed="rId2"/>
          <a:stretch>
            <a:fillRect/>
          </a:stretch>
        </p:blipFill>
        <p:spPr>
          <a:xfrm>
            <a:off x="1418059" y="2686541"/>
            <a:ext cx="10510623" cy="3431014"/>
          </a:xfrm>
          <a:prstGeom prst="rect">
            <a:avLst/>
          </a:prstGeom>
        </p:spPr>
      </p:pic>
    </p:spTree>
    <p:extLst>
      <p:ext uri="{BB962C8B-B14F-4D97-AF65-F5344CB8AC3E}">
        <p14:creationId xmlns:p14="http://schemas.microsoft.com/office/powerpoint/2010/main" val="1291746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301377" y="512462"/>
            <a:ext cx="8911687" cy="1280890"/>
          </a:xfrm>
        </p:spPr>
        <p:txBody>
          <a:bodyPr>
            <a:normAutofit/>
          </a:bodyPr>
          <a:lstStyle/>
          <a:p>
            <a:r>
              <a:rPr lang="tr-TR" noProof="1"/>
              <a:t>MySQLi Veritabanı Bağlantısı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311579" y="1299634"/>
            <a:ext cx="10310114" cy="2251949"/>
          </a:xfrm>
        </p:spPr>
        <p:txBody>
          <a:bodyPr>
            <a:noAutofit/>
          </a:bodyPr>
          <a:lstStyle/>
          <a:p>
            <a:pPr algn="l"/>
            <a:r>
              <a:rPr lang="tr-TR" sz="1400" noProof="1">
                <a:solidFill>
                  <a:srgbClr val="36344D"/>
                </a:solidFill>
              </a:rPr>
              <a:t>Burada </a:t>
            </a:r>
            <a:r>
              <a:rPr lang="tr-TR" sz="1400" b="0" i="0" noProof="1">
                <a:solidFill>
                  <a:srgbClr val="36344D"/>
                </a:solidFill>
                <a:effectLst/>
              </a:rPr>
              <a:t>ana yöntem mysqli_connect() metodudur. Bu, bir MySQL sunucusuna yeni bir bağlantı kurmak için dahili bir PHP fonksiyonudur.</a:t>
            </a:r>
          </a:p>
          <a:p>
            <a:pPr algn="l"/>
            <a:r>
              <a:rPr lang="tr-TR" sz="1400" noProof="1">
                <a:solidFill>
                  <a:srgbClr val="36344D"/>
                </a:solidFill>
              </a:rPr>
              <a:t>D</a:t>
            </a:r>
            <a:r>
              <a:rPr lang="tr-TR" sz="1400" b="0" i="0" noProof="1">
                <a:solidFill>
                  <a:srgbClr val="36344D"/>
                </a:solidFill>
                <a:effectLst/>
              </a:rPr>
              <a:t>üzgün bir bağlantı oluşturabilmek için dört değişkene ihtiyacımız var: sunucu adresi,kullanıcı adı,şifre</a:t>
            </a:r>
            <a:r>
              <a:rPr lang="tr-TR" sz="1400" b="1" i="0" noProof="1">
                <a:solidFill>
                  <a:srgbClr val="36344D"/>
                </a:solidFill>
                <a:effectLst/>
              </a:rPr>
              <a:t> </a:t>
            </a:r>
            <a:r>
              <a:rPr lang="tr-TR" sz="1400" b="0" i="0" noProof="1">
                <a:solidFill>
                  <a:srgbClr val="36344D"/>
                </a:solidFill>
                <a:effectLst/>
              </a:rPr>
              <a:t>ve veritabanı adı </a:t>
            </a:r>
            <a:r>
              <a:rPr lang="tr-TR" sz="1400" b="1" i="0" noProof="1">
                <a:solidFill>
                  <a:srgbClr val="36344D"/>
                </a:solidFill>
                <a:effectLst/>
              </a:rPr>
              <a:t>.</a:t>
            </a:r>
            <a:r>
              <a:rPr lang="tr-TR" sz="1400" b="0" i="0" noProof="1">
                <a:solidFill>
                  <a:srgbClr val="36344D"/>
                </a:solidFill>
                <a:effectLst/>
              </a:rPr>
              <a:t> Kodumuzda veritabanı detaylarını eksiksiz olarak bu değişkenlere değer olarak belirledik ve daha sonra bu değişkenleri ilgili fonksiyona geçiriyoruz.</a:t>
            </a:r>
          </a:p>
          <a:p>
            <a:pPr algn="l"/>
            <a:r>
              <a:rPr lang="tr-TR" sz="1400" b="0" i="0" noProof="1">
                <a:solidFill>
                  <a:srgbClr val="36344D"/>
                </a:solidFill>
                <a:effectLst/>
              </a:rPr>
              <a:t>Burada bir die() fonksiyonu çalıştırıldı ve bunun anlamı scriptimizi sonlandırma ve girdiğimiz mesajı bize göstermek oluyor. Yani varsayılan olarak bağlantı başarısız ve hata mesajı bize sorunu belirlememizde yardımcı olacak.</a:t>
            </a:r>
          </a:p>
          <a:p>
            <a:pPr algn="l"/>
            <a:r>
              <a:rPr lang="tr-TR" sz="1400" b="0" i="0" noProof="1">
                <a:solidFill>
                  <a:srgbClr val="36344D"/>
                </a:solidFill>
                <a:effectLst/>
              </a:rPr>
              <a:t>Öte yandan eğer bağlantı başarılıysa, kod bize başarılı giriş sonucunu verecektir.</a:t>
            </a:r>
          </a:p>
          <a:p>
            <a:pPr algn="l"/>
            <a:r>
              <a:rPr lang="tr-TR" sz="1400" b="0" i="0" noProof="1">
                <a:solidFill>
                  <a:srgbClr val="36344D"/>
                </a:solidFill>
                <a:effectLst/>
              </a:rPr>
              <a:t>Kodun son bölümü ise mysqli_close‘dur. Bu kod veritabanına kurulan bağlantıyı elle sonlandıracaktır. Eğer belirlenmemişse, bağlantı script tamamlandığında kendi kendini kapatacaktır.</a:t>
            </a:r>
          </a:p>
        </p:txBody>
      </p:sp>
      <p:pic>
        <p:nvPicPr>
          <p:cNvPr id="5" name="Resim 4">
            <a:extLst>
              <a:ext uri="{FF2B5EF4-FFF2-40B4-BE49-F238E27FC236}">
                <a16:creationId xmlns:a16="http://schemas.microsoft.com/office/drawing/2014/main" id="{6CBB3C9B-D2D8-4695-9B1C-E4034B0FF618}"/>
              </a:ext>
            </a:extLst>
          </p:cNvPr>
          <p:cNvPicPr>
            <a:picLocks noChangeAspect="1"/>
          </p:cNvPicPr>
          <p:nvPr/>
        </p:nvPicPr>
        <p:blipFill>
          <a:blip r:embed="rId2"/>
          <a:stretch>
            <a:fillRect/>
          </a:stretch>
        </p:blipFill>
        <p:spPr>
          <a:xfrm>
            <a:off x="2888974" y="4108094"/>
            <a:ext cx="7089911" cy="2749906"/>
          </a:xfrm>
          <a:prstGeom prst="rect">
            <a:avLst/>
          </a:prstGeom>
        </p:spPr>
      </p:pic>
    </p:spTree>
    <p:extLst>
      <p:ext uri="{BB962C8B-B14F-4D97-AF65-F5344CB8AC3E}">
        <p14:creationId xmlns:p14="http://schemas.microsoft.com/office/powerpoint/2010/main" val="4014743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C5763A-C090-48F4-93E6-EC489EA6B242}"/>
              </a:ext>
            </a:extLst>
          </p:cNvPr>
          <p:cNvSpPr>
            <a:spLocks noGrp="1"/>
          </p:cNvSpPr>
          <p:nvPr>
            <p:ph type="title"/>
          </p:nvPr>
        </p:nvSpPr>
        <p:spPr/>
        <p:txBody>
          <a:bodyPr/>
          <a:lstStyle/>
          <a:p>
            <a:r>
              <a:rPr lang="tr-TR" dirty="0"/>
              <a:t>Örnek </a:t>
            </a:r>
            <a:r>
              <a:rPr lang="tr-TR" noProof="1"/>
              <a:t>MySQL</a:t>
            </a:r>
            <a:r>
              <a:rPr lang="tr-TR" dirty="0"/>
              <a:t> Bağlantısı Kodu</a:t>
            </a:r>
          </a:p>
        </p:txBody>
      </p:sp>
      <p:sp>
        <p:nvSpPr>
          <p:cNvPr id="3" name="İçerik Yer Tutucusu 2">
            <a:extLst>
              <a:ext uri="{FF2B5EF4-FFF2-40B4-BE49-F238E27FC236}">
                <a16:creationId xmlns:a16="http://schemas.microsoft.com/office/drawing/2014/main" id="{58536CBD-7867-4628-9E84-4D7763CBA39F}"/>
              </a:ext>
            </a:extLst>
          </p:cNvPr>
          <p:cNvSpPr>
            <a:spLocks noGrp="1"/>
          </p:cNvSpPr>
          <p:nvPr>
            <p:ph idx="1"/>
          </p:nvPr>
        </p:nvSpPr>
        <p:spPr>
          <a:xfrm>
            <a:off x="1979612" y="1417983"/>
            <a:ext cx="8915400" cy="2252870"/>
          </a:xfrm>
        </p:spPr>
        <p:txBody>
          <a:bodyPr/>
          <a:lstStyle/>
          <a:p>
            <a:r>
              <a:rPr lang="tr-TR" noProof="1"/>
              <a:t>Öncelikle php taglarını açıyoruz. ‘baglanti’ diye bir değişken oluşturalım. Bağlantıyı mysqli_connect fonksiyonuyla gerçekleştiriyoruz. mysqli_connect fonksiyonuna ilk parametremiz sunucu adresimiz olacak şekilde yazıyoruz. Şuan yerel sunucuda çalıştığımız için ismimiz localhost olacaktır. ikinci parametre olarak kullanıcı adını giriyoruz.şifre varsa yazıyoruz yoksa boş bırakıyoruz. veritabanı kısmınıda veritabanı adını yazıyoruz. Bu sayade veritabanı bağlantısını sağlamış oluyoruz</a:t>
            </a:r>
          </a:p>
        </p:txBody>
      </p:sp>
      <p:sp>
        <p:nvSpPr>
          <p:cNvPr id="4" name="Slayt Numarası Yer Tutucusu 3">
            <a:extLst>
              <a:ext uri="{FF2B5EF4-FFF2-40B4-BE49-F238E27FC236}">
                <a16:creationId xmlns:a16="http://schemas.microsoft.com/office/drawing/2014/main" id="{20BCA501-CA85-417C-9504-26A86B1A8A29}"/>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6" name="Resim 5">
            <a:extLst>
              <a:ext uri="{FF2B5EF4-FFF2-40B4-BE49-F238E27FC236}">
                <a16:creationId xmlns:a16="http://schemas.microsoft.com/office/drawing/2014/main" id="{70D8D96D-824E-43AE-9445-A94A226A7531}"/>
              </a:ext>
            </a:extLst>
          </p:cNvPr>
          <p:cNvPicPr>
            <a:picLocks noChangeAspect="1"/>
          </p:cNvPicPr>
          <p:nvPr/>
        </p:nvPicPr>
        <p:blipFill>
          <a:blip r:embed="rId2"/>
          <a:stretch>
            <a:fillRect/>
          </a:stretch>
        </p:blipFill>
        <p:spPr>
          <a:xfrm>
            <a:off x="2345634" y="3981019"/>
            <a:ext cx="8282609" cy="2127559"/>
          </a:xfrm>
          <a:prstGeom prst="rect">
            <a:avLst/>
          </a:prstGeom>
        </p:spPr>
      </p:pic>
    </p:spTree>
    <p:extLst>
      <p:ext uri="{BB962C8B-B14F-4D97-AF65-F5344CB8AC3E}">
        <p14:creationId xmlns:p14="http://schemas.microsoft.com/office/powerpoint/2010/main" val="3630974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0996FA-DFA8-4A34-934A-C777C8077315}"/>
              </a:ext>
            </a:extLst>
          </p:cNvPr>
          <p:cNvSpPr>
            <a:spLocks noGrp="1"/>
          </p:cNvSpPr>
          <p:nvPr>
            <p:ph type="title"/>
          </p:nvPr>
        </p:nvSpPr>
        <p:spPr/>
        <p:txBody>
          <a:bodyPr/>
          <a:lstStyle/>
          <a:p>
            <a:r>
              <a:rPr lang="tr-TR" dirty="0"/>
              <a:t>Örnek </a:t>
            </a:r>
            <a:r>
              <a:rPr lang="tr-TR" noProof="1"/>
              <a:t>MySQL</a:t>
            </a:r>
            <a:r>
              <a:rPr lang="tr-TR" dirty="0"/>
              <a:t> Bağlantısı Kodu -Devamı</a:t>
            </a:r>
          </a:p>
        </p:txBody>
      </p:sp>
      <p:sp>
        <p:nvSpPr>
          <p:cNvPr id="3" name="İçerik Yer Tutucusu 2">
            <a:extLst>
              <a:ext uri="{FF2B5EF4-FFF2-40B4-BE49-F238E27FC236}">
                <a16:creationId xmlns:a16="http://schemas.microsoft.com/office/drawing/2014/main" id="{DF16B056-5440-49A4-81C3-AE922AC10BF9}"/>
              </a:ext>
            </a:extLst>
          </p:cNvPr>
          <p:cNvSpPr>
            <a:spLocks noGrp="1"/>
          </p:cNvSpPr>
          <p:nvPr>
            <p:ph idx="1"/>
          </p:nvPr>
        </p:nvSpPr>
        <p:spPr>
          <a:xfrm>
            <a:off x="2218151" y="1540189"/>
            <a:ext cx="8915400" cy="1401794"/>
          </a:xfrm>
        </p:spPr>
        <p:txBody>
          <a:bodyPr/>
          <a:lstStyle/>
          <a:p>
            <a:r>
              <a:rPr lang="tr-TR" noProof="1"/>
              <a:t>Bunun kontrolünde if olarak gerçekleştiriyoruz. sayfayı öldürürek hata mesajı verelim. Aşağıdaki resimde gördüğünüz gibi if le birlikte hata mesajını yazdık.Eğer bağlantımız sorunsuz bir şekilde çalışıyorsa Bağlantı başarılı yazısını yazıyoruz.</a:t>
            </a:r>
          </a:p>
          <a:p>
            <a:endParaRPr lang="tr-TR" dirty="0"/>
          </a:p>
        </p:txBody>
      </p:sp>
      <p:sp>
        <p:nvSpPr>
          <p:cNvPr id="4" name="Slayt Numarası Yer Tutucusu 3">
            <a:extLst>
              <a:ext uri="{FF2B5EF4-FFF2-40B4-BE49-F238E27FC236}">
                <a16:creationId xmlns:a16="http://schemas.microsoft.com/office/drawing/2014/main" id="{BFBC7E9B-CB99-4A87-AEA3-C6286F9A3890}"/>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6" name="Resim 5">
            <a:extLst>
              <a:ext uri="{FF2B5EF4-FFF2-40B4-BE49-F238E27FC236}">
                <a16:creationId xmlns:a16="http://schemas.microsoft.com/office/drawing/2014/main" id="{906BB1C3-8144-48F2-9772-C518711244AC}"/>
              </a:ext>
            </a:extLst>
          </p:cNvPr>
          <p:cNvPicPr>
            <a:picLocks noChangeAspect="1"/>
          </p:cNvPicPr>
          <p:nvPr/>
        </p:nvPicPr>
        <p:blipFill>
          <a:blip r:embed="rId2"/>
          <a:stretch>
            <a:fillRect/>
          </a:stretch>
        </p:blipFill>
        <p:spPr>
          <a:xfrm>
            <a:off x="2945669" y="3078239"/>
            <a:ext cx="7460363" cy="3526712"/>
          </a:xfrm>
          <a:prstGeom prst="rect">
            <a:avLst/>
          </a:prstGeom>
        </p:spPr>
      </p:pic>
    </p:spTree>
    <p:extLst>
      <p:ext uri="{BB962C8B-B14F-4D97-AF65-F5344CB8AC3E}">
        <p14:creationId xmlns:p14="http://schemas.microsoft.com/office/powerpoint/2010/main" val="496431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626517-B858-40AB-82C4-B1849660A864}"/>
              </a:ext>
            </a:extLst>
          </p:cNvPr>
          <p:cNvSpPr>
            <a:spLocks noGrp="1"/>
          </p:cNvSpPr>
          <p:nvPr>
            <p:ph type="title"/>
          </p:nvPr>
        </p:nvSpPr>
        <p:spPr>
          <a:xfrm>
            <a:off x="2319131" y="624110"/>
            <a:ext cx="9185482" cy="1280890"/>
          </a:xfrm>
        </p:spPr>
        <p:txBody>
          <a:bodyPr/>
          <a:lstStyle/>
          <a:p>
            <a:r>
              <a:rPr lang="tr-TR" dirty="0"/>
              <a:t>Örnek </a:t>
            </a:r>
            <a:r>
              <a:rPr lang="tr-TR" noProof="1"/>
              <a:t>MySQL</a:t>
            </a:r>
            <a:r>
              <a:rPr lang="tr-TR" dirty="0"/>
              <a:t> Bağlantısı Kodu –Devamı 2</a:t>
            </a:r>
          </a:p>
        </p:txBody>
      </p:sp>
      <p:sp>
        <p:nvSpPr>
          <p:cNvPr id="3" name="İçerik Yer Tutucusu 2">
            <a:extLst>
              <a:ext uri="{FF2B5EF4-FFF2-40B4-BE49-F238E27FC236}">
                <a16:creationId xmlns:a16="http://schemas.microsoft.com/office/drawing/2014/main" id="{F58B45D9-3FE6-4A6A-83B5-BDA95A982D83}"/>
              </a:ext>
            </a:extLst>
          </p:cNvPr>
          <p:cNvSpPr>
            <a:spLocks noGrp="1"/>
          </p:cNvSpPr>
          <p:nvPr>
            <p:ph idx="1"/>
          </p:nvPr>
        </p:nvSpPr>
        <p:spPr>
          <a:xfrm>
            <a:off x="2319130" y="1540189"/>
            <a:ext cx="8721655" cy="2287532"/>
          </a:xfrm>
        </p:spPr>
        <p:txBody>
          <a:bodyPr/>
          <a:lstStyle/>
          <a:p>
            <a:r>
              <a:rPr lang="tr-TR" dirty="0"/>
              <a:t> </a:t>
            </a:r>
            <a:r>
              <a:rPr lang="tr-TR" noProof="1"/>
              <a:t>Son olarak bağlantıyı her zaman açık tutmak gerekiyor. Çünkü sürekli  veritabanı akışı sağlamak, veri tabanı bağlantısı sağlamak bellek olarak yani ram bellekte tutulan değerlerin şişmesine yol açacaktır. Eğer kapatma işlemi yapmazsak sistemi yavaşlatacaktır. Son satırda ‘mysqli_close($baglanti)’ fonksiyonu oluşturuyoruz. hangi bağlantıyı sonlandırmak için içerisine değişkeni oluşturuyoruz. Bu sayede rami rahatlatan işlemi sağlamış olduk.</a:t>
            </a:r>
          </a:p>
        </p:txBody>
      </p:sp>
      <p:sp>
        <p:nvSpPr>
          <p:cNvPr id="4" name="Slayt Numarası Yer Tutucusu 3">
            <a:extLst>
              <a:ext uri="{FF2B5EF4-FFF2-40B4-BE49-F238E27FC236}">
                <a16:creationId xmlns:a16="http://schemas.microsoft.com/office/drawing/2014/main" id="{21174D33-EE27-4BC6-9DF1-86DDB576B999}"/>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6" name="Resim 5">
            <a:extLst>
              <a:ext uri="{FF2B5EF4-FFF2-40B4-BE49-F238E27FC236}">
                <a16:creationId xmlns:a16="http://schemas.microsoft.com/office/drawing/2014/main" id="{E4637BD3-EB64-4D7F-B327-1DCD099007B8}"/>
              </a:ext>
            </a:extLst>
          </p:cNvPr>
          <p:cNvPicPr>
            <a:picLocks noChangeAspect="1"/>
          </p:cNvPicPr>
          <p:nvPr/>
        </p:nvPicPr>
        <p:blipFill>
          <a:blip r:embed="rId2"/>
          <a:stretch>
            <a:fillRect/>
          </a:stretch>
        </p:blipFill>
        <p:spPr>
          <a:xfrm>
            <a:off x="2716696" y="3827721"/>
            <a:ext cx="7898295" cy="2762636"/>
          </a:xfrm>
          <a:prstGeom prst="rect">
            <a:avLst/>
          </a:prstGeom>
        </p:spPr>
      </p:pic>
    </p:spTree>
    <p:extLst>
      <p:ext uri="{BB962C8B-B14F-4D97-AF65-F5344CB8AC3E}">
        <p14:creationId xmlns:p14="http://schemas.microsoft.com/office/powerpoint/2010/main" val="930179942"/>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632</TotalTime>
  <Words>1091</Words>
  <Application>Microsoft Office PowerPoint</Application>
  <PresentationFormat>Geniş ekran</PresentationFormat>
  <Paragraphs>105</Paragraphs>
  <Slides>20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20</vt:i4>
      </vt:variant>
    </vt:vector>
  </HeadingPairs>
  <TitlesOfParts>
    <vt:vector size="25" baseType="lpstr">
      <vt:lpstr>Arial</vt:lpstr>
      <vt:lpstr>Calibri</vt:lpstr>
      <vt:lpstr>Century Gothic</vt:lpstr>
      <vt:lpstr>Wingdings 3</vt:lpstr>
      <vt:lpstr>Duman</vt:lpstr>
      <vt:lpstr>PHP VERİTABANINDA BAĞLANTI KURMA İŞLEMLERİ</vt:lpstr>
      <vt:lpstr>İçindekiler</vt:lpstr>
      <vt:lpstr>MySQLi Nedir? </vt:lpstr>
      <vt:lpstr>PDO Nedir? </vt:lpstr>
      <vt:lpstr>PhpMyAdmin Veritabanı Oluşturma</vt:lpstr>
      <vt:lpstr>MySQLi Veritabanı Bağlantısı</vt:lpstr>
      <vt:lpstr>Örnek MySQL Bağlantısı Kodu</vt:lpstr>
      <vt:lpstr>Örnek MySQL Bağlantısı Kodu -Devamı</vt:lpstr>
      <vt:lpstr>Örnek MySQL Bağlantısı Kodu –Devamı 2</vt:lpstr>
      <vt:lpstr> MySQLi Veritabanı Bağlantı Arayüzü</vt:lpstr>
      <vt:lpstr>MySQL Bağlantı Hatası</vt:lpstr>
      <vt:lpstr>PDO ile Veritabanı Bağlantısı</vt:lpstr>
      <vt:lpstr>Örnek PDO Veritabanı Bağlantısı</vt:lpstr>
      <vt:lpstr>PDO Veritabanı Bağlantısı Örnek Devamı</vt:lpstr>
      <vt:lpstr>PDO Veritabanı Bağlantısı Örnek  Devamı 2</vt:lpstr>
      <vt:lpstr>PDO ile Veritabanı Bağlantısı Arayüzü</vt:lpstr>
      <vt:lpstr>PDO ile Veritabanı Bağlantısını Sonlandırma</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özcan okut</cp:lastModifiedBy>
  <cp:revision>66</cp:revision>
  <dcterms:created xsi:type="dcterms:W3CDTF">2020-04-15T07:57:29Z</dcterms:created>
  <dcterms:modified xsi:type="dcterms:W3CDTF">2021-08-21T14:04:17Z</dcterms:modified>
</cp:coreProperties>
</file>