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70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>
        <p:scale>
          <a:sx n="79" d="100"/>
          <a:sy n="79" d="100"/>
        </p:scale>
        <p:origin x="-3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1.xml"/><Relationship Id="rId7" Type="http://schemas.openxmlformats.org/officeDocument/2006/relationships/hyperlink" Target="http://youtube.com/bmdersleri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hyperlink" Target="https://www.youtube.com/channel/UCIdYgV-XFjv9q0IHtzUTtQw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recursive-function" TargetMode="External"/><Relationship Id="rId2" Type="http://schemas.openxmlformats.org/officeDocument/2006/relationships/hyperlink" Target="http://www.baskent.edu.tr/~tkaracay/etudio/ders/prg/c/recursive.pd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2" y="2478505"/>
            <a:ext cx="11794958" cy="99862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PHP’de 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Ö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zyinelemeli Fonksiyon 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azma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074568" y="5166613"/>
            <a:ext cx="568181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Hatice Kübra İNCİR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22</a:t>
            </a:r>
            <a:r>
              <a:rPr lang="tr-TR" dirty="0" smtClean="0">
                <a:solidFill>
                  <a:schemeClr val="tx1"/>
                </a:solidFill>
              </a:rPr>
              <a:t>/08/2021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xmlns="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5"/>
            <a:extLst>
              <a:ext uri="{FF2B5EF4-FFF2-40B4-BE49-F238E27FC236}">
                <a16:creationId xmlns:a16="http://schemas.microsoft.com/office/drawing/2014/main" xmlns="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xmlns="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xmlns="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intro_0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76090" y="16123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158" y="1493736"/>
            <a:ext cx="10086553" cy="3619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Özyinelemeli fonksiyonlar, çok büyük problemleri çözmek için o problemi aynı forma sahip alt problemlere bölerek problemin çözümde kolaylık sağlamaktadır.</a:t>
            </a:r>
            <a:endParaRPr lang="tr-TR" dirty="0"/>
          </a:p>
          <a:p>
            <a:pPr algn="just"/>
            <a:r>
              <a:rPr lang="tr-TR" dirty="0" smtClean="0"/>
              <a:t>Döngülerle </a:t>
            </a:r>
            <a:r>
              <a:rPr lang="tr-TR" dirty="0"/>
              <a:t>çözülebilen problemler, </a:t>
            </a:r>
            <a:r>
              <a:rPr lang="tr-TR" dirty="0" smtClean="0"/>
              <a:t>özyinelemeli fonksiyonlarla </a:t>
            </a:r>
            <a:r>
              <a:rPr lang="tr-TR" dirty="0"/>
              <a:t>daha kısa kod </a:t>
            </a:r>
            <a:r>
              <a:rPr lang="tr-TR" dirty="0" smtClean="0"/>
              <a:t>yazılarak daha </a:t>
            </a:r>
            <a:r>
              <a:rPr lang="tr-TR" dirty="0"/>
              <a:t>kolay </a:t>
            </a:r>
            <a:r>
              <a:rPr lang="tr-TR" dirty="0" smtClean="0"/>
              <a:t>çözülebilmektedir.</a:t>
            </a:r>
          </a:p>
          <a:p>
            <a:r>
              <a:rPr lang="tr-TR" dirty="0" smtClean="0"/>
              <a:t>Bazı </a:t>
            </a:r>
            <a:r>
              <a:rPr lang="tr-TR" dirty="0"/>
              <a:t>programlama dillerinde </a:t>
            </a:r>
            <a:r>
              <a:rPr lang="tr-TR" dirty="0" smtClean="0"/>
              <a:t>çözüm </a:t>
            </a:r>
            <a:r>
              <a:rPr lang="tr-TR" dirty="0"/>
              <a:t>üretecek </a:t>
            </a:r>
            <a:r>
              <a:rPr lang="tr-TR" dirty="0" smtClean="0"/>
              <a:t>araçların </a:t>
            </a:r>
            <a:r>
              <a:rPr lang="tr-TR" dirty="0"/>
              <a:t>bulunmaması ve bu nedenle </a:t>
            </a:r>
            <a:r>
              <a:rPr lang="tr-TR" dirty="0" smtClean="0"/>
              <a:t>özyinelemeli yöntem kullanılması gerekmektedir.</a:t>
            </a:r>
            <a:endParaRPr lang="tr-TR" dirty="0"/>
          </a:p>
          <a:p>
            <a:pPr algn="just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380" y="1576136"/>
            <a:ext cx="8915400" cy="46800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Özyinelemeli fonksiyon  nedir ?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http://www.ismailbasoglu.com.tr/php/ic-ice-fonksiyonun-recursive-function-phpde-kullanimi.html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Özyinelemeli fonksiyon </a:t>
            </a:r>
            <a:r>
              <a:rPr lang="tr-TR" dirty="0" smtClean="0"/>
              <a:t>işleyişi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http://www.baskent.edu.tr/~tkaracay/etudio/ders/prg/c/recursive.pdf/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https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://yesimaktas.wordpress.com/2016/12/20/rekursif-fonksiyonlar-agaclar-yigitlar-kuyruklar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</a:p>
          <a:p>
            <a:r>
              <a:rPr lang="tr-TR" dirty="0" smtClean="0"/>
              <a:t>Örnekler 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://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www.javatpoint.com/php-recursive-function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smtClean="0"/>
              <a:t>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https://www.mobilhanem.com/php-dersleri-fonksiyonlar/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  <a:p>
            <a:r>
              <a:rPr lang="tr-TR" dirty="0" smtClean="0"/>
              <a:t>Örneklerin Görselleri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tr-TR" u="sng" dirty="0" smtClean="0">
                <a:solidFill>
                  <a:schemeClr val="accent2">
                    <a:lumMod val="75000"/>
                  </a:schemeClr>
                </a:solidFill>
              </a:rPr>
              <a:t>ER, O. , Algoritma ve Bilgisayar </a:t>
            </a:r>
            <a:r>
              <a:rPr lang="tr-TR" u="sng" dirty="0" err="1" smtClean="0">
                <a:solidFill>
                  <a:schemeClr val="accent2">
                    <a:lumMod val="75000"/>
                  </a:schemeClr>
                </a:solidFill>
              </a:rPr>
              <a:t>Prog</a:t>
            </a:r>
            <a:r>
              <a:rPr lang="tr-TR" u="sng" dirty="0" smtClean="0">
                <a:solidFill>
                  <a:schemeClr val="accent2">
                    <a:lumMod val="75000"/>
                  </a:schemeClr>
                </a:solidFill>
              </a:rPr>
              <a:t>. 2, Bölüm 3: Özyinelemeli Fonksiyonlar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     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://mbtt.org/ttcms/languages/turkish/ebook.php?q=free-Joseph-Conrad-and-the-Reader%3A-Questioning-Modern-Theories-of-Narrative-and-Readership-2009/</a:t>
            </a:r>
            <a:r>
              <a:rPr lang="tr-TR" dirty="0" smtClean="0"/>
              <a:t>)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Resim 6">
            <a:hlinkClick r:id="rId4"/>
            <a:extLst>
              <a:ext uri="{FF2B5EF4-FFF2-40B4-BE49-F238E27FC236}">
                <a16:creationId xmlns:a16="http://schemas.microsoft.com/office/drawing/2014/main" xmlns="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Hatice </a:t>
            </a:r>
            <a:r>
              <a:rPr lang="tr-TR" b="1" dirty="0">
                <a:solidFill>
                  <a:schemeClr val="tx1"/>
                </a:solidFill>
              </a:rPr>
              <a:t>Kübra </a:t>
            </a:r>
            <a:r>
              <a:rPr lang="tr-TR" b="1" dirty="0" smtClean="0">
                <a:solidFill>
                  <a:schemeClr val="tx1"/>
                </a:solidFill>
              </a:rPr>
              <a:t>İNCİR</a:t>
            </a:r>
            <a:br>
              <a:rPr lang="tr-TR" b="1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E-posta                       : h.kubra1@outlook.com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Tarih                            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22</a:t>
            </a:r>
            <a:r>
              <a:rPr lang="tr-TR" dirty="0" smtClean="0">
                <a:solidFill>
                  <a:schemeClr val="tx1"/>
                </a:solidFill>
              </a:rPr>
              <a:t>/08/2021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4"/>
            <a:extLst>
              <a:ext uri="{FF2B5EF4-FFF2-40B4-BE49-F238E27FC236}">
                <a16:creationId xmlns:a16="http://schemas.microsoft.com/office/drawing/2014/main" xmlns="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xmlns="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xmlns="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outr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14935" y="45492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Özyinelemeli </a:t>
            </a:r>
            <a:r>
              <a:rPr lang="tr-TR" dirty="0" smtClean="0"/>
              <a:t>Fonksiyon </a:t>
            </a:r>
            <a:r>
              <a:rPr lang="tr-TR" dirty="0" smtClean="0"/>
              <a:t>Nedir</a:t>
            </a:r>
            <a:r>
              <a:rPr lang="tr-TR" dirty="0"/>
              <a:t>?</a:t>
            </a:r>
          </a:p>
          <a:p>
            <a:r>
              <a:rPr lang="tr-TR" dirty="0"/>
              <a:t>Özyinelemeli Fonksiyonun </a:t>
            </a:r>
            <a:r>
              <a:rPr lang="tr-TR" dirty="0" smtClean="0"/>
              <a:t>İşleyişi</a:t>
            </a:r>
          </a:p>
          <a:p>
            <a:r>
              <a:rPr lang="tr-TR" dirty="0"/>
              <a:t>Özyinelemeli Fonksiyon Örneği -1 </a:t>
            </a:r>
            <a:endParaRPr lang="tr-TR" dirty="0" smtClean="0"/>
          </a:p>
          <a:p>
            <a:r>
              <a:rPr lang="tr-TR" dirty="0"/>
              <a:t>Özyinelemeli Fonksiyon Örneği </a:t>
            </a:r>
            <a:r>
              <a:rPr lang="tr-TR" dirty="0" smtClean="0"/>
              <a:t>-2</a:t>
            </a:r>
          </a:p>
          <a:p>
            <a:r>
              <a:rPr lang="tr-TR" dirty="0"/>
              <a:t>Özyinelemeli Fonksiyon Örneği </a:t>
            </a:r>
            <a:r>
              <a:rPr lang="tr-TR" dirty="0" smtClean="0"/>
              <a:t>-3</a:t>
            </a:r>
            <a:endParaRPr lang="tr-TR" dirty="0"/>
          </a:p>
          <a:p>
            <a:r>
              <a:rPr lang="tr-TR" dirty="0"/>
              <a:t>Özyinelemeli Fonksiyon Örneği </a:t>
            </a:r>
            <a:r>
              <a:rPr lang="tr-TR" dirty="0" smtClean="0"/>
              <a:t>-4</a:t>
            </a:r>
            <a:endParaRPr lang="tr-TR" dirty="0"/>
          </a:p>
          <a:p>
            <a:r>
              <a:rPr lang="tr-TR" dirty="0" smtClean="0"/>
              <a:t>Sonuç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xmlns="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84" y="1847149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xmlns="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Özyinelemeli Fonksiyon </a:t>
            </a:r>
            <a:r>
              <a:rPr lang="tr-TR" dirty="0"/>
              <a:t>N</a:t>
            </a:r>
            <a:r>
              <a:rPr lang="en-US" dirty="0" smtClean="0"/>
              <a:t>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18" y="1708206"/>
            <a:ext cx="7959643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Özyinelemeli </a:t>
            </a:r>
            <a:r>
              <a:rPr lang="tr-TR" dirty="0" smtClean="0"/>
              <a:t>fonksiyonlar, bir koşul yerine getirilinceye kadar kendini tekrar tekrar çağıran fonksiyonlardır. </a:t>
            </a:r>
          </a:p>
          <a:p>
            <a:pPr algn="just"/>
            <a:r>
              <a:rPr lang="tr-TR" dirty="0" smtClean="0"/>
              <a:t>Özyinelemeli fonksiyonlar için temelde 2 şart vardır. Bunlar ;</a:t>
            </a:r>
          </a:p>
          <a:p>
            <a:pPr lvl="1">
              <a:buFont typeface="Arial" pitchFamily="34" charset="0"/>
              <a:buChar char="•"/>
            </a:pPr>
            <a:r>
              <a:rPr lang="tr-TR" sz="1800" dirty="0" smtClean="0"/>
              <a:t>Kendi kendini çağırması,</a:t>
            </a:r>
          </a:p>
          <a:p>
            <a:pPr lvl="1">
              <a:buFont typeface="Arial" pitchFamily="34" charset="0"/>
              <a:buChar char="•"/>
            </a:pPr>
            <a:r>
              <a:rPr lang="tr-TR" sz="1800" dirty="0" smtClean="0"/>
              <a:t>Çağırma işleminin son bulmasını sağlayan koşul </a:t>
            </a:r>
            <a:r>
              <a:rPr lang="tr-TR" sz="1800" dirty="0" smtClean="0"/>
              <a:t>içermesidir.</a:t>
            </a:r>
            <a:endParaRPr lang="tr-TR" sz="1800" dirty="0" smtClean="0"/>
          </a:p>
          <a:p>
            <a:pPr algn="just"/>
            <a:r>
              <a:rPr lang="tr-TR" dirty="0"/>
              <a:t>Özyinelemeli fonksiyonların bir diğer adı Rekürsif (Recursive) fonksiyonlardır</a:t>
            </a:r>
            <a:r>
              <a:rPr lang="tr-TR" dirty="0" smtClean="0"/>
              <a:t>.</a:t>
            </a:r>
            <a:endParaRPr lang="tr-TR" dirty="0" smtClean="0"/>
          </a:p>
          <a:p>
            <a:pPr algn="just"/>
            <a:r>
              <a:rPr lang="tr-TR" dirty="0" smtClean="0"/>
              <a:t>Özyinelemeli </a:t>
            </a:r>
            <a:r>
              <a:rPr lang="tr-TR" dirty="0" smtClean="0"/>
              <a:t>fonksiyonlar </a:t>
            </a:r>
            <a:r>
              <a:rPr lang="tr-TR" dirty="0"/>
              <a:t>karmaşık matematiksel hesaplamalarda, </a:t>
            </a:r>
            <a:r>
              <a:rPr lang="tr-TR" dirty="0" smtClean="0"/>
              <a:t>permütasyon </a:t>
            </a:r>
            <a:r>
              <a:rPr lang="tr-TR" dirty="0"/>
              <a:t>ve  </a:t>
            </a:r>
            <a:r>
              <a:rPr lang="tr-TR" dirty="0" smtClean="0"/>
              <a:t>faktöriyel hesaplamalarında, sıralama algoritmalarında çok sıklıkla kullanılmaktadır</a:t>
            </a:r>
            <a:r>
              <a:rPr lang="tr-TR" dirty="0" smtClean="0"/>
              <a:t>.</a:t>
            </a:r>
          </a:p>
          <a:p>
            <a:pPr algn="just"/>
            <a:endParaRPr lang="en-US" dirty="0" smtClean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390" y="1938341"/>
            <a:ext cx="2303295" cy="23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Özyinelemeli </a:t>
            </a:r>
            <a:r>
              <a:rPr lang="tr-TR" dirty="0" smtClean="0"/>
              <a:t>Fonksiyonun İşleyişi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Özyineleme eylemi, problemi, en üstten başlayarak adım adım daha küçük </a:t>
            </a:r>
            <a:r>
              <a:rPr lang="tr-TR" dirty="0" smtClean="0"/>
              <a:t>parçalara ayırır. Özyineleme </a:t>
            </a:r>
            <a:r>
              <a:rPr lang="tr-TR" dirty="0"/>
              <a:t>en üstten başlayarak tabana kadar iner. Sonra tabanda bulduğu değeri geriye doğru en üste kadar taşır. 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5" y="3129966"/>
            <a:ext cx="30575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71" y="2756221"/>
            <a:ext cx="4342857" cy="3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Özyinelemeli Fonksiyon </a:t>
            </a:r>
            <a:r>
              <a:rPr lang="tr-TR" dirty="0"/>
              <a:t>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124" y="1441743"/>
            <a:ext cx="10086552" cy="2260338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1900" dirty="0" smtClean="0"/>
              <a:t>1’den başlayarak 6’ya kadar ekrana yazdıran özyinelemeli fonksiyon kodunu yazalım.</a:t>
            </a:r>
          </a:p>
          <a:p>
            <a:pPr algn="just"/>
            <a:r>
              <a:rPr lang="tr-TR" sz="1900" dirty="0" smtClean="0"/>
              <a:t>İşleyiş;</a:t>
            </a:r>
          </a:p>
          <a:p>
            <a:pPr marL="0" indent="0" algn="just">
              <a:buNone/>
            </a:pPr>
            <a:r>
              <a:rPr lang="tr-TR" sz="1900" dirty="0" smtClean="0"/>
              <a:t>  -  Şart kısmında sayının 6’dan küçük ve eşit olması kontrol edilir. Şart sağlanıyorsa ekrana sayı yazdırılır. </a:t>
            </a:r>
            <a:endParaRPr lang="tr-TR" sz="1900" dirty="0"/>
          </a:p>
          <a:p>
            <a:pPr marL="0" indent="0" algn="just">
              <a:buNone/>
            </a:pPr>
            <a:r>
              <a:rPr lang="tr-TR" sz="1900" dirty="0" smtClean="0"/>
              <a:t>  -  Kendini çağırma kısmında sayı 1 arttırılarak fonksiyon tekrar çağırılır.</a:t>
            </a:r>
          </a:p>
          <a:p>
            <a:pPr marL="0" indent="0" algn="just">
              <a:buNone/>
            </a:pPr>
            <a:r>
              <a:rPr lang="tr-TR" sz="1900" dirty="0" smtClean="0"/>
              <a:t>Şart sağlandığı sürece ekrana yazdırma işlemi devam eder</a:t>
            </a:r>
            <a:r>
              <a:rPr lang="tr-TR" sz="1900" smtClean="0"/>
              <a:t>. </a:t>
            </a:r>
            <a:endParaRPr lang="tr-TR" sz="1900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1" y="3808496"/>
            <a:ext cx="5065043" cy="268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Özyinelemeli Fonksiyon Örneği </a:t>
            </a:r>
            <a:r>
              <a:rPr lang="tr-TR" dirty="0" smtClean="0"/>
              <a:t>-2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Autofit/>
          </a:bodyPr>
          <a:lstStyle/>
          <a:p>
            <a:pPr algn="just"/>
            <a:r>
              <a:rPr lang="tr-TR" dirty="0" smtClean="0"/>
              <a:t>1’den başlayarak 8’e  kadar sayıların toplamasını yapan özyinelemeli </a:t>
            </a:r>
            <a:r>
              <a:rPr lang="tr-TR" dirty="0"/>
              <a:t>fonksiyon kodunu yazalım.</a:t>
            </a:r>
          </a:p>
          <a:p>
            <a:pPr algn="just"/>
            <a:r>
              <a:rPr lang="tr-TR" dirty="0"/>
              <a:t>İşleyiş;</a:t>
            </a:r>
          </a:p>
          <a:p>
            <a:pPr marL="0" indent="0" algn="just">
              <a:buNone/>
            </a:pPr>
            <a:r>
              <a:rPr lang="tr-TR" dirty="0"/>
              <a:t>  </a:t>
            </a:r>
            <a:r>
              <a:rPr lang="tr-TR" dirty="0" smtClean="0"/>
              <a:t>Şart </a:t>
            </a:r>
            <a:r>
              <a:rPr lang="tr-TR" dirty="0"/>
              <a:t>kısmında sayının </a:t>
            </a:r>
            <a:r>
              <a:rPr lang="tr-TR" dirty="0" smtClean="0"/>
              <a:t>1’den büyük ve eşit olması </a:t>
            </a:r>
            <a:r>
              <a:rPr lang="tr-TR" dirty="0"/>
              <a:t>kontrol edilir. Şart </a:t>
            </a:r>
            <a:r>
              <a:rPr lang="tr-TR" dirty="0" smtClean="0"/>
              <a:t>sağlanıyorsa;</a:t>
            </a:r>
          </a:p>
          <a:p>
            <a:pPr marL="0" indent="0" algn="just">
              <a:buNone/>
            </a:pPr>
            <a:r>
              <a:rPr lang="tr-TR" dirty="0" smtClean="0"/>
              <a:t>sayı </a:t>
            </a:r>
            <a:r>
              <a:rPr lang="tr-TR" dirty="0"/>
              <a:t>değeri </a:t>
            </a:r>
            <a:r>
              <a:rPr lang="tr-TR" dirty="0" smtClean="0"/>
              <a:t>ile kendini </a:t>
            </a:r>
            <a:r>
              <a:rPr lang="tr-TR" dirty="0"/>
              <a:t>çağırma kısmında sayı 1 </a:t>
            </a:r>
            <a:r>
              <a:rPr lang="tr-TR" dirty="0" smtClean="0"/>
              <a:t>eksiltilerek fonksiyon </a:t>
            </a:r>
            <a:r>
              <a:rPr lang="tr-TR" dirty="0"/>
              <a:t>tekrar </a:t>
            </a:r>
            <a:r>
              <a:rPr lang="tr-TR" dirty="0" smtClean="0"/>
              <a:t>çağırılır, dönen değer ile toplanır.</a:t>
            </a:r>
          </a:p>
          <a:p>
            <a:pPr marL="0" indent="0" algn="just">
              <a:buNone/>
            </a:pPr>
            <a:r>
              <a:rPr lang="tr-TR" dirty="0"/>
              <a:t>Şart sağlandığı sürece </a:t>
            </a:r>
            <a:r>
              <a:rPr lang="tr-TR" dirty="0" smtClean="0"/>
              <a:t>toplama işlemi devam </a:t>
            </a:r>
            <a:r>
              <a:rPr lang="tr-TR" dirty="0"/>
              <a:t>eder. Şart </a:t>
            </a:r>
            <a:r>
              <a:rPr lang="tr-TR" dirty="0" smtClean="0"/>
              <a:t>sağlanmadığında sayı değeri </a:t>
            </a:r>
            <a:r>
              <a:rPr lang="tr-TR" dirty="0"/>
              <a:t>geri döndürülür.</a:t>
            </a:r>
          </a:p>
          <a:p>
            <a:pPr marL="0" indent="0" algn="just">
              <a:buNone/>
            </a:pPr>
            <a:endParaRPr lang="tr-TR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93" y="4276235"/>
            <a:ext cx="7686675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Özyinelemeli Fonksiyon Örneği </a:t>
            </a:r>
            <a:r>
              <a:rPr lang="tr-TR" dirty="0" smtClean="0"/>
              <a:t>-3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8977225" cy="230007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5! hesaplayan özyinelemeli fonksiyon kodunu yazalım.</a:t>
            </a:r>
          </a:p>
          <a:p>
            <a:pPr algn="just"/>
            <a:r>
              <a:rPr lang="tr-TR" dirty="0"/>
              <a:t>İşleyiş;</a:t>
            </a:r>
          </a:p>
          <a:p>
            <a:pPr marL="0" indent="0" algn="just">
              <a:buNone/>
            </a:pPr>
            <a:r>
              <a:rPr lang="tr-TR" dirty="0"/>
              <a:t>  Şart kısmında sayının 1’den büyük olması kontrol edilir. Şart sağlanıyorsa;</a:t>
            </a:r>
          </a:p>
          <a:p>
            <a:pPr marL="0" indent="0" algn="just">
              <a:buNone/>
            </a:pPr>
            <a:r>
              <a:rPr lang="tr-TR" dirty="0" smtClean="0"/>
              <a:t>sayı </a:t>
            </a:r>
            <a:r>
              <a:rPr lang="tr-TR" dirty="0"/>
              <a:t>ile kendini çağırma kısmında sayı 1 eksiltilerek fonksiyon tekrar çağırılır, dönen değer ile çarpılır.</a:t>
            </a:r>
          </a:p>
          <a:p>
            <a:pPr marL="0" indent="0" algn="just">
              <a:buNone/>
            </a:pPr>
            <a:r>
              <a:rPr lang="tr-TR" dirty="0" smtClean="0"/>
              <a:t>Şart </a:t>
            </a:r>
            <a:r>
              <a:rPr lang="tr-TR" dirty="0"/>
              <a:t>sağlanmadığında sayı değeri geri döndürülür.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31" y="3705725"/>
            <a:ext cx="479107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03" y="4141536"/>
            <a:ext cx="4863265" cy="237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Özyinelemeli Fonksiyon Örneği </a:t>
            </a:r>
            <a:r>
              <a:rPr lang="tr-TR" dirty="0" smtClean="0"/>
              <a:t>-4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 txBox="1">
            <a:spLocks/>
          </p:cNvSpPr>
          <p:nvPr/>
        </p:nvSpPr>
        <p:spPr>
          <a:xfrm>
            <a:off x="1442124" y="1239251"/>
            <a:ext cx="10086552" cy="2799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Fibonnaci dizisindeki ilk 12 elemanı ekrana yazdıran özyinelemeli fonksiyon kodunu </a:t>
            </a:r>
            <a:r>
              <a:rPr lang="tr-TR" dirty="0" smtClean="0"/>
              <a:t>yazalım.</a:t>
            </a:r>
          </a:p>
          <a:p>
            <a:pPr algn="just"/>
            <a:r>
              <a:rPr lang="tr-TR" dirty="0" smtClean="0"/>
              <a:t>İşleyiş;</a:t>
            </a:r>
          </a:p>
          <a:p>
            <a:pPr marL="0" indent="0" algn="just">
              <a:buFont typeface="Wingdings 3" charset="2"/>
              <a:buNone/>
            </a:pPr>
            <a:r>
              <a:rPr lang="tr-TR" dirty="0" smtClean="0"/>
              <a:t>  -  Şart kısmında sayının 2’dan küçük olması kontrol edilir. Şart sağlanıyorsa ekrana sayı  yazdırılır. </a:t>
            </a:r>
          </a:p>
          <a:p>
            <a:pPr marL="0" indent="0" algn="just">
              <a:buNone/>
            </a:pPr>
            <a:r>
              <a:rPr lang="tr-TR" dirty="0" smtClean="0"/>
              <a:t>  -   Şart sağlanmadığından </a:t>
            </a:r>
            <a:r>
              <a:rPr lang="tr-TR" dirty="0"/>
              <a:t>kendini çağırma kısmında sayı 1 </a:t>
            </a:r>
            <a:r>
              <a:rPr lang="tr-TR" dirty="0" smtClean="0"/>
              <a:t>eksiltilerek ve </a:t>
            </a:r>
            <a:r>
              <a:rPr lang="tr-TR" dirty="0"/>
              <a:t>sayı </a:t>
            </a:r>
            <a:r>
              <a:rPr lang="tr-TR" dirty="0" smtClean="0"/>
              <a:t>2 </a:t>
            </a:r>
            <a:r>
              <a:rPr lang="tr-TR" dirty="0"/>
              <a:t>eksiltilerek</a:t>
            </a:r>
            <a:r>
              <a:rPr lang="tr-TR" dirty="0" smtClean="0"/>
              <a:t> </a:t>
            </a:r>
            <a:r>
              <a:rPr lang="tr-TR" dirty="0"/>
              <a:t>fonksiyon tekrar </a:t>
            </a:r>
            <a:r>
              <a:rPr lang="tr-TR" dirty="0" smtClean="0"/>
              <a:t>çağırılır, dönen değerler toplanır. Ekrana yazdırma işlemi devam eder.</a:t>
            </a:r>
          </a:p>
          <a:p>
            <a:pPr marL="0" indent="0" algn="just">
              <a:buNone/>
            </a:pPr>
            <a:r>
              <a:rPr lang="tr-TR" dirty="0" err="1" smtClean="0"/>
              <a:t>For</a:t>
            </a:r>
            <a:r>
              <a:rPr lang="tr-TR" dirty="0" smtClean="0"/>
              <a:t> döngüsü ile sırayla fibo fonksiyonuna sayılar gönderilir.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64" y="4099262"/>
            <a:ext cx="65722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337" y="624110"/>
            <a:ext cx="9471275" cy="1280890"/>
          </a:xfrm>
        </p:spPr>
        <p:txBody>
          <a:bodyPr>
            <a:normAutofit/>
          </a:bodyPr>
          <a:lstStyle/>
          <a:p>
            <a:r>
              <a:rPr lang="tr-TR" dirty="0"/>
              <a:t>Özyinelemeli Fonksiyon Örneği -4</a:t>
            </a:r>
            <a:r>
              <a:rPr lang="tr-TR" dirty="0" smtClean="0"/>
              <a:t>(devam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128587"/>
            <a:ext cx="6233110" cy="267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96" y="2506818"/>
            <a:ext cx="493395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3494</TotalTime>
  <Words>572</Words>
  <Application>Microsoft Office PowerPoint</Application>
  <PresentationFormat>Özel</PresentationFormat>
  <Paragraphs>86</Paragraphs>
  <Slides>12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Duman</vt:lpstr>
      <vt:lpstr>PHP’de Özyinelemeli Fonksiyon Yazma</vt:lpstr>
      <vt:lpstr>İçindekiler</vt:lpstr>
      <vt:lpstr>Özyinelemeli Fonksiyon Nedir? </vt:lpstr>
      <vt:lpstr>Özyinelemeli Fonksiyonun İşleyişi</vt:lpstr>
      <vt:lpstr>Özyinelemeli Fonksiyon Örneği -1 </vt:lpstr>
      <vt:lpstr>Özyinelemeli Fonksiyon Örneği -2</vt:lpstr>
      <vt:lpstr>Özyinelemeli Fonksiyon Örneği -3</vt:lpstr>
      <vt:lpstr>Özyinelemeli Fonksiyon Örneği -4</vt:lpstr>
      <vt:lpstr>Özyinelemeli Fonksiyon Örneği -4(devam)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PHP'de Özyinelemeli Fonksiyon Yazma</dc:title>
  <dc:creator>İsmail KIRBAŞ</dc:creator>
  <cp:lastModifiedBy>user</cp:lastModifiedBy>
  <cp:revision>83</cp:revision>
  <dcterms:created xsi:type="dcterms:W3CDTF">2020-04-15T07:57:29Z</dcterms:created>
  <dcterms:modified xsi:type="dcterms:W3CDTF">2021-08-20T20:47:05Z</dcterms:modified>
</cp:coreProperties>
</file>