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3"/>
    <p:sldId id="257" r:id="rId4"/>
    <p:sldId id="258" r:id="rId5"/>
    <p:sldId id="261" r:id="rId6"/>
    <p:sldId id="271" r:id="rId7"/>
    <p:sldId id="262" r:id="rId9"/>
    <p:sldId id="264" r:id="rId10"/>
    <p:sldId id="263" r:id="rId11"/>
    <p:sldId id="265" r:id="rId12"/>
    <p:sldId id="266" r:id="rId13"/>
    <p:sldId id="282" r:id="rId14"/>
    <p:sldId id="268" r:id="rId15"/>
    <p:sldId id="269"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27" autoAdjust="0"/>
    <p:restoredTop sz="94660"/>
  </p:normalViewPr>
  <p:slideViewPr>
    <p:cSldViewPr snapToGrid="0">
      <p:cViewPr varScale="1">
        <p:scale>
          <a:sx n="90" d="100"/>
          <a:sy n="90" d="100"/>
        </p:scale>
        <p:origin x="6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hasCustomPrompt="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endParaRPr lang="tr-TR"/>
          </a:p>
        </p:txBody>
      </p:sp>
      <p:sp>
        <p:nvSpPr>
          <p:cNvPr id="4" name="Date Placeholder 3"/>
          <p:cNvSpPr>
            <a:spLocks noGrp="1"/>
          </p:cNvSpPr>
          <p:nvPr>
            <p:ph type="dt" sz="half" idx="10"/>
          </p:nvPr>
        </p:nvSpPr>
        <p:spPr/>
        <p:txBody>
          <a:bodyPr/>
          <a:lstStyle/>
          <a:p>
            <a:fld id="{7B21D29A-68AE-46DC-A2BC-946C328F5BDB}"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hasCustomPrompt="1"/>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endParaRPr lang="tr-TR"/>
          </a:p>
        </p:txBody>
      </p:sp>
      <p:sp>
        <p:nvSpPr>
          <p:cNvPr id="3" name="Text Placeholder 2"/>
          <p:cNvSpPr>
            <a:spLocks noGrp="1"/>
          </p:cNvSpPr>
          <p:nvPr>
            <p:ph type="body" idx="1" hasCustomPrompt="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endParaRPr lang="tr-TR"/>
          </a:p>
        </p:txBody>
      </p:sp>
      <p:sp>
        <p:nvSpPr>
          <p:cNvPr id="4" name="Date Placeholder 3"/>
          <p:cNvSpPr>
            <a:spLocks noGrp="1"/>
          </p:cNvSpPr>
          <p:nvPr>
            <p:ph type="dt" sz="half" idx="10"/>
          </p:nvPr>
        </p:nvSpPr>
        <p:spPr/>
        <p:txBody>
          <a:bodyPr/>
          <a:lstStyle/>
          <a:p>
            <a:fld id="{4DD71A21-0F16-4EE3-B595-C6DE0399F27F}"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hasCustomPrompt="1"/>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endParaRPr lang="tr-TR"/>
          </a:p>
        </p:txBody>
      </p:sp>
      <p:sp>
        <p:nvSpPr>
          <p:cNvPr id="5" name="Date Placeholder 4"/>
          <p:cNvSpPr>
            <a:spLocks noGrp="1"/>
          </p:cNvSpPr>
          <p:nvPr>
            <p:ph type="dt" sz="half" idx="10"/>
          </p:nvPr>
        </p:nvSpPr>
        <p:spPr/>
        <p:txBody>
          <a:bodyPr/>
          <a:lstStyle/>
          <a:p>
            <a:fld id="{8446EC69-26BE-45F0-BB66-818E5DB7E1ED}"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hasCustomPrompt="1"/>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endParaRPr lang="tr-TR"/>
          </a:p>
        </p:txBody>
      </p:sp>
      <p:sp>
        <p:nvSpPr>
          <p:cNvPr id="4" name="Text Placeholder 3"/>
          <p:cNvSpPr>
            <a:spLocks noGrp="1"/>
          </p:cNvSpPr>
          <p:nvPr>
            <p:ph type="body" sz="half" idx="2" hasCustomPrompt="1"/>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endParaRPr lang="tr-TR"/>
          </a:p>
        </p:txBody>
      </p:sp>
      <p:sp>
        <p:nvSpPr>
          <p:cNvPr id="5" name="Date Placeholder 4"/>
          <p:cNvSpPr>
            <a:spLocks noGrp="1"/>
          </p:cNvSpPr>
          <p:nvPr>
            <p:ph type="dt" sz="half" idx="10"/>
          </p:nvPr>
        </p:nvSpPr>
        <p:spPr/>
        <p:txBody>
          <a:bodyPr/>
          <a:lstStyle/>
          <a:p>
            <a:fld id="{2A2F2A86-30FA-4E37-A8CF-30B38A2CC104}"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hasCustomPrompt="1"/>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endParaRPr lang="tr-TR"/>
          </a:p>
        </p:txBody>
      </p:sp>
      <p:sp>
        <p:nvSpPr>
          <p:cNvPr id="4" name="Text Placeholder 3"/>
          <p:cNvSpPr>
            <a:spLocks noGrp="1"/>
          </p:cNvSpPr>
          <p:nvPr>
            <p:ph type="body" sz="half" idx="2" hasCustomPrompt="1"/>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endParaRPr lang="tr-TR"/>
          </a:p>
        </p:txBody>
      </p:sp>
      <p:sp>
        <p:nvSpPr>
          <p:cNvPr id="5" name="Date Placeholder 4"/>
          <p:cNvSpPr>
            <a:spLocks noGrp="1"/>
          </p:cNvSpPr>
          <p:nvPr>
            <p:ph type="dt" sz="half" idx="10"/>
          </p:nvPr>
        </p:nvSpPr>
        <p:spPr/>
        <p:txBody>
          <a:bodyPr/>
          <a:lstStyle/>
          <a:p>
            <a:fld id="{FB8D07CC-1DEC-4BD5-8148-F528387EBB6B}"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hasCustomPrompt="1"/>
          </p:nvPr>
        </p:nvSpPr>
        <p:spPr>
          <a:xfrm>
            <a:off x="2589212" y="627405"/>
            <a:ext cx="6477000" cy="5283817"/>
          </a:xfrm>
        </p:spPr>
        <p:txBody>
          <a:bodyPr vert="eaVert"/>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hasCustomPrompt="1"/>
          </p:nvPr>
        </p:nvSpPr>
        <p:spPr>
          <a:xfrm>
            <a:off x="2589212" y="2133600"/>
            <a:ext cx="8915400" cy="3777622"/>
          </a:xfrm>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endParaRPr lang="tr-TR"/>
          </a:p>
        </p:txBody>
      </p:sp>
      <p:sp>
        <p:nvSpPr>
          <p:cNvPr id="4" name="Date Placeholder 3"/>
          <p:cNvSpPr>
            <a:spLocks noGrp="1"/>
          </p:cNvSpPr>
          <p:nvPr>
            <p:ph type="dt" sz="half" idx="10"/>
          </p:nvPr>
        </p:nvSpPr>
        <p:spPr/>
        <p:txBody>
          <a:bodyPr/>
          <a:lstStyle/>
          <a:p>
            <a:fld id="{FAE3E3F1-DCC5-4608-B67F-0D58A7CCC12B}"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lstStyle/>
          <a:p>
            <a:r>
              <a:rPr lang="tr-TR"/>
              <a:t>Asıl başlık stilini düzenlemek için tıklayın</a:t>
            </a:r>
            <a:endParaRPr lang="en-US" dirty="0"/>
          </a:p>
        </p:txBody>
      </p:sp>
      <p:sp>
        <p:nvSpPr>
          <p:cNvPr id="3" name="Content Placeholder 2"/>
          <p:cNvSpPr>
            <a:spLocks noGrp="1"/>
          </p:cNvSpPr>
          <p:nvPr>
            <p:ph sz="half" idx="1" hasCustomPrompt="1"/>
          </p:nvPr>
        </p:nvSpPr>
        <p:spPr>
          <a:xfrm>
            <a:off x="2589212" y="2133600"/>
            <a:ext cx="4313864" cy="3777622"/>
          </a:xfrm>
        </p:spPr>
        <p:txBody>
          <a:bodyPr>
            <a:normAutofit/>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Content Placeholder 3"/>
          <p:cNvSpPr>
            <a:spLocks noGrp="1"/>
          </p:cNvSpPr>
          <p:nvPr>
            <p:ph sz="half" idx="2" hasCustomPrompt="1"/>
          </p:nvPr>
        </p:nvSpPr>
        <p:spPr>
          <a:xfrm>
            <a:off x="7190747" y="2126222"/>
            <a:ext cx="4313864" cy="3777622"/>
          </a:xfrm>
        </p:spPr>
        <p:txBody>
          <a:bodyPr>
            <a:normAutofit/>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hasCustomPrompt="1"/>
          </p:nvPr>
        </p:nvSpPr>
        <p:spPr/>
        <p:txBody>
          <a:body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4" name="Content Placeholder 3"/>
          <p:cNvSpPr>
            <a:spLocks noGrp="1"/>
          </p:cNvSpPr>
          <p:nvPr>
            <p:ph sz="half" idx="2" hasCustomPrompt="1"/>
          </p:nvPr>
        </p:nvSpPr>
        <p:spPr>
          <a:xfrm>
            <a:off x="2589212" y="2548966"/>
            <a:ext cx="4342893" cy="3354060"/>
          </a:xfrm>
        </p:spPr>
        <p:txBody>
          <a:bodyPr>
            <a:normAutofit/>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5" name="Text Placeholder 4"/>
          <p:cNvSpPr>
            <a:spLocks noGrp="1"/>
          </p:cNvSpPr>
          <p:nvPr>
            <p:ph type="body" sz="quarter" idx="3" hasCustomPrompt="1"/>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6" name="Content Placeholder 5"/>
          <p:cNvSpPr>
            <a:spLocks noGrp="1"/>
          </p:cNvSpPr>
          <p:nvPr>
            <p:ph sz="quarter" idx="4" hasCustomPrompt="1"/>
          </p:nvPr>
        </p:nvSpPr>
        <p:spPr>
          <a:xfrm>
            <a:off x="7166957" y="2545738"/>
            <a:ext cx="4338674" cy="3354060"/>
          </a:xfrm>
        </p:spPr>
        <p:txBody>
          <a:bodyPr>
            <a:normAutofit/>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hasCustomPrompt="1"/>
          </p:nvPr>
        </p:nvSpPr>
        <p:spPr>
          <a:xfrm>
            <a:off x="6323012" y="446088"/>
            <a:ext cx="5181600" cy="5414963"/>
          </a:xfrm>
        </p:spPr>
        <p:txBody>
          <a:bodyPr anchor="ctr">
            <a:normAutofit/>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Text Placeholder 3"/>
          <p:cNvSpPr>
            <a:spLocks noGrp="1"/>
          </p:cNvSpPr>
          <p:nvPr>
            <p:ph type="body" sz="half" idx="2" hasCustomPrompt="1"/>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5" name="Date Placeholder 4"/>
          <p:cNvSpPr>
            <a:spLocks noGrp="1"/>
          </p:cNvSpPr>
          <p:nvPr>
            <p:ph type="dt" sz="half" idx="10"/>
          </p:nvPr>
        </p:nvSpPr>
        <p:spPr/>
        <p:txBody>
          <a:bodyPr/>
          <a:lstStyle/>
          <a:p>
            <a:fld id="{E13B3B7B-988C-47FF-A6DE-8CCFFEE8D75E}"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hasCustomPrompt="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hasCustomPrompt="1"/>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5" name="Date Placeholder 4"/>
          <p:cNvSpPr>
            <a:spLocks noGrp="1"/>
          </p:cNvSpPr>
          <p:nvPr>
            <p:ph type="dt" sz="half" idx="10"/>
          </p:nvPr>
        </p:nvSpPr>
        <p:spPr/>
        <p:txBody>
          <a:bodyPr/>
          <a:lstStyle/>
          <a:p>
            <a:fld id="{8A2103D3-6CA7-45AF-A2CC-94B170EBA5CB}"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hyperlink" Target="http://youtube.com/bmdersleri" TargetMode="External"/><Relationship Id="rId3" Type="http://schemas.openxmlformats.org/officeDocument/2006/relationships/image" Target="../media/image2.png"/><Relationship Id="rId2" Type="http://schemas.openxmlformats.org/officeDocument/2006/relationships/hyperlink" Target="https://www.youtube.com/channel/UCIdYgV-XFjv9q0IHtzUTtQw" TargetMode="Externa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jpeg"/><Relationship Id="rId3" Type="http://schemas.openxmlformats.org/officeDocument/2006/relationships/hyperlink" Target="http://youtube.com/bmdersleri" TargetMode="External"/><Relationship Id="rId2" Type="http://schemas.openxmlformats.org/officeDocument/2006/relationships/image" Target="../media/image2.png"/><Relationship Id="rId1" Type="http://schemas.openxmlformats.org/officeDocument/2006/relationships/hyperlink" Target="https://www.youtube.com/channel/UCIdYgV-XFjv9q0IHtzUTtQw" TargetMode="Externa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youtube.com/bmdersleri" TargetMode="External"/><Relationship Id="rId3" Type="http://schemas.openxmlformats.org/officeDocument/2006/relationships/image" Target="../media/image2.png"/><Relationship Id="rId2" Type="http://schemas.openxmlformats.org/officeDocument/2006/relationships/hyperlink" Target="https://www.youtube.com/channel/UCIdYgV-XFjv9q0IHtzUTtQw" TargetMode="Externa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p:cNvSpPr/>
          <p:nvPr/>
        </p:nvSpPr>
        <p:spPr>
          <a:xfrm>
            <a:off x="6666896" y="4997115"/>
            <a:ext cx="5190957" cy="160559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p:cNvSpPr>
            <a:spLocks noGrp="1"/>
          </p:cNvSpPr>
          <p:nvPr>
            <p:ph type="ctrTitle"/>
          </p:nvPr>
        </p:nvSpPr>
        <p:spPr>
          <a:xfrm>
            <a:off x="1715770" y="2839720"/>
            <a:ext cx="9292590" cy="889000"/>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PHP de Hata Yönetimi nedir?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p:cNvSpPr>
            <a:spLocks noGrp="1"/>
          </p:cNvSpPr>
          <p:nvPr>
            <p:ph type="sldNum" sz="quarter" idx="12"/>
          </p:nvPr>
        </p:nvSpPr>
        <p:spPr/>
        <p:txBody>
          <a:bodyPr/>
          <a:lstStyle/>
          <a:p>
            <a:fld id="{D57F1E4F-1CFF-5643-939E-217C01CDF565}" type="slidenum">
              <a:rPr lang="en-US" smtClean="0"/>
            </a:fld>
            <a:endParaRPr lang="en-US" dirty="0"/>
          </a:p>
        </p:txBody>
      </p:sp>
      <p:sp>
        <p:nvSpPr>
          <p:cNvPr id="7" name="Alt Başlık 2"/>
          <p:cNvSpPr txBox="1"/>
          <p:nvPr/>
        </p:nvSpPr>
        <p:spPr>
          <a:xfrm>
            <a:off x="6692788" y="5109463"/>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Abdul Hakim Abdul zahir</a:t>
            </a:r>
            <a:endParaRPr lang="tr-TR" b="1" dirty="0">
              <a:solidFill>
                <a:schemeClr val="tx1"/>
              </a:solidFill>
            </a:endParaRPr>
          </a:p>
          <a:p>
            <a:r>
              <a:rPr lang="tr-TR" dirty="0">
                <a:solidFill>
                  <a:schemeClr val="tx1"/>
                </a:solidFill>
              </a:rPr>
              <a:t>Tarih              : 21/08/2021</a:t>
            </a:r>
            <a:endParaRPr lang="tr-TR" dirty="0">
              <a:solidFill>
                <a:schemeClr val="tx1"/>
              </a:solidFill>
            </a:endParaRPr>
          </a:p>
          <a:p>
            <a:r>
              <a:rPr lang="tr-TR" dirty="0">
                <a:solidFill>
                  <a:schemeClr val="tx1"/>
                </a:solidFill>
              </a:rPr>
              <a:t>Sürüm              : v1</a:t>
            </a:r>
            <a:endParaRPr lang="tr-TR" dirty="0">
              <a:solidFill>
                <a:schemeClr val="tx1"/>
              </a:solidFill>
            </a:endParaRPr>
          </a:p>
        </p:txBody>
      </p:sp>
      <p:pic>
        <p:nvPicPr>
          <p:cNvPr id="12" name="Picture 2" descr="What Is Real Artificial Intelligence: Characteristics of True AI ..."/>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69372" y="4319146"/>
            <a:ext cx="3492832"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Resim 4">
            <a:hlinkClick r:id="rId2"/>
          </p:cNvPr>
          <p:cNvPicPr>
            <a:picLocks noChangeAspect="1"/>
          </p:cNvPicPr>
          <p:nvPr/>
        </p:nvPicPr>
        <p:blipFill>
          <a:blip r:embed="rId3"/>
          <a:stretch>
            <a:fillRect/>
          </a:stretch>
        </p:blipFill>
        <p:spPr>
          <a:xfrm>
            <a:off x="1064126" y="-111072"/>
            <a:ext cx="1778435" cy="1633526"/>
          </a:xfrm>
          <a:prstGeom prst="rect">
            <a:avLst/>
          </a:prstGeom>
        </p:spPr>
      </p:pic>
      <p:sp>
        <p:nvSpPr>
          <p:cNvPr id="8" name="Dikdörtgen 7"/>
          <p:cNvSpPr/>
          <p:nvPr/>
        </p:nvSpPr>
        <p:spPr>
          <a:xfrm>
            <a:off x="510890" y="1335303"/>
            <a:ext cx="2916964"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4"/>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1" name="Picture 6" descr="These are the Skills that You Need to Hone to Become a Software Engine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03527" y="193824"/>
            <a:ext cx="3154326" cy="17743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Alt Başlık 2"/>
          <p:cNvSpPr txBox="1"/>
          <p:nvPr/>
        </p:nvSpPr>
        <p:spPr>
          <a:xfrm>
            <a:off x="3679991" y="58859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altLang="en-US" b="1" dirty="0">
                <a:solidFill>
                  <a:schemeClr val="accent3"/>
                </a:solidFill>
              </a:rPr>
              <a:t>PHP de Hata Yönetimi </a:t>
            </a:r>
            <a:endParaRPr lang="tr-TR" altLang="en-US" b="1" dirty="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022694" y="259620"/>
            <a:ext cx="8911687" cy="1280890"/>
          </a:xfrm>
        </p:spPr>
        <p:txBody>
          <a:bodyPr>
            <a:normAutofit/>
          </a:bodyPr>
          <a:lstStyle/>
          <a:p>
            <a:r>
              <a:rPr lang="tr-TR" altLang="en-US">
                <a:solidFill>
                  <a:schemeClr val="tx1"/>
                </a:solidFill>
                <a:latin typeface="Comic Sans MS" panose="030F0702030302020204" charset="0"/>
                <a:ea typeface="SimSun" panose="02010600030101010101" pitchFamily="2" charset="-122"/>
                <a:sym typeface="+mn-ea"/>
              </a:rPr>
              <a:t>Hata Raporlama </a:t>
            </a:r>
            <a:endParaRPr lang="tr-TR" altLang="en-US" dirty="0">
              <a:solidFill>
                <a:schemeClr val="tx1"/>
              </a:solidFill>
              <a:latin typeface="Comic Sans MS" panose="030F0702030302020204" charset="0"/>
              <a:ea typeface="SimSun" panose="02010600030101010101" pitchFamily="2" charset="-122"/>
              <a:sym typeface="+mn-ea"/>
            </a:endParaRPr>
          </a:p>
        </p:txBody>
      </p:sp>
      <p:sp>
        <p:nvSpPr>
          <p:cNvPr id="4" name="Slayt Numarası Yer Tutucusu 3"/>
          <p:cNvSpPr>
            <a:spLocks noGrp="1"/>
          </p:cNvSpPr>
          <p:nvPr>
            <p:ph type="sldNum" sz="quarter" idx="12"/>
          </p:nvPr>
        </p:nvSpPr>
        <p:spPr/>
        <p:txBody>
          <a:bodyPr/>
          <a:lstStyle/>
          <a:p>
            <a:fld id="{D57F1E4F-1CFF-5643-939E-217C01CDF565}" type="slidenum">
              <a:rPr lang="en-US" smtClean="0"/>
            </a:fld>
            <a:endParaRPr lang="en-US" dirty="0"/>
          </a:p>
        </p:txBody>
      </p:sp>
      <p:sp>
        <p:nvSpPr>
          <p:cNvPr id="8" name="İçerik Yer Tutucusu 2"/>
          <p:cNvSpPr>
            <a:spLocks noGrp="1"/>
          </p:cNvSpPr>
          <p:nvPr>
            <p:ph sz="half" idx="1"/>
          </p:nvPr>
        </p:nvSpPr>
        <p:spPr>
          <a:xfrm>
            <a:off x="1691005" y="1540510"/>
            <a:ext cx="4313555" cy="5188585"/>
          </a:xfrm>
        </p:spPr>
        <p:txBody>
          <a:bodyPr>
            <a:normAutofit/>
          </a:bodyPr>
          <a:lstStyle/>
          <a:p>
            <a:pPr marL="285750" indent="-285750">
              <a:buFont typeface="Wingdings" panose="05000000000000000000" charset="0"/>
              <a:buChar char="Ø"/>
            </a:pPr>
            <a:r>
              <a:rPr lang="tr-TR" altLang="en-US">
                <a:latin typeface="Comic Sans MS" panose="030F0702030302020204" charset="0"/>
                <a:ea typeface="SimSun" panose="02010600030101010101" pitchFamily="2" charset="-122"/>
                <a:sym typeface="+mn-ea"/>
              </a:rPr>
              <a:t>Eğer PHP’nin varsayılan hata msajlarını göstermek istemiyorsanız, hangi hata türlerinin raporlanıp hangilerinin gizleneceğini belirtmek için error_reporting() fonksiyonu kullanılır.</a:t>
            </a:r>
            <a:endParaRPr lang="tr-TR" altLang="en-US">
              <a:latin typeface="Comic Sans MS" panose="030F0702030302020204" charset="0"/>
              <a:ea typeface="SimSun" panose="02010600030101010101" pitchFamily="2" charset="-122"/>
            </a:endParaRPr>
          </a:p>
          <a:p>
            <a:pPr marL="285750" indent="-285750">
              <a:buFont typeface="Wingdings" panose="05000000000000000000" charset="0"/>
              <a:buChar char="Ø"/>
            </a:pPr>
            <a:endParaRPr lang="tr-TR" altLang="en-US">
              <a:latin typeface="Comic Sans MS" panose="030F0702030302020204" charset="0"/>
              <a:ea typeface="SimSun" panose="02010600030101010101" pitchFamily="2" charset="-122"/>
            </a:endParaRPr>
          </a:p>
          <a:p>
            <a:pPr marL="285750" indent="-285750">
              <a:buFont typeface="Wingdings" panose="05000000000000000000" charset="0"/>
              <a:buChar char="Ø"/>
            </a:pPr>
            <a:r>
              <a:rPr lang="tr-TR" altLang="en-US">
                <a:latin typeface="Comic Sans MS" panose="030F0702030302020204" charset="0"/>
                <a:ea typeface="SimSun" panose="02010600030101010101" pitchFamily="2" charset="-122"/>
                <a:sym typeface="+mn-ea"/>
              </a:rPr>
              <a:t>fakat hata raporlama fonksiyonu ölümcül hatanın oluştuğu satırdan itibaren betiğin çalışmasını durdurur. Hataları gizlemek, ölümcül hata oluştuğunda betiğin çalışmasına devam edeceği anlamına gelmez. Bu işlem, sadece hatalrın ekrana yazdırılmasını engeller. </a:t>
            </a:r>
            <a:endParaRPr lang="en-US" dirty="0"/>
          </a:p>
        </p:txBody>
      </p:sp>
      <p:pic>
        <p:nvPicPr>
          <p:cNvPr id="16386" name="Content Placeholder 6"/>
          <p:cNvPicPr>
            <a:picLocks noChangeAspect="1"/>
          </p:cNvPicPr>
          <p:nvPr>
            <p:ph sz="half" idx="2"/>
          </p:nvPr>
        </p:nvPicPr>
        <p:blipFill>
          <a:blip r:embed="rId1"/>
          <a:stretch>
            <a:fillRect/>
          </a:stretch>
        </p:blipFill>
        <p:spPr>
          <a:xfrm>
            <a:off x="6396990" y="1540510"/>
            <a:ext cx="4445635" cy="489077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4"/>
          <p:cNvSpPr>
            <a:spLocks noGrp="1"/>
          </p:cNvSpPr>
          <p:nvPr>
            <p:ph type="sldNum" sz="quarter" idx="12"/>
          </p:nvPr>
        </p:nvSpPr>
        <p:spPr/>
        <p:txBody>
          <a:bodyPr/>
          <a:p>
            <a:fld id="{D57F1E4F-1CFF-5643-939E-217C01CDF565}" type="slidenum">
              <a:rPr lang="en-US" dirty="0"/>
            </a:fld>
            <a:endParaRPr lang="en-US" dirty="0"/>
          </a:p>
        </p:txBody>
      </p:sp>
      <p:sp>
        <p:nvSpPr>
          <p:cNvPr id="6" name="Text Box 5"/>
          <p:cNvSpPr txBox="1"/>
          <p:nvPr/>
        </p:nvSpPr>
        <p:spPr>
          <a:xfrm>
            <a:off x="2073275" y="447040"/>
            <a:ext cx="4948555" cy="953135"/>
          </a:xfrm>
          <a:prstGeom prst="rect">
            <a:avLst/>
          </a:prstGeom>
          <a:noFill/>
        </p:spPr>
        <p:txBody>
          <a:bodyPr wrap="square" rtlCol="0">
            <a:spAutoFit/>
          </a:bodyPr>
          <a:p>
            <a:r>
              <a:rPr lang="tr-TR" altLang="en-US" sz="2800">
                <a:ln/>
                <a:solidFill>
                  <a:schemeClr val="tx1"/>
                </a:solidFill>
                <a:effectLst>
                  <a:outerShdw blurRad="38100" dist="19050" dir="2700000" algn="tl" rotWithShape="0">
                    <a:schemeClr val="dk1">
                      <a:alpha val="40000"/>
                    </a:schemeClr>
                  </a:outerShdw>
                </a:effectLst>
                <a:latin typeface="Comic Sans MS" panose="030F0702030302020204" charset="0"/>
                <a:ea typeface="SimSun" panose="02010600030101010101" pitchFamily="2" charset="-122"/>
                <a:sym typeface="+mn-ea"/>
              </a:rPr>
              <a:t>Hata Kaydetme</a:t>
            </a:r>
            <a:endParaRPr lang="tr-TR" altLang="en-US" sz="2800">
              <a:ln/>
              <a:solidFill>
                <a:schemeClr val="tx1"/>
              </a:solidFill>
              <a:effectLst>
                <a:outerShdw blurRad="38100" dist="19050" dir="2700000" algn="tl" rotWithShape="0">
                  <a:schemeClr val="dk1">
                    <a:alpha val="40000"/>
                  </a:schemeClr>
                </a:outerShdw>
              </a:effectLst>
              <a:latin typeface="Comic Sans MS" panose="030F0702030302020204" charset="0"/>
              <a:ea typeface="SimSun" panose="02010600030101010101" pitchFamily="2" charset="-122"/>
            </a:endParaRPr>
          </a:p>
          <a:p>
            <a:endParaRPr lang="tr-TR" altLang="en-US" sz="2800">
              <a:ln/>
              <a:solidFill>
                <a:schemeClr val="tx1"/>
              </a:solidFill>
              <a:effectLst>
                <a:outerShdw blurRad="38100" dist="19050" dir="2700000" algn="tl" rotWithShape="0">
                  <a:schemeClr val="dk1">
                    <a:alpha val="40000"/>
                  </a:schemeClr>
                </a:outerShdw>
              </a:effectLst>
              <a:latin typeface="Comic Sans MS" panose="030F0702030302020204" charset="0"/>
              <a:ea typeface="SimSun" panose="02010600030101010101" pitchFamily="2" charset="-122"/>
            </a:endParaRPr>
          </a:p>
        </p:txBody>
      </p:sp>
      <p:sp>
        <p:nvSpPr>
          <p:cNvPr id="7" name="Text Box 6"/>
          <p:cNvSpPr txBox="1"/>
          <p:nvPr/>
        </p:nvSpPr>
        <p:spPr>
          <a:xfrm>
            <a:off x="1530350" y="1750695"/>
            <a:ext cx="3552190" cy="2861310"/>
          </a:xfrm>
          <a:prstGeom prst="rect">
            <a:avLst/>
          </a:prstGeom>
          <a:noFill/>
        </p:spPr>
        <p:txBody>
          <a:bodyPr wrap="square" rtlCol="0">
            <a:spAutoFit/>
          </a:bodyPr>
          <a:p>
            <a:pPr marL="285750" indent="-285750">
              <a:buFont typeface="Wingdings" panose="05000000000000000000" charset="0"/>
              <a:buChar char="v"/>
            </a:pPr>
            <a:r>
              <a:rPr lang="tr-TR" altLang="en-US" sz="2000">
                <a:solidFill>
                  <a:schemeClr val="tx1"/>
                </a:solidFill>
                <a:latin typeface="Comic Sans MS" panose="030F0702030302020204" charset="0"/>
                <a:ea typeface="SimSun" panose="02010600030101010101" pitchFamily="2" charset="-122"/>
                <a:cs typeface="Comic Sans MS" panose="030F0702030302020204" charset="0"/>
                <a:sym typeface="+mn-ea"/>
              </a:rPr>
              <a:t>Hata loglama (Kaydetme)</a:t>
            </a:r>
            <a:endParaRPr lang="tr-TR" altLang="en-US" sz="2000" noProof="1">
              <a:solidFill>
                <a:schemeClr val="tx1"/>
              </a:solidFill>
              <a:latin typeface="Comic Sans MS" panose="030F0702030302020204" charset="0"/>
              <a:cs typeface="Comic Sans MS" panose="030F0702030302020204" charset="0"/>
            </a:endParaRPr>
          </a:p>
          <a:p>
            <a:pPr>
              <a:buFont typeface="Wingdings" panose="05000000000000000000" charset="0"/>
            </a:pPr>
            <a:r>
              <a:rPr lang="tr-TR" altLang="en-US" sz="2000">
                <a:solidFill>
                  <a:schemeClr val="tx1"/>
                </a:solidFill>
                <a:latin typeface="Comic Sans MS" panose="030F0702030302020204" charset="0"/>
                <a:ea typeface="SimSun" panose="02010600030101010101" pitchFamily="2" charset="-122"/>
                <a:cs typeface="Comic Sans MS" panose="030F0702030302020204" charset="0"/>
                <a:sym typeface="+mn-ea"/>
              </a:rPr>
              <a:t>ve özel hata sınıfları       oluşturmak için Öncelikle Excetion nesnesinin yapısını incelenmelidir. Günümüzde PHP’nin kullanıdığı Excetion sınıfının yapısı yan tarafta verilen tablodaki gibidir.  </a:t>
            </a:r>
            <a:endParaRPr lang="tr-TR" altLang="en-US" sz="2000" noProof="1">
              <a:solidFill>
                <a:schemeClr val="tx1"/>
              </a:solidFill>
              <a:latin typeface="Comic Sans MS" panose="030F0702030302020204" charset="0"/>
              <a:cs typeface="Comic Sans MS" panose="030F0702030302020204" charset="0"/>
            </a:endParaRPr>
          </a:p>
          <a:p>
            <a:endParaRPr lang="tr-TR" altLang="en-US" sz="2000" noProof="1">
              <a:solidFill>
                <a:schemeClr val="tx1"/>
              </a:solidFill>
              <a:latin typeface="Comic Sans MS" panose="030F0702030302020204" charset="0"/>
              <a:cs typeface="Comic Sans MS" panose="030F0702030302020204" charset="0"/>
            </a:endParaRPr>
          </a:p>
        </p:txBody>
      </p:sp>
      <p:pic>
        <p:nvPicPr>
          <p:cNvPr id="17410" name="Content Placeholder 2"/>
          <p:cNvPicPr>
            <a:picLocks noChangeAspect="1"/>
          </p:cNvPicPr>
          <p:nvPr>
            <p:ph idx="1"/>
          </p:nvPr>
        </p:nvPicPr>
        <p:blipFill>
          <a:blip r:embed="rId1"/>
          <a:stretch>
            <a:fillRect/>
          </a:stretch>
        </p:blipFill>
        <p:spPr>
          <a:xfrm>
            <a:off x="5781040" y="1654810"/>
            <a:ext cx="5321935" cy="4603115"/>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808700" y="330105"/>
            <a:ext cx="8911687" cy="1280890"/>
          </a:xfrm>
        </p:spPr>
        <p:txBody>
          <a:bodyPr>
            <a:normAutofit/>
          </a:bodyPr>
          <a:lstStyle/>
          <a:p>
            <a:r>
              <a:rPr lang="tr-TR" altLang="en-US">
                <a:solidFill>
                  <a:schemeClr val="tx1"/>
                </a:solidFill>
                <a:latin typeface="Comic Sans MS" panose="030F0702030302020204" charset="0"/>
                <a:ea typeface="SimSun" panose="02010600030101010101" pitchFamily="2" charset="-122"/>
                <a:sym typeface="+mn-ea"/>
              </a:rPr>
              <a:t>Hata Kaydetme</a:t>
            </a:r>
            <a:endParaRPr lang="tr-TR" altLang="en-US" dirty="0">
              <a:solidFill>
                <a:schemeClr val="tx1"/>
              </a:solidFill>
              <a:latin typeface="Comic Sans MS" panose="030F0702030302020204" charset="0"/>
              <a:ea typeface="SimSun" panose="02010600030101010101" pitchFamily="2" charset="-122"/>
              <a:sym typeface="+mn-ea"/>
            </a:endParaRPr>
          </a:p>
        </p:txBody>
      </p:sp>
      <p:sp>
        <p:nvSpPr>
          <p:cNvPr id="4" name="Slayt Numarası Yer Tutucusu 3"/>
          <p:cNvSpPr>
            <a:spLocks noGrp="1"/>
          </p:cNvSpPr>
          <p:nvPr>
            <p:ph type="sldNum" sz="quarter" idx="12"/>
          </p:nvPr>
        </p:nvSpPr>
        <p:spPr/>
        <p:txBody>
          <a:bodyPr/>
          <a:lstStyle/>
          <a:p>
            <a:fld id="{D57F1E4F-1CFF-5643-939E-217C01CDF565}" type="slidenum">
              <a:rPr lang="en-US" smtClean="0"/>
            </a:fld>
            <a:endParaRPr lang="en-US" dirty="0"/>
          </a:p>
        </p:txBody>
      </p:sp>
      <p:sp>
        <p:nvSpPr>
          <p:cNvPr id="5" name="Text Box 4"/>
          <p:cNvSpPr txBox="1"/>
          <p:nvPr/>
        </p:nvSpPr>
        <p:spPr>
          <a:xfrm>
            <a:off x="1530985" y="1268730"/>
            <a:ext cx="9267825" cy="1476375"/>
          </a:xfrm>
          <a:prstGeom prst="rect">
            <a:avLst/>
          </a:prstGeom>
          <a:noFill/>
        </p:spPr>
        <p:txBody>
          <a:bodyPr wrap="square" rtlCol="0">
            <a:spAutoFit/>
          </a:bodyPr>
          <a:p>
            <a:r>
              <a:rPr lang="tr-TR" altLang="en-US">
                <a:latin typeface="Comic Sans MS" panose="030F0702030302020204" charset="0"/>
                <a:ea typeface="SimSun" panose="02010600030101010101" pitchFamily="2" charset="-122"/>
                <a:sym typeface="+mn-ea"/>
              </a:rPr>
              <a:t>Hata yakalama ve fırlatma konusu PHP5 sürümünden önce desteklenmediği için birçok uygulama için henüz hata yakalama özelliği bulunmamaktadır.Bu durumda kdinize ait bir hata yakalama sınıfı oluşturarak, çalışma esnasında oluşan hataları kaydedebilir, hataları kullanıcılarıdan gizleyebirlir veya daha anlaşılabilir hatalar oluşturabilirsiniz.</a:t>
            </a:r>
            <a:endParaRPr lang="tr-TR" altLang="en-US">
              <a:latin typeface="Comic Sans MS" panose="030F0702030302020204" charset="0"/>
              <a:ea typeface="SimSun" panose="02010600030101010101" pitchFamily="2" charset="-122"/>
            </a:endParaRPr>
          </a:p>
          <a:p>
            <a:endParaRPr lang="en-US"/>
          </a:p>
        </p:txBody>
      </p:sp>
      <p:pic>
        <p:nvPicPr>
          <p:cNvPr id="18447" name="Content Placeholder 3"/>
          <p:cNvPicPr>
            <a:picLocks noChangeAspect="1"/>
          </p:cNvPicPr>
          <p:nvPr>
            <p:ph idx="1"/>
          </p:nvPr>
        </p:nvPicPr>
        <p:blipFill>
          <a:blip r:embed="rId1"/>
          <a:stretch>
            <a:fillRect/>
          </a:stretch>
        </p:blipFill>
        <p:spPr>
          <a:xfrm>
            <a:off x="1530985" y="2744470"/>
            <a:ext cx="5055870" cy="2346960"/>
          </a:xfrm>
        </p:spPr>
      </p:pic>
      <p:sp>
        <p:nvSpPr>
          <p:cNvPr id="18448" name="Text Box 6"/>
          <p:cNvSpPr txBox="1"/>
          <p:nvPr/>
        </p:nvSpPr>
        <p:spPr>
          <a:xfrm>
            <a:off x="7549515" y="2745105"/>
            <a:ext cx="3500755" cy="2553335"/>
          </a:xfrm>
          <a:prstGeom prst="rect">
            <a:avLst/>
          </a:prstGeom>
          <a:noFill/>
          <a:ln w="9525">
            <a:noFill/>
          </a:ln>
        </p:spPr>
        <p:txBody>
          <a:bodyPr wrap="square" anchor="t" anchorCtr="0">
            <a:spAutoFit/>
          </a:bodyPr>
          <a:p>
            <a:pPr marL="285750" indent="-285750">
              <a:buFont typeface="Wingdings" panose="05000000000000000000" charset="0"/>
              <a:buChar char="v"/>
            </a:pPr>
            <a:r>
              <a:rPr lang="tr-TR" altLang="en-US" sz="1600" b="1">
                <a:latin typeface="Comic Sans MS" panose="030F0702030302020204" charset="0"/>
                <a:ea typeface="SimSun" panose="02010600030101010101" pitchFamily="2" charset="-122"/>
              </a:rPr>
              <a:t>Yandaki örnekte 0’a bölüm örneği tekrar ele alınmıştır. Bu seferi bölüm işlemi gerçekleşmez ise, throw new SaveExcetion komutuna hata mesajı aktardık, böylece eğer hata meydana gelirse Exception sınıfı yerine kendi yazdığımız SaveException sınıfını tetikleyecetir.</a:t>
            </a:r>
            <a:endParaRPr lang="tr-TR" altLang="en-US" sz="1600" b="1">
              <a:latin typeface="Comic Sans MS" panose="030F0702030302020204" charset="0"/>
              <a:ea typeface="SimSun" panose="02010600030101010101" pitchFamily="2" charset="-122"/>
            </a:endParaRPr>
          </a:p>
        </p:txBody>
      </p:sp>
      <p:sp>
        <p:nvSpPr>
          <p:cNvPr id="18449" name="Text Box 7"/>
          <p:cNvSpPr txBox="1"/>
          <p:nvPr/>
        </p:nvSpPr>
        <p:spPr>
          <a:xfrm>
            <a:off x="1530985" y="5448300"/>
            <a:ext cx="7696835" cy="583565"/>
          </a:xfrm>
          <a:prstGeom prst="rect">
            <a:avLst/>
          </a:prstGeom>
          <a:noFill/>
          <a:ln w="9525">
            <a:noFill/>
          </a:ln>
        </p:spPr>
        <p:txBody>
          <a:bodyPr wrap="square" anchor="t" anchorCtr="0">
            <a:spAutoFit/>
          </a:bodyPr>
          <a:p>
            <a:pPr marL="285750" indent="-285750">
              <a:buFont typeface="Wingdings" panose="05000000000000000000" charset="0"/>
              <a:buChar char="v"/>
            </a:pPr>
            <a:r>
              <a:rPr lang="tr-TR" altLang="en-US" sz="1600" b="1">
                <a:effectLst/>
                <a:latin typeface="Comic Sans MS" panose="030F0702030302020204" charset="0"/>
                <a:ea typeface="SimSun" panose="02010600030101010101" pitchFamily="2" charset="-122"/>
              </a:rPr>
              <a:t>Yazdığımız sınıfın kurucu metodu çalıştığı esnada hata ile ilgili tüm özellikler hata.txt dosyasına depolanacaktır.</a:t>
            </a:r>
            <a:endParaRPr lang="tr-TR" altLang="en-US" sz="1600" b="1">
              <a:effectLst/>
              <a:latin typeface="Comic Sans MS" panose="030F0702030302020204" charset="0"/>
              <a:ea typeface="SimSun"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737580" y="330105"/>
            <a:ext cx="8911687" cy="1280890"/>
          </a:xfrm>
        </p:spPr>
        <p:txBody>
          <a:bodyPr>
            <a:normAutofit/>
          </a:bodyPr>
          <a:lstStyle/>
          <a:p>
            <a:r>
              <a:rPr lang="tr-TR" altLang="en-US">
                <a:solidFill>
                  <a:schemeClr val="tx1"/>
                </a:solidFill>
                <a:latin typeface="Comic Sans MS" panose="030F0702030302020204" charset="0"/>
                <a:ea typeface="SimSun" panose="02010600030101010101" pitchFamily="2" charset="-122"/>
                <a:sym typeface="+mn-ea"/>
              </a:rPr>
              <a:t>Sonuç</a:t>
            </a:r>
            <a:endParaRPr lang="tr-TR" altLang="en-US" dirty="0">
              <a:solidFill>
                <a:schemeClr val="tx1"/>
              </a:solidFill>
              <a:latin typeface="Comic Sans MS" panose="030F0702030302020204" charset="0"/>
              <a:ea typeface="SimSun" panose="02010600030101010101" pitchFamily="2" charset="-122"/>
              <a:sym typeface="+mn-ea"/>
            </a:endParaRPr>
          </a:p>
        </p:txBody>
      </p:sp>
      <p:sp>
        <p:nvSpPr>
          <p:cNvPr id="4" name="Slayt Numarası Yer Tutucusu 3"/>
          <p:cNvSpPr>
            <a:spLocks noGrp="1"/>
          </p:cNvSpPr>
          <p:nvPr>
            <p:ph type="sldNum" sz="quarter" idx="12"/>
          </p:nvPr>
        </p:nvSpPr>
        <p:spPr/>
        <p:txBody>
          <a:bodyPr/>
          <a:lstStyle/>
          <a:p>
            <a:fld id="{D57F1E4F-1CFF-5643-939E-217C01CDF565}" type="slidenum">
              <a:rPr lang="en-US" smtClean="0"/>
            </a:fld>
            <a:endParaRPr lang="en-US" dirty="0"/>
          </a:p>
        </p:txBody>
      </p:sp>
      <p:sp>
        <p:nvSpPr>
          <p:cNvPr id="5" name="Text Box 4"/>
          <p:cNvSpPr txBox="1"/>
          <p:nvPr/>
        </p:nvSpPr>
        <p:spPr>
          <a:xfrm>
            <a:off x="1737360" y="1696085"/>
            <a:ext cx="6558280" cy="1753235"/>
          </a:xfrm>
          <a:prstGeom prst="rect">
            <a:avLst/>
          </a:prstGeom>
          <a:noFill/>
        </p:spPr>
        <p:txBody>
          <a:bodyPr wrap="square" rtlCol="0">
            <a:spAutoFit/>
          </a:bodyPr>
          <a:p>
            <a:pPr marL="342900" indent="-342900">
              <a:buFont typeface="Calibri Light" panose="020F0302020204030204" pitchFamily="34" charset="0"/>
              <a:buAutoNum type="romanLcPeriod"/>
            </a:pPr>
            <a:r>
              <a:rPr lang="tr-TR" altLang="en-US">
                <a:solidFill>
                  <a:schemeClr val="tx1"/>
                </a:solidFill>
                <a:latin typeface="Comic Sans MS" panose="030F0702030302020204" charset="0"/>
                <a:ea typeface="SimSun" panose="02010600030101010101" pitchFamily="2" charset="-122"/>
                <a:sym typeface="+mn-ea"/>
              </a:rPr>
              <a:t>Php hata yönetimi konusunu özetledik.</a:t>
            </a:r>
            <a:endParaRPr lang="tr-TR" altLang="en-US">
              <a:solidFill>
                <a:schemeClr val="tx1"/>
              </a:solidFill>
              <a:latin typeface="Comic Sans MS" panose="030F0702030302020204" charset="0"/>
              <a:ea typeface="SimSun" panose="02010600030101010101" pitchFamily="2" charset="-122"/>
            </a:endParaRPr>
          </a:p>
          <a:p>
            <a:pPr marL="342900" indent="-342900">
              <a:buFont typeface="Calibri Light" panose="020F0302020204030204" pitchFamily="34" charset="0"/>
              <a:buAutoNum type="romanLcPeriod"/>
            </a:pPr>
            <a:r>
              <a:rPr lang="tr-TR" altLang="en-US">
                <a:solidFill>
                  <a:schemeClr val="tx1"/>
                </a:solidFill>
                <a:latin typeface="Comic Sans MS" panose="030F0702030302020204" charset="0"/>
                <a:ea typeface="SimSun" panose="02010600030101010101" pitchFamily="2" charset="-122"/>
                <a:sym typeface="+mn-ea"/>
              </a:rPr>
              <a:t>Hata çeşitlerini öğrendik.</a:t>
            </a:r>
            <a:endParaRPr lang="tr-TR" altLang="en-US">
              <a:solidFill>
                <a:schemeClr val="tx1"/>
              </a:solidFill>
              <a:latin typeface="Comic Sans MS" panose="030F0702030302020204" charset="0"/>
              <a:ea typeface="SimSun" panose="02010600030101010101" pitchFamily="2" charset="-122"/>
            </a:endParaRPr>
          </a:p>
          <a:p>
            <a:pPr marL="342900" indent="-342900">
              <a:buFont typeface="Calibri Light" panose="020F0302020204030204" pitchFamily="34" charset="0"/>
              <a:buAutoNum type="romanLcPeriod"/>
            </a:pPr>
            <a:r>
              <a:rPr lang="tr-TR" altLang="en-US">
                <a:solidFill>
                  <a:schemeClr val="tx1"/>
                </a:solidFill>
                <a:latin typeface="Comic Sans MS" panose="030F0702030302020204" charset="0"/>
                <a:ea typeface="SimSun" panose="02010600030101010101" pitchFamily="2" charset="-122"/>
                <a:sym typeface="+mn-ea"/>
              </a:rPr>
              <a:t>Özel hatalar, hata tetikleme, hata yakalama ve fırlatma, hata rapormala ve hata kaydetme işlemlerini öğrendik.</a:t>
            </a:r>
            <a:endParaRPr lang="tr-TR" altLang="en-US">
              <a:solidFill>
                <a:schemeClr val="tx1"/>
              </a:solidFill>
              <a:latin typeface="Comic Sans MS" panose="030F0702030302020204" charset="0"/>
              <a:ea typeface="SimSun" panose="02010600030101010101" pitchFamily="2" charset="-122"/>
            </a:endParaRPr>
          </a:p>
          <a:p>
            <a:pPr marL="342900" indent="-342900">
              <a:buFont typeface="Calibri Light" panose="020F0302020204030204" pitchFamily="34" charset="0"/>
              <a:buAutoNum type="romanLcPeriod"/>
            </a:pPr>
            <a:r>
              <a:rPr lang="tr-TR" altLang="en-US">
                <a:solidFill>
                  <a:schemeClr val="tx1"/>
                </a:solidFill>
                <a:latin typeface="Comic Sans MS" panose="030F0702030302020204" charset="0"/>
                <a:ea typeface="SimSun" panose="02010600030101010101" pitchFamily="2" charset="-122"/>
                <a:sym typeface="+mn-ea"/>
              </a:rPr>
              <a:t>Bu hata tiplerini örnek vererek açıkladık.</a:t>
            </a:r>
            <a:endParaRPr lang="tr-TR" altLang="en-US">
              <a:solidFill>
                <a:schemeClr val="tx1"/>
              </a:solidFill>
              <a:latin typeface="Comic Sans MS" panose="030F0702030302020204" charset="0"/>
              <a:ea typeface="SimSun" panose="02010600030101010101" pitchFamily="2" charset="-122"/>
            </a:endParaRPr>
          </a:p>
          <a:p>
            <a:endParaRPr lang="tr-TR" altLang="en-US">
              <a:solidFill>
                <a:schemeClr val="tx1"/>
              </a:solidFill>
              <a:latin typeface="Comic Sans MS" panose="030F0702030302020204" charset="0"/>
              <a:ea typeface="SimSun"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p:cNvSpPr/>
          <p:nvPr/>
        </p:nvSpPr>
        <p:spPr>
          <a:xfrm>
            <a:off x="6003453" y="5057069"/>
            <a:ext cx="5972961" cy="169318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p:cNvSpPr>
            <a:spLocks noGrp="1"/>
          </p:cNvSpPr>
          <p:nvPr>
            <p:ph type="ctrTitle"/>
          </p:nvPr>
        </p:nvSpPr>
        <p:spPr>
          <a:xfrm>
            <a:off x="2810311" y="2667969"/>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p:cNvSpPr>
            <a:spLocks noGrp="1"/>
          </p:cNvSpPr>
          <p:nvPr>
            <p:ph type="sldNum" sz="quarter" idx="12"/>
          </p:nvPr>
        </p:nvSpPr>
        <p:spPr/>
        <p:txBody>
          <a:bodyPr/>
          <a:lstStyle/>
          <a:p>
            <a:fld id="{D57F1E4F-1CFF-5643-939E-217C01CDF565}" type="slidenum">
              <a:rPr lang="en-US" smtClean="0"/>
            </a:fld>
            <a:endParaRPr lang="en-US" dirty="0"/>
          </a:p>
        </p:txBody>
      </p:sp>
      <p:sp>
        <p:nvSpPr>
          <p:cNvPr id="7" name="Alt Başlık 2"/>
          <p:cNvSpPr txBox="1"/>
          <p:nvPr/>
        </p:nvSpPr>
        <p:spPr>
          <a:xfrm>
            <a:off x="6351598" y="5158863"/>
            <a:ext cx="5499078" cy="1489597"/>
          </a:xfrm>
          <a:prstGeom prst="rect">
            <a:avLst/>
          </a:prstGeom>
        </p:spPr>
        <p:txBody>
          <a:bodyPr vert="horz" lIns="91440" tIns="45720" rIns="91440" bIns="45720" rtlCol="0" anchor="t">
            <a:normAutofit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Abdul Hakim Abdul Zahir</a:t>
            </a:r>
            <a:br>
              <a:rPr lang="tr-TR" b="1" dirty="0">
                <a:solidFill>
                  <a:schemeClr val="tx1"/>
                </a:solidFill>
              </a:rPr>
            </a:br>
            <a:r>
              <a:rPr lang="tr-TR" dirty="0">
                <a:solidFill>
                  <a:schemeClr val="tx1"/>
                </a:solidFill>
              </a:rPr>
              <a:t>E-posta             : </a:t>
            </a:r>
            <a:endParaRPr lang="tr-TR" dirty="0">
              <a:solidFill>
                <a:schemeClr val="tx1"/>
              </a:solidFill>
            </a:endParaRPr>
          </a:p>
          <a:p>
            <a:r>
              <a:rPr lang="tr-TR" dirty="0">
                <a:solidFill>
                  <a:schemeClr val="tx1"/>
                </a:solidFill>
              </a:rPr>
              <a:t>Tarih               : 21/08/2021</a:t>
            </a:r>
            <a:endParaRPr lang="tr-TR" dirty="0">
              <a:solidFill>
                <a:schemeClr val="tx1"/>
              </a:solidFill>
            </a:endParaRPr>
          </a:p>
          <a:p>
            <a:r>
              <a:rPr lang="tr-TR" dirty="0">
                <a:solidFill>
                  <a:schemeClr val="tx1"/>
                </a:solidFill>
              </a:rPr>
              <a:t>Sürüm               : v1</a:t>
            </a:r>
            <a:endParaRPr lang="tr-TR" dirty="0">
              <a:solidFill>
                <a:schemeClr val="tx1"/>
              </a:solidFill>
            </a:endParaRPr>
          </a:p>
        </p:txBody>
      </p:sp>
      <p:pic>
        <p:nvPicPr>
          <p:cNvPr id="3" name="Resim 2">
            <a:hlinkClick r:id="rId1"/>
          </p:cNvPr>
          <p:cNvPicPr>
            <a:picLocks noChangeAspect="1"/>
          </p:cNvPicPr>
          <p:nvPr/>
        </p:nvPicPr>
        <p:blipFill>
          <a:blip r:embed="rId2"/>
          <a:stretch>
            <a:fillRect/>
          </a:stretch>
        </p:blipFill>
        <p:spPr>
          <a:xfrm>
            <a:off x="725718" y="-76634"/>
            <a:ext cx="1778435" cy="1633526"/>
          </a:xfrm>
          <a:prstGeom prst="rect">
            <a:avLst/>
          </a:prstGeom>
        </p:spPr>
      </p:pic>
      <p:sp>
        <p:nvSpPr>
          <p:cNvPr id="5" name="Dikdörtgen 4"/>
          <p:cNvSpPr/>
          <p:nvPr/>
        </p:nvSpPr>
        <p:spPr>
          <a:xfrm>
            <a:off x="531812" y="1355803"/>
            <a:ext cx="2683030"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3"/>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
        <p:nvSpPr>
          <p:cNvPr id="11" name="Alt Başlık 2"/>
          <p:cNvSpPr txBox="1"/>
          <p:nvPr/>
        </p:nvSpPr>
        <p:spPr>
          <a:xfrm>
            <a:off x="3653611" y="59672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altLang="en-US" b="1" dirty="0">
                <a:solidFill>
                  <a:schemeClr val="accent3"/>
                </a:solidFill>
              </a:rPr>
              <a:t>PHP de Hata Yönetimi  </a:t>
            </a:r>
            <a:endParaRPr lang="tr-TR" altLang="en-US" b="1" dirty="0">
              <a:solidFill>
                <a:schemeClr val="accent3"/>
              </a:solidFill>
            </a:endParaRPr>
          </a:p>
        </p:txBody>
      </p:sp>
      <p:pic>
        <p:nvPicPr>
          <p:cNvPr id="12" name="Picture 6" descr="These are the Skills that You Need to Hone to Become a Software Engine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6429" y="130029"/>
            <a:ext cx="3154326" cy="17743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İçindekiler</a:t>
            </a:r>
            <a:endParaRPr lang="en-US" dirty="0"/>
          </a:p>
        </p:txBody>
      </p:sp>
      <p:sp>
        <p:nvSpPr>
          <p:cNvPr id="3" name="İçerik Yer Tutucusu 2"/>
          <p:cNvSpPr>
            <a:spLocks noGrp="1"/>
          </p:cNvSpPr>
          <p:nvPr>
            <p:ph idx="1"/>
          </p:nvPr>
        </p:nvSpPr>
        <p:spPr/>
        <p:txBody>
          <a:bodyPr>
            <a:normAutofit/>
          </a:bodyPr>
          <a:lstStyle/>
          <a:p>
            <a:pPr marL="285750" indent="-285750">
              <a:buFont typeface="Arial" panose="020B0604020202020204" pitchFamily="34" charset="0"/>
              <a:buChar char="•"/>
            </a:pPr>
            <a:r>
              <a:rPr lang="tr-TR" altLang="en-US">
                <a:gradFill>
                  <a:gsLst>
                    <a:gs pos="21000">
                      <a:srgbClr val="53575C"/>
                    </a:gs>
                    <a:gs pos="88000">
                      <a:srgbClr val="C5C7CA"/>
                    </a:gs>
                  </a:gsLst>
                  <a:lin ang="5400000"/>
                </a:gradFill>
                <a:latin typeface="Calibri" panose="020F0502020204030204" charset="0"/>
                <a:ea typeface="SimSun" panose="02010600030101010101" pitchFamily="2" charset="-122"/>
                <a:sym typeface="+mn-ea"/>
              </a:rPr>
              <a:t>HATA YÖNETİMİ NEDİR</a:t>
            </a:r>
            <a:endParaRPr lang="tr-TR" altLang="en-US" noProof="1">
              <a:gradFill>
                <a:gsLst>
                  <a:gs pos="21000">
                    <a:srgbClr val="53575C"/>
                  </a:gs>
                  <a:gs pos="88000">
                    <a:srgbClr val="C5C7CA"/>
                  </a:gs>
                </a:gsLst>
                <a:lin ang="5400000"/>
              </a:gradFill>
            </a:endParaRPr>
          </a:p>
          <a:p>
            <a:pPr marL="285750" indent="-285750">
              <a:buFont typeface="Arial" panose="020B0604020202020204" pitchFamily="34" charset="0"/>
              <a:buChar char="•"/>
            </a:pPr>
            <a:r>
              <a:rPr lang="tr-TR" altLang="en-US">
                <a:gradFill>
                  <a:gsLst>
                    <a:gs pos="21000">
                      <a:srgbClr val="53575C"/>
                    </a:gs>
                    <a:gs pos="88000">
                      <a:srgbClr val="C5C7CA"/>
                    </a:gs>
                  </a:gsLst>
                  <a:lin ang="5400000"/>
                </a:gradFill>
                <a:latin typeface="Calibri" panose="020F0502020204030204" charset="0"/>
                <a:ea typeface="SimSun" panose="02010600030101010101" pitchFamily="2" charset="-122"/>
                <a:sym typeface="+mn-ea"/>
              </a:rPr>
              <a:t>HATA ÇEŞİTLERİ</a:t>
            </a:r>
            <a:endParaRPr lang="tr-TR" altLang="en-US" noProof="1">
              <a:gradFill>
                <a:gsLst>
                  <a:gs pos="21000">
                    <a:srgbClr val="53575C"/>
                  </a:gs>
                  <a:gs pos="88000">
                    <a:srgbClr val="C5C7CA"/>
                  </a:gs>
                </a:gsLst>
                <a:lin ang="5400000"/>
              </a:gradFill>
            </a:endParaRPr>
          </a:p>
          <a:p>
            <a:pPr marL="285750" indent="-285750">
              <a:buFont typeface="Arial" panose="020B0604020202020204" pitchFamily="34" charset="0"/>
              <a:buChar char="•"/>
            </a:pPr>
            <a:r>
              <a:rPr lang="tr-TR" altLang="en-US">
                <a:gradFill>
                  <a:gsLst>
                    <a:gs pos="21000">
                      <a:srgbClr val="53575C"/>
                    </a:gs>
                    <a:gs pos="88000">
                      <a:srgbClr val="C5C7CA"/>
                    </a:gs>
                  </a:gsLst>
                  <a:lin ang="5400000"/>
                </a:gradFill>
                <a:latin typeface="Calibri" panose="020F0502020204030204" charset="0"/>
                <a:ea typeface="SimSun" panose="02010600030101010101" pitchFamily="2" charset="-122"/>
                <a:sym typeface="+mn-ea"/>
              </a:rPr>
              <a:t>PHP DE HATA YÖNETİMİ NEDİR</a:t>
            </a:r>
            <a:endParaRPr lang="tr-TR" altLang="en-US" noProof="1">
              <a:gradFill>
                <a:gsLst>
                  <a:gs pos="21000">
                    <a:srgbClr val="53575C"/>
                  </a:gs>
                  <a:gs pos="88000">
                    <a:srgbClr val="C5C7CA"/>
                  </a:gs>
                </a:gsLst>
                <a:lin ang="5400000"/>
              </a:gradFill>
            </a:endParaRPr>
          </a:p>
          <a:p>
            <a:pPr marL="285750" indent="-285750">
              <a:buFont typeface="Arial" panose="020B0604020202020204" pitchFamily="34" charset="0"/>
              <a:buChar char="•"/>
            </a:pPr>
            <a:r>
              <a:rPr lang="tr-TR" altLang="en-US">
                <a:gradFill>
                  <a:gsLst>
                    <a:gs pos="21000">
                      <a:srgbClr val="53575C"/>
                    </a:gs>
                    <a:gs pos="88000">
                      <a:srgbClr val="C5C7CA"/>
                    </a:gs>
                  </a:gsLst>
                  <a:lin ang="5400000"/>
                </a:gradFill>
                <a:latin typeface="Calibri" panose="020F0502020204030204" charset="0"/>
                <a:ea typeface="SimSun" panose="02010600030101010101" pitchFamily="2" charset="-122"/>
                <a:sym typeface="+mn-ea"/>
              </a:rPr>
              <a:t>PHP DE ÖZEL HATA </a:t>
            </a:r>
            <a:endParaRPr lang="tr-TR" altLang="en-US" noProof="1">
              <a:gradFill>
                <a:gsLst>
                  <a:gs pos="21000">
                    <a:srgbClr val="53575C"/>
                  </a:gs>
                  <a:gs pos="88000">
                    <a:srgbClr val="C5C7CA"/>
                  </a:gs>
                </a:gsLst>
                <a:lin ang="5400000"/>
              </a:gradFill>
            </a:endParaRPr>
          </a:p>
          <a:p>
            <a:pPr marL="285750" indent="-285750">
              <a:buFont typeface="Arial" panose="020B0604020202020204" pitchFamily="34" charset="0"/>
              <a:buChar char="•"/>
            </a:pPr>
            <a:r>
              <a:rPr lang="tr-TR" altLang="en-US">
                <a:gradFill>
                  <a:gsLst>
                    <a:gs pos="21000">
                      <a:srgbClr val="53575C"/>
                    </a:gs>
                    <a:gs pos="88000">
                      <a:srgbClr val="C5C7CA"/>
                    </a:gs>
                  </a:gsLst>
                  <a:lin ang="5400000"/>
                </a:gradFill>
                <a:latin typeface="Calibri" panose="020F0502020204030204" charset="0"/>
                <a:ea typeface="SimSun" panose="02010600030101010101" pitchFamily="2" charset="-122"/>
                <a:sym typeface="+mn-ea"/>
              </a:rPr>
              <a:t>HATA TETİKLEME </a:t>
            </a:r>
            <a:endParaRPr lang="tr-TR" altLang="en-US" noProof="1">
              <a:gradFill>
                <a:gsLst>
                  <a:gs pos="21000">
                    <a:srgbClr val="53575C"/>
                  </a:gs>
                  <a:gs pos="88000">
                    <a:srgbClr val="C5C7CA"/>
                  </a:gs>
                </a:gsLst>
                <a:lin ang="5400000"/>
              </a:gradFill>
            </a:endParaRPr>
          </a:p>
          <a:p>
            <a:pPr marL="285750" indent="-285750">
              <a:buFont typeface="Arial" panose="020B0604020202020204" pitchFamily="34" charset="0"/>
              <a:buChar char="•"/>
            </a:pPr>
            <a:r>
              <a:rPr lang="tr-TR" altLang="en-US">
                <a:gradFill>
                  <a:gsLst>
                    <a:gs pos="21000">
                      <a:srgbClr val="53575C"/>
                    </a:gs>
                    <a:gs pos="88000">
                      <a:srgbClr val="C5C7CA"/>
                    </a:gs>
                  </a:gsLst>
                  <a:lin ang="5400000"/>
                </a:gradFill>
                <a:latin typeface="Calibri" panose="020F0502020204030204" charset="0"/>
                <a:ea typeface="SimSun" panose="02010600030101010101" pitchFamily="2" charset="-122"/>
                <a:sym typeface="+mn-ea"/>
              </a:rPr>
              <a:t>HATA YAKALAMA </a:t>
            </a:r>
            <a:endParaRPr lang="tr-TR" altLang="en-US" noProof="1">
              <a:gradFill>
                <a:gsLst>
                  <a:gs pos="21000">
                    <a:srgbClr val="53575C"/>
                  </a:gs>
                  <a:gs pos="88000">
                    <a:srgbClr val="C5C7CA"/>
                  </a:gs>
                </a:gsLst>
                <a:lin ang="5400000"/>
              </a:gradFill>
            </a:endParaRPr>
          </a:p>
          <a:p>
            <a:pPr marL="285750" indent="-285750">
              <a:buFont typeface="Arial" panose="020B0604020202020204" pitchFamily="34" charset="0"/>
              <a:buChar char="•"/>
            </a:pPr>
            <a:r>
              <a:rPr lang="tr-TR" altLang="en-US">
                <a:gradFill>
                  <a:gsLst>
                    <a:gs pos="21000">
                      <a:srgbClr val="53575C"/>
                    </a:gs>
                    <a:gs pos="88000">
                      <a:srgbClr val="C5C7CA"/>
                    </a:gs>
                  </a:gsLst>
                  <a:lin ang="5400000"/>
                </a:gradFill>
                <a:latin typeface="Calibri" panose="020F0502020204030204" charset="0"/>
                <a:ea typeface="SimSun" panose="02010600030101010101" pitchFamily="2" charset="-122"/>
                <a:sym typeface="+mn-ea"/>
              </a:rPr>
              <a:t>HATA RAPORLAMA </a:t>
            </a:r>
            <a:endParaRPr lang="tr-TR" altLang="en-US" noProof="1">
              <a:gradFill>
                <a:gsLst>
                  <a:gs pos="21000">
                    <a:srgbClr val="53575C"/>
                  </a:gs>
                  <a:gs pos="88000">
                    <a:srgbClr val="C5C7CA"/>
                  </a:gs>
                </a:gsLst>
                <a:lin ang="5400000"/>
              </a:gradFill>
            </a:endParaRPr>
          </a:p>
          <a:p>
            <a:pPr marL="285750" indent="-285750">
              <a:buFont typeface="Arial" panose="020B0604020202020204" pitchFamily="34" charset="0"/>
              <a:buChar char="•"/>
            </a:pPr>
            <a:r>
              <a:rPr lang="tr-TR" altLang="en-US">
                <a:gradFill>
                  <a:gsLst>
                    <a:gs pos="21000">
                      <a:srgbClr val="53575C"/>
                    </a:gs>
                    <a:gs pos="88000">
                      <a:srgbClr val="C5C7CA"/>
                    </a:gs>
                  </a:gsLst>
                  <a:lin ang="5400000"/>
                </a:gradFill>
                <a:latin typeface="Calibri" panose="020F0502020204030204" charset="0"/>
                <a:ea typeface="SimSun" panose="02010600030101010101" pitchFamily="2" charset="-122"/>
                <a:sym typeface="+mn-ea"/>
              </a:rPr>
              <a:t>HATA KAYDETME </a:t>
            </a:r>
            <a:endParaRPr lang="tr-TR" altLang="en-US" noProof="1">
              <a:gradFill>
                <a:gsLst>
                  <a:gs pos="21000">
                    <a:srgbClr val="53575C"/>
                  </a:gs>
                  <a:gs pos="88000">
                    <a:srgbClr val="C5C7CA"/>
                  </a:gs>
                </a:gsLst>
                <a:lin ang="5400000"/>
              </a:gradFill>
            </a:endParaRPr>
          </a:p>
          <a:p>
            <a:pPr marL="285750" indent="-285750">
              <a:buFont typeface="Arial" panose="020B0604020202020204" pitchFamily="34" charset="0"/>
              <a:buChar char="•"/>
            </a:pPr>
            <a:r>
              <a:rPr lang="tr-TR" altLang="en-US">
                <a:gradFill>
                  <a:gsLst>
                    <a:gs pos="21000">
                      <a:srgbClr val="53575C"/>
                    </a:gs>
                    <a:gs pos="88000">
                      <a:srgbClr val="C5C7CA"/>
                    </a:gs>
                  </a:gsLst>
                  <a:lin ang="5400000"/>
                </a:gradFill>
                <a:latin typeface="Calibri" panose="020F0502020204030204" charset="0"/>
                <a:ea typeface="SimSun" panose="02010600030101010101" pitchFamily="2" charset="-122"/>
                <a:sym typeface="+mn-ea"/>
              </a:rPr>
              <a:t>SONUÇ</a:t>
            </a:r>
            <a:endParaRPr lang="en-US" dirty="0"/>
          </a:p>
        </p:txBody>
      </p:sp>
      <p:sp>
        <p:nvSpPr>
          <p:cNvPr id="4" name="Slayt Numarası Yer Tutucusu 3"/>
          <p:cNvSpPr>
            <a:spLocks noGrp="1"/>
          </p:cNvSpPr>
          <p:nvPr>
            <p:ph type="sldNum" sz="quarter" idx="12"/>
          </p:nvPr>
        </p:nvSpPr>
        <p:spPr/>
        <p:txBody>
          <a:bodyPr/>
          <a:lstStyle/>
          <a:p>
            <a:fld id="{D57F1E4F-1CFF-5643-939E-217C01CDF565}" type="slidenum">
              <a:rPr lang="en-US" smtClean="0"/>
            </a:fld>
            <a:endParaRPr lang="en-US" dirty="0"/>
          </a:p>
        </p:txBody>
      </p:sp>
      <p:pic>
        <p:nvPicPr>
          <p:cNvPr id="7" name="Picture 2" descr="Content Icon Png ,HD PNG . (+) Pictures - vhv.r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44276" y="1534317"/>
            <a:ext cx="3983372"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2"/>
          </p:cNvPr>
          <p:cNvPicPr>
            <a:picLocks noChangeAspect="1"/>
          </p:cNvPicPr>
          <p:nvPr/>
        </p:nvPicPr>
        <p:blipFill>
          <a:blip r:embed="rId3"/>
          <a:stretch>
            <a:fillRect/>
          </a:stretch>
        </p:blipFill>
        <p:spPr>
          <a:xfrm>
            <a:off x="10228222" y="5153978"/>
            <a:ext cx="1778435" cy="1633526"/>
          </a:xfrm>
          <a:prstGeom prst="rect">
            <a:avLst/>
          </a:prstGeom>
        </p:spPr>
      </p:pic>
      <p:sp>
        <p:nvSpPr>
          <p:cNvPr id="10" name="Dikdörtgen 9"/>
          <p:cNvSpPr/>
          <p:nvPr/>
        </p:nvSpPr>
        <p:spPr>
          <a:xfrm>
            <a:off x="9572776" y="6547199"/>
            <a:ext cx="2559062"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4"/>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ltLang="en-US" i="1">
                <a:solidFill>
                  <a:schemeClr val="tx1"/>
                </a:solidFill>
                <a:latin typeface="Comic Sans MS" panose="030F0702030302020204" charset="0"/>
                <a:ea typeface="SimSun" panose="02010600030101010101" pitchFamily="2" charset="-122"/>
                <a:sym typeface="+mn-ea"/>
              </a:rPr>
              <a:t>Hata yönetimi nedir?</a:t>
            </a:r>
            <a:endParaRPr lang="tr-TR" altLang="en-US" i="1" dirty="0">
              <a:solidFill>
                <a:schemeClr val="tx1"/>
              </a:solidFill>
              <a:latin typeface="Comic Sans MS" panose="030F0702030302020204" charset="0"/>
              <a:ea typeface="SimSun" panose="02010600030101010101" pitchFamily="2" charset="-122"/>
              <a:sym typeface="+mn-ea"/>
            </a:endParaRPr>
          </a:p>
        </p:txBody>
      </p:sp>
      <p:sp>
        <p:nvSpPr>
          <p:cNvPr id="3" name="İçerik Yer Tutucusu 2"/>
          <p:cNvSpPr>
            <a:spLocks noGrp="1"/>
          </p:cNvSpPr>
          <p:nvPr>
            <p:ph idx="1"/>
          </p:nvPr>
        </p:nvSpPr>
        <p:spPr>
          <a:xfrm>
            <a:off x="1095970" y="1744300"/>
            <a:ext cx="6977675" cy="4589387"/>
          </a:xfrm>
        </p:spPr>
        <p:txBody>
          <a:bodyPr>
            <a:normAutofit lnSpcReduction="10000"/>
          </a:bodyPr>
          <a:lstStyle/>
          <a:p>
            <a:pPr marL="285750" indent="-285750" algn="just">
              <a:buFont typeface="Wingdings" panose="05000000000000000000" charset="0"/>
              <a:buChar char="Ø"/>
            </a:pPr>
            <a:endParaRPr lang="tr-TR" altLang="en-US" noProof="1">
              <a:solidFill>
                <a:schemeClr val="tx1"/>
              </a:solidFill>
              <a:latin typeface="Comic Sans MS" panose="030F0702030302020204" charset="0"/>
              <a:cs typeface="Comic Sans MS" panose="030F0702030302020204" charset="0"/>
            </a:endParaRPr>
          </a:p>
          <a:p>
            <a:pPr marL="285750" indent="-285750" algn="just">
              <a:buFont typeface="Wingdings" panose="05000000000000000000" charset="0"/>
              <a:buChar char="Ø"/>
            </a:pPr>
            <a:r>
              <a:rPr lang="tr-TR" altLang="en-US">
                <a:solidFill>
                  <a:schemeClr val="tx1"/>
                </a:solidFill>
                <a:latin typeface="Comic Sans MS" panose="030F0702030302020204" charset="0"/>
                <a:ea typeface="SimSun" panose="02010600030101010101" pitchFamily="2" charset="-122"/>
                <a:cs typeface="Comic Sans MS" panose="030F0702030302020204" charset="0"/>
                <a:sym typeface="+mn-ea"/>
              </a:rPr>
              <a:t>Hata Yönetimi tüm programlama dillerinde önemli</a:t>
            </a:r>
            <a:endParaRPr lang="tr-TR" altLang="en-US" noProof="1">
              <a:solidFill>
                <a:schemeClr val="tx1"/>
              </a:solidFill>
              <a:latin typeface="Comic Sans MS" panose="030F0702030302020204" charset="0"/>
              <a:cs typeface="Comic Sans MS" panose="030F0702030302020204" charset="0"/>
            </a:endParaRPr>
          </a:p>
          <a:p>
            <a:pPr algn="just"/>
            <a:r>
              <a:rPr lang="tr-TR" altLang="en-US">
                <a:solidFill>
                  <a:schemeClr val="tx1"/>
                </a:solidFill>
                <a:latin typeface="Comic Sans MS" panose="030F0702030302020204" charset="0"/>
                <a:ea typeface="SimSun" panose="02010600030101010101" pitchFamily="2" charset="-122"/>
                <a:cs typeface="Comic Sans MS" panose="030F0702030302020204" charset="0"/>
                <a:sym typeface="+mn-ea"/>
              </a:rPr>
              <a:t>Konulardan biridir. yazmış olduğunuz programların belli</a:t>
            </a:r>
            <a:endParaRPr lang="tr-TR" altLang="en-US" noProof="1">
              <a:solidFill>
                <a:schemeClr val="tx1"/>
              </a:solidFill>
              <a:latin typeface="Comic Sans MS" panose="030F0702030302020204" charset="0"/>
              <a:cs typeface="Comic Sans MS" panose="030F0702030302020204" charset="0"/>
            </a:endParaRPr>
          </a:p>
          <a:p>
            <a:pPr algn="just"/>
            <a:r>
              <a:rPr lang="tr-TR" altLang="en-US">
                <a:solidFill>
                  <a:schemeClr val="tx1"/>
                </a:solidFill>
                <a:latin typeface="Comic Sans MS" panose="030F0702030302020204" charset="0"/>
                <a:ea typeface="SimSun" panose="02010600030101010101" pitchFamily="2" charset="-122"/>
                <a:cs typeface="Comic Sans MS" panose="030F0702030302020204" charset="0"/>
                <a:sym typeface="+mn-ea"/>
              </a:rPr>
              <a:t>Bölümlerinde çeşitli sebeplerden dolayı hatalar meydana </a:t>
            </a:r>
            <a:endParaRPr lang="tr-TR" altLang="en-US" noProof="1">
              <a:solidFill>
                <a:schemeClr val="tx1"/>
              </a:solidFill>
              <a:latin typeface="Comic Sans MS" panose="030F0702030302020204" charset="0"/>
              <a:cs typeface="Comic Sans MS" panose="030F0702030302020204" charset="0"/>
            </a:endParaRPr>
          </a:p>
          <a:p>
            <a:pPr algn="just"/>
            <a:r>
              <a:rPr lang="tr-TR" altLang="en-US">
                <a:solidFill>
                  <a:schemeClr val="tx1"/>
                </a:solidFill>
                <a:latin typeface="Comic Sans MS" panose="030F0702030302020204" charset="0"/>
                <a:ea typeface="SimSun" panose="02010600030101010101" pitchFamily="2" charset="-122"/>
                <a:cs typeface="Comic Sans MS" panose="030F0702030302020204" charset="0"/>
                <a:sym typeface="+mn-ea"/>
              </a:rPr>
              <a:t>Gelebilir. Önemli olan bu hatalar doğru bir mimari ile </a:t>
            </a:r>
            <a:endParaRPr lang="tr-TR" altLang="en-US" noProof="1">
              <a:solidFill>
                <a:schemeClr val="tx1"/>
              </a:solidFill>
              <a:latin typeface="Comic Sans MS" panose="030F0702030302020204" charset="0"/>
              <a:cs typeface="Comic Sans MS" panose="030F0702030302020204" charset="0"/>
            </a:endParaRPr>
          </a:p>
          <a:p>
            <a:pPr algn="just"/>
            <a:r>
              <a:rPr lang="tr-TR" altLang="en-US">
                <a:solidFill>
                  <a:schemeClr val="tx1"/>
                </a:solidFill>
                <a:latin typeface="Comic Sans MS" panose="030F0702030302020204" charset="0"/>
                <a:ea typeface="SimSun" panose="02010600030101010101" pitchFamily="2" charset="-122"/>
                <a:cs typeface="Comic Sans MS" panose="030F0702030302020204" charset="0"/>
                <a:sym typeface="+mn-ea"/>
              </a:rPr>
              <a:t>Yakalayıp program istemsiz bir şekilde sonlanmasını </a:t>
            </a:r>
            <a:endParaRPr lang="tr-TR" altLang="en-US" noProof="1">
              <a:solidFill>
                <a:schemeClr val="tx1"/>
              </a:solidFill>
              <a:latin typeface="Comic Sans MS" panose="030F0702030302020204" charset="0"/>
              <a:cs typeface="Comic Sans MS" panose="030F0702030302020204" charset="0"/>
            </a:endParaRPr>
          </a:p>
          <a:p>
            <a:pPr algn="just"/>
            <a:r>
              <a:rPr lang="tr-TR" altLang="en-US">
                <a:solidFill>
                  <a:schemeClr val="tx1"/>
                </a:solidFill>
                <a:latin typeface="Comic Sans MS" panose="030F0702030302020204" charset="0"/>
                <a:ea typeface="SimSun" panose="02010600030101010101" pitchFamily="2" charset="-122"/>
                <a:cs typeface="Comic Sans MS" panose="030F0702030302020204" charset="0"/>
                <a:sym typeface="+mn-ea"/>
              </a:rPr>
              <a:t>Önlemektir.</a:t>
            </a:r>
            <a:endParaRPr lang="tr-TR" altLang="en-US" noProof="1">
              <a:solidFill>
                <a:schemeClr val="tx1"/>
              </a:solidFill>
              <a:latin typeface="Comic Sans MS" panose="030F0702030302020204" charset="0"/>
              <a:cs typeface="Comic Sans MS" panose="030F0702030302020204" charset="0"/>
            </a:endParaRPr>
          </a:p>
          <a:p>
            <a:pPr algn="just"/>
            <a:endParaRPr lang="tr-TR" altLang="en-US" noProof="1">
              <a:solidFill>
                <a:schemeClr val="tx1"/>
              </a:solidFill>
              <a:latin typeface="Comic Sans MS" panose="030F0702030302020204" charset="0"/>
              <a:cs typeface="Comic Sans MS" panose="030F0702030302020204" charset="0"/>
            </a:endParaRPr>
          </a:p>
          <a:p>
            <a:pPr algn="just"/>
            <a:endParaRPr lang="tr-TR" altLang="en-US" noProof="1">
              <a:solidFill>
                <a:schemeClr val="tx1"/>
              </a:solidFill>
              <a:latin typeface="Comic Sans MS" panose="030F0702030302020204" charset="0"/>
              <a:cs typeface="Comic Sans MS" panose="030F0702030302020204" charset="0"/>
            </a:endParaRPr>
          </a:p>
          <a:p>
            <a:pPr marL="342900" indent="-342900" algn="just">
              <a:buFont typeface="Wingdings" panose="05000000000000000000" charset="0"/>
              <a:buChar char="Ø"/>
            </a:pPr>
            <a:r>
              <a:rPr lang="tr-TR" altLang="en-US">
                <a:solidFill>
                  <a:schemeClr val="tx1"/>
                </a:solidFill>
                <a:latin typeface="Comic Sans MS" panose="030F0702030302020204" charset="0"/>
                <a:ea typeface="SimSun" panose="02010600030101010101" pitchFamily="2" charset="-122"/>
                <a:cs typeface="Comic Sans MS" panose="030F0702030302020204" charset="0"/>
                <a:sym typeface="+mn-ea"/>
              </a:rPr>
              <a:t>Her program hata ile karşı karşıya kalmaktadır. ama </a:t>
            </a:r>
            <a:endParaRPr lang="tr-TR" altLang="en-US" noProof="1">
              <a:solidFill>
                <a:schemeClr val="tx1"/>
              </a:solidFill>
              <a:latin typeface="Comic Sans MS" panose="030F0702030302020204" charset="0"/>
              <a:cs typeface="Comic Sans MS" panose="030F0702030302020204" charset="0"/>
            </a:endParaRPr>
          </a:p>
          <a:p>
            <a:pPr algn="just"/>
            <a:r>
              <a:rPr lang="tr-TR" altLang="en-US">
                <a:solidFill>
                  <a:schemeClr val="tx1"/>
                </a:solidFill>
                <a:latin typeface="Comic Sans MS" panose="030F0702030302020204" charset="0"/>
                <a:ea typeface="SimSun" panose="02010600030101010101" pitchFamily="2" charset="-122"/>
                <a:cs typeface="Comic Sans MS" panose="030F0702030302020204" charset="0"/>
                <a:sym typeface="+mn-ea"/>
              </a:rPr>
              <a:t>programınızın bir hata yüzünden çalıştırmayı durdurması </a:t>
            </a:r>
            <a:endParaRPr lang="tr-TR" altLang="en-US" noProof="1">
              <a:solidFill>
                <a:schemeClr val="tx1"/>
              </a:solidFill>
              <a:latin typeface="Comic Sans MS" panose="030F0702030302020204" charset="0"/>
              <a:cs typeface="Comic Sans MS" panose="030F0702030302020204" charset="0"/>
            </a:endParaRPr>
          </a:p>
          <a:p>
            <a:pPr algn="just"/>
            <a:r>
              <a:rPr lang="tr-TR" altLang="en-US">
                <a:solidFill>
                  <a:schemeClr val="tx1"/>
                </a:solidFill>
                <a:latin typeface="Comic Sans MS" panose="030F0702030302020204" charset="0"/>
                <a:ea typeface="SimSun" panose="02010600030101010101" pitchFamily="2" charset="-122"/>
                <a:cs typeface="Comic Sans MS" panose="030F0702030302020204" charset="0"/>
                <a:sym typeface="+mn-ea"/>
              </a:rPr>
              <a:t>Kabul edilebilir bir durum değildir.</a:t>
            </a:r>
            <a:endParaRPr lang="tr-TR" altLang="en-US" noProof="1">
              <a:solidFill>
                <a:schemeClr val="tx1"/>
              </a:solidFill>
              <a:latin typeface="Comic Sans MS" panose="030F0702030302020204" charset="0"/>
              <a:cs typeface="Comic Sans MS" panose="030F0702030302020204" charset="0"/>
            </a:endParaRPr>
          </a:p>
          <a:p>
            <a:pPr algn="just"/>
            <a:endParaRPr lang="tr-TR" altLang="en-US" noProof="1" dirty="0">
              <a:solidFill>
                <a:schemeClr val="tx1"/>
              </a:solidFill>
              <a:latin typeface="Comic Sans MS" panose="030F0702030302020204" charset="0"/>
              <a:cs typeface="Comic Sans MS" panose="030F0702030302020204" charset="0"/>
            </a:endParaRPr>
          </a:p>
        </p:txBody>
      </p:sp>
      <p:sp>
        <p:nvSpPr>
          <p:cNvPr id="4" name="Slayt Numarası Yer Tutucusu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half" idx="1"/>
          </p:nvPr>
        </p:nvSpPr>
        <p:spPr>
          <a:xfrm>
            <a:off x="1337310" y="399415"/>
            <a:ext cx="9517380" cy="3777615"/>
          </a:xfrm>
        </p:spPr>
        <p:txBody>
          <a:bodyPr>
            <a:normAutofit/>
          </a:bodyPr>
          <a:lstStyle/>
          <a:p>
            <a:pPr marL="0" indent="0">
              <a:buNone/>
            </a:pPr>
            <a:r>
              <a:rPr lang="tr-TR" altLang="en-US">
                <a:latin typeface="Comic Sans MS" panose="030F0702030302020204" charset="0"/>
                <a:ea typeface="SimSun" panose="02010600030101010101" pitchFamily="2" charset="-122"/>
                <a:sym typeface="+mn-ea"/>
              </a:rPr>
              <a:t>         </a:t>
            </a:r>
            <a:r>
              <a:rPr lang="tr-TR" altLang="en-US" sz="2400">
                <a:latin typeface="Comic Sans MS" panose="030F0702030302020204" charset="0"/>
                <a:ea typeface="SimSun" panose="02010600030101010101" pitchFamily="2" charset="-122"/>
                <a:sym typeface="+mn-ea"/>
              </a:rPr>
              <a:t>Hata Çeşitleri </a:t>
            </a:r>
            <a:endParaRPr lang="tr-TR" altLang="en-US" sz="2400">
              <a:latin typeface="Comic Sans MS" panose="030F0702030302020204" charset="0"/>
              <a:ea typeface="SimSun" panose="02010600030101010101" pitchFamily="2" charset="-122"/>
            </a:endParaRPr>
          </a:p>
          <a:p>
            <a:pPr marL="0" indent="0">
              <a:buNone/>
            </a:pPr>
            <a:endParaRPr lang="tr-TR" altLang="en-US" sz="2400">
              <a:latin typeface="Comic Sans MS" panose="030F0702030302020204" charset="0"/>
              <a:ea typeface="SimSun" panose="02010600030101010101" pitchFamily="2" charset="-122"/>
            </a:endParaRPr>
          </a:p>
          <a:p>
            <a:pPr marL="0" indent="0">
              <a:buNone/>
            </a:pPr>
            <a:r>
              <a:rPr lang="tr-TR" altLang="en-US">
                <a:latin typeface="Comic Sans MS" panose="030F0702030302020204" charset="0"/>
                <a:ea typeface="SimSun" panose="02010600030101010101" pitchFamily="2" charset="-122"/>
                <a:sym typeface="+mn-ea"/>
              </a:rPr>
              <a:t>Hata  (Error) önem derecesine göre, PHP yorumlayıcısı bazen sıradan hatalar gösterebileceği gibi bazen de çalışmayı da etkileyebilecek biçimde hatalar üreterek, hatanın oluştuğu satırdan itibaren çalışmasını sonlandırabilir. PHP yorumlayıcısı tarafından oluşturulan hatalar ve açıklamaları aşağıdaki tabloda yer almaktadır. </a:t>
            </a:r>
            <a:endParaRPr lang="en-US" dirty="0"/>
          </a:p>
        </p:txBody>
      </p:sp>
      <p:sp>
        <p:nvSpPr>
          <p:cNvPr id="4" name="Slayt Numarası Yer Tutucusu 3"/>
          <p:cNvSpPr>
            <a:spLocks noGrp="1"/>
          </p:cNvSpPr>
          <p:nvPr>
            <p:ph type="sldNum" sz="quarter" idx="12"/>
          </p:nvPr>
        </p:nvSpPr>
        <p:spPr/>
        <p:txBody>
          <a:bodyPr/>
          <a:lstStyle/>
          <a:p>
            <a:fld id="{D57F1E4F-1CFF-5643-939E-217C01CDF565}" type="slidenum">
              <a:rPr lang="en-US" smtClean="0"/>
            </a:fld>
            <a:endParaRPr lang="en-US" dirty="0"/>
          </a:p>
        </p:txBody>
      </p:sp>
      <p:pic>
        <p:nvPicPr>
          <p:cNvPr id="9227" name="Content Placeholder 3"/>
          <p:cNvPicPr>
            <a:picLocks noChangeAspect="1"/>
          </p:cNvPicPr>
          <p:nvPr>
            <p:ph sz="half" idx="2"/>
          </p:nvPr>
        </p:nvPicPr>
        <p:blipFill>
          <a:blip r:embed="rId1"/>
          <a:stretch>
            <a:fillRect/>
          </a:stretch>
        </p:blipFill>
        <p:spPr>
          <a:xfrm>
            <a:off x="1473200" y="2832735"/>
            <a:ext cx="8049260" cy="372554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altLang="en-US">
                <a:solidFill>
                  <a:schemeClr val="tx1"/>
                </a:solidFill>
                <a:latin typeface="Comic Sans MS" panose="030F0702030302020204" charset="0"/>
                <a:ea typeface="SimSun" panose="02010600030101010101" pitchFamily="2" charset="-122"/>
                <a:sym typeface="+mn-ea"/>
              </a:rPr>
              <a:t>PHP de Hata Yönetimi Nedir? </a:t>
            </a:r>
            <a:endParaRPr lang="tr-TR" altLang="en-US" dirty="0">
              <a:solidFill>
                <a:schemeClr val="tx1"/>
              </a:solidFill>
              <a:latin typeface="Comic Sans MS" panose="030F0702030302020204" charset="0"/>
              <a:ea typeface="SimSun" panose="02010600030101010101" pitchFamily="2" charset="-122"/>
              <a:sym typeface="+mn-ea"/>
            </a:endParaRPr>
          </a:p>
        </p:txBody>
      </p:sp>
      <p:sp>
        <p:nvSpPr>
          <p:cNvPr id="3" name="İçerik Yer Tutucusu 2"/>
          <p:cNvSpPr>
            <a:spLocks noGrp="1"/>
          </p:cNvSpPr>
          <p:nvPr>
            <p:ph sz="half" idx="1"/>
          </p:nvPr>
        </p:nvSpPr>
        <p:spPr/>
        <p:txBody>
          <a:bodyPr>
            <a:normAutofit/>
          </a:bodyPr>
          <a:lstStyle/>
          <a:p>
            <a:pPr marL="285750" indent="-285750">
              <a:buFont typeface="Wingdings" panose="05000000000000000000" charset="0"/>
              <a:buChar char="Ø"/>
            </a:pPr>
            <a:r>
              <a:rPr lang="tr-TR" altLang="en-US">
                <a:solidFill>
                  <a:schemeClr val="tx1"/>
                </a:solidFill>
                <a:latin typeface="Comic Sans MS" panose="030F0702030302020204" charset="0"/>
                <a:ea typeface="SimSun" panose="02010600030101010101" pitchFamily="2" charset="-122"/>
                <a:sym typeface="+mn-ea"/>
              </a:rPr>
              <a:t>PHP; hata işleme ve hata ayıklama başlıkları altında ikiye ayrılır.</a:t>
            </a:r>
            <a:endParaRPr lang="tr-TR" altLang="en-US">
              <a:solidFill>
                <a:schemeClr val="tx1"/>
              </a:solidFill>
              <a:latin typeface="Comic Sans MS" panose="030F0702030302020204" charset="0"/>
              <a:ea typeface="SimSun" panose="02010600030101010101" pitchFamily="2" charset="-122"/>
            </a:endParaRPr>
          </a:p>
          <a:p>
            <a:pPr marL="285750" indent="-285750">
              <a:buFont typeface="Wingdings" panose="05000000000000000000" charset="0"/>
              <a:buChar char="Ø"/>
            </a:pPr>
            <a:r>
              <a:rPr lang="tr-TR" altLang="en-US">
                <a:solidFill>
                  <a:schemeClr val="tx1"/>
                </a:solidFill>
                <a:latin typeface="Comic Sans MS" panose="030F0702030302020204" charset="0"/>
                <a:ea typeface="SimSun" panose="02010600030101010101" pitchFamily="2" charset="-122"/>
                <a:sym typeface="+mn-ea"/>
              </a:rPr>
              <a:t>Hata işlemede ilk olarak “die()” işlevini ele alalım.</a:t>
            </a:r>
            <a:endParaRPr lang="tr-TR" altLang="en-US" dirty="0">
              <a:solidFill>
                <a:schemeClr val="tx1"/>
              </a:solidFill>
              <a:latin typeface="Comic Sans MS" panose="030F0702030302020204" charset="0"/>
              <a:ea typeface="SimSun" panose="02010600030101010101" pitchFamily="2" charset="-122"/>
              <a:sym typeface="+mn-ea"/>
            </a:endParaRPr>
          </a:p>
        </p:txBody>
      </p:sp>
      <p:sp>
        <p:nvSpPr>
          <p:cNvPr id="4" name="Slayt Numarası Yer Tutucusu 3"/>
          <p:cNvSpPr>
            <a:spLocks noGrp="1"/>
          </p:cNvSpPr>
          <p:nvPr>
            <p:ph type="sldNum" sz="quarter" idx="12"/>
          </p:nvPr>
        </p:nvSpPr>
        <p:spPr/>
        <p:txBody>
          <a:bodyPr/>
          <a:lstStyle/>
          <a:p>
            <a:fld id="{D57F1E4F-1CFF-5643-939E-217C01CDF565}" type="slidenum">
              <a:rPr lang="en-US" smtClean="0"/>
            </a:fld>
            <a:endParaRPr lang="en-US" dirty="0"/>
          </a:p>
        </p:txBody>
      </p:sp>
      <p:pic>
        <p:nvPicPr>
          <p:cNvPr id="10242" name="Content Placeholder 3"/>
          <p:cNvPicPr>
            <a:picLocks noChangeAspect="1"/>
          </p:cNvPicPr>
          <p:nvPr>
            <p:ph sz="half" idx="2"/>
          </p:nvPr>
        </p:nvPicPr>
        <p:blipFill>
          <a:blip r:embed="rId1"/>
          <a:stretch>
            <a:fillRect/>
          </a:stretch>
        </p:blipFill>
        <p:spPr>
          <a:xfrm>
            <a:off x="7053580" y="1905000"/>
            <a:ext cx="4102100" cy="1485900"/>
          </a:xfrm>
          <a:prstGeom prst="rect">
            <a:avLst/>
          </a:prstGeom>
          <a:noFill/>
          <a:ln w="9525">
            <a:noFill/>
          </a:ln>
        </p:spPr>
      </p:pic>
      <p:sp>
        <p:nvSpPr>
          <p:cNvPr id="6" name="Text Box 5"/>
          <p:cNvSpPr txBox="1"/>
          <p:nvPr/>
        </p:nvSpPr>
        <p:spPr>
          <a:xfrm>
            <a:off x="2588895" y="4291330"/>
            <a:ext cx="8807450" cy="922020"/>
          </a:xfrm>
          <a:prstGeom prst="rect">
            <a:avLst/>
          </a:prstGeom>
          <a:noFill/>
        </p:spPr>
        <p:txBody>
          <a:bodyPr wrap="square" rtlCol="0">
            <a:spAutoFit/>
          </a:bodyPr>
          <a:p>
            <a:r>
              <a:rPr lang="tr-TR" altLang="en-US">
                <a:solidFill>
                  <a:schemeClr val="tx1"/>
                </a:solidFill>
                <a:latin typeface="Comic Sans MS" panose="030F0702030302020204" charset="0"/>
                <a:ea typeface="SimSun" panose="02010600030101010101" pitchFamily="2" charset="-122"/>
                <a:sym typeface="+mn-ea"/>
              </a:rPr>
              <a:t>Örneğin burada dosya bulunamıyor, öyle bir dosya yok ise die() metodu kullanılarak alt satıra geçmesi engellenir.aksi halde else komutu çalışır.</a:t>
            </a:r>
            <a:endParaRPr lang="tr-TR" altLang="en-US">
              <a:solidFill>
                <a:schemeClr val="tx1"/>
              </a:solidFill>
              <a:latin typeface="Comic Sans MS" panose="030F0702030302020204" charset="0"/>
              <a:ea typeface="SimSun" panose="02010600030101010101" pitchFamily="2" charset="-122"/>
            </a:endParaRPr>
          </a:p>
          <a:p>
            <a:endParaRPr lang="tr-TR" altLang="en-US">
              <a:solidFill>
                <a:schemeClr val="tx1"/>
              </a:solidFill>
              <a:latin typeface="Comic Sans MS" panose="030F0702030302020204" charset="0"/>
              <a:ea typeface="SimSun"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altLang="en-US">
                <a:solidFill>
                  <a:schemeClr val="tx1"/>
                </a:solidFill>
                <a:latin typeface="Comic Sans MS" panose="030F0702030302020204" charset="0"/>
                <a:ea typeface="SimSun" panose="02010600030101010101" pitchFamily="2" charset="-122"/>
                <a:sym typeface="+mn-ea"/>
              </a:rPr>
              <a:t>    Hata Tetikleme</a:t>
            </a:r>
            <a:endParaRPr lang="tr-TR" altLang="en-US" dirty="0">
              <a:solidFill>
                <a:schemeClr val="tx1"/>
              </a:solidFill>
              <a:latin typeface="Comic Sans MS" panose="030F0702030302020204" charset="0"/>
              <a:ea typeface="SimSun" panose="02010600030101010101" pitchFamily="2" charset="-122"/>
              <a:sym typeface="+mn-ea"/>
            </a:endParaRPr>
          </a:p>
        </p:txBody>
      </p:sp>
      <p:sp>
        <p:nvSpPr>
          <p:cNvPr id="4" name="Slayt Numarası Yer Tutucusu 3"/>
          <p:cNvSpPr>
            <a:spLocks noGrp="1"/>
          </p:cNvSpPr>
          <p:nvPr>
            <p:ph type="sldNum" sz="quarter" idx="12"/>
          </p:nvPr>
        </p:nvSpPr>
        <p:spPr/>
        <p:txBody>
          <a:bodyPr/>
          <a:lstStyle/>
          <a:p>
            <a:fld id="{D57F1E4F-1CFF-5643-939E-217C01CDF565}" type="slidenum">
              <a:rPr lang="en-US" smtClean="0"/>
            </a:fld>
            <a:endParaRPr lang="en-US" dirty="0"/>
          </a:p>
        </p:txBody>
      </p:sp>
      <p:sp>
        <p:nvSpPr>
          <p:cNvPr id="8" name="İçerik Yer Tutucusu 2"/>
          <p:cNvSpPr>
            <a:spLocks noGrp="1"/>
          </p:cNvSpPr>
          <p:nvPr>
            <p:ph idx="1"/>
          </p:nvPr>
        </p:nvSpPr>
        <p:spPr>
          <a:xfrm>
            <a:off x="1418060" y="1405651"/>
            <a:ext cx="10086552" cy="2260338"/>
          </a:xfrm>
        </p:spPr>
        <p:txBody>
          <a:bodyPr>
            <a:normAutofit lnSpcReduction="10000"/>
          </a:bodyPr>
          <a:lstStyle/>
          <a:p>
            <a:pPr marL="285750" indent="-285750">
              <a:buFont typeface="Wingdings" panose="05000000000000000000" charset="0"/>
              <a:buChar char="Ø"/>
            </a:pPr>
            <a:r>
              <a:rPr lang="tr-TR" altLang="en-US">
                <a:latin typeface="Comic Sans MS" panose="030F0702030302020204" charset="0"/>
                <a:ea typeface="SimSun" panose="02010600030101010101" pitchFamily="2" charset="-122"/>
                <a:cs typeface="Comic Sans MS" panose="030F0702030302020204" charset="0"/>
                <a:sym typeface="+mn-ea"/>
              </a:rPr>
              <a:t>Bir kullanıcı hatası durumunu tetiklemek için kullanır. Yerleşik bir hata eylemcisi ile birlikte kullanabileceği gibi (set_error_handler() ile) yeni bir hata eylemcisi olarak bildirilmiş bir kullanıcı tanımlı işlev ile birlikte de kullanılabilir.</a:t>
            </a:r>
            <a:endParaRPr lang="tr-TR" altLang="en-US" noProof="1">
              <a:latin typeface="Comic Sans MS" panose="030F0702030302020204" charset="0"/>
              <a:cs typeface="Comic Sans MS" panose="030F0702030302020204" charset="0"/>
            </a:endParaRPr>
          </a:p>
          <a:p>
            <a:pPr>
              <a:buFont typeface="Wingdings" panose="05000000000000000000" charset="0"/>
            </a:pPr>
            <a:endParaRPr lang="tr-TR" altLang="en-US" noProof="1">
              <a:latin typeface="Comic Sans MS" panose="030F0702030302020204" charset="0"/>
              <a:cs typeface="Comic Sans MS" panose="030F0702030302020204" charset="0"/>
            </a:endParaRPr>
          </a:p>
          <a:p>
            <a:pPr marL="285750" indent="-285750">
              <a:buFont typeface="Wingdings" panose="05000000000000000000" charset="0"/>
              <a:buChar char="Ø"/>
            </a:pPr>
            <a:r>
              <a:rPr lang="tr-TR" altLang="en-US">
                <a:latin typeface="Comic Sans MS" panose="030F0702030302020204" charset="0"/>
                <a:ea typeface="SimSun" panose="02010600030101010101" pitchFamily="2" charset="-122"/>
                <a:cs typeface="Comic Sans MS" panose="030F0702030302020204" charset="0"/>
                <a:sym typeface="+mn-ea"/>
              </a:rPr>
              <a:t>Bu işlev çalışma anında bir oğlandışılık durumda, belli bir yanıt üretmek gerektiğinde çok kullanılır.</a:t>
            </a:r>
            <a:endParaRPr lang="en-US" dirty="0"/>
          </a:p>
        </p:txBody>
      </p:sp>
      <p:pic>
        <p:nvPicPr>
          <p:cNvPr id="11278" name="Content Placeholder 6"/>
          <p:cNvPicPr>
            <a:picLocks noChangeAspect="1"/>
          </p:cNvPicPr>
          <p:nvPr/>
        </p:nvPicPr>
        <p:blipFill>
          <a:blip r:embed="rId1"/>
          <a:stretch>
            <a:fillRect/>
          </a:stretch>
        </p:blipFill>
        <p:spPr>
          <a:xfrm>
            <a:off x="1751965" y="3923030"/>
            <a:ext cx="5895975" cy="636905"/>
          </a:xfrm>
          <a:prstGeom prst="rect">
            <a:avLst/>
          </a:prstGeom>
          <a:noFill/>
          <a:ln w="9525">
            <a:noFill/>
          </a:ln>
        </p:spPr>
      </p:pic>
      <p:pic>
        <p:nvPicPr>
          <p:cNvPr id="11279" name="Content Placeholder 8"/>
          <p:cNvPicPr>
            <a:picLocks noChangeAspect="1"/>
          </p:cNvPicPr>
          <p:nvPr>
            <p:ph sz="half" idx="2"/>
          </p:nvPr>
        </p:nvPicPr>
        <p:blipFill>
          <a:blip r:embed="rId2"/>
          <a:stretch>
            <a:fillRect/>
          </a:stretch>
        </p:blipFill>
        <p:spPr>
          <a:xfrm>
            <a:off x="1751965" y="4521835"/>
            <a:ext cx="5895975" cy="138938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altLang="en-US">
                <a:solidFill>
                  <a:schemeClr val="tx1"/>
                </a:solidFill>
                <a:latin typeface="Comic Sans MS" panose="030F0702030302020204" charset="0"/>
                <a:ea typeface="SimSun" panose="02010600030101010101" pitchFamily="2" charset="-122"/>
                <a:sym typeface="+mn-ea"/>
              </a:rPr>
              <a:t>  PHP de Özel Hata</a:t>
            </a:r>
            <a:endParaRPr lang="tr-TR" altLang="en-US" dirty="0">
              <a:solidFill>
                <a:schemeClr val="tx1"/>
              </a:solidFill>
              <a:latin typeface="Comic Sans MS" panose="030F0702030302020204" charset="0"/>
              <a:ea typeface="SimSun" panose="02010600030101010101" pitchFamily="2" charset="-122"/>
              <a:sym typeface="+mn-ea"/>
            </a:endParaRPr>
          </a:p>
        </p:txBody>
      </p:sp>
      <p:sp>
        <p:nvSpPr>
          <p:cNvPr id="4" name="Slayt Numarası Yer Tutucusu 3"/>
          <p:cNvSpPr>
            <a:spLocks noGrp="1"/>
          </p:cNvSpPr>
          <p:nvPr>
            <p:ph type="sldNum" sz="quarter" idx="12"/>
          </p:nvPr>
        </p:nvSpPr>
        <p:spPr/>
        <p:txBody>
          <a:bodyPr/>
          <a:lstStyle/>
          <a:p>
            <a:fld id="{D57F1E4F-1CFF-5643-939E-217C01CDF565}" type="slidenum">
              <a:rPr lang="en-US" smtClean="0"/>
            </a:fld>
            <a:endParaRPr lang="en-US" dirty="0"/>
          </a:p>
        </p:txBody>
      </p:sp>
      <p:sp>
        <p:nvSpPr>
          <p:cNvPr id="8" name="İçerik Yer Tutucusu 2"/>
          <p:cNvSpPr>
            <a:spLocks noGrp="1"/>
          </p:cNvSpPr>
          <p:nvPr>
            <p:ph sz="half" idx="1"/>
          </p:nvPr>
        </p:nvSpPr>
        <p:spPr>
          <a:xfrm>
            <a:off x="1311275" y="1323975"/>
            <a:ext cx="8916035" cy="2094865"/>
          </a:xfrm>
        </p:spPr>
        <p:txBody>
          <a:bodyPr>
            <a:normAutofit lnSpcReduction="10000"/>
          </a:bodyPr>
          <a:lstStyle/>
          <a:p>
            <a:pPr marL="285750" indent="-285750">
              <a:buFont typeface="Wingdings" panose="05000000000000000000" charset="0"/>
              <a:buChar char="Ø"/>
            </a:pPr>
            <a:r>
              <a:rPr lang="tr-TR" altLang="en-US">
                <a:solidFill>
                  <a:schemeClr val="tx1"/>
                </a:solidFill>
                <a:latin typeface="Comic Sans MS" panose="030F0702030302020204" charset="0"/>
                <a:ea typeface="SimSun" panose="02010600030101010101" pitchFamily="2" charset="-122"/>
                <a:cs typeface="Comic Sans MS" panose="030F0702030302020204" charset="0"/>
                <a:sym typeface="+mn-ea"/>
              </a:rPr>
              <a:t>Herhangi bir hatayı ele almak için kendi fonksiyonunuzu yazabilirsiniz. PHP, hata işleme işlevini tanımlamak için size bir çerçeve sağlar.</a:t>
            </a:r>
            <a:endParaRPr lang="tr-TR" altLang="en-US" noProof="1">
              <a:solidFill>
                <a:schemeClr val="tx1"/>
              </a:solidFill>
              <a:latin typeface="Comic Sans MS" panose="030F0702030302020204" charset="0"/>
              <a:cs typeface="Comic Sans MS" panose="030F0702030302020204" charset="0"/>
            </a:endParaRPr>
          </a:p>
          <a:p>
            <a:pPr>
              <a:buFont typeface="Wingdings" panose="05000000000000000000" charset="0"/>
            </a:pPr>
            <a:endParaRPr lang="tr-TR" altLang="en-US" noProof="1">
              <a:solidFill>
                <a:schemeClr val="tx1"/>
              </a:solidFill>
              <a:latin typeface="Comic Sans MS" panose="030F0702030302020204" charset="0"/>
              <a:cs typeface="Comic Sans MS" panose="030F0702030302020204" charset="0"/>
            </a:endParaRPr>
          </a:p>
          <a:p>
            <a:pPr marL="285750" indent="-285750">
              <a:buFont typeface="Wingdings" panose="05000000000000000000" charset="0"/>
              <a:buChar char="Ø"/>
            </a:pPr>
            <a:r>
              <a:rPr lang="tr-TR" altLang="en-US">
                <a:solidFill>
                  <a:schemeClr val="tx1"/>
                </a:solidFill>
                <a:latin typeface="Comic Sans MS" panose="030F0702030302020204" charset="0"/>
                <a:ea typeface="SimSun" panose="02010600030101010101" pitchFamily="2" charset="-122"/>
                <a:cs typeface="Comic Sans MS" panose="030F0702030302020204" charset="0"/>
                <a:sym typeface="+mn-ea"/>
              </a:rPr>
              <a:t>Bu işlev en az iki parametreyi (hata düzeyi ve hata mesajı) işleyebilmelidir, ancak en fazla beş parametre (isteğe bağlı olarak: dosys, satır numarası ve hata içeriği) kabul edebilir.</a:t>
            </a:r>
            <a:endParaRPr lang="tr-TR" altLang="en-US" dirty="0">
              <a:solidFill>
                <a:schemeClr val="tx1"/>
              </a:solidFill>
              <a:latin typeface="Comic Sans MS" panose="030F0702030302020204" charset="0"/>
              <a:ea typeface="SimSun" panose="02010600030101010101" pitchFamily="2" charset="-122"/>
              <a:cs typeface="Comic Sans MS" panose="030F0702030302020204" charset="0"/>
              <a:sym typeface="+mn-ea"/>
            </a:endParaRPr>
          </a:p>
        </p:txBody>
      </p:sp>
      <p:pic>
        <p:nvPicPr>
          <p:cNvPr id="12303" name="Content Placeholder 5"/>
          <p:cNvPicPr>
            <a:picLocks noChangeAspect="1"/>
          </p:cNvPicPr>
          <p:nvPr>
            <p:ph sz="half" idx="2"/>
          </p:nvPr>
        </p:nvPicPr>
        <p:blipFill>
          <a:blip r:embed="rId1"/>
          <a:stretch>
            <a:fillRect/>
          </a:stretch>
        </p:blipFill>
        <p:spPr>
          <a:xfrm>
            <a:off x="2121535" y="3603625"/>
            <a:ext cx="5256530" cy="260350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altLang="en-US">
                <a:solidFill>
                  <a:schemeClr val="tx1"/>
                </a:solidFill>
                <a:latin typeface="Comic Sans MS" panose="030F0702030302020204" charset="0"/>
                <a:ea typeface="SimSun" panose="02010600030101010101" pitchFamily="2" charset="-122"/>
                <a:sym typeface="+mn-ea"/>
              </a:rPr>
              <a:t>Hata Yakalama ve Fırlatma </a:t>
            </a:r>
            <a:endParaRPr lang="tr-TR" altLang="en-US" dirty="0">
              <a:solidFill>
                <a:schemeClr val="tx1"/>
              </a:solidFill>
              <a:latin typeface="Comic Sans MS" panose="030F0702030302020204" charset="0"/>
              <a:ea typeface="SimSun" panose="02010600030101010101" pitchFamily="2" charset="-122"/>
              <a:sym typeface="+mn-ea"/>
            </a:endParaRPr>
          </a:p>
        </p:txBody>
      </p:sp>
      <p:sp>
        <p:nvSpPr>
          <p:cNvPr id="4" name="Slayt Numarası Yer Tutucusu 3"/>
          <p:cNvSpPr>
            <a:spLocks noGrp="1"/>
          </p:cNvSpPr>
          <p:nvPr>
            <p:ph type="sldNum" sz="quarter" idx="12"/>
          </p:nvPr>
        </p:nvSpPr>
        <p:spPr/>
        <p:txBody>
          <a:bodyPr/>
          <a:lstStyle/>
          <a:p>
            <a:fld id="{D57F1E4F-1CFF-5643-939E-217C01CDF565}" type="slidenum">
              <a:rPr lang="en-US" smtClean="0"/>
            </a:fld>
            <a:endParaRPr lang="en-US" dirty="0"/>
          </a:p>
        </p:txBody>
      </p:sp>
      <p:sp>
        <p:nvSpPr>
          <p:cNvPr id="8" name="İçerik Yer Tutucusu 2"/>
          <p:cNvSpPr>
            <a:spLocks noGrp="1"/>
          </p:cNvSpPr>
          <p:nvPr>
            <p:ph idx="1"/>
          </p:nvPr>
        </p:nvSpPr>
        <p:spPr>
          <a:xfrm>
            <a:off x="1417955" y="1405890"/>
            <a:ext cx="7998460" cy="5364480"/>
          </a:xfrm>
        </p:spPr>
        <p:txBody>
          <a:bodyPr>
            <a:normAutofit lnSpcReduction="20000"/>
          </a:bodyPr>
          <a:lstStyle/>
          <a:p>
            <a:pPr marL="285750" indent="-285750">
              <a:buFont typeface="Wingdings" panose="05000000000000000000" charset="0"/>
              <a:buChar char="o"/>
            </a:pPr>
            <a:r>
              <a:rPr lang="tr-TR" altLang="en-US">
                <a:solidFill>
                  <a:schemeClr val="tx1"/>
                </a:solidFill>
                <a:latin typeface="Comic Sans MS" panose="030F0702030302020204" charset="0"/>
                <a:ea typeface="SimSun" panose="02010600030101010101" pitchFamily="2" charset="-122"/>
                <a:cs typeface="Comic Sans MS" panose="030F0702030302020204" charset="0"/>
                <a:sym typeface="+mn-ea"/>
              </a:rPr>
              <a:t>Hata ayıklamada try-catch-finally.</a:t>
            </a:r>
            <a:endParaRPr lang="tr-TR" altLang="en-US" noProof="1">
              <a:solidFill>
                <a:schemeClr val="tx1"/>
              </a:solidFill>
              <a:latin typeface="Comic Sans MS" panose="030F0702030302020204" charset="0"/>
              <a:cs typeface="Comic Sans MS" panose="030F0702030302020204" charset="0"/>
            </a:endParaRPr>
          </a:p>
          <a:p>
            <a:pPr marL="285750" indent="-285750">
              <a:buFont typeface="Wingdings" panose="05000000000000000000" charset="0"/>
              <a:buChar char="o"/>
            </a:pPr>
            <a:r>
              <a:rPr lang="tr-TR" altLang="en-US">
                <a:solidFill>
                  <a:schemeClr val="tx1"/>
                </a:solidFill>
                <a:latin typeface="Comic Sans MS" panose="030F0702030302020204" charset="0"/>
                <a:ea typeface="SimSun" panose="02010600030101010101" pitchFamily="2" charset="-122"/>
                <a:cs typeface="Comic Sans MS" panose="030F0702030302020204" charset="0"/>
                <a:sym typeface="+mn-ea"/>
              </a:rPr>
              <a:t>PHP yorumlayıcısı hataları kontronl etmek için Exception sınıfını kullanma şansı tanımaktadır.</a:t>
            </a:r>
            <a:endParaRPr lang="tr-TR" altLang="en-US" noProof="1">
              <a:solidFill>
                <a:schemeClr val="tx1"/>
              </a:solidFill>
              <a:latin typeface="Comic Sans MS" panose="030F0702030302020204" charset="0"/>
              <a:cs typeface="Comic Sans MS" panose="030F0702030302020204" charset="0"/>
            </a:endParaRPr>
          </a:p>
          <a:p>
            <a:pPr>
              <a:buFont typeface="Wingdings" panose="05000000000000000000" charset="0"/>
            </a:pPr>
            <a:endParaRPr lang="tr-TR" altLang="en-US" noProof="1">
              <a:solidFill>
                <a:schemeClr val="tx1"/>
              </a:solidFill>
              <a:latin typeface="Comic Sans MS" panose="030F0702030302020204" charset="0"/>
              <a:cs typeface="Comic Sans MS" panose="030F0702030302020204" charset="0"/>
            </a:endParaRPr>
          </a:p>
          <a:p>
            <a:pPr marL="285750" indent="-285750">
              <a:buFont typeface="Wingdings" panose="05000000000000000000" charset="0"/>
              <a:buChar char="Ø"/>
            </a:pPr>
            <a:r>
              <a:rPr lang="tr-TR" altLang="en-US">
                <a:solidFill>
                  <a:schemeClr val="tx1"/>
                </a:solidFill>
                <a:latin typeface="Comic Sans MS" panose="030F0702030302020204" charset="0"/>
                <a:ea typeface="SimSun" panose="02010600030101010101" pitchFamily="2" charset="-122"/>
                <a:cs typeface="Comic Sans MS" panose="030F0702030302020204" charset="0"/>
                <a:sym typeface="+mn-ea"/>
              </a:rPr>
              <a:t>PHP diğer programlama dillerindekine benzer bir istisna modeline sahiptir. (throw) ve yakalanabilir (catch). olası istisnaların yakalanabilmesi için kodlar bir try bloğu içine alınabilir. her try bloğuna karşılık en az bir tane catch veya finally bloğu olması gerekir. yani hata durumu için if bloğunun içerisine throw ile hatayı fırlatırız ve bu hatayı try-catch bloğu ile yakalarız.</a:t>
            </a:r>
            <a:endParaRPr lang="tr-TR" altLang="en-US" noProof="1">
              <a:solidFill>
                <a:schemeClr val="tx1"/>
              </a:solidFill>
              <a:latin typeface="Comic Sans MS" panose="030F0702030302020204" charset="0"/>
              <a:cs typeface="Comic Sans MS" panose="030F0702030302020204" charset="0"/>
            </a:endParaRPr>
          </a:p>
          <a:p>
            <a:pPr marL="285750" indent="-285750">
              <a:buFont typeface="Wingdings" panose="05000000000000000000" charset="0"/>
              <a:buChar char="Ø"/>
            </a:pPr>
            <a:endParaRPr lang="tr-TR" altLang="en-US" noProof="1">
              <a:solidFill>
                <a:schemeClr val="tx1"/>
              </a:solidFill>
              <a:latin typeface="Comic Sans MS" panose="030F0702030302020204" charset="0"/>
              <a:cs typeface="Comic Sans MS" panose="030F0702030302020204" charset="0"/>
            </a:endParaRPr>
          </a:p>
          <a:p>
            <a:pPr marL="285750" indent="-285750">
              <a:buFont typeface="Wingdings" panose="05000000000000000000" charset="0"/>
              <a:buChar char="v"/>
            </a:pPr>
            <a:r>
              <a:rPr lang="tr-TR" altLang="en-US">
                <a:solidFill>
                  <a:schemeClr val="tx1"/>
                </a:solidFill>
                <a:latin typeface="Comic Sans MS" panose="030F0702030302020204" charset="0"/>
                <a:ea typeface="SimSun" panose="02010600030101010101" pitchFamily="2" charset="-122"/>
                <a:cs typeface="Comic Sans MS" panose="030F0702030302020204" charset="0"/>
                <a:sym typeface="+mn-ea"/>
              </a:rPr>
              <a:t>Try: Çalıştırılmasını istediğiniz kodlar bu blok arasına yazılır.</a:t>
            </a:r>
            <a:endParaRPr lang="tr-TR" altLang="en-US" noProof="1">
              <a:solidFill>
                <a:schemeClr val="tx1"/>
              </a:solidFill>
              <a:latin typeface="Comic Sans MS" panose="030F0702030302020204" charset="0"/>
              <a:cs typeface="Comic Sans MS" panose="030F0702030302020204" charset="0"/>
            </a:endParaRPr>
          </a:p>
          <a:p>
            <a:pPr marL="285750" indent="-285750">
              <a:buFont typeface="Wingdings" panose="05000000000000000000" charset="0"/>
              <a:buChar char="v"/>
            </a:pPr>
            <a:endParaRPr lang="tr-TR" altLang="en-US" noProof="1">
              <a:solidFill>
                <a:schemeClr val="tx1"/>
              </a:solidFill>
              <a:latin typeface="Comic Sans MS" panose="030F0702030302020204" charset="0"/>
              <a:cs typeface="Comic Sans MS" panose="030F0702030302020204" charset="0"/>
            </a:endParaRPr>
          </a:p>
          <a:p>
            <a:pPr marL="285750" indent="-285750">
              <a:buFont typeface="Wingdings" panose="05000000000000000000" charset="0"/>
              <a:buChar char="v"/>
            </a:pPr>
            <a:r>
              <a:rPr lang="tr-TR" altLang="en-US">
                <a:solidFill>
                  <a:schemeClr val="tx1"/>
                </a:solidFill>
                <a:latin typeface="Comic Sans MS" panose="030F0702030302020204" charset="0"/>
                <a:ea typeface="SimSun" panose="02010600030101010101" pitchFamily="2" charset="-122"/>
                <a:cs typeface="Comic Sans MS" panose="030F0702030302020204" charset="0"/>
                <a:sym typeface="+mn-ea"/>
              </a:rPr>
              <a:t>Catch: Yazmış olduğunuz kodlarda bir hata olması durumunda çalıştırılacak kod bloğudur.</a:t>
            </a:r>
            <a:endParaRPr lang="tr-TR" altLang="en-US" noProof="1">
              <a:solidFill>
                <a:schemeClr val="tx1"/>
              </a:solidFill>
              <a:latin typeface="Comic Sans MS" panose="030F0702030302020204" charset="0"/>
              <a:cs typeface="Comic Sans MS" panose="030F0702030302020204" charset="0"/>
            </a:endParaRPr>
          </a:p>
          <a:p>
            <a:pPr marL="285750" indent="-285750">
              <a:buFont typeface="Wingdings" panose="05000000000000000000" charset="0"/>
              <a:buChar char="v"/>
            </a:pPr>
            <a:endParaRPr lang="tr-TR" altLang="en-US" noProof="1">
              <a:solidFill>
                <a:schemeClr val="tx1"/>
              </a:solidFill>
              <a:latin typeface="Comic Sans MS" panose="030F0702030302020204" charset="0"/>
              <a:cs typeface="Comic Sans MS" panose="030F0702030302020204" charset="0"/>
            </a:endParaRPr>
          </a:p>
          <a:p>
            <a:pPr marL="285750" indent="-285750">
              <a:buFont typeface="Wingdings" panose="05000000000000000000" charset="0"/>
              <a:buChar char="v"/>
            </a:pPr>
            <a:r>
              <a:rPr lang="tr-TR" altLang="en-US">
                <a:solidFill>
                  <a:schemeClr val="tx1"/>
                </a:solidFill>
                <a:latin typeface="Comic Sans MS" panose="030F0702030302020204" charset="0"/>
                <a:ea typeface="SimSun" panose="02010600030101010101" pitchFamily="2" charset="-122"/>
                <a:cs typeface="Comic Sans MS" panose="030F0702030302020204" charset="0"/>
                <a:sym typeface="+mn-ea"/>
              </a:rPr>
              <a:t>Finally: Hata olsa da olmasa da çalıştıılacak kod bloğudur.</a:t>
            </a:r>
            <a:endParaRPr lang="tr-TR" altLang="en-US" dirty="0">
              <a:solidFill>
                <a:schemeClr val="tx1"/>
              </a:solidFill>
              <a:latin typeface="Comic Sans MS" panose="030F0702030302020204" charset="0"/>
              <a:ea typeface="SimSun" panose="02010600030101010101" pitchFamily="2" charset="-122"/>
              <a:cs typeface="Comic Sans MS" panose="030F0702030302020204"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791554" y="330105"/>
            <a:ext cx="8911687" cy="1280890"/>
          </a:xfrm>
        </p:spPr>
        <p:txBody>
          <a:bodyPr>
            <a:normAutofit/>
          </a:bodyPr>
          <a:lstStyle/>
          <a:p>
            <a:r>
              <a:rPr lang="tr-TR" altLang="en-US">
                <a:solidFill>
                  <a:schemeClr val="tx1"/>
                </a:solidFill>
                <a:latin typeface="Comic Sans MS" panose="030F0702030302020204" charset="0"/>
                <a:ea typeface="SimSun" panose="02010600030101010101" pitchFamily="2" charset="-122"/>
                <a:sym typeface="+mn-ea"/>
              </a:rPr>
              <a:t>Hata yakalama ve Fırlatma Örneği</a:t>
            </a:r>
            <a:endParaRPr lang="tr-TR" altLang="en-US" dirty="0">
              <a:solidFill>
                <a:schemeClr val="tx1"/>
              </a:solidFill>
              <a:latin typeface="Comic Sans MS" panose="030F0702030302020204" charset="0"/>
              <a:ea typeface="SimSun" panose="02010600030101010101" pitchFamily="2" charset="-122"/>
              <a:sym typeface="+mn-ea"/>
            </a:endParaRPr>
          </a:p>
        </p:txBody>
      </p:sp>
      <p:sp>
        <p:nvSpPr>
          <p:cNvPr id="4" name="Slayt Numarası Yer Tutucusu 3"/>
          <p:cNvSpPr>
            <a:spLocks noGrp="1"/>
          </p:cNvSpPr>
          <p:nvPr>
            <p:ph type="sldNum" sz="quarter" idx="12"/>
          </p:nvPr>
        </p:nvSpPr>
        <p:spPr/>
        <p:txBody>
          <a:bodyPr/>
          <a:lstStyle/>
          <a:p>
            <a:fld id="{D57F1E4F-1CFF-5643-939E-217C01CDF565}" type="slidenum">
              <a:rPr lang="en-US" smtClean="0"/>
            </a:fld>
            <a:endParaRPr lang="en-US" dirty="0"/>
          </a:p>
        </p:txBody>
      </p:sp>
      <p:sp>
        <p:nvSpPr>
          <p:cNvPr id="8" name="İçerik Yer Tutucusu 2"/>
          <p:cNvSpPr>
            <a:spLocks noGrp="1"/>
          </p:cNvSpPr>
          <p:nvPr>
            <p:ph sz="half" idx="1"/>
          </p:nvPr>
        </p:nvSpPr>
        <p:spPr>
          <a:xfrm>
            <a:off x="1791335" y="2133600"/>
            <a:ext cx="8304530" cy="1210945"/>
          </a:xfrm>
        </p:spPr>
        <p:txBody>
          <a:bodyPr>
            <a:normAutofit/>
          </a:bodyPr>
          <a:lstStyle/>
          <a:p>
            <a:pPr algn="just"/>
            <a:r>
              <a:rPr lang="tr-TR" altLang="en-US">
                <a:solidFill>
                  <a:schemeClr val="tx1"/>
                </a:solidFill>
                <a:latin typeface="Comic Sans MS" panose="030F0702030302020204" charset="0"/>
                <a:ea typeface="SimSun" panose="02010600030101010101" pitchFamily="2" charset="-122"/>
                <a:sym typeface="+mn-ea"/>
              </a:rPr>
              <a:t>Try-catch için en uygun örnek bir sayının sıfıra bölünemediği örneğidir. Bu gibi durumlarda hata yakalama kod bloğu kullanılmalıdır.</a:t>
            </a:r>
            <a:endParaRPr lang="tr-TR" altLang="en-US" dirty="0">
              <a:solidFill>
                <a:schemeClr val="tx1"/>
              </a:solidFill>
              <a:latin typeface="Comic Sans MS" panose="030F0702030302020204" charset="0"/>
              <a:ea typeface="SimSun" panose="02010600030101010101" pitchFamily="2" charset="-122"/>
              <a:sym typeface="+mn-ea"/>
            </a:endParaRPr>
          </a:p>
        </p:txBody>
      </p:sp>
      <p:pic>
        <p:nvPicPr>
          <p:cNvPr id="15375" name="Content Placeholder 11"/>
          <p:cNvPicPr>
            <a:picLocks noChangeAspect="1"/>
          </p:cNvPicPr>
          <p:nvPr>
            <p:ph sz="half" idx="2"/>
          </p:nvPr>
        </p:nvPicPr>
        <p:blipFill>
          <a:blip r:embed="rId1"/>
          <a:stretch>
            <a:fillRect/>
          </a:stretch>
        </p:blipFill>
        <p:spPr>
          <a:xfrm>
            <a:off x="2592705" y="3344545"/>
            <a:ext cx="5210810" cy="1918335"/>
          </a:xfrm>
          <a:prstGeom prst="rect">
            <a:avLst/>
          </a:prstGeom>
          <a:noFill/>
          <a:ln w="9525">
            <a:noFill/>
          </a:ln>
        </p:spPr>
      </p:pic>
    </p:spTree>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4906</Words>
  <Application>WPS Presentation</Application>
  <PresentationFormat>Geniş ekran</PresentationFormat>
  <Paragraphs>148</Paragraphs>
  <Slides>14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SimSun</vt:lpstr>
      <vt:lpstr>Wingdings</vt:lpstr>
      <vt:lpstr>Wingdings 3</vt:lpstr>
      <vt:lpstr>Symbol</vt:lpstr>
      <vt:lpstr>Arial</vt:lpstr>
      <vt:lpstr>Century Gothic</vt:lpstr>
      <vt:lpstr>Microsoft YaHei</vt:lpstr>
      <vt:lpstr>Arial Unicode MS</vt:lpstr>
      <vt:lpstr>Calibri</vt:lpstr>
      <vt:lpstr>Comic Sans MS</vt:lpstr>
      <vt:lpstr>Wingdings</vt:lpstr>
      <vt:lpstr>Calibri Light</vt:lpstr>
      <vt:lpstr>Duman</vt:lpstr>
      <vt:lpstr>Soyutlama Nedir?</vt:lpstr>
      <vt:lpstr>İçindekiler</vt:lpstr>
      <vt:lpstr>Soyutlama kavramı nedir? </vt:lpstr>
      <vt:lpstr>Soyutlama Kavramı</vt:lpstr>
      <vt:lpstr>Soyutlama Kavramı (devam)</vt:lpstr>
      <vt:lpstr>Soyutlama Örneği -1 </vt:lpstr>
      <vt:lpstr>Soyutlama Örneği -1  (devam)</vt:lpstr>
      <vt:lpstr>Soyutlama Örneği -2 </vt:lpstr>
      <vt:lpstr>Uygulama Örneği -1 </vt:lpstr>
      <vt:lpstr>Uygulama Örneği -2 </vt:lpstr>
      <vt:lpstr>PowerPoint 演示文稿</vt:lpstr>
      <vt:lpstr>Uygulama Örneği -3 </vt:lpstr>
      <vt:lpstr>Uygulama Örneği -4 </vt:lpstr>
      <vt:lpstr>İlginiz için teşekkürler…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Turan</cp:lastModifiedBy>
  <cp:revision>30</cp:revision>
  <dcterms:created xsi:type="dcterms:W3CDTF">2020-04-15T07:57:00Z</dcterms:created>
  <dcterms:modified xsi:type="dcterms:W3CDTF">2021-08-21T20:34:43Z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