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7" r:id="rId6"/>
    <p:sldId id="278" r:id="rId7"/>
    <p:sldId id="271" r:id="rId8"/>
    <p:sldId id="275" r:id="rId9"/>
    <p:sldId id="262" r:id="rId10"/>
    <p:sldId id="279" r:id="rId11"/>
    <p:sldId id="264" r:id="rId12"/>
    <p:sldId id="280" r:id="rId13"/>
    <p:sldId id="281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" TargetMode="External"/><Relationship Id="rId2" Type="http://schemas.openxmlformats.org/officeDocument/2006/relationships/hyperlink" Target="https://www.yusufsezer.com/tr/php-oop-asiri-yukle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600" y="2729137"/>
            <a:ext cx="8312030" cy="888718"/>
          </a:xfrm>
        </p:spPr>
        <p:txBody>
          <a:bodyPr>
            <a:noAutofit/>
          </a:bodyPr>
          <a:lstStyle/>
          <a:p>
            <a:r>
              <a:rPr lang="tr-T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Nesnelerin Aşırı Yüklenmesi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257303" y="5166613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Şeymanur Gökmen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17/08/2021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Sihirbaz Metotlar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954" y="1549667"/>
            <a:ext cx="10308658" cy="47616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 err="1"/>
              <a:t>Overloading</a:t>
            </a:r>
            <a:r>
              <a:rPr lang="tr-TR" b="1" dirty="0"/>
              <a:t> konusunda kullanacağımız bu metotları kısa kısa açıklayacak olursak eğer: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b="1" dirty="0"/>
              <a:t>__</a:t>
            </a:r>
            <a:r>
              <a:rPr lang="tr-TR" b="1" dirty="0" err="1"/>
              <a:t>get</a:t>
            </a:r>
            <a:r>
              <a:rPr lang="tr-TR" b="1" dirty="0"/>
              <a:t>: </a:t>
            </a:r>
            <a:r>
              <a:rPr lang="tr-TR" dirty="0"/>
              <a:t>Sınıf içerisinde olmayan bir değişkenden veri almaya çalıştığımızda tetiklenen metot.</a:t>
            </a:r>
          </a:p>
          <a:p>
            <a:pPr algn="just"/>
            <a:r>
              <a:rPr lang="tr-TR" b="1" dirty="0"/>
              <a:t>__set: </a:t>
            </a:r>
            <a:r>
              <a:rPr lang="tr-TR" dirty="0"/>
              <a:t>Sınıf içerisinde olmayan bir değişkene veri atamaya çalıştığımızda tetiklenen metot.</a:t>
            </a:r>
          </a:p>
          <a:p>
            <a:pPr algn="just"/>
            <a:r>
              <a:rPr lang="tr-TR" b="1" dirty="0"/>
              <a:t>__</a:t>
            </a:r>
            <a:r>
              <a:rPr lang="tr-TR" b="1" dirty="0" err="1"/>
              <a:t>isset</a:t>
            </a:r>
            <a:r>
              <a:rPr lang="tr-TR" b="1" dirty="0"/>
              <a:t>: </a:t>
            </a:r>
            <a:r>
              <a:rPr lang="tr-TR" dirty="0"/>
              <a:t>Sınıf içerisinde olmayan bir değişken veya metot için </a:t>
            </a:r>
            <a:r>
              <a:rPr lang="tr-TR" b="1" dirty="0" err="1"/>
              <a:t>isset</a:t>
            </a:r>
            <a:r>
              <a:rPr lang="tr-TR" dirty="0"/>
              <a:t> ve</a:t>
            </a:r>
            <a:r>
              <a:rPr lang="tr-TR" b="1" dirty="0"/>
              <a:t> </a:t>
            </a:r>
            <a:r>
              <a:rPr lang="tr-TR" b="1" dirty="0" err="1"/>
              <a:t>empty</a:t>
            </a:r>
            <a:r>
              <a:rPr lang="tr-TR" b="1" dirty="0"/>
              <a:t> </a:t>
            </a:r>
            <a:r>
              <a:rPr lang="tr-TR" dirty="0"/>
              <a:t>kontrolleri yapıldığında tetiklenen metot.</a:t>
            </a:r>
          </a:p>
          <a:p>
            <a:pPr algn="just"/>
            <a:r>
              <a:rPr lang="tr-TR" b="1" dirty="0"/>
              <a:t>__</a:t>
            </a:r>
            <a:r>
              <a:rPr lang="tr-TR" b="1" dirty="0" err="1"/>
              <a:t>unset</a:t>
            </a:r>
            <a:r>
              <a:rPr lang="tr-TR" b="1" dirty="0"/>
              <a:t>:  </a:t>
            </a:r>
            <a:r>
              <a:rPr lang="tr-TR" dirty="0"/>
              <a:t>Sınıf içerisinde olmayan bir değişken için </a:t>
            </a:r>
            <a:r>
              <a:rPr lang="tr-TR" dirty="0" err="1"/>
              <a:t>unset</a:t>
            </a:r>
            <a:r>
              <a:rPr lang="tr-TR" dirty="0"/>
              <a:t> komutu çağrıldığında tetiklenir.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__</a:t>
            </a:r>
            <a:r>
              <a:rPr lang="tr-TR" b="1" dirty="0" err="1"/>
              <a:t>call</a:t>
            </a:r>
            <a:r>
              <a:rPr lang="tr-TR" b="1" dirty="0"/>
              <a:t>: </a:t>
            </a:r>
            <a:r>
              <a:rPr lang="tr-TR" dirty="0"/>
              <a:t>Sınıf içerisinde olmayan bir metot çağrıldığında tetiklenen metot.</a:t>
            </a:r>
          </a:p>
          <a:p>
            <a:pPr algn="just"/>
            <a:r>
              <a:rPr lang="tr-TR" b="1" dirty="0"/>
              <a:t>__</a:t>
            </a:r>
            <a:r>
              <a:rPr lang="tr-TR" b="1" dirty="0" err="1"/>
              <a:t>callStatic</a:t>
            </a:r>
            <a:r>
              <a:rPr lang="tr-TR" b="1" dirty="0"/>
              <a:t>: </a:t>
            </a:r>
            <a:r>
              <a:rPr lang="tr-TR" dirty="0"/>
              <a:t>Bir üstte ki metodumuzla aynı işi yapar ancak </a:t>
            </a:r>
            <a:r>
              <a:rPr lang="tr-TR" b="1" dirty="0" err="1"/>
              <a:t>static</a:t>
            </a:r>
            <a:r>
              <a:rPr lang="tr-TR" dirty="0"/>
              <a:t> olarak çalışmaktadır.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390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Overloading</a:t>
            </a:r>
            <a:r>
              <a:rPr lang="tr-TR" dirty="0"/>
              <a:t> Örneği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9E91E11-4DF3-4948-BCD9-98A1B574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06" y="2055539"/>
            <a:ext cx="5084089" cy="47397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F359EDE-AFDB-4829-A349-4503DEDE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81" y="2678066"/>
            <a:ext cx="5398731" cy="3188783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E3088A7-45EA-4015-8C5E-EAAF3C47B261}"/>
              </a:ext>
            </a:extLst>
          </p:cNvPr>
          <p:cNvSpPr txBox="1"/>
          <p:nvPr/>
        </p:nvSpPr>
        <p:spPr>
          <a:xfrm>
            <a:off x="429928" y="1484340"/>
            <a:ext cx="117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7292B"/>
                </a:solidFill>
                <a:effectLst/>
              </a:rPr>
              <a:t>Bu metotlarımızı kullanabilmek için hepsinin </a:t>
            </a:r>
            <a:r>
              <a:rPr lang="tr-TR" b="1" i="1" dirty="0" err="1">
                <a:solidFill>
                  <a:srgbClr val="27292B"/>
                </a:solidFill>
                <a:effectLst/>
              </a:rPr>
              <a:t>public</a:t>
            </a:r>
            <a:r>
              <a:rPr lang="tr-TR" b="0" i="0" dirty="0">
                <a:solidFill>
                  <a:srgbClr val="27292B"/>
                </a:solidFill>
                <a:effectLst/>
              </a:rPr>
              <a:t> olarak tanımlanması gerekir. </a:t>
            </a:r>
            <a:r>
              <a:rPr lang="tr-TR" b="1" dirty="0">
                <a:solidFill>
                  <a:srgbClr val="27292B"/>
                </a:solidFill>
              </a:rPr>
              <a:t>NOT = </a:t>
            </a:r>
            <a:r>
              <a:rPr lang="tr-TR" b="1" i="1" dirty="0">
                <a:solidFill>
                  <a:srgbClr val="27292B"/>
                </a:solidFill>
                <a:effectLst/>
              </a:rPr>
              <a:t>__</a:t>
            </a:r>
            <a:r>
              <a:rPr lang="tr-TR" b="1" i="1" dirty="0" err="1">
                <a:solidFill>
                  <a:srgbClr val="27292B"/>
                </a:solidFill>
                <a:effectLst/>
              </a:rPr>
              <a:t>callStatic</a:t>
            </a:r>
            <a:r>
              <a:rPr lang="tr-TR" b="1" i="0" dirty="0">
                <a:solidFill>
                  <a:srgbClr val="27292B"/>
                </a:solidFill>
                <a:effectLst/>
              </a:rPr>
              <a:t> hariç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Overloading</a:t>
            </a:r>
            <a:r>
              <a:rPr lang="tr-TR" dirty="0"/>
              <a:t> Örneği 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3B1E90D-3466-47AD-9E0E-FA9AA118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622576"/>
            <a:ext cx="5641784" cy="3879548"/>
          </a:xfrm>
          <a:prstGeom prst="rect">
            <a:avLst/>
          </a:prstGeom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F985CA48-9C9E-4327-A899-A6042D1B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7" y="1871521"/>
            <a:ext cx="5641784" cy="4362369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b="0" i="0" dirty="0">
                <a:solidFill>
                  <a:srgbClr val="27292B"/>
                </a:solidFill>
                <a:effectLst/>
              </a:rPr>
              <a:t>Sınıf içerisinde olmayan dil ve konu değişkenlerine değer atarken </a:t>
            </a:r>
            <a:r>
              <a:rPr lang="tr-TR" b="1" i="0" dirty="0">
                <a:solidFill>
                  <a:srgbClr val="27292B"/>
                </a:solidFill>
                <a:effectLst/>
              </a:rPr>
              <a:t>__set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metodu tetikleniyor ve </a:t>
            </a:r>
            <a:r>
              <a:rPr lang="tr-TR" b="1" i="0" dirty="0">
                <a:solidFill>
                  <a:srgbClr val="27292B"/>
                </a:solidFill>
                <a:effectLst/>
              </a:rPr>
              <a:t>$data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dizisine bu değişkenleri ekliyor. </a:t>
            </a:r>
          </a:p>
          <a:p>
            <a:pPr marL="0" indent="0" algn="just">
              <a:buNone/>
            </a:pPr>
            <a:endParaRPr lang="tr-TR" b="0" i="0" dirty="0">
              <a:solidFill>
                <a:srgbClr val="27292B"/>
              </a:solidFill>
              <a:effectLst/>
            </a:endParaRPr>
          </a:p>
          <a:p>
            <a:pPr algn="just"/>
            <a:r>
              <a:rPr lang="tr-TR" b="1" i="0" dirty="0" err="1">
                <a:solidFill>
                  <a:srgbClr val="27292B"/>
                </a:solidFill>
                <a:effectLst/>
              </a:rPr>
              <a:t>echo</a:t>
            </a:r>
            <a:r>
              <a:rPr lang="tr-TR" b="1" i="0" dirty="0">
                <a:solidFill>
                  <a:srgbClr val="27292B"/>
                </a:solidFill>
                <a:effectLst/>
              </a:rPr>
              <a:t> $</a:t>
            </a:r>
            <a:r>
              <a:rPr lang="tr-TR" b="1" i="0" dirty="0" err="1">
                <a:solidFill>
                  <a:srgbClr val="27292B"/>
                </a:solidFill>
                <a:effectLst/>
              </a:rPr>
              <a:t>overloading</a:t>
            </a:r>
            <a:r>
              <a:rPr lang="tr-TR" b="1" i="0" dirty="0">
                <a:solidFill>
                  <a:srgbClr val="27292B"/>
                </a:solidFill>
                <a:effectLst/>
              </a:rPr>
              <a:t>-&gt;dil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dediğimiz zaman da </a:t>
            </a:r>
            <a:r>
              <a:rPr lang="tr-TR" b="1" i="0" dirty="0">
                <a:solidFill>
                  <a:srgbClr val="27292B"/>
                </a:solidFill>
                <a:effectLst/>
              </a:rPr>
              <a:t>__</a:t>
            </a:r>
            <a:r>
              <a:rPr lang="tr-TR" b="1" i="0" dirty="0" err="1">
                <a:solidFill>
                  <a:srgbClr val="27292B"/>
                </a:solidFill>
                <a:effectLst/>
              </a:rPr>
              <a:t>get</a:t>
            </a:r>
            <a:r>
              <a:rPr lang="tr-TR" b="1" i="0" dirty="0">
                <a:solidFill>
                  <a:srgbClr val="27292B"/>
                </a:solidFill>
                <a:effectLst/>
              </a:rPr>
              <a:t>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metodu tetikleniyor ve çağırdığımız değişkeni geri döndürüyor. </a:t>
            </a:r>
          </a:p>
          <a:p>
            <a:pPr marL="0" indent="0" algn="just">
              <a:buNone/>
            </a:pPr>
            <a:endParaRPr lang="tr-TR" b="0" i="0" dirty="0">
              <a:solidFill>
                <a:srgbClr val="27292B"/>
              </a:solidFill>
              <a:effectLst/>
            </a:endParaRPr>
          </a:p>
          <a:p>
            <a:pPr algn="just"/>
            <a:r>
              <a:rPr lang="tr-TR" b="1" i="0" dirty="0">
                <a:solidFill>
                  <a:srgbClr val="27292B"/>
                </a:solidFill>
                <a:effectLst/>
              </a:rPr>
              <a:t>$</a:t>
            </a:r>
            <a:r>
              <a:rPr lang="tr-TR" b="1" i="0" dirty="0" err="1">
                <a:solidFill>
                  <a:srgbClr val="27292B"/>
                </a:solidFill>
                <a:effectLst/>
              </a:rPr>
              <a:t>overloading</a:t>
            </a:r>
            <a:r>
              <a:rPr lang="tr-TR" b="1" i="0" dirty="0">
                <a:solidFill>
                  <a:srgbClr val="27292B"/>
                </a:solidFill>
                <a:effectLst/>
              </a:rPr>
              <a:t>-&gt;</a:t>
            </a:r>
            <a:r>
              <a:rPr lang="tr-TR" b="1" i="0" dirty="0" err="1">
                <a:solidFill>
                  <a:srgbClr val="27292B"/>
                </a:solidFill>
                <a:effectLst/>
              </a:rPr>
              <a:t>olmayanmetot</a:t>
            </a:r>
            <a:r>
              <a:rPr lang="tr-TR" b="1" i="0" dirty="0">
                <a:solidFill>
                  <a:srgbClr val="27292B"/>
                </a:solidFill>
                <a:effectLst/>
              </a:rPr>
              <a:t>()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dediğimizde sınıf içerisinde ki </a:t>
            </a:r>
            <a:r>
              <a:rPr lang="tr-TR" b="1" i="0" dirty="0">
                <a:solidFill>
                  <a:srgbClr val="27292B"/>
                </a:solidFill>
                <a:effectLst/>
              </a:rPr>
              <a:t>__</a:t>
            </a:r>
            <a:r>
              <a:rPr lang="tr-TR" b="1" i="0" dirty="0" err="1">
                <a:solidFill>
                  <a:srgbClr val="27292B"/>
                </a:solidFill>
                <a:effectLst/>
              </a:rPr>
              <a:t>call</a:t>
            </a:r>
            <a:r>
              <a:rPr lang="tr-TR" b="1" i="0" dirty="0">
                <a:solidFill>
                  <a:srgbClr val="27292B"/>
                </a:solidFill>
                <a:effectLst/>
              </a:rPr>
              <a:t>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metodu tetikleniyor.</a:t>
            </a:r>
          </a:p>
          <a:p>
            <a:pPr marL="0" indent="0" algn="just">
              <a:buNone/>
            </a:pPr>
            <a:endParaRPr lang="tr-TR" b="0" i="0" dirty="0">
              <a:solidFill>
                <a:srgbClr val="27292B"/>
              </a:solidFill>
              <a:effectLst/>
            </a:endParaRPr>
          </a:p>
          <a:p>
            <a:pPr algn="just"/>
            <a:r>
              <a:rPr lang="tr-TR" b="1" i="0" dirty="0" err="1">
                <a:solidFill>
                  <a:srgbClr val="27292B"/>
                </a:solidFill>
                <a:effectLst/>
              </a:rPr>
              <a:t>unset</a:t>
            </a:r>
            <a:r>
              <a:rPr lang="tr-TR" b="1" i="0" dirty="0">
                <a:solidFill>
                  <a:srgbClr val="27292B"/>
                </a:solidFill>
                <a:effectLst/>
              </a:rPr>
              <a:t>($</a:t>
            </a:r>
            <a:r>
              <a:rPr lang="tr-TR" b="1" i="0" dirty="0" err="1">
                <a:solidFill>
                  <a:srgbClr val="27292B"/>
                </a:solidFill>
                <a:effectLst/>
              </a:rPr>
              <a:t>overloading</a:t>
            </a:r>
            <a:r>
              <a:rPr lang="tr-TR" b="1" i="0" dirty="0">
                <a:solidFill>
                  <a:srgbClr val="27292B"/>
                </a:solidFill>
                <a:effectLst/>
              </a:rPr>
              <a:t>-&gt;dil)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dediğimiz de ise </a:t>
            </a:r>
            <a:r>
              <a:rPr lang="tr-TR" b="1" i="0" dirty="0">
                <a:solidFill>
                  <a:srgbClr val="27292B"/>
                </a:solidFill>
                <a:effectLst/>
              </a:rPr>
              <a:t>__</a:t>
            </a:r>
            <a:r>
              <a:rPr lang="tr-TR" b="1" i="0" dirty="0" err="1">
                <a:solidFill>
                  <a:srgbClr val="27292B"/>
                </a:solidFill>
                <a:effectLst/>
              </a:rPr>
              <a:t>unset</a:t>
            </a:r>
            <a:r>
              <a:rPr lang="tr-TR" b="1" i="0" dirty="0">
                <a:solidFill>
                  <a:srgbClr val="27292B"/>
                </a:solidFill>
                <a:effectLst/>
              </a:rPr>
              <a:t> </a:t>
            </a:r>
            <a:r>
              <a:rPr lang="tr-TR" b="0" i="0" dirty="0">
                <a:solidFill>
                  <a:srgbClr val="27292B"/>
                </a:solidFill>
                <a:effectLst/>
              </a:rPr>
              <a:t>metodu tetikleniyor.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D907C37-EFAA-40DA-B7D7-90A5310F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6" y="5546836"/>
            <a:ext cx="4240855" cy="1127657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123B242A-A2EB-4A25-937C-24247AE65A6D}"/>
              </a:ext>
            </a:extLst>
          </p:cNvPr>
          <p:cNvSpPr txBox="1">
            <a:spLocks/>
          </p:cNvSpPr>
          <p:nvPr/>
        </p:nvSpPr>
        <p:spPr>
          <a:xfrm rot="16200000">
            <a:off x="86730" y="5870095"/>
            <a:ext cx="1172369" cy="4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b="1" dirty="0"/>
              <a:t>ÇIKTISI: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830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091" y="1652899"/>
            <a:ext cx="9428810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OOP (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Yönelimli</a:t>
            </a:r>
            <a:r>
              <a:rPr lang="en-US" dirty="0"/>
              <a:t> </a:t>
            </a:r>
            <a:r>
              <a:rPr lang="tr-TR" dirty="0"/>
              <a:t>Programlama) ile yazılım geliştirirken aynı isme ve farklı parametre değerlerine sahip metotlar aşırı yüklenmiş metotlar olarak tanımlanır.</a:t>
            </a:r>
            <a:r>
              <a:rPr lang="en-US" dirty="0"/>
              <a:t> 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/>
              <a:t>PHP aynı metot/fonksiyon isminde iki metot tanımlanmasına izin vermediğinde bu işlem dolaylı olarak sihirli metotlarla yapılır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/>
              <a:t>PHP, içinde olmayan veya erişilemeyen özellikler içinde aşırı yükleme imkanı verir</a:t>
            </a:r>
            <a:r>
              <a:rPr lang="en-US" dirty="0"/>
              <a:t>. 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/>
              <a:t>Özelliklerin aşırı yüklenmesi  </a:t>
            </a:r>
            <a:r>
              <a:rPr lang="tr-TR" b="1" dirty="0" err="1"/>
              <a:t>get</a:t>
            </a:r>
            <a:r>
              <a:rPr lang="tr-TR" b="1" dirty="0"/>
              <a:t>(), set(), </a:t>
            </a:r>
            <a:r>
              <a:rPr lang="tr-TR" b="1" dirty="0" err="1"/>
              <a:t>isset</a:t>
            </a:r>
            <a:r>
              <a:rPr lang="tr-TR" b="1" dirty="0"/>
              <a:t>(), </a:t>
            </a:r>
            <a:r>
              <a:rPr lang="tr-TR" b="1" dirty="0" err="1"/>
              <a:t>unset</a:t>
            </a:r>
            <a:r>
              <a:rPr lang="tr-TR" b="1" dirty="0"/>
              <a:t>() </a:t>
            </a:r>
            <a:r>
              <a:rPr lang="tr-TR" dirty="0"/>
              <a:t>sihirli metotları ile yapılır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/>
              <a:t>Metotların aşırı yüklenmesi için </a:t>
            </a:r>
            <a:r>
              <a:rPr lang="tr-TR" b="1" dirty="0" err="1"/>
              <a:t>call</a:t>
            </a:r>
            <a:r>
              <a:rPr lang="tr-TR" b="1" dirty="0"/>
              <a:t>() </a:t>
            </a:r>
            <a:r>
              <a:rPr lang="tr-TR" dirty="0"/>
              <a:t>ve </a:t>
            </a:r>
            <a:r>
              <a:rPr lang="tr-TR" b="1" dirty="0" err="1"/>
              <a:t>callstatic</a:t>
            </a:r>
            <a:r>
              <a:rPr lang="tr-TR" b="1" dirty="0"/>
              <a:t>() </a:t>
            </a:r>
            <a:r>
              <a:rPr lang="tr-TR" dirty="0"/>
              <a:t>sihirli metotları ile yapılır.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085" y="1995101"/>
            <a:ext cx="8915400" cy="3777622"/>
          </a:xfrm>
        </p:spPr>
        <p:txBody>
          <a:bodyPr/>
          <a:lstStyle/>
          <a:p>
            <a:r>
              <a:rPr lang="tr-TR" dirty="0"/>
              <a:t>PHP OOP Aşırı Yükleme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tr-TR" dirty="0">
                <a:hlinkClick r:id="rId2"/>
              </a:rPr>
              <a:t>www</a:t>
            </a:r>
            <a:r>
              <a:rPr lang="en-US" dirty="0">
                <a:hlinkClick r:id="rId2"/>
              </a:rPr>
              <a:t>.</a:t>
            </a:r>
            <a:r>
              <a:rPr lang="tr-TR" dirty="0" err="1">
                <a:hlinkClick r:id="rId2"/>
              </a:rPr>
              <a:t>yusufsezer</a:t>
            </a:r>
            <a:r>
              <a:rPr lang="en-US" dirty="0">
                <a:hlinkClick r:id="rId2"/>
              </a:rPr>
              <a:t>.com/</a:t>
            </a:r>
            <a:r>
              <a:rPr lang="tr-TR" dirty="0">
                <a:hlinkClick r:id="rId2"/>
              </a:rPr>
              <a:t>tr</a:t>
            </a:r>
            <a:r>
              <a:rPr lang="en-US" dirty="0">
                <a:hlinkClick r:id="rId2"/>
              </a:rPr>
              <a:t>/</a:t>
            </a:r>
            <a:r>
              <a:rPr lang="tr-TR" dirty="0" err="1">
                <a:hlinkClick r:id="rId2"/>
              </a:rPr>
              <a:t>php-oop-asiri-yukleme</a:t>
            </a:r>
            <a:r>
              <a:rPr lang="en-US" dirty="0">
                <a:hlinkClick r:id="rId2"/>
              </a:rPr>
              <a:t>/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err="1"/>
              <a:t>Oop</a:t>
            </a:r>
            <a:r>
              <a:rPr lang="tr-TR" dirty="0"/>
              <a:t> Dersleri – </a:t>
            </a:r>
            <a:r>
              <a:rPr lang="tr-TR" dirty="0" err="1"/>
              <a:t>Overloading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https://www.emrullahtanima.com/php-oop-dersleri-6-overloading/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Overloading</a:t>
            </a:r>
            <a:r>
              <a:rPr lang="tr-TR" dirty="0"/>
              <a:t> in PHP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 geeksforgeeks.org/overloading-in-php/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Resim 6">
            <a:hlinkClick r:id="rId4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Şeymanur Gökmen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seymanurxs@gmail.com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17/08/2021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52" y="648678"/>
            <a:ext cx="8911687" cy="1280890"/>
          </a:xfrm>
        </p:spPr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72" y="1724662"/>
            <a:ext cx="8915400" cy="3777622"/>
          </a:xfrm>
        </p:spPr>
        <p:txBody>
          <a:bodyPr>
            <a:normAutofit/>
          </a:bodyPr>
          <a:lstStyle/>
          <a:p>
            <a:r>
              <a:rPr lang="tr-TR" dirty="0" err="1"/>
              <a:t>Overloading</a:t>
            </a:r>
            <a:r>
              <a:rPr lang="tr-TR" dirty="0"/>
              <a:t> (Aşırı Yükleme) nedir? </a:t>
            </a:r>
          </a:p>
          <a:p>
            <a:r>
              <a:rPr lang="tr-TR" dirty="0" err="1"/>
              <a:t>PHP’de</a:t>
            </a:r>
            <a:r>
              <a:rPr lang="tr-TR" dirty="0"/>
              <a:t> Nesnelerin Aşırı Yüklenmesi</a:t>
            </a:r>
          </a:p>
          <a:p>
            <a:r>
              <a:rPr lang="tr-TR" dirty="0" err="1"/>
              <a:t>Property</a:t>
            </a:r>
            <a:r>
              <a:rPr lang="tr-TR" dirty="0"/>
              <a:t> </a:t>
            </a:r>
            <a:r>
              <a:rPr lang="tr-TR" dirty="0" err="1"/>
              <a:t>Overloading</a:t>
            </a:r>
            <a:r>
              <a:rPr lang="tr-TR" dirty="0"/>
              <a:t> (Özellik Aşırı Yükleme )  </a:t>
            </a:r>
          </a:p>
          <a:p>
            <a:r>
              <a:rPr lang="tr-TR" dirty="0" err="1"/>
              <a:t>Property</a:t>
            </a:r>
            <a:r>
              <a:rPr lang="tr-TR" dirty="0"/>
              <a:t> </a:t>
            </a:r>
            <a:r>
              <a:rPr lang="tr-TR" dirty="0" err="1"/>
              <a:t>Overloading</a:t>
            </a:r>
            <a:r>
              <a:rPr lang="tr-TR" dirty="0"/>
              <a:t>  Örneği</a:t>
            </a:r>
          </a:p>
          <a:p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Overloading</a:t>
            </a:r>
            <a:r>
              <a:rPr lang="tr-TR" dirty="0"/>
              <a:t> (Yöntem Aşırı Yükleme)</a:t>
            </a:r>
          </a:p>
          <a:p>
            <a:r>
              <a:rPr lang="tr-TR" dirty="0"/>
              <a:t>Sihirli Metotlar</a:t>
            </a:r>
          </a:p>
          <a:p>
            <a:r>
              <a:rPr lang="tr-TR" dirty="0" err="1"/>
              <a:t>Overloading</a:t>
            </a:r>
            <a:r>
              <a:rPr lang="tr-TR" dirty="0"/>
              <a:t> (aşırı yükleme) Örneği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67" y="1473684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700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Overloading</a:t>
            </a:r>
            <a:r>
              <a:rPr lang="tr-TR" dirty="0"/>
              <a:t> (Aşırı Yükleme) nedir?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1840291"/>
            <a:ext cx="6815139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(overloading) ,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Yönelimli</a:t>
            </a:r>
            <a:r>
              <a:rPr lang="en-US" dirty="0"/>
              <a:t> (Object Oriented)</a:t>
            </a:r>
            <a:r>
              <a:rPr lang="tr-TR" dirty="0"/>
              <a:t> </a:t>
            </a:r>
            <a:r>
              <a:rPr lang="en-US" dirty="0" err="1"/>
              <a:t>Programlama’nın</a:t>
            </a:r>
            <a:r>
              <a:rPr lang="tr-TR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özelliklerindendir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(overloading)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kullanılmış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alabilen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metotlara</a:t>
            </a:r>
            <a:r>
              <a:rPr lang="en-US" dirty="0"/>
              <a:t> yeni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Overloading TypeScript Functions -- Visual Studio Magazine">
            <a:extLst>
              <a:ext uri="{FF2B5EF4-FFF2-40B4-BE49-F238E27FC236}">
                <a16:creationId xmlns:a16="http://schemas.microsoft.com/office/drawing/2014/main" id="{12E52D0F-6113-4D85-BE36-411B4A21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9" y="2419350"/>
            <a:ext cx="33141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700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Overloading</a:t>
            </a:r>
            <a:r>
              <a:rPr lang="tr-TR" dirty="0"/>
              <a:t> (Aşırı Yükleme) nedir?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840291"/>
            <a:ext cx="6756096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tanımlanamaz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isimle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metotlara</a:t>
            </a:r>
            <a:r>
              <a:rPr lang="en-US" dirty="0"/>
              <a:t> </a:t>
            </a:r>
            <a:r>
              <a:rPr lang="en-US" dirty="0" err="1"/>
              <a:t>aktarılan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parametrelerin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,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belirtilmelidir</a:t>
            </a:r>
            <a:r>
              <a:rPr lang="en-US" dirty="0"/>
              <a:t>. Buna </a:t>
            </a:r>
            <a:r>
              <a:rPr lang="en-US" b="1" dirty="0" err="1"/>
              <a:t>metodun</a:t>
            </a:r>
            <a:r>
              <a:rPr lang="en-US" b="1" dirty="0"/>
              <a:t> </a:t>
            </a:r>
            <a:r>
              <a:rPr lang="en-US" b="1" dirty="0" err="1"/>
              <a:t>imzası</a:t>
            </a:r>
            <a:r>
              <a:rPr lang="en-US" b="1" dirty="0"/>
              <a:t> </a:t>
            </a:r>
            <a:r>
              <a:rPr lang="en-US" dirty="0" err="1"/>
              <a:t>denir</a:t>
            </a:r>
            <a:r>
              <a:rPr lang="en-US" dirty="0"/>
              <a:t>.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imzasını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elementleri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yüklenebilir</a:t>
            </a:r>
            <a:r>
              <a:rPr lang="en-US" dirty="0"/>
              <a:t> hale </a:t>
            </a:r>
            <a:r>
              <a:rPr lang="en-US" dirty="0" err="1"/>
              <a:t>getirebilir</a:t>
            </a:r>
            <a:r>
              <a:rPr lang="en-US" dirty="0"/>
              <a:t>. </a:t>
            </a:r>
            <a:r>
              <a:rPr lang="en-US" b="1" dirty="0" err="1"/>
              <a:t>Metodun</a:t>
            </a:r>
            <a:r>
              <a:rPr lang="en-US" b="1" dirty="0"/>
              <a:t> </a:t>
            </a:r>
            <a:r>
              <a:rPr lang="en-US" b="1" dirty="0" err="1"/>
              <a:t>imzası</a:t>
            </a:r>
            <a:r>
              <a:rPr lang="en-US" b="1" dirty="0"/>
              <a:t>;  </a:t>
            </a:r>
            <a:r>
              <a:rPr lang="en-US" b="1" dirty="0" err="1"/>
              <a:t>metodun</a:t>
            </a:r>
            <a:r>
              <a:rPr lang="en-US" b="1" dirty="0"/>
              <a:t> </a:t>
            </a:r>
            <a:r>
              <a:rPr lang="en-US" b="1" dirty="0" err="1"/>
              <a:t>ismi</a:t>
            </a:r>
            <a:r>
              <a:rPr lang="en-US" b="1" dirty="0"/>
              <a:t>, </a:t>
            </a:r>
            <a:r>
              <a:rPr lang="en-US" b="1" dirty="0" err="1"/>
              <a:t>parametre</a:t>
            </a:r>
            <a:r>
              <a:rPr lang="en-US" b="1" dirty="0"/>
              <a:t> tipi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parametre</a:t>
            </a:r>
            <a:r>
              <a:rPr lang="en-US" b="1" dirty="0"/>
              <a:t> </a:t>
            </a:r>
            <a:r>
              <a:rPr lang="en-US" b="1" dirty="0" err="1"/>
              <a:t>sayısı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anlaşılır</a:t>
            </a:r>
            <a:r>
              <a:rPr lang="en-US" b="1" dirty="0"/>
              <a:t>.</a:t>
            </a:r>
            <a:endParaRPr lang="tr-TR" b="1" dirty="0"/>
          </a:p>
          <a:p>
            <a:pPr marL="0" indent="0" algn="just">
              <a:buNone/>
            </a:pPr>
            <a:r>
              <a:rPr lang="tr-TR" dirty="0"/>
              <a:t> </a:t>
            </a:r>
          </a:p>
          <a:p>
            <a:pPr algn="just"/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kullanılmalıdır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kullanıldığında</a:t>
            </a:r>
            <a:r>
              <a:rPr lang="en-US" dirty="0"/>
              <a:t> program </a:t>
            </a:r>
            <a:r>
              <a:rPr lang="en-US" dirty="0" err="1"/>
              <a:t>kodu</a:t>
            </a:r>
            <a:r>
              <a:rPr lang="tr-TR" dirty="0" err="1"/>
              <a:t>nun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oluşabilecek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ayıklanması</a:t>
            </a:r>
            <a:r>
              <a:rPr lang="en-US" dirty="0"/>
              <a:t> </a:t>
            </a:r>
            <a:r>
              <a:rPr lang="en-US" dirty="0" err="1"/>
              <a:t>zorlaşır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Overloading TypeScript Functions -- Visual Studio Magazine">
            <a:extLst>
              <a:ext uri="{FF2B5EF4-FFF2-40B4-BE49-F238E27FC236}">
                <a16:creationId xmlns:a16="http://schemas.microsoft.com/office/drawing/2014/main" id="{0A11C212-0746-4626-BA05-61A8ABDF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4" y="2428875"/>
            <a:ext cx="33141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700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PHP’de</a:t>
            </a:r>
            <a:r>
              <a:rPr lang="tr-TR" dirty="0"/>
              <a:t> Nesnelerin Aşırı Yüklenmesi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06916"/>
            <a:ext cx="9916808" cy="315080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tr-TR" dirty="0">
              <a:solidFill>
                <a:srgbClr val="27292B"/>
              </a:solidFill>
            </a:endParaRPr>
          </a:p>
          <a:p>
            <a:pPr algn="just"/>
            <a:r>
              <a:rPr lang="tr-TR" sz="2300" b="1" i="0" dirty="0" err="1">
                <a:solidFill>
                  <a:srgbClr val="27292B"/>
                </a:solidFill>
                <a:effectLst/>
              </a:rPr>
              <a:t>PHP</a:t>
            </a:r>
            <a:r>
              <a:rPr lang="tr-TR" sz="2300" b="0" i="0" dirty="0" err="1">
                <a:solidFill>
                  <a:srgbClr val="27292B"/>
                </a:solidFill>
                <a:effectLst/>
              </a:rPr>
              <a:t>‘nin</a:t>
            </a:r>
            <a:r>
              <a:rPr lang="tr-TR" sz="2300" b="0" i="0" dirty="0">
                <a:solidFill>
                  <a:srgbClr val="27292B"/>
                </a:solidFill>
                <a:effectLst/>
              </a:rPr>
              <a:t> </a:t>
            </a:r>
            <a:r>
              <a:rPr lang="tr-TR" sz="2300" b="0" i="0" dirty="0" err="1">
                <a:solidFill>
                  <a:srgbClr val="27292B"/>
                </a:solidFill>
                <a:effectLst/>
              </a:rPr>
              <a:t>overloading</a:t>
            </a:r>
            <a:r>
              <a:rPr lang="tr-TR" sz="2300" b="0" i="0" dirty="0">
                <a:solidFill>
                  <a:srgbClr val="27292B"/>
                </a:solidFill>
                <a:effectLst/>
              </a:rPr>
              <a:t> konusu diğer nesne tabanlı programlama dillerinden çok daha farklı bir yapıya sahiptir.</a:t>
            </a:r>
          </a:p>
          <a:p>
            <a:pPr marL="0" indent="0" algn="just">
              <a:buNone/>
            </a:pPr>
            <a:endParaRPr lang="tr-TR" sz="2300" b="0" i="0" dirty="0">
              <a:solidFill>
                <a:srgbClr val="27292B"/>
              </a:solidFill>
              <a:effectLst/>
            </a:endParaRPr>
          </a:p>
          <a:p>
            <a:pPr algn="just"/>
            <a:r>
              <a:rPr lang="tr-TR" sz="2300" dirty="0">
                <a:solidFill>
                  <a:srgbClr val="27292B"/>
                </a:solidFill>
              </a:rPr>
              <a:t>Hatırlayacak olursak, </a:t>
            </a:r>
            <a:r>
              <a:rPr lang="tr-TR" sz="2300" b="1" dirty="0" err="1">
                <a:solidFill>
                  <a:srgbClr val="27292B"/>
                </a:solidFill>
              </a:rPr>
              <a:t>o</a:t>
            </a:r>
            <a:r>
              <a:rPr lang="tr-TR" sz="2300" b="1" i="0" dirty="0" err="1">
                <a:solidFill>
                  <a:srgbClr val="27292B"/>
                </a:solidFill>
                <a:effectLst/>
              </a:rPr>
              <a:t>verloading</a:t>
            </a:r>
            <a:r>
              <a:rPr lang="tr-TR" sz="2300" b="0" i="0" dirty="0">
                <a:solidFill>
                  <a:srgbClr val="27292B"/>
                </a:solidFill>
                <a:effectLst/>
              </a:rPr>
              <a:t>: aynı isimde birden çok metot veya argüman tanımlama özelliğidir. Sınıf içerisinde olmayan bir değişkene değer atamak da diyebiliriz. </a:t>
            </a:r>
          </a:p>
          <a:p>
            <a:pPr marL="0" indent="0" algn="just">
              <a:buNone/>
            </a:pPr>
            <a:endParaRPr lang="tr-TR" sz="2300" dirty="0">
              <a:solidFill>
                <a:srgbClr val="27292B"/>
              </a:solidFill>
            </a:endParaRPr>
          </a:p>
          <a:p>
            <a:pPr algn="just"/>
            <a:r>
              <a:rPr lang="tr-TR" sz="2300" b="0" i="0" dirty="0" err="1">
                <a:solidFill>
                  <a:srgbClr val="273239"/>
                </a:solidFill>
                <a:effectLst/>
              </a:rPr>
              <a:t>PHP’de</a:t>
            </a:r>
            <a:r>
              <a:rPr lang="tr-TR" sz="2300" dirty="0">
                <a:solidFill>
                  <a:srgbClr val="273239"/>
                </a:solidFill>
              </a:rPr>
              <a:t> </a:t>
            </a:r>
            <a:r>
              <a:rPr lang="tr-TR" sz="2300" b="0" i="0" dirty="0">
                <a:solidFill>
                  <a:srgbClr val="273239"/>
                </a:solidFill>
                <a:effectLst/>
              </a:rPr>
              <a:t>aşırı yükleme, dinamik olarak özellikler(</a:t>
            </a:r>
            <a:r>
              <a:rPr lang="tr-TR" sz="2300" b="0" i="0" dirty="0" err="1">
                <a:solidFill>
                  <a:srgbClr val="273239"/>
                </a:solidFill>
                <a:effectLst/>
              </a:rPr>
              <a:t>property</a:t>
            </a:r>
            <a:r>
              <a:rPr lang="tr-TR" sz="2300" b="0" i="0" dirty="0">
                <a:solidFill>
                  <a:srgbClr val="273239"/>
                </a:solidFill>
                <a:effectLst/>
              </a:rPr>
              <a:t>) ve yöntemler(</a:t>
            </a:r>
            <a:r>
              <a:rPr lang="tr-TR" sz="2300" b="0" i="0" dirty="0" err="1">
                <a:solidFill>
                  <a:srgbClr val="273239"/>
                </a:solidFill>
                <a:effectLst/>
              </a:rPr>
              <a:t>method</a:t>
            </a:r>
            <a:r>
              <a:rPr lang="tr-TR" sz="2300" b="0" i="0" dirty="0">
                <a:solidFill>
                  <a:srgbClr val="273239"/>
                </a:solidFill>
                <a:effectLst/>
              </a:rPr>
              <a:t>)  oluşturmak için kullanılır. Bu dinamik varlıklar da, çeşitli eylem türleri için bir sınıfta kullanılabilen </a:t>
            </a:r>
            <a:r>
              <a:rPr lang="tr-TR" sz="2300" b="1" i="0" dirty="0">
                <a:solidFill>
                  <a:srgbClr val="273239"/>
                </a:solidFill>
                <a:effectLst/>
              </a:rPr>
              <a:t>sihirli yöntemlerle</a:t>
            </a:r>
            <a:r>
              <a:rPr lang="tr-TR" sz="2300" b="0" i="0" dirty="0">
                <a:solidFill>
                  <a:srgbClr val="273239"/>
                </a:solidFill>
                <a:effectLst/>
              </a:rPr>
              <a:t> işlenir.</a:t>
            </a:r>
            <a:endParaRPr lang="tr-TR" sz="2300" b="0" i="0" dirty="0">
              <a:solidFill>
                <a:srgbClr val="27292B"/>
              </a:solidFill>
              <a:effectLst/>
            </a:endParaRP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PHP OOP Yapısında Overloading - Yücel Alkan">
            <a:extLst>
              <a:ext uri="{FF2B5EF4-FFF2-40B4-BE49-F238E27FC236}">
                <a16:creationId xmlns:a16="http://schemas.microsoft.com/office/drawing/2014/main" id="{DE0F60EB-23D8-47A2-B9D2-DED54155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82818"/>
            <a:ext cx="3819525" cy="170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700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PHP’de</a:t>
            </a:r>
            <a:r>
              <a:rPr lang="tr-TR" dirty="0"/>
              <a:t> Nesnelerin Aşırı Yüklenmesi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506916"/>
            <a:ext cx="10677525" cy="509390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tr-TR" b="1" i="0" dirty="0" err="1">
                <a:solidFill>
                  <a:srgbClr val="273239"/>
                </a:solidFill>
                <a:effectLst/>
              </a:rPr>
              <a:t>PHP'de</a:t>
            </a:r>
            <a:r>
              <a:rPr lang="tr-TR" b="1" i="0" dirty="0">
                <a:solidFill>
                  <a:srgbClr val="273239"/>
                </a:solidFill>
                <a:effectLst/>
              </a:rPr>
              <a:t> aşırı yüklemenin Özelliği ve Kuralları:</a:t>
            </a:r>
            <a:endParaRPr lang="tr-TR" b="0" i="0" dirty="0">
              <a:solidFill>
                <a:srgbClr val="273239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73239"/>
                </a:solidFill>
                <a:effectLst/>
              </a:rPr>
              <a:t>Tüm aşırı yükleme yöntemleri </a:t>
            </a:r>
            <a:r>
              <a:rPr lang="tr-TR" b="1" i="0" dirty="0" err="1">
                <a:solidFill>
                  <a:srgbClr val="273239"/>
                </a:solidFill>
                <a:effectLst/>
              </a:rPr>
              <a:t>Public</a:t>
            </a:r>
            <a:r>
              <a:rPr lang="tr-TR" b="1" i="0" dirty="0">
                <a:solidFill>
                  <a:srgbClr val="273239"/>
                </a:solidFill>
                <a:effectLst/>
              </a:rPr>
              <a:t> </a:t>
            </a:r>
            <a:r>
              <a:rPr lang="tr-TR" b="0" i="0" dirty="0">
                <a:solidFill>
                  <a:srgbClr val="273239"/>
                </a:solidFill>
                <a:effectLst/>
              </a:rPr>
              <a:t>olarak tanımlanmalıdır.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73239"/>
                </a:solidFill>
                <a:effectLst/>
              </a:rPr>
              <a:t>Bir sınıf için nesne oluşturduktan sonra, sınıfın kapsamında tanımlanmayan özellikler veya yöntemler olan bir varlık kümesine erişebiliriz. Bu tür varlıklara aşırı yüklenmiş özellikler veya yöntemler</a:t>
            </a:r>
            <a:r>
              <a:rPr lang="tr-TR" dirty="0">
                <a:solidFill>
                  <a:srgbClr val="273239"/>
                </a:solidFill>
              </a:rPr>
              <a:t> denirken </a:t>
            </a:r>
            <a:r>
              <a:rPr lang="tr-TR" b="0" i="0" dirty="0">
                <a:solidFill>
                  <a:srgbClr val="273239"/>
                </a:solidFill>
                <a:effectLst/>
              </a:rPr>
              <a:t>sürece  ise aşırı yükleme denir.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73239"/>
                </a:solidFill>
                <a:effectLst/>
              </a:rPr>
              <a:t>Bu aşırı yüklenmiş özellikler veya işlevlerle çalışmak için PHP sihirli yöntemleri kullanılır.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73239"/>
                </a:solidFill>
                <a:effectLst/>
              </a:rPr>
              <a:t>Statik bir bağlamda kullanılan </a:t>
            </a:r>
            <a:r>
              <a:rPr lang="tr-TR" b="1" i="0" dirty="0">
                <a:solidFill>
                  <a:srgbClr val="273239"/>
                </a:solidFill>
                <a:effectLst/>
              </a:rPr>
              <a:t>__</a:t>
            </a:r>
            <a:r>
              <a:rPr lang="tr-TR" b="1" i="0" dirty="0" err="1">
                <a:solidFill>
                  <a:srgbClr val="273239"/>
                </a:solidFill>
                <a:effectLst/>
              </a:rPr>
              <a:t>callStatic</a:t>
            </a:r>
            <a:r>
              <a:rPr lang="tr-TR" b="1" i="0" dirty="0">
                <a:solidFill>
                  <a:srgbClr val="273239"/>
                </a:solidFill>
                <a:effectLst/>
              </a:rPr>
              <a:t>() </a:t>
            </a:r>
            <a:r>
              <a:rPr lang="tr-TR" b="0" i="0" dirty="0">
                <a:solidFill>
                  <a:srgbClr val="273239"/>
                </a:solidFill>
                <a:effectLst/>
              </a:rPr>
              <a:t>yöntemi dışında, sihirli yöntemlerin çoğu nesne bağlamında tetiklenir.</a:t>
            </a:r>
          </a:p>
          <a:p>
            <a:pPr marL="0" indent="0" algn="l" fontAlgn="base">
              <a:buNone/>
            </a:pPr>
            <a:endParaRPr lang="tr-TR" b="0" i="0" dirty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tr-TR" b="1" i="0" u="sng" dirty="0" err="1">
                <a:solidFill>
                  <a:srgbClr val="273239"/>
                </a:solidFill>
                <a:effectLst/>
              </a:rPr>
              <a:t>PHP'de</a:t>
            </a:r>
            <a:r>
              <a:rPr lang="tr-TR" b="1" i="0" u="sng" dirty="0">
                <a:solidFill>
                  <a:srgbClr val="273239"/>
                </a:solidFill>
                <a:effectLst/>
              </a:rPr>
              <a:t> Aşırı Yükleme Türleri:</a:t>
            </a:r>
            <a:r>
              <a:rPr lang="tr-TR" b="0" i="0" dirty="0">
                <a:solidFill>
                  <a:srgbClr val="273239"/>
                </a:solidFill>
                <a:effectLst/>
              </a:rPr>
              <a:t>  </a:t>
            </a:r>
            <a:r>
              <a:rPr lang="tr-TR" b="1" i="0" dirty="0" err="1">
                <a:solidFill>
                  <a:srgbClr val="273239"/>
                </a:solidFill>
                <a:effectLst/>
              </a:rPr>
              <a:t>PHP’de</a:t>
            </a:r>
            <a:r>
              <a:rPr lang="tr-TR" b="0" i="0" dirty="0">
                <a:solidFill>
                  <a:srgbClr val="273239"/>
                </a:solidFill>
                <a:effectLst/>
              </a:rPr>
              <a:t> iki tür aşırı yükleme vardır.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73239"/>
                </a:solidFill>
                <a:effectLst/>
              </a:rPr>
              <a:t>Özellik Aşırı Yüklemesi (</a:t>
            </a:r>
            <a:r>
              <a:rPr lang="tr-TR" b="0" i="0" dirty="0" err="1">
                <a:solidFill>
                  <a:srgbClr val="273239"/>
                </a:solidFill>
                <a:effectLst/>
              </a:rPr>
              <a:t>property</a:t>
            </a:r>
            <a:r>
              <a:rPr lang="tr-TR" b="0" i="0" dirty="0">
                <a:solidFill>
                  <a:srgbClr val="27323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</a:rPr>
              <a:t>overloading</a:t>
            </a:r>
            <a:r>
              <a:rPr lang="tr-TR" b="0" i="0" dirty="0">
                <a:solidFill>
                  <a:srgbClr val="273239"/>
                </a:solidFill>
                <a:effectLst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73239"/>
                </a:solidFill>
                <a:effectLst/>
              </a:rPr>
              <a:t>Yöntem Aşırı Yükleme (</a:t>
            </a:r>
            <a:r>
              <a:rPr lang="tr-TR" b="0" i="0" dirty="0" err="1">
                <a:solidFill>
                  <a:srgbClr val="273239"/>
                </a:solidFill>
                <a:effectLst/>
              </a:rPr>
              <a:t>method</a:t>
            </a:r>
            <a:r>
              <a:rPr lang="tr-TR" b="0" i="0" dirty="0">
                <a:solidFill>
                  <a:srgbClr val="273239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73239"/>
                </a:solidFill>
                <a:effectLst/>
              </a:rPr>
              <a:t>overloading</a:t>
            </a:r>
            <a:r>
              <a:rPr lang="tr-TR" b="0" i="0" dirty="0">
                <a:solidFill>
                  <a:srgbClr val="273239"/>
                </a:solidFill>
                <a:effectLst/>
              </a:rPr>
              <a:t>)</a:t>
            </a: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 descr="PHP OOPs Overloading - javatpoint">
            <a:extLst>
              <a:ext uri="{FF2B5EF4-FFF2-40B4-BE49-F238E27FC236}">
                <a16:creationId xmlns:a16="http://schemas.microsoft.com/office/drawing/2014/main" id="{6E6D4BA0-7FFA-4217-A690-0739F8AFE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4601737"/>
            <a:ext cx="3455180" cy="17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40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100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Property</a:t>
            </a:r>
            <a:r>
              <a:rPr lang="tr-TR" dirty="0"/>
              <a:t> </a:t>
            </a:r>
            <a:r>
              <a:rPr lang="tr-TR" dirty="0" err="1"/>
              <a:t>Overloading</a:t>
            </a:r>
            <a:r>
              <a:rPr lang="tr-TR" dirty="0"/>
              <a:t> (Özellik Aşırı Yükleme )</a:t>
            </a:r>
            <a:br>
              <a:rPr lang="tr-TR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638" y="1504755"/>
            <a:ext cx="8098237" cy="1566832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b="0" i="0" dirty="0">
                <a:solidFill>
                  <a:srgbClr val="2F2F2F"/>
                </a:solidFill>
                <a:effectLst/>
              </a:rPr>
              <a:t>PHP özellik aşırı yüklemesi, nesne bağlamında dinamik özellikler oluşturmamıza olanak tanır. Bu özellikleri oluşturmak için ayrı bir kod satırına gerek yoktur. </a:t>
            </a:r>
            <a:endParaRPr lang="tr-TR" dirty="0">
              <a:solidFill>
                <a:srgbClr val="2F2F2F"/>
              </a:solidFill>
            </a:endParaRPr>
          </a:p>
          <a:p>
            <a:pPr algn="just"/>
            <a:r>
              <a:rPr lang="tr-TR" b="0" i="0" dirty="0">
                <a:solidFill>
                  <a:srgbClr val="2F2F2F"/>
                </a:solidFill>
                <a:effectLst/>
              </a:rPr>
              <a:t>Sınıf örneğiyle ilişkilendirilen ve sınıfın kapsamında bildirilmeyen bir özellik, aşırı yüklenmiş özellik olarak kabul edilir.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GitHub - andrejrs/Object-Oriented-PHP: Explanations and examples of object  programming in the php.">
            <a:extLst>
              <a:ext uri="{FF2B5EF4-FFF2-40B4-BE49-F238E27FC236}">
                <a16:creationId xmlns:a16="http://schemas.microsoft.com/office/drawing/2014/main" id="{4596B753-77CA-4FCA-96E8-C2F5274C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5" y="2063458"/>
            <a:ext cx="2668949" cy="150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74003AE-DD81-458B-817A-4DE3889D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23" y="3717878"/>
            <a:ext cx="6053465" cy="2963642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6DC9B35-444D-4DEB-8304-14E65DCAAF32}"/>
              </a:ext>
            </a:extLst>
          </p:cNvPr>
          <p:cNvSpPr txBox="1">
            <a:spLocks/>
          </p:cNvSpPr>
          <p:nvPr/>
        </p:nvSpPr>
        <p:spPr>
          <a:xfrm>
            <a:off x="2211023" y="3371079"/>
            <a:ext cx="1172369" cy="400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b="1" dirty="0"/>
              <a:t>ÖRNEK-1: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6" y="624110"/>
            <a:ext cx="10353674" cy="128089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Overloading</a:t>
            </a:r>
            <a:r>
              <a:rPr lang="tr-TR" dirty="0"/>
              <a:t> (Metot/Yöntem Aşırı Yükleme)</a:t>
            </a:r>
            <a:br>
              <a:rPr lang="tr-TR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662114"/>
            <a:ext cx="7162798" cy="4491036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solidFill>
                  <a:srgbClr val="2F2F2F"/>
                </a:solidFill>
                <a:latin typeface="+mj-lt"/>
              </a:rPr>
              <a:t>S</a:t>
            </a:r>
            <a:r>
              <a:rPr lang="tr-TR" b="0" i="0" dirty="0">
                <a:solidFill>
                  <a:srgbClr val="2F2F2F"/>
                </a:solidFill>
                <a:effectLst/>
                <a:latin typeface="+mj-lt"/>
              </a:rPr>
              <a:t>ınıf kapsamında bildirilmeyen dinamik yöntemler oluşturmak içindir.</a:t>
            </a:r>
          </a:p>
          <a:p>
            <a:pPr marL="0" indent="0" algn="just">
              <a:buNone/>
            </a:pPr>
            <a:endParaRPr lang="tr-TR" b="0" i="0" dirty="0">
              <a:solidFill>
                <a:srgbClr val="2F2F2F"/>
              </a:solidFill>
              <a:effectLst/>
              <a:latin typeface="+mj-lt"/>
            </a:endParaRPr>
          </a:p>
          <a:p>
            <a:pPr algn="just"/>
            <a:r>
              <a:rPr lang="tr-TR" b="0" i="0" dirty="0">
                <a:solidFill>
                  <a:srgbClr val="2F2F2F"/>
                </a:solidFill>
                <a:effectLst/>
              </a:rPr>
              <a:t>Bir </a:t>
            </a:r>
            <a:r>
              <a:rPr lang="tr-TR" b="0" i="0" dirty="0" err="1">
                <a:solidFill>
                  <a:srgbClr val="2F2F2F"/>
                </a:solidFill>
                <a:effectLst/>
              </a:rPr>
              <a:t>metodla</a:t>
            </a:r>
            <a:r>
              <a:rPr lang="tr-TR" b="0" i="0" dirty="0">
                <a:solidFill>
                  <a:srgbClr val="2F2F2F"/>
                </a:solidFill>
                <a:effectLst/>
              </a:rPr>
              <a:t> aynı isimde başka bir metot yazılabilir. Bu işlem, benzer işlemleri farklı </a:t>
            </a:r>
            <a:r>
              <a:rPr lang="tr-TR" b="0" i="0" dirty="0" err="1">
                <a:solidFill>
                  <a:srgbClr val="2F2F2F"/>
                </a:solidFill>
                <a:effectLst/>
              </a:rPr>
              <a:t>parametelerle</a:t>
            </a:r>
            <a:r>
              <a:rPr lang="tr-TR" b="0" i="0" dirty="0">
                <a:solidFill>
                  <a:srgbClr val="2F2F2F"/>
                </a:solidFill>
                <a:effectLst/>
              </a:rPr>
              <a:t> yapan iki metot için yapılır. Bu şekilde, bir çok metot ismini öğrenmekten kurtulmuş oluruz. Ancak, </a:t>
            </a:r>
            <a:r>
              <a:rPr lang="tr-TR" b="0" i="0" dirty="0" err="1">
                <a:solidFill>
                  <a:srgbClr val="2F2F2F"/>
                </a:solidFill>
                <a:effectLst/>
              </a:rPr>
              <a:t>overloading</a:t>
            </a:r>
            <a:r>
              <a:rPr lang="tr-TR" b="0" i="0" dirty="0">
                <a:solidFill>
                  <a:srgbClr val="2F2F2F"/>
                </a:solidFill>
                <a:effectLst/>
              </a:rPr>
              <a:t> işleminde yeni metodun imzası mutlaka farklı olmalıdır ki bir metot çağırdığınızda hangisini çalıştırdığınız anlaşılabilsin. Aynı adlı birden fazla yöntem, parametre listelerindeki farklılıklar sayesinde birbirlerinden ayrılabilir.  </a:t>
            </a:r>
          </a:p>
          <a:p>
            <a:pPr marL="0" indent="0" algn="just">
              <a:buNone/>
            </a:pPr>
            <a:endParaRPr lang="tr-TR" b="0" i="0" dirty="0">
              <a:solidFill>
                <a:srgbClr val="2F2F2F"/>
              </a:solidFill>
              <a:effectLst/>
            </a:endParaRPr>
          </a:p>
          <a:p>
            <a:pPr algn="just"/>
            <a:r>
              <a:rPr lang="tr-TR" b="0" i="0" dirty="0">
                <a:solidFill>
                  <a:srgbClr val="2F2F2F"/>
                </a:solidFill>
                <a:effectLst/>
              </a:rPr>
              <a:t>Özellik aşırı yüklemesinden farklı </a:t>
            </a:r>
            <a:r>
              <a:rPr lang="tr-TR" b="0" i="0">
                <a:solidFill>
                  <a:srgbClr val="2F2F2F"/>
                </a:solidFill>
                <a:effectLst/>
              </a:rPr>
              <a:t>olarak</a:t>
            </a:r>
            <a:r>
              <a:rPr lang="tr-TR">
                <a:solidFill>
                  <a:srgbClr val="2F2F2F"/>
                </a:solidFill>
              </a:rPr>
              <a:t> ise </a:t>
            </a:r>
            <a:r>
              <a:rPr lang="tr-TR" b="0" i="0">
                <a:solidFill>
                  <a:srgbClr val="2F2F2F"/>
                </a:solidFill>
                <a:effectLst/>
              </a:rPr>
              <a:t>hem </a:t>
            </a:r>
            <a:r>
              <a:rPr lang="tr-TR" b="0" i="0" dirty="0">
                <a:solidFill>
                  <a:srgbClr val="2F2F2F"/>
                </a:solidFill>
                <a:effectLst/>
              </a:rPr>
              <a:t>nesne hem de statik bağlamda işlev çağrısına izin verir.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Learn The Four Pillars of Object Oriented Programming (OOP) | by Simba  Mupfukudzwa | Medium">
            <a:extLst>
              <a:ext uri="{FF2B5EF4-FFF2-40B4-BE49-F238E27FC236}">
                <a16:creationId xmlns:a16="http://schemas.microsoft.com/office/drawing/2014/main" id="{47CA00AF-9E79-4F58-A721-78D3CBB0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1" y="1752873"/>
            <a:ext cx="3790951" cy="15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ag: method overloading - Python Tutorial">
            <a:extLst>
              <a:ext uri="{FF2B5EF4-FFF2-40B4-BE49-F238E27FC236}">
                <a16:creationId xmlns:a16="http://schemas.microsoft.com/office/drawing/2014/main" id="{0C11FA22-9B8B-42E6-B279-3DCECB54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1" y="3698555"/>
            <a:ext cx="3790950" cy="20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8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Sihirli Metotlar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905000"/>
            <a:ext cx="9973958" cy="424267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Aşırı yükleme kapsamında oluşabilen h</a:t>
            </a:r>
            <a:r>
              <a:rPr lang="en-US" dirty="0" err="1"/>
              <a:t>ataları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oluşabilecek</a:t>
            </a:r>
            <a:r>
              <a:rPr lang="en-US" dirty="0"/>
              <a:t> </a:t>
            </a:r>
            <a:r>
              <a:rPr lang="en-US" dirty="0" err="1"/>
              <a:t>sorunların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overloading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PHP’nin</a:t>
            </a:r>
            <a:r>
              <a:rPr lang="en-US" dirty="0"/>
              <a:t> bize </a:t>
            </a:r>
            <a:r>
              <a:rPr lang="en-US" dirty="0" err="1"/>
              <a:t>sunmuş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metotlar</a:t>
            </a:r>
            <a:r>
              <a:rPr lang="en-US" dirty="0"/>
              <a:t>: </a:t>
            </a:r>
            <a:r>
              <a:rPr lang="tr-TR" b="1" dirty="0"/>
              <a:t> </a:t>
            </a:r>
            <a:r>
              <a:rPr lang="en-US" b="1" dirty="0"/>
              <a:t>__get</a:t>
            </a:r>
            <a:r>
              <a:rPr lang="tr-TR" b="1" dirty="0"/>
              <a:t>,</a:t>
            </a:r>
            <a:r>
              <a:rPr lang="en-US" b="1" dirty="0"/>
              <a:t> __set</a:t>
            </a:r>
            <a:r>
              <a:rPr lang="tr-TR" b="1" dirty="0"/>
              <a:t>, </a:t>
            </a:r>
            <a:r>
              <a:rPr lang="en-US" b="1" dirty="0"/>
              <a:t>__</a:t>
            </a:r>
            <a:r>
              <a:rPr lang="en-US" b="1" dirty="0" err="1"/>
              <a:t>isset</a:t>
            </a:r>
            <a:r>
              <a:rPr lang="tr-TR" b="1" dirty="0"/>
              <a:t>, </a:t>
            </a:r>
            <a:r>
              <a:rPr lang="en-US" b="1" dirty="0"/>
              <a:t>__unset</a:t>
            </a:r>
            <a:r>
              <a:rPr lang="tr-TR" b="1" dirty="0"/>
              <a:t>,</a:t>
            </a:r>
            <a:r>
              <a:rPr lang="tr-TR" dirty="0"/>
              <a:t> </a:t>
            </a:r>
            <a:r>
              <a:rPr lang="en-US" b="1" dirty="0"/>
              <a:t>__call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callStatic</a:t>
            </a:r>
            <a:r>
              <a:rPr lang="en-US" b="1" dirty="0"/>
              <a:t> </a:t>
            </a:r>
            <a:r>
              <a:rPr lang="en-US" dirty="0" err="1"/>
              <a:t>metotlarıdır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metotların</a:t>
            </a:r>
            <a:r>
              <a:rPr lang="en-US" dirty="0"/>
              <a:t> </a:t>
            </a:r>
            <a:r>
              <a:rPr lang="en-US" dirty="0" err="1"/>
              <a:t>bazıları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bazıları</a:t>
            </a:r>
            <a:r>
              <a:rPr lang="en-US" dirty="0"/>
              <a:t> da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parametresiz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çalışabilir</a:t>
            </a:r>
            <a:r>
              <a:rPr lang="en-US" dirty="0"/>
              <a:t>. </a:t>
            </a:r>
            <a:r>
              <a:rPr lang="tr-TR" dirty="0"/>
              <a:t>Bu </a:t>
            </a:r>
            <a:r>
              <a:rPr lang="en-US" dirty="0" err="1"/>
              <a:t>metotlar</a:t>
            </a:r>
            <a:r>
              <a:rPr lang="tr-TR" dirty="0"/>
              <a:t>dan</a:t>
            </a:r>
            <a:r>
              <a:rPr lang="en-US" dirty="0"/>
              <a:t> </a:t>
            </a:r>
            <a:r>
              <a:rPr lang="en-US" b="1" dirty="0" err="1"/>
              <a:t>sihir</a:t>
            </a:r>
            <a:r>
              <a:rPr lang="tr-TR" b="1" dirty="0" err="1"/>
              <a:t>li</a:t>
            </a:r>
            <a:r>
              <a:rPr lang="en-US" b="1" dirty="0"/>
              <a:t> </a:t>
            </a:r>
            <a:r>
              <a:rPr lang="en-US" b="1" dirty="0" err="1"/>
              <a:t>metot</a:t>
            </a:r>
            <a:r>
              <a:rPr lang="tr-TR" b="1" dirty="0" err="1"/>
              <a:t>lar</a:t>
            </a:r>
            <a:r>
              <a:rPr lang="tr-TR" b="1" dirty="0"/>
              <a:t> </a:t>
            </a:r>
            <a:r>
              <a:rPr lang="tr-TR" dirty="0"/>
              <a:t>olarak bahsedilmektedir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u="sng" dirty="0">
                <a:solidFill>
                  <a:srgbClr val="273239"/>
                </a:solidFill>
                <a:effectLst/>
              </a:rPr>
              <a:t>Özellik Aşırı Yükleme ile ilgili olan metotlar:</a:t>
            </a:r>
            <a:r>
              <a:rPr lang="en-US" b="1" u="sng" dirty="0"/>
              <a:t> </a:t>
            </a:r>
            <a:endParaRPr lang="tr-TR" b="1" u="sng" dirty="0"/>
          </a:p>
          <a:p>
            <a:pPr marL="0" indent="0" algn="l" fontAlgn="base">
              <a:buNone/>
            </a:pPr>
            <a:r>
              <a:rPr lang="tr-TR" b="1" dirty="0"/>
              <a:t>      </a:t>
            </a:r>
            <a:r>
              <a:rPr lang="en-US" b="1" dirty="0"/>
              <a:t>__get</a:t>
            </a:r>
            <a:r>
              <a:rPr lang="tr-TR" b="1" dirty="0"/>
              <a:t>,</a:t>
            </a:r>
            <a:r>
              <a:rPr lang="en-US" b="1" dirty="0"/>
              <a:t> __set</a:t>
            </a:r>
            <a:r>
              <a:rPr lang="tr-TR" b="1" dirty="0"/>
              <a:t>, </a:t>
            </a:r>
            <a:r>
              <a:rPr lang="en-US" b="1" dirty="0"/>
              <a:t>__</a:t>
            </a:r>
            <a:r>
              <a:rPr lang="en-US" b="1" dirty="0" err="1"/>
              <a:t>isset</a:t>
            </a:r>
            <a:r>
              <a:rPr lang="tr-TR" b="1" dirty="0"/>
              <a:t>, </a:t>
            </a:r>
            <a:r>
              <a:rPr lang="en-US" b="1" dirty="0"/>
              <a:t>__unset</a:t>
            </a:r>
            <a:endParaRPr lang="tr-TR" b="0" i="0" dirty="0">
              <a:solidFill>
                <a:srgbClr val="273239"/>
              </a:solidFill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tr-TR" b="0" i="0" u="sng" dirty="0">
                <a:solidFill>
                  <a:srgbClr val="273239"/>
                </a:solidFill>
                <a:effectLst/>
              </a:rPr>
              <a:t>Yöntem Aşırı Yükleme ile ilgili olan metotlar: </a:t>
            </a:r>
          </a:p>
          <a:p>
            <a:pPr marL="0" indent="0" fontAlgn="base">
              <a:buNone/>
            </a:pPr>
            <a:r>
              <a:rPr lang="tr-TR" dirty="0">
                <a:solidFill>
                  <a:srgbClr val="273239"/>
                </a:solidFill>
              </a:rPr>
              <a:t>     </a:t>
            </a:r>
            <a:r>
              <a:rPr lang="tr-TR" u="sng" dirty="0">
                <a:solidFill>
                  <a:srgbClr val="273239"/>
                </a:solidFill>
              </a:rPr>
              <a:t> </a:t>
            </a:r>
            <a:r>
              <a:rPr lang="en-US" b="1" dirty="0"/>
              <a:t>__call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callStatic</a:t>
            </a:r>
            <a:r>
              <a:rPr lang="en-US" b="1" dirty="0"/>
              <a:t> </a:t>
            </a:r>
            <a:endParaRPr lang="tr-TR" b="0" i="0" u="sng" dirty="0">
              <a:solidFill>
                <a:srgbClr val="273239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273239"/>
              </a:solidFill>
              <a:effectLst/>
            </a:endParaRP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</TotalTime>
  <Words>1069</Words>
  <Application>Microsoft Office PowerPoint</Application>
  <PresentationFormat>Geniş ekran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Duman</vt:lpstr>
      <vt:lpstr>Nesnelerin Aşırı Yüklenmesi</vt:lpstr>
      <vt:lpstr>İçindekiler</vt:lpstr>
      <vt:lpstr>Overloading (Aşırı Yükleme) nedir? </vt:lpstr>
      <vt:lpstr>Overloading (Aşırı Yükleme) nedir? </vt:lpstr>
      <vt:lpstr>PHP’de Nesnelerin Aşırı Yüklenmesi </vt:lpstr>
      <vt:lpstr>PHP’de Nesnelerin Aşırı Yüklenmesi </vt:lpstr>
      <vt:lpstr>Property Overloading (Özellik Aşırı Yükleme ) </vt:lpstr>
      <vt:lpstr>Method Overloading (Metot/Yöntem Aşırı Yükleme) </vt:lpstr>
      <vt:lpstr>Sihirli Metotlar</vt:lpstr>
      <vt:lpstr>Sihirbaz Metotlar</vt:lpstr>
      <vt:lpstr>Overloading Örneği </vt:lpstr>
      <vt:lpstr>Overloading Örneği  (devam)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seymanur gokmen</cp:lastModifiedBy>
  <cp:revision>44</cp:revision>
  <dcterms:created xsi:type="dcterms:W3CDTF">2020-04-15T07:57:29Z</dcterms:created>
  <dcterms:modified xsi:type="dcterms:W3CDTF">2021-08-12T13:37:47Z</dcterms:modified>
</cp:coreProperties>
</file>