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71" r:id="rId6"/>
    <p:sldId id="262" r:id="rId7"/>
    <p:sldId id="264" r:id="rId8"/>
    <p:sldId id="266" r:id="rId9"/>
    <p:sldId id="263" r:id="rId10"/>
    <p:sldId id="268" r:id="rId11"/>
    <p:sldId id="269" r:id="rId12"/>
    <p:sldId id="270" r:id="rId13"/>
    <p:sldId id="265" r:id="rId14"/>
    <p:sldId id="272"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8/18/2021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8/18/2021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8/18/2021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youtube.com/bmdersleri" TargetMode="External"/><Relationship Id="rId3" Type="http://schemas.openxmlformats.org/officeDocument/2006/relationships/hyperlink" Target="https://www.gorgoda.com/php-session-oturum-yonetimi.html" TargetMode="External"/><Relationship Id="rId7" Type="http://schemas.openxmlformats.org/officeDocument/2006/relationships/image" Target="../media/image3.png"/><Relationship Id="rId2" Type="http://schemas.openxmlformats.org/officeDocument/2006/relationships/hyperlink" Target="https://www.phpr.org/php-session-oturum-yonetimi/#more-465" TargetMode="External"/><Relationship Id="rId1" Type="http://schemas.openxmlformats.org/officeDocument/2006/relationships/slideLayout" Target="../slideLayouts/slideLayout2.xml"/><Relationship Id="rId6" Type="http://schemas.openxmlformats.org/officeDocument/2006/relationships/hyperlink" Target="https://www.youtube.com/channel/UCIdYgV-XFjv9q0IHtzUTtQw" TargetMode="External"/><Relationship Id="rId5" Type="http://schemas.openxmlformats.org/officeDocument/2006/relationships/hyperlink" Target="https://omurkuzucu.com/blog/php-fonksiyon-kullanimi-ve-ornekleri.html" TargetMode="External"/><Relationship Id="rId4" Type="http://schemas.openxmlformats.org/officeDocument/2006/relationships/hyperlink" Target="https://www.mobilhanem.com/php-dersleri-oturum-yonetim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666896" y="4997115"/>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3219450" y="2122730"/>
            <a:ext cx="6264154" cy="1605593"/>
          </a:xfrm>
        </p:spPr>
        <p:txBody>
          <a:bodyPr>
            <a:normAutofit fontScale="90000"/>
          </a:bodyPr>
          <a:lstStyle/>
          <a:p>
            <a:pPr algn="ct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PHP’DE OTURUM              </a:t>
            </a:r>
            <a:b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YÖNETİMİ</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257303" y="5166613"/>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Büşra Koçyiğit </a:t>
            </a:r>
          </a:p>
          <a:p>
            <a:r>
              <a:rPr lang="tr-TR" dirty="0">
                <a:solidFill>
                  <a:schemeClr val="tx1"/>
                </a:solidFill>
              </a:rPr>
              <a:t>Tarih                            : 18/08/2021</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6" descr="These are the Skills that You Need to Hone to Become a Software Engineer">
            <a:extLst>
              <a:ext uri="{FF2B5EF4-FFF2-40B4-BE49-F238E27FC236}">
                <a16:creationId xmlns:a16="http://schemas.microsoft.com/office/drawing/2014/main" id="{5D3FC272-08B1-4482-8241-964622235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a:extLst>
              <a:ext uri="{FF2B5EF4-FFF2-40B4-BE49-F238E27FC236}">
                <a16:creationId xmlns:a16="http://schemas.microsoft.com/office/drawing/2014/main" id="{AFAC00CB-D72B-446D-8857-9E634BBB30B2}"/>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5" name="Resim 14">
            <a:hlinkClick r:id="rId4"/>
            <a:extLst>
              <a:ext uri="{FF2B5EF4-FFF2-40B4-BE49-F238E27FC236}">
                <a16:creationId xmlns:a16="http://schemas.microsoft.com/office/drawing/2014/main" id="{0CC9C0F1-686D-46AB-9ACE-19F8AD4A01C2}"/>
              </a:ext>
            </a:extLst>
          </p:cNvPr>
          <p:cNvPicPr>
            <a:picLocks noChangeAspect="1"/>
          </p:cNvPicPr>
          <p:nvPr/>
        </p:nvPicPr>
        <p:blipFill>
          <a:blip r:embed="rId5"/>
          <a:stretch>
            <a:fillRect/>
          </a:stretch>
        </p:blipFill>
        <p:spPr>
          <a:xfrm>
            <a:off x="1064126" y="81351"/>
            <a:ext cx="1778435" cy="1633526"/>
          </a:xfrm>
          <a:prstGeom prst="rect">
            <a:avLst/>
          </a:prstGeom>
        </p:spPr>
      </p:pic>
      <p:sp>
        <p:nvSpPr>
          <p:cNvPr id="16" name="Dikdörtgen 15">
            <a:extLst>
              <a:ext uri="{FF2B5EF4-FFF2-40B4-BE49-F238E27FC236}">
                <a16:creationId xmlns:a16="http://schemas.microsoft.com/office/drawing/2014/main" id="{991C4E28-23A6-47C7-845C-5216CD9BE2F7}"/>
              </a:ext>
            </a:extLst>
          </p:cNvPr>
          <p:cNvSpPr/>
          <p:nvPr/>
        </p:nvSpPr>
        <p:spPr>
          <a:xfrm>
            <a:off x="468842" y="1508374"/>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6"/>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44187" y="614585"/>
            <a:ext cx="8911687" cy="1280890"/>
          </a:xfrm>
        </p:spPr>
        <p:txBody>
          <a:bodyPr>
            <a:normAutofit/>
          </a:bodyPr>
          <a:lstStyle/>
          <a:p>
            <a:pPr algn="ctr"/>
            <a:r>
              <a:rPr lang="tr-TR" dirty="0"/>
              <a:t>SESSION KONTROLÜ</a:t>
            </a:r>
          </a:p>
        </p:txBody>
      </p:sp>
      <p:sp>
        <p:nvSpPr>
          <p:cNvPr id="3" name="İçerik Yer Tutucusu 2">
            <a:extLst>
              <a:ext uri="{FF2B5EF4-FFF2-40B4-BE49-F238E27FC236}">
                <a16:creationId xmlns:a16="http://schemas.microsoft.com/office/drawing/2014/main" id="{4AB04C3B-555C-478A-946C-2BF3B1EC0ED9}"/>
              </a:ext>
            </a:extLst>
          </p:cNvPr>
          <p:cNvSpPr>
            <a:spLocks noGrp="1"/>
          </p:cNvSpPr>
          <p:nvPr>
            <p:ph idx="1"/>
          </p:nvPr>
        </p:nvSpPr>
        <p:spPr>
          <a:xfrm>
            <a:off x="1893887" y="1714500"/>
            <a:ext cx="9412288" cy="1647826"/>
          </a:xfrm>
        </p:spPr>
        <p:txBody>
          <a:bodyPr/>
          <a:lstStyle/>
          <a:p>
            <a:pPr algn="just"/>
            <a:r>
              <a:rPr lang="tr-TR" dirty="0" err="1"/>
              <a:t>Session</a:t>
            </a:r>
            <a:r>
              <a:rPr lang="tr-TR" dirty="0"/>
              <a:t> ifadelerinin kontrolü </a:t>
            </a:r>
            <a:r>
              <a:rPr lang="tr-TR" dirty="0" err="1"/>
              <a:t>isset</a:t>
            </a:r>
            <a:r>
              <a:rPr lang="tr-TR" dirty="0"/>
              <a:t>() fonksiyonu tarafından sağlanır. </a:t>
            </a:r>
            <a:r>
              <a:rPr lang="tr-TR" b="0" i="0" dirty="0">
                <a:solidFill>
                  <a:srgbClr val="404040"/>
                </a:solidFill>
                <a:effectLst/>
              </a:rPr>
              <a:t>Bir </a:t>
            </a:r>
            <a:r>
              <a:rPr lang="tr-TR" dirty="0" err="1">
                <a:solidFill>
                  <a:srgbClr val="404040"/>
                </a:solidFill>
              </a:rPr>
              <a:t>session</a:t>
            </a:r>
            <a:r>
              <a:rPr lang="tr-TR" dirty="0">
                <a:solidFill>
                  <a:srgbClr val="404040"/>
                </a:solidFill>
              </a:rPr>
              <a:t> ifadesinin var olup olmadığını kontrol etmek için </a:t>
            </a:r>
            <a:r>
              <a:rPr lang="tr-TR" dirty="0" err="1">
                <a:solidFill>
                  <a:srgbClr val="404040"/>
                </a:solidFill>
              </a:rPr>
              <a:t>isset</a:t>
            </a:r>
            <a:r>
              <a:rPr lang="tr-TR" dirty="0">
                <a:solidFill>
                  <a:srgbClr val="404040"/>
                </a:solidFill>
              </a:rPr>
              <a:t>() fonksiyonu kullanılır, fonksiyona </a:t>
            </a:r>
            <a:r>
              <a:rPr lang="tr-TR" dirty="0" err="1">
                <a:solidFill>
                  <a:srgbClr val="404040"/>
                </a:solidFill>
              </a:rPr>
              <a:t>session</a:t>
            </a:r>
            <a:r>
              <a:rPr lang="tr-TR" dirty="0">
                <a:solidFill>
                  <a:srgbClr val="404040"/>
                </a:solidFill>
              </a:rPr>
              <a:t> ifadesi yazılarak kontrol gerçekleştirilir. </a:t>
            </a:r>
            <a:endParaRPr lang="tr-TR" b="0" i="0" dirty="0">
              <a:solidFill>
                <a:srgbClr val="404040"/>
              </a:solidFill>
              <a:effectLst/>
            </a:endParaRPr>
          </a:p>
          <a:p>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Resim 5">
            <a:extLst>
              <a:ext uri="{FF2B5EF4-FFF2-40B4-BE49-F238E27FC236}">
                <a16:creationId xmlns:a16="http://schemas.microsoft.com/office/drawing/2014/main" id="{F2987494-076F-42D2-8C15-3E8263F41C70}"/>
              </a:ext>
            </a:extLst>
          </p:cNvPr>
          <p:cNvPicPr>
            <a:picLocks noChangeAspect="1"/>
          </p:cNvPicPr>
          <p:nvPr/>
        </p:nvPicPr>
        <p:blipFill>
          <a:blip r:embed="rId2"/>
          <a:stretch>
            <a:fillRect/>
          </a:stretch>
        </p:blipFill>
        <p:spPr>
          <a:xfrm>
            <a:off x="3985918" y="2995390"/>
            <a:ext cx="4220164" cy="3724795"/>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983450" y="624110"/>
            <a:ext cx="8911687" cy="1280890"/>
          </a:xfrm>
        </p:spPr>
        <p:txBody>
          <a:bodyPr>
            <a:normAutofit/>
          </a:bodyPr>
          <a:lstStyle/>
          <a:p>
            <a:r>
              <a:rPr lang="tr-TR" dirty="0"/>
              <a:t>SESSİON SÜRESİNİ DEĞİŞTİRME </a:t>
            </a:r>
          </a:p>
        </p:txBody>
      </p:sp>
      <p:sp>
        <p:nvSpPr>
          <p:cNvPr id="3" name="İçerik Yer Tutucusu 2">
            <a:extLst>
              <a:ext uri="{FF2B5EF4-FFF2-40B4-BE49-F238E27FC236}">
                <a16:creationId xmlns:a16="http://schemas.microsoft.com/office/drawing/2014/main" id="{853A7EB7-527E-445B-8F78-6007BCA313CD}"/>
              </a:ext>
            </a:extLst>
          </p:cNvPr>
          <p:cNvSpPr>
            <a:spLocks noGrp="1"/>
          </p:cNvSpPr>
          <p:nvPr>
            <p:ph idx="1"/>
          </p:nvPr>
        </p:nvSpPr>
        <p:spPr>
          <a:xfrm>
            <a:off x="1855787" y="1369021"/>
            <a:ext cx="8915400" cy="3200400"/>
          </a:xfrm>
        </p:spPr>
        <p:txBody>
          <a:bodyPr>
            <a:normAutofit/>
          </a:bodyPr>
          <a:lstStyle/>
          <a:p>
            <a:pPr algn="just"/>
            <a:r>
              <a:rPr lang="tr-TR" dirty="0"/>
              <a:t>Kullanıcı tarayıcıyı </a:t>
            </a:r>
            <a:r>
              <a:rPr lang="tr-TR" dirty="0" err="1"/>
              <a:t>kapatmadanda</a:t>
            </a:r>
            <a:r>
              <a:rPr lang="tr-TR" dirty="0"/>
              <a:t> </a:t>
            </a:r>
            <a:r>
              <a:rPr lang="tr-TR" dirty="0" err="1"/>
              <a:t>session</a:t>
            </a:r>
            <a:r>
              <a:rPr lang="tr-TR" dirty="0"/>
              <a:t> ifadeleri belirli bir süre sonra sonlandırılacaktır. Bu durum , tarayıcı üzerindeki kullanımının aktif olmaması durumunda gerçekleşecektir. Varsayılan olarak 1440 saniye aktiflik süresi tanımlanmıştır. Bu değeri istediğiniz gibi arttırıp azaltabilirsiniz. Kullanıcı sayfada gösterdiği her aktif hareketinde ( Mouse’u oynatma , klavye ile işlemler gerçekleştirme gibi ) bu süre yenilenecek ve </a:t>
            </a:r>
            <a:r>
              <a:rPr lang="tr-TR" dirty="0" err="1"/>
              <a:t>session</a:t>
            </a:r>
            <a:r>
              <a:rPr lang="tr-TR" dirty="0"/>
              <a:t> süresi uzayacaktır. Aktif durumda </a:t>
            </a:r>
            <a:r>
              <a:rPr lang="tr-TR" dirty="0" err="1"/>
              <a:t>session</a:t>
            </a:r>
            <a:r>
              <a:rPr lang="tr-TR" dirty="0"/>
              <a:t> süresinin dolmasıyla tanımlı </a:t>
            </a:r>
            <a:r>
              <a:rPr lang="tr-TR" dirty="0" err="1"/>
              <a:t>session</a:t>
            </a:r>
            <a:r>
              <a:rPr lang="tr-TR" dirty="0"/>
              <a:t> ifadeleri sonlandırılacaktır. Varsayılan  değeri değiştirme işlemi  </a:t>
            </a:r>
            <a:r>
              <a:rPr lang="tr-TR" dirty="0" err="1"/>
              <a:t>Local</a:t>
            </a:r>
            <a:r>
              <a:rPr lang="tr-TR" dirty="0"/>
              <a:t> sunucularda çalışmayabilir fakat sunucuda  sağlıklı bir şekilde çalışacaktır. Eğer çalışmasında bir sorun olursa servis sağlayıcınıza belirtip bu ayarı açtırabilirsiniz.</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Resim 5">
            <a:extLst>
              <a:ext uri="{FF2B5EF4-FFF2-40B4-BE49-F238E27FC236}">
                <a16:creationId xmlns:a16="http://schemas.microsoft.com/office/drawing/2014/main" id="{7EF81505-7BA0-4DD1-A237-1CA51357C156}"/>
              </a:ext>
            </a:extLst>
          </p:cNvPr>
          <p:cNvPicPr>
            <a:picLocks noChangeAspect="1"/>
          </p:cNvPicPr>
          <p:nvPr/>
        </p:nvPicPr>
        <p:blipFill>
          <a:blip r:embed="rId2"/>
          <a:stretch>
            <a:fillRect/>
          </a:stretch>
        </p:blipFill>
        <p:spPr>
          <a:xfrm>
            <a:off x="3652496" y="4928791"/>
            <a:ext cx="5034304" cy="1662509"/>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92900" y="512462"/>
            <a:ext cx="8911687" cy="1280890"/>
          </a:xfrm>
        </p:spPr>
        <p:txBody>
          <a:bodyPr>
            <a:normAutofit/>
          </a:bodyPr>
          <a:lstStyle/>
          <a:p>
            <a:pPr algn="ctr"/>
            <a:r>
              <a:rPr lang="tr-TR" dirty="0"/>
              <a:t>ZAMAN AYARLI SESSION OLUŞTURMA</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72565" y="1793351"/>
            <a:ext cx="10086553" cy="1930923"/>
          </a:xfrm>
        </p:spPr>
        <p:txBody>
          <a:bodyPr>
            <a:normAutofit/>
          </a:bodyPr>
          <a:lstStyle/>
          <a:p>
            <a:pPr marL="0" indent="0" algn="just">
              <a:buNone/>
            </a:pPr>
            <a:r>
              <a:rPr lang="tr-TR" dirty="0" err="1"/>
              <a:t>Session</a:t>
            </a:r>
            <a:r>
              <a:rPr lang="tr-TR" dirty="0"/>
              <a:t> ifadelerinde zaman belirtilememektedir. Fakat bir </a:t>
            </a:r>
            <a:r>
              <a:rPr lang="tr-TR" dirty="0" err="1"/>
              <a:t>session</a:t>
            </a:r>
            <a:r>
              <a:rPr lang="tr-TR" dirty="0"/>
              <a:t> da zaman takibini yapmak mümkündür. Zaman takibi için </a:t>
            </a:r>
            <a:r>
              <a:rPr lang="tr-TR" dirty="0" err="1"/>
              <a:t>şuanki</a:t>
            </a:r>
            <a:r>
              <a:rPr lang="tr-TR" dirty="0"/>
              <a:t> zaman dilimine ekleme yaparak , zaman sınırlaması yapılabilir. Böylece belirli bir süre sonra kendini yok eden </a:t>
            </a:r>
            <a:r>
              <a:rPr lang="tr-TR" dirty="0" err="1"/>
              <a:t>session</a:t>
            </a:r>
            <a:r>
              <a:rPr lang="tr-TR" dirty="0"/>
              <a:t> oluşturulabilir.</a:t>
            </a:r>
            <a:endParaRPr lang="en-US" dirty="0"/>
          </a:p>
        </p:txBody>
      </p:sp>
      <p:pic>
        <p:nvPicPr>
          <p:cNvPr id="7" name="Resim 6">
            <a:extLst>
              <a:ext uri="{FF2B5EF4-FFF2-40B4-BE49-F238E27FC236}">
                <a16:creationId xmlns:a16="http://schemas.microsoft.com/office/drawing/2014/main" id="{20A6DA94-F0A0-403E-AB1A-71A813874D2B}"/>
              </a:ext>
            </a:extLst>
          </p:cNvPr>
          <p:cNvPicPr>
            <a:picLocks noChangeAspect="1"/>
          </p:cNvPicPr>
          <p:nvPr/>
        </p:nvPicPr>
        <p:blipFill>
          <a:blip r:embed="rId2"/>
          <a:stretch>
            <a:fillRect/>
          </a:stretch>
        </p:blipFill>
        <p:spPr>
          <a:xfrm>
            <a:off x="3309548" y="3638549"/>
            <a:ext cx="5572903" cy="3067478"/>
          </a:xfrm>
          <a:prstGeom prst="rect">
            <a:avLst/>
          </a:prstGeom>
        </p:spPr>
      </p:pic>
    </p:spTree>
    <p:extLst>
      <p:ext uri="{BB962C8B-B14F-4D97-AF65-F5344CB8AC3E}">
        <p14:creationId xmlns:p14="http://schemas.microsoft.com/office/powerpoint/2010/main" val="269758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3774025" y="719360"/>
            <a:ext cx="8911687" cy="1280890"/>
          </a:xfrm>
        </p:spPr>
        <p:txBody>
          <a:bodyPr>
            <a:normAutofit/>
          </a:bodyPr>
          <a:lstStyle/>
          <a:p>
            <a:r>
              <a:rPr lang="tr-TR" dirty="0"/>
              <a:t>OTURUM KAPATMAK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5963" y="1689829"/>
            <a:ext cx="9655408" cy="1488551"/>
          </a:xfrm>
        </p:spPr>
        <p:txBody>
          <a:bodyPr>
            <a:normAutofit/>
          </a:bodyPr>
          <a:lstStyle/>
          <a:p>
            <a:pPr algn="just"/>
            <a:r>
              <a:rPr lang="tr-TR" b="0" i="0" dirty="0">
                <a:solidFill>
                  <a:srgbClr val="404040"/>
                </a:solidFill>
                <a:effectLst/>
              </a:rPr>
              <a:t>Eğer tanımlanmış tüm </a:t>
            </a:r>
            <a:r>
              <a:rPr lang="tr-TR" b="0" i="0" dirty="0" err="1">
                <a:solidFill>
                  <a:srgbClr val="404040"/>
                </a:solidFill>
                <a:effectLst/>
              </a:rPr>
              <a:t>sessionları</a:t>
            </a:r>
            <a:r>
              <a:rPr lang="tr-TR" b="0" i="0" dirty="0">
                <a:solidFill>
                  <a:srgbClr val="404040"/>
                </a:solidFill>
                <a:effectLst/>
              </a:rPr>
              <a:t> aynı anda komple silmek istiyorsak bu işlem için de </a:t>
            </a:r>
            <a:r>
              <a:rPr lang="tr-TR" b="0" i="0" dirty="0" err="1">
                <a:solidFill>
                  <a:srgbClr val="404040"/>
                </a:solidFill>
                <a:effectLst/>
              </a:rPr>
              <a:t>session_destroy</a:t>
            </a:r>
            <a:r>
              <a:rPr lang="tr-TR" b="0" i="0" dirty="0">
                <a:solidFill>
                  <a:srgbClr val="404040"/>
                </a:solidFill>
                <a:effectLst/>
              </a:rPr>
              <a:t>() fonksiyonunu kullanacağız. </a:t>
            </a:r>
          </a:p>
          <a:p>
            <a:pPr algn="just"/>
            <a:endParaRPr lang="en-US" dirty="0"/>
          </a:p>
        </p:txBody>
      </p:sp>
      <p:pic>
        <p:nvPicPr>
          <p:cNvPr id="7" name="Resim 6">
            <a:extLst>
              <a:ext uri="{FF2B5EF4-FFF2-40B4-BE49-F238E27FC236}">
                <a16:creationId xmlns:a16="http://schemas.microsoft.com/office/drawing/2014/main" id="{D636DDF4-33AB-4E7C-BC13-94644EDC8F92}"/>
              </a:ext>
            </a:extLst>
          </p:cNvPr>
          <p:cNvPicPr>
            <a:picLocks noChangeAspect="1"/>
          </p:cNvPicPr>
          <p:nvPr/>
        </p:nvPicPr>
        <p:blipFill>
          <a:blip r:embed="rId2"/>
          <a:stretch>
            <a:fillRect/>
          </a:stretch>
        </p:blipFill>
        <p:spPr>
          <a:xfrm>
            <a:off x="3664028" y="3522068"/>
            <a:ext cx="4706007" cy="2476846"/>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A78CD8-6A32-49A5-9726-D68C02AE5866}"/>
              </a:ext>
            </a:extLst>
          </p:cNvPr>
          <p:cNvSpPr>
            <a:spLocks noGrp="1"/>
          </p:cNvSpPr>
          <p:nvPr>
            <p:ph type="title"/>
          </p:nvPr>
        </p:nvSpPr>
        <p:spPr>
          <a:xfrm>
            <a:off x="2748501" y="152400"/>
            <a:ext cx="8911687" cy="1280890"/>
          </a:xfrm>
        </p:spPr>
        <p:txBody>
          <a:bodyPr/>
          <a:lstStyle/>
          <a:p>
            <a:r>
              <a:rPr lang="tr-TR" dirty="0"/>
              <a:t>SONUÇ</a:t>
            </a:r>
          </a:p>
        </p:txBody>
      </p:sp>
      <p:sp>
        <p:nvSpPr>
          <p:cNvPr id="3" name="İçerik Yer Tutucusu 2">
            <a:extLst>
              <a:ext uri="{FF2B5EF4-FFF2-40B4-BE49-F238E27FC236}">
                <a16:creationId xmlns:a16="http://schemas.microsoft.com/office/drawing/2014/main" id="{FAD1871A-908E-41A5-B1A4-2B145631DE56}"/>
              </a:ext>
            </a:extLst>
          </p:cNvPr>
          <p:cNvSpPr>
            <a:spLocks noGrp="1"/>
          </p:cNvSpPr>
          <p:nvPr>
            <p:ph idx="1"/>
          </p:nvPr>
        </p:nvSpPr>
        <p:spPr>
          <a:xfrm>
            <a:off x="1638300" y="787782"/>
            <a:ext cx="8915400" cy="5917818"/>
          </a:xfrm>
        </p:spPr>
        <p:txBody>
          <a:bodyPr/>
          <a:lstStyle/>
          <a:p>
            <a:pPr algn="just"/>
            <a:r>
              <a:rPr lang="tr-TR" dirty="0"/>
              <a:t>Sonuç olarak </a:t>
            </a:r>
            <a:r>
              <a:rPr lang="tr-TR" dirty="0" err="1"/>
              <a:t>php’de</a:t>
            </a:r>
            <a:r>
              <a:rPr lang="tr-TR" dirty="0"/>
              <a:t> oturum başlatmak için </a:t>
            </a:r>
            <a:r>
              <a:rPr lang="tr-TR" dirty="0" err="1"/>
              <a:t>session_start</a:t>
            </a:r>
            <a:r>
              <a:rPr lang="tr-TR" dirty="0"/>
              <a:t>() fonksiyonunu kullanarak başlatırız.</a:t>
            </a:r>
          </a:p>
          <a:p>
            <a:pPr algn="just"/>
            <a:r>
              <a:rPr lang="tr-TR" dirty="0" err="1"/>
              <a:t>Session</a:t>
            </a:r>
            <a:r>
              <a:rPr lang="tr-TR" dirty="0"/>
              <a:t> oluşturmak için </a:t>
            </a:r>
            <a:r>
              <a:rPr lang="tr-TR" b="0" i="0" dirty="0">
                <a:solidFill>
                  <a:srgbClr val="222222"/>
                </a:solidFill>
                <a:effectLst/>
              </a:rPr>
              <a:t> $_SESSION[]  fonksiyonunu kullanıyoruz.</a:t>
            </a:r>
          </a:p>
          <a:p>
            <a:pPr algn="just"/>
            <a:r>
              <a:rPr lang="tr-TR" dirty="0" err="1">
                <a:solidFill>
                  <a:srgbClr val="222222"/>
                </a:solidFill>
              </a:rPr>
              <a:t>Session</a:t>
            </a:r>
            <a:r>
              <a:rPr lang="tr-TR" dirty="0">
                <a:solidFill>
                  <a:srgbClr val="222222"/>
                </a:solidFill>
              </a:rPr>
              <a:t> da dizi eklemek için değişkenin değerini dizi(</a:t>
            </a:r>
            <a:r>
              <a:rPr lang="tr-TR" dirty="0" err="1">
                <a:solidFill>
                  <a:srgbClr val="222222"/>
                </a:solidFill>
              </a:rPr>
              <a:t>array</a:t>
            </a:r>
            <a:r>
              <a:rPr lang="tr-TR" dirty="0">
                <a:solidFill>
                  <a:srgbClr val="222222"/>
                </a:solidFill>
              </a:rPr>
              <a:t>) olarak tanımlıyoruz.</a:t>
            </a:r>
          </a:p>
          <a:p>
            <a:pPr algn="just"/>
            <a:r>
              <a:rPr lang="tr-TR" dirty="0" err="1">
                <a:solidFill>
                  <a:srgbClr val="222222"/>
                </a:solidFill>
              </a:rPr>
              <a:t>Session</a:t>
            </a:r>
            <a:r>
              <a:rPr lang="tr-TR" dirty="0">
                <a:solidFill>
                  <a:srgbClr val="222222"/>
                </a:solidFill>
              </a:rPr>
              <a:t> verilerinin ekrana yazdırılması için </a:t>
            </a:r>
            <a:r>
              <a:rPr lang="tr-TR" dirty="0" err="1">
                <a:solidFill>
                  <a:srgbClr val="555555"/>
                </a:solidFill>
              </a:rPr>
              <a:t>e</a:t>
            </a:r>
            <a:r>
              <a:rPr lang="tr-TR" b="0" i="0" dirty="0" err="1">
                <a:solidFill>
                  <a:srgbClr val="555555"/>
                </a:solidFill>
                <a:effectLst/>
              </a:rPr>
              <a:t>cho</a:t>
            </a:r>
            <a:r>
              <a:rPr lang="tr-TR" b="0" i="0" dirty="0">
                <a:solidFill>
                  <a:srgbClr val="555555"/>
                </a:solidFill>
                <a:effectLst/>
              </a:rPr>
              <a:t> $_SESSION[] fonksiyonunu  kullanıyoruz.</a:t>
            </a:r>
          </a:p>
          <a:p>
            <a:pPr algn="just"/>
            <a:r>
              <a:rPr lang="tr-TR" dirty="0" err="1">
                <a:solidFill>
                  <a:srgbClr val="222222"/>
                </a:solidFill>
              </a:rPr>
              <a:t>S</a:t>
            </a:r>
            <a:r>
              <a:rPr lang="tr-TR" dirty="0" err="1">
                <a:solidFill>
                  <a:srgbClr val="404040"/>
                </a:solidFill>
              </a:rPr>
              <a:t>ession</a:t>
            </a:r>
            <a:r>
              <a:rPr lang="tr-TR" dirty="0">
                <a:solidFill>
                  <a:srgbClr val="404040"/>
                </a:solidFill>
              </a:rPr>
              <a:t> verisini değiştirmek için yine aynı isimde bir </a:t>
            </a:r>
            <a:r>
              <a:rPr lang="tr-TR" dirty="0" err="1">
                <a:solidFill>
                  <a:srgbClr val="404040"/>
                </a:solidFill>
              </a:rPr>
              <a:t>session</a:t>
            </a:r>
            <a:r>
              <a:rPr lang="tr-TR" dirty="0">
                <a:solidFill>
                  <a:srgbClr val="404040"/>
                </a:solidFill>
              </a:rPr>
              <a:t> ifadesi oluşturarak sonucu farklı bir değerle eşleştiriyoruz. İşlem sırasına göre okunacağı için altta yazdığımız son olarak okunur ve ekrana yazdırılır.</a:t>
            </a:r>
          </a:p>
          <a:p>
            <a:pPr algn="just"/>
            <a:r>
              <a:rPr lang="tr-TR" dirty="0" err="1"/>
              <a:t>Session</a:t>
            </a:r>
            <a:r>
              <a:rPr lang="tr-TR" dirty="0"/>
              <a:t> verisini silmek istiyorsak </a:t>
            </a:r>
            <a:r>
              <a:rPr lang="tr-TR" b="0" i="0" dirty="0" err="1">
                <a:solidFill>
                  <a:srgbClr val="404040"/>
                </a:solidFill>
                <a:effectLst/>
              </a:rPr>
              <a:t>unset</a:t>
            </a:r>
            <a:r>
              <a:rPr lang="tr-TR" b="0" i="0" dirty="0">
                <a:solidFill>
                  <a:srgbClr val="404040"/>
                </a:solidFill>
                <a:effectLst/>
              </a:rPr>
              <a:t>() fonksiyonunu kullanıyoruz. </a:t>
            </a:r>
          </a:p>
          <a:p>
            <a:pPr algn="just"/>
            <a:r>
              <a:rPr lang="tr-TR" dirty="0" err="1"/>
              <a:t>Session</a:t>
            </a:r>
            <a:r>
              <a:rPr lang="tr-TR" dirty="0"/>
              <a:t> ifadelerinin kontrolünü </a:t>
            </a:r>
            <a:r>
              <a:rPr lang="tr-TR" dirty="0" err="1"/>
              <a:t>isset</a:t>
            </a:r>
            <a:r>
              <a:rPr lang="tr-TR" dirty="0"/>
              <a:t>() fonksiyonu ile sağlıyoruz.</a:t>
            </a:r>
          </a:p>
          <a:p>
            <a:pPr algn="just"/>
            <a:r>
              <a:rPr lang="tr-TR" dirty="0" err="1"/>
              <a:t>Session’un</a:t>
            </a:r>
            <a:r>
              <a:rPr lang="tr-TR" dirty="0"/>
              <a:t> maksimum yaşam süresini </a:t>
            </a:r>
            <a:r>
              <a:rPr lang="tr-TR" dirty="0" err="1"/>
              <a:t>ini_get</a:t>
            </a:r>
            <a:r>
              <a:rPr lang="tr-TR" dirty="0"/>
              <a:t>( </a:t>
            </a:r>
            <a:r>
              <a:rPr lang="tr-TR" dirty="0" err="1"/>
              <a:t>session.gc_maxlifetime</a:t>
            </a:r>
            <a:r>
              <a:rPr lang="tr-TR" dirty="0"/>
              <a:t>,….. ); fonksiyonu ile azaltıp arttırabiliyoruz.</a:t>
            </a:r>
          </a:p>
          <a:p>
            <a:pPr algn="just"/>
            <a:r>
              <a:rPr lang="tr-TR" dirty="0"/>
              <a:t>Belirli bir süre sonra kendini yok eden </a:t>
            </a:r>
            <a:r>
              <a:rPr lang="tr-TR" dirty="0" err="1"/>
              <a:t>sessionlar</a:t>
            </a:r>
            <a:r>
              <a:rPr lang="tr-TR" dirty="0"/>
              <a:t> oluşturabiliyoruz.</a:t>
            </a:r>
          </a:p>
          <a:p>
            <a:pPr algn="just"/>
            <a:r>
              <a:rPr lang="tr-TR" dirty="0">
                <a:solidFill>
                  <a:srgbClr val="404040"/>
                </a:solidFill>
              </a:rPr>
              <a:t>T</a:t>
            </a:r>
            <a:r>
              <a:rPr lang="tr-TR" b="0" i="0" dirty="0">
                <a:solidFill>
                  <a:srgbClr val="404040"/>
                </a:solidFill>
                <a:effectLst/>
              </a:rPr>
              <a:t>üm </a:t>
            </a:r>
            <a:r>
              <a:rPr lang="tr-TR" b="0" i="0" dirty="0" err="1">
                <a:solidFill>
                  <a:srgbClr val="404040"/>
                </a:solidFill>
                <a:effectLst/>
              </a:rPr>
              <a:t>sessionları</a:t>
            </a:r>
            <a:r>
              <a:rPr lang="tr-TR" b="0" i="0" dirty="0">
                <a:solidFill>
                  <a:srgbClr val="404040"/>
                </a:solidFill>
                <a:effectLst/>
              </a:rPr>
              <a:t> aynı anda komple silmek istersek  bu işlem için de </a:t>
            </a:r>
            <a:r>
              <a:rPr lang="tr-TR" b="0" i="0" dirty="0" err="1">
                <a:solidFill>
                  <a:srgbClr val="404040"/>
                </a:solidFill>
                <a:effectLst/>
              </a:rPr>
              <a:t>session_destroy</a:t>
            </a:r>
            <a:r>
              <a:rPr lang="tr-TR" b="0" i="0" dirty="0">
                <a:solidFill>
                  <a:srgbClr val="404040"/>
                </a:solidFill>
                <a:effectLst/>
              </a:rPr>
              <a:t>() fonksiyonunu kullanıyoruz. </a:t>
            </a:r>
          </a:p>
          <a:p>
            <a:endParaRPr lang="tr-TR" dirty="0"/>
          </a:p>
          <a:p>
            <a:endParaRPr lang="tr-TR" dirty="0"/>
          </a:p>
          <a:p>
            <a:endParaRPr lang="tr-TR" dirty="0"/>
          </a:p>
          <a:p>
            <a:endParaRPr lang="tr-TR" dirty="0"/>
          </a:p>
          <a:p>
            <a:endParaRPr lang="tr-TR" dirty="0"/>
          </a:p>
          <a:p>
            <a:endParaRPr lang="tr-TR" dirty="0"/>
          </a:p>
          <a:p>
            <a:endParaRPr lang="tr-TR" b="0" i="0" dirty="0">
              <a:solidFill>
                <a:srgbClr val="404040"/>
              </a:solidFill>
              <a:effectLst/>
            </a:endParaRPr>
          </a:p>
          <a:p>
            <a:endParaRPr lang="tr-TR" dirty="0"/>
          </a:p>
        </p:txBody>
      </p:sp>
      <p:sp>
        <p:nvSpPr>
          <p:cNvPr id="4" name="Slayt Numarası Yer Tutucusu 3">
            <a:extLst>
              <a:ext uri="{FF2B5EF4-FFF2-40B4-BE49-F238E27FC236}">
                <a16:creationId xmlns:a16="http://schemas.microsoft.com/office/drawing/2014/main" id="{B7FF6671-EB71-4E1C-B251-69DEBFEC36C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79497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471379" y="1447801"/>
            <a:ext cx="8585557" cy="2181224"/>
          </a:xfrm>
        </p:spPr>
        <p:txBody>
          <a:bodyPr/>
          <a:lstStyle/>
          <a:p>
            <a:r>
              <a:rPr lang="tr-TR" dirty="0">
                <a:hlinkClick r:id="rId2"/>
              </a:rPr>
              <a:t>https://www.phpr.org/php-session-oturum-yonetimi/#more-465</a:t>
            </a:r>
            <a:endParaRPr lang="tr-TR" dirty="0"/>
          </a:p>
          <a:p>
            <a:r>
              <a:rPr lang="tr-TR" dirty="0">
                <a:hlinkClick r:id="rId3"/>
              </a:rPr>
              <a:t>https://www.gorgoda.com/php-session-oturum-yonetimi.html</a:t>
            </a:r>
            <a:endParaRPr lang="tr-TR" dirty="0"/>
          </a:p>
          <a:p>
            <a:r>
              <a:rPr lang="tr-TR" dirty="0">
                <a:hlinkClick r:id="rId4"/>
              </a:rPr>
              <a:t>https://www.mobilhanem.com/php-dersleri-oturum-yonetimi/</a:t>
            </a:r>
            <a:endParaRPr lang="tr-TR" dirty="0"/>
          </a:p>
          <a:p>
            <a:r>
              <a:rPr lang="tr-TR" dirty="0">
                <a:hlinkClick r:id="rId5"/>
              </a:rPr>
              <a:t>https://omurkuzucu.com/blog/php-fonksiyon-kullanimi-ve-ornekleri.html</a:t>
            </a:r>
            <a:endParaRPr lang="tr-TR" dirty="0"/>
          </a:p>
          <a:p>
            <a:pPr marL="0" indent="0">
              <a:buNone/>
            </a:pPr>
            <a:endParaRPr lang="tr-TR" dirty="0"/>
          </a:p>
          <a:p>
            <a:pPr marL="0" indent="0">
              <a:buNone/>
            </a:pP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Resim 6">
            <a:hlinkClick r:id="rId6"/>
            <a:extLst>
              <a:ext uri="{FF2B5EF4-FFF2-40B4-BE49-F238E27FC236}">
                <a16:creationId xmlns:a16="http://schemas.microsoft.com/office/drawing/2014/main" id="{0A675831-3AA0-4363-AC92-D034C6551F3F}"/>
              </a:ext>
            </a:extLst>
          </p:cNvPr>
          <p:cNvPicPr>
            <a:picLocks noChangeAspect="1"/>
          </p:cNvPicPr>
          <p:nvPr/>
        </p:nvPicPr>
        <p:blipFill>
          <a:blip r:embed="rId7"/>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8"/>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Büşra Koçyiğit</a:t>
            </a:r>
            <a:br>
              <a:rPr lang="tr-TR" b="1" dirty="0">
                <a:solidFill>
                  <a:schemeClr val="tx1"/>
                </a:solidFill>
              </a:rPr>
            </a:br>
            <a:r>
              <a:rPr lang="tr-TR" dirty="0">
                <a:solidFill>
                  <a:schemeClr val="tx1"/>
                </a:solidFill>
              </a:rPr>
              <a:t>E-posta                       :kocyigitbusra869@gmail.com</a:t>
            </a:r>
          </a:p>
          <a:p>
            <a:r>
              <a:rPr lang="tr-TR" dirty="0">
                <a:solidFill>
                  <a:schemeClr val="tx1"/>
                </a:solidFill>
              </a:rPr>
              <a:t>Tarih                            : 18/08/2021</a:t>
            </a:r>
          </a:p>
          <a:p>
            <a:r>
              <a:rPr lang="tr-TR" dirty="0">
                <a:solidFill>
                  <a:schemeClr val="tx1"/>
                </a:solidFill>
              </a:rPr>
              <a:t>Sürüm                         : v1</a:t>
            </a: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a:extLst>
              <a:ext uri="{FF2B5EF4-FFF2-40B4-BE49-F238E27FC236}">
                <a16:creationId xmlns:a16="http://schemas.microsoft.com/office/drawing/2014/main" id="{2ADB8702-2CF7-4796-9D02-4E0DE36007D0}"/>
              </a:ext>
            </a:extLst>
          </p:cNvPr>
          <p:cNvSpPr txBox="1">
            <a:spLocks/>
          </p:cNvSpPr>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2" name="Picture 6" descr="These are the Skills that You Need to Hone to Become a Software Engineer">
            <a:extLst>
              <a:ext uri="{FF2B5EF4-FFF2-40B4-BE49-F238E27FC236}">
                <a16:creationId xmlns:a16="http://schemas.microsoft.com/office/drawing/2014/main" id="{0632FBCB-F34B-462F-B8B8-95EEB20FD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64879" y="1726818"/>
            <a:ext cx="8915400" cy="4343400"/>
          </a:xfrm>
        </p:spPr>
        <p:txBody>
          <a:bodyPr>
            <a:normAutofit fontScale="92500" lnSpcReduction="10000"/>
          </a:bodyPr>
          <a:lstStyle/>
          <a:p>
            <a:pPr algn="just"/>
            <a:r>
              <a:rPr lang="tr-TR" dirty="0"/>
              <a:t>PHP OTURUMU  NEDİR ?</a:t>
            </a:r>
          </a:p>
          <a:p>
            <a:pPr algn="just"/>
            <a:r>
              <a:rPr lang="tr-TR" dirty="0"/>
              <a:t>SESSION (OTURUM) NEDİR?</a:t>
            </a:r>
          </a:p>
          <a:p>
            <a:pPr algn="just"/>
            <a:r>
              <a:rPr lang="tr-TR" dirty="0"/>
              <a:t>OTURUM BAŞLATMA</a:t>
            </a:r>
          </a:p>
          <a:p>
            <a:pPr algn="just"/>
            <a:r>
              <a:rPr lang="tr-TR" dirty="0"/>
              <a:t>OTURUM VERİLERİNİ SAKLAMA ve DİZİ EKLEME</a:t>
            </a:r>
          </a:p>
          <a:p>
            <a:pPr algn="just"/>
            <a:r>
              <a:rPr lang="tr-TR" dirty="0"/>
              <a:t>OTURUM VERİLERİNE ERİŞME </a:t>
            </a:r>
          </a:p>
          <a:p>
            <a:pPr algn="just"/>
            <a:r>
              <a:rPr lang="tr-TR" dirty="0"/>
              <a:t>OTURUM VERİLERİNİ DEĞİŞTİRME</a:t>
            </a:r>
          </a:p>
          <a:p>
            <a:pPr algn="just"/>
            <a:r>
              <a:rPr lang="tr-TR" dirty="0"/>
              <a:t>OTURUM VERİLERİNİ SİLME</a:t>
            </a:r>
          </a:p>
          <a:p>
            <a:pPr algn="just"/>
            <a:r>
              <a:rPr lang="tr-TR" dirty="0"/>
              <a:t>SESSION KONTROLÜ</a:t>
            </a:r>
          </a:p>
          <a:p>
            <a:pPr algn="just"/>
            <a:r>
              <a:rPr lang="tr-TR" dirty="0"/>
              <a:t>SESSION SÜRESİNİ DEĞİŞTİRME</a:t>
            </a:r>
          </a:p>
          <a:p>
            <a:pPr algn="just"/>
            <a:r>
              <a:rPr lang="tr-TR" dirty="0"/>
              <a:t>ZAMAN AYARLI SESSION OLUŞTURMA</a:t>
            </a:r>
          </a:p>
          <a:p>
            <a:pPr algn="just"/>
            <a:r>
              <a:rPr lang="tr-TR" dirty="0"/>
              <a:t>OTURUM KAPATMA</a:t>
            </a:r>
          </a:p>
          <a:p>
            <a:pPr algn="just"/>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593" y="946778"/>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632938" y="6581001"/>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PHP OTURUMU NEDİR?</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876955" cy="4589387"/>
          </a:xfrm>
        </p:spPr>
        <p:txBody>
          <a:bodyPr>
            <a:normAutofit/>
          </a:bodyPr>
          <a:lstStyle/>
          <a:p>
            <a:pPr algn="just"/>
            <a:r>
              <a:rPr lang="tr-TR" b="0" i="0" dirty="0" err="1">
                <a:solidFill>
                  <a:srgbClr val="222222"/>
                </a:solidFill>
                <a:effectLst/>
              </a:rPr>
              <a:t>PHP’deki</a:t>
            </a:r>
            <a:r>
              <a:rPr lang="tr-TR" b="0" i="0" dirty="0">
                <a:solidFill>
                  <a:srgbClr val="222222"/>
                </a:solidFill>
                <a:effectLst/>
              </a:rPr>
              <a:t> oturum desteği, belli bir veriyi sonraki erişimlerden korumak için kullanılır. Böylece sitenizi daha fonksiyonel yapabilirsiniz. Sitenize gelen her ziyaretçiye eşsiz bir kimlik atanır, buna oturum kimliği (</a:t>
            </a:r>
            <a:r>
              <a:rPr lang="tr-TR" b="0" i="0" dirty="0" err="1">
                <a:solidFill>
                  <a:srgbClr val="222222"/>
                </a:solidFill>
                <a:effectLst/>
              </a:rPr>
              <a:t>session_id</a:t>
            </a:r>
            <a:r>
              <a:rPr lang="tr-TR" b="0" i="0" dirty="0">
                <a:solidFill>
                  <a:srgbClr val="222222"/>
                </a:solidFill>
                <a:effectLst/>
              </a:rPr>
              <a:t>) diyoruz. Bu kimlik istemci tarafından bir çerezde ya da doğrudan URL üzerinde saklanır. Oturum desteği, internet sayfalarının çok sayıda (sayısı yazılımcıya bağlı) değişkeni oturuma kaydetmenize izin verir. Böylece bir oturumun başlaması ile birlikte bütün değerler sayfalar arası geçişlerde korunur. </a:t>
            </a:r>
            <a:r>
              <a:rPr lang="tr-TR" i="0" dirty="0">
                <a:solidFill>
                  <a:srgbClr val="404040"/>
                </a:solidFill>
                <a:effectLst/>
              </a:rPr>
              <a:t>Oturumun kapanmasıyla silinmesi ve tekniği nedeniyle </a:t>
            </a:r>
            <a:r>
              <a:rPr lang="tr-TR" i="0" dirty="0" err="1">
                <a:solidFill>
                  <a:srgbClr val="404040"/>
                </a:solidFill>
                <a:effectLst/>
              </a:rPr>
              <a:t>session</a:t>
            </a:r>
            <a:r>
              <a:rPr lang="tr-TR" i="0" dirty="0">
                <a:solidFill>
                  <a:srgbClr val="404040"/>
                </a:solidFill>
                <a:effectLst/>
              </a:rPr>
              <a:t> verileri daha çok kullanıcılarınızın sitenize giriş yaptığında onları tarayıcıyı kapatana kadar giriş yapmış şekilde tutmanıza yardımcı olur. </a:t>
            </a:r>
            <a:r>
              <a:rPr lang="tr-TR" dirty="0">
                <a:solidFill>
                  <a:srgbClr val="222222"/>
                </a:solidFill>
              </a:rPr>
              <a:t>Örneğin kullanıldığı yerler ; </a:t>
            </a:r>
            <a:r>
              <a:rPr lang="tr-TR" dirty="0" err="1">
                <a:solidFill>
                  <a:srgbClr val="222222"/>
                </a:solidFill>
              </a:rPr>
              <a:t>İnstagram</a:t>
            </a:r>
            <a:r>
              <a:rPr lang="tr-TR" dirty="0">
                <a:solidFill>
                  <a:srgbClr val="222222"/>
                </a:solidFill>
              </a:rPr>
              <a:t> , Facebook , </a:t>
            </a:r>
            <a:r>
              <a:rPr lang="tr-TR" dirty="0" err="1">
                <a:solidFill>
                  <a:srgbClr val="222222"/>
                </a:solidFill>
              </a:rPr>
              <a:t>Twitter</a:t>
            </a:r>
            <a:r>
              <a:rPr lang="tr-TR" dirty="0">
                <a:solidFill>
                  <a:srgbClr val="222222"/>
                </a:solidFill>
              </a:rPr>
              <a:t> , </a:t>
            </a:r>
            <a:r>
              <a:rPr lang="tr-TR" dirty="0" err="1">
                <a:solidFill>
                  <a:srgbClr val="222222"/>
                </a:solidFill>
              </a:rPr>
              <a:t>Uzem</a:t>
            </a:r>
            <a:r>
              <a:rPr lang="tr-TR" dirty="0">
                <a:solidFill>
                  <a:srgbClr val="222222"/>
                </a:solidFill>
              </a:rPr>
              <a:t> vb.</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SESSION ( OTURUM ) NEDİR?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921695" y="1496649"/>
            <a:ext cx="10390187" cy="2789601"/>
          </a:xfrm>
        </p:spPr>
        <p:txBody>
          <a:bodyPr>
            <a:normAutofit/>
          </a:bodyPr>
          <a:lstStyle/>
          <a:p>
            <a:pPr marL="0" indent="0" algn="just">
              <a:buNone/>
            </a:pPr>
            <a:r>
              <a:rPr lang="tr-TR" b="0" i="0" dirty="0" err="1">
                <a:solidFill>
                  <a:srgbClr val="222222"/>
                </a:solidFill>
                <a:effectLst/>
              </a:rPr>
              <a:t>Session</a:t>
            </a:r>
            <a:r>
              <a:rPr lang="tr-TR" b="0" i="0" dirty="0">
                <a:solidFill>
                  <a:srgbClr val="222222"/>
                </a:solidFill>
                <a:effectLst/>
              </a:rPr>
              <a:t> sayfalar arası bilgileri güvenli bir şekilde taşımak için kullanılmaktadır  , </a:t>
            </a:r>
            <a:r>
              <a:rPr lang="tr-TR" b="0" i="0" dirty="0" err="1">
                <a:solidFill>
                  <a:srgbClr val="222222"/>
                </a:solidFill>
                <a:effectLst/>
              </a:rPr>
              <a:t>php</a:t>
            </a:r>
            <a:r>
              <a:rPr lang="tr-TR" b="0" i="0" dirty="0">
                <a:solidFill>
                  <a:srgbClr val="222222"/>
                </a:solidFill>
                <a:effectLst/>
              </a:rPr>
              <a:t> tarafında kullanıcıya verilen özel bir kimliktir de diyebiliriz. .Oturumun açılması ile birlikte çok sayıda değişkeni sayfalar arasında kullanabilmek, kullanıcıların tarayıcı kapatılana kadar site üyelik bilgilerinin aktif olarak kullanılabilmesini sağlar. </a:t>
            </a:r>
            <a:r>
              <a:rPr lang="tr-TR" b="0" i="0" dirty="0" err="1">
                <a:solidFill>
                  <a:srgbClr val="222222"/>
                </a:solidFill>
                <a:effectLst/>
              </a:rPr>
              <a:t>Session</a:t>
            </a:r>
            <a:r>
              <a:rPr lang="tr-TR" b="0" i="0" dirty="0">
                <a:solidFill>
                  <a:srgbClr val="222222"/>
                </a:solidFill>
                <a:effectLst/>
              </a:rPr>
              <a:t> ile oluşturulan bilgiler , tarayıcının kapatılmasıyla son bulmaktadır. E-posta sistemleri, üyelik gerektiren sistemler bu yöntemi kullanırlar. </a:t>
            </a:r>
            <a:r>
              <a:rPr lang="tr-TR" b="0" i="0" dirty="0" err="1">
                <a:solidFill>
                  <a:srgbClr val="222222"/>
                </a:solidFill>
                <a:effectLst/>
              </a:rPr>
              <a:t>Sessionda</a:t>
            </a:r>
            <a:r>
              <a:rPr lang="tr-TR" b="0" i="0" dirty="0">
                <a:solidFill>
                  <a:srgbClr val="222222"/>
                </a:solidFill>
                <a:effectLst/>
              </a:rPr>
              <a:t> tutulan bilgilerin aktif bir şekilde </a:t>
            </a:r>
            <a:r>
              <a:rPr lang="tr-TR" dirty="0">
                <a:solidFill>
                  <a:srgbClr val="222222"/>
                </a:solidFill>
              </a:rPr>
              <a:t>saklanacağı </a:t>
            </a:r>
            <a:r>
              <a:rPr lang="tr-TR" b="0" i="0" dirty="0">
                <a:solidFill>
                  <a:srgbClr val="222222"/>
                </a:solidFill>
                <a:effectLst/>
              </a:rPr>
              <a:t>süre 1440 </a:t>
            </a:r>
            <a:r>
              <a:rPr lang="tr-TR" b="0" i="0" dirty="0" err="1">
                <a:solidFill>
                  <a:srgbClr val="222222"/>
                </a:solidFill>
                <a:effectLst/>
              </a:rPr>
              <a:t>saniye’dir</a:t>
            </a:r>
            <a:r>
              <a:rPr lang="tr-TR" b="0" i="0" dirty="0">
                <a:solidFill>
                  <a:srgbClr val="222222"/>
                </a:solidFill>
                <a:effectLst/>
              </a:rPr>
              <a:t>. Bu saniye içerisinde tarayıcı üzerinde aktiflik gösterilmezse </a:t>
            </a:r>
            <a:r>
              <a:rPr lang="tr-TR" b="0" i="0" dirty="0" err="1">
                <a:solidFill>
                  <a:srgbClr val="222222"/>
                </a:solidFill>
                <a:effectLst/>
              </a:rPr>
              <a:t>session</a:t>
            </a:r>
            <a:r>
              <a:rPr lang="tr-TR" b="0" i="0" dirty="0">
                <a:solidFill>
                  <a:srgbClr val="222222"/>
                </a:solidFill>
                <a:effectLst/>
              </a:rPr>
              <a:t> değerleri otomatik olarak silinecektir.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2" descr="Abstract Class in Java - Javatpoint">
            <a:extLst>
              <a:ext uri="{FF2B5EF4-FFF2-40B4-BE49-F238E27FC236}">
                <a16:creationId xmlns:a16="http://schemas.microsoft.com/office/drawing/2014/main" id="{14049661-3C6E-4BA8-BAE2-780A02FA8D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397496" y="4363236"/>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OTURUM BAŞLATMAK</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1"/>
            <a:ext cx="10408642" cy="2218100"/>
          </a:xfrm>
        </p:spPr>
        <p:txBody>
          <a:bodyPr>
            <a:normAutofit/>
          </a:bodyPr>
          <a:lstStyle/>
          <a:p>
            <a:pPr marL="0" indent="0" algn="just">
              <a:buNone/>
            </a:pPr>
            <a:r>
              <a:rPr lang="tr-TR" dirty="0" err="1"/>
              <a:t>PHP’de</a:t>
            </a:r>
            <a:r>
              <a:rPr lang="tr-TR" dirty="0"/>
              <a:t> bir oturumu başlatmak ya da </a:t>
            </a:r>
            <a:r>
              <a:rPr lang="tr-TR" dirty="0" err="1"/>
              <a:t>session</a:t>
            </a:r>
            <a:r>
              <a:rPr lang="tr-TR" dirty="0"/>
              <a:t> oluşturmak ve kullanmak için önce    </a:t>
            </a:r>
            <a:r>
              <a:rPr lang="tr-TR" dirty="0" err="1"/>
              <a:t>session_start</a:t>
            </a:r>
            <a:r>
              <a:rPr lang="tr-TR" dirty="0"/>
              <a:t>() fonksiyonunu kullanarak başlatırız ,  </a:t>
            </a:r>
            <a:r>
              <a:rPr lang="tr-TR" dirty="0" err="1"/>
              <a:t>session</a:t>
            </a:r>
            <a:r>
              <a:rPr lang="tr-TR" dirty="0"/>
              <a:t> işlemlerinin yapılacağı satırın üst kısmına </a:t>
            </a:r>
            <a:r>
              <a:rPr lang="tr-TR" dirty="0" err="1"/>
              <a:t>session_start</a:t>
            </a:r>
            <a:r>
              <a:rPr lang="tr-TR" dirty="0"/>
              <a:t> fonksiyonu yazılmalıdır </a:t>
            </a:r>
            <a:r>
              <a:rPr lang="tr-TR" b="0" i="0" dirty="0">
                <a:solidFill>
                  <a:srgbClr val="404040"/>
                </a:solidFill>
                <a:effectLst/>
              </a:rPr>
              <a:t>bu fonksiyon </a:t>
            </a:r>
            <a:r>
              <a:rPr lang="tr-TR" b="0" i="0" dirty="0" err="1">
                <a:solidFill>
                  <a:srgbClr val="404040"/>
                </a:solidFill>
                <a:effectLst/>
              </a:rPr>
              <a:t>session</a:t>
            </a:r>
            <a:r>
              <a:rPr lang="tr-TR" b="0" i="0" dirty="0">
                <a:solidFill>
                  <a:srgbClr val="404040"/>
                </a:solidFill>
                <a:effectLst/>
              </a:rPr>
              <a:t> olayını kullanıma hazırlar. </a:t>
            </a:r>
            <a:r>
              <a:rPr lang="tr-TR" dirty="0">
                <a:solidFill>
                  <a:srgbClr val="404040"/>
                </a:solidFill>
              </a:rPr>
              <a:t>Yazılmaması </a:t>
            </a:r>
            <a:r>
              <a:rPr lang="tr-TR" b="0" i="0" dirty="0">
                <a:solidFill>
                  <a:srgbClr val="404040"/>
                </a:solidFill>
                <a:effectLst/>
              </a:rPr>
              <a:t> durumunda tanımlanan ya da tanımlanacak olan </a:t>
            </a:r>
            <a:r>
              <a:rPr lang="tr-TR" b="0" i="0" dirty="0" err="1">
                <a:solidFill>
                  <a:srgbClr val="404040"/>
                </a:solidFill>
                <a:effectLst/>
              </a:rPr>
              <a:t>session’lar</a:t>
            </a:r>
            <a:r>
              <a:rPr lang="tr-TR" b="0" i="0" dirty="0">
                <a:solidFill>
                  <a:srgbClr val="404040"/>
                </a:solidFill>
                <a:effectLst/>
              </a:rPr>
              <a:t> çalışmayacaktır.</a:t>
            </a:r>
          </a:p>
          <a:p>
            <a:pPr marL="0" indent="0" algn="just">
              <a:buNone/>
            </a:pPr>
            <a:r>
              <a:rPr lang="tr-TR" dirty="0" err="1"/>
              <a:t>Not:</a:t>
            </a:r>
            <a:r>
              <a:rPr lang="tr-TR" b="0" i="0" dirty="0" err="1">
                <a:solidFill>
                  <a:srgbClr val="404040"/>
                </a:solidFill>
                <a:effectLst/>
              </a:rPr>
              <a:t>Bazı</a:t>
            </a:r>
            <a:r>
              <a:rPr lang="tr-TR" b="0" i="0" dirty="0">
                <a:solidFill>
                  <a:srgbClr val="404040"/>
                </a:solidFill>
                <a:effectLst/>
              </a:rPr>
              <a:t> sunucularda </a:t>
            </a:r>
            <a:r>
              <a:rPr lang="tr-TR" b="0" i="0" dirty="0" err="1">
                <a:solidFill>
                  <a:srgbClr val="404040"/>
                </a:solidFill>
                <a:effectLst/>
              </a:rPr>
              <a:t>session</a:t>
            </a:r>
            <a:r>
              <a:rPr lang="tr-TR" b="0" i="0" dirty="0">
                <a:solidFill>
                  <a:srgbClr val="404040"/>
                </a:solidFill>
                <a:effectLst/>
              </a:rPr>
              <a:t> kullanımı otomatik olarak hep açıktır, açık olan sunucularda </a:t>
            </a:r>
            <a:r>
              <a:rPr lang="tr-TR" dirty="0" err="1">
                <a:solidFill>
                  <a:srgbClr val="404040"/>
                </a:solidFill>
              </a:rPr>
              <a:t>session_start</a:t>
            </a:r>
            <a:r>
              <a:rPr lang="tr-TR" dirty="0">
                <a:solidFill>
                  <a:srgbClr val="404040"/>
                </a:solidFill>
              </a:rPr>
              <a:t>() </a:t>
            </a:r>
            <a:r>
              <a:rPr lang="tr-TR" b="0" i="0" dirty="0">
                <a:solidFill>
                  <a:srgbClr val="404040"/>
                </a:solidFill>
                <a:effectLst/>
              </a:rPr>
              <a:t>yazmaya çalışırsanız hata verir. Bu durumda bu fonksiyonu kullanmaya gerek yoktur.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Resim 5">
            <a:extLst>
              <a:ext uri="{FF2B5EF4-FFF2-40B4-BE49-F238E27FC236}">
                <a16:creationId xmlns:a16="http://schemas.microsoft.com/office/drawing/2014/main" id="{5AA1586D-2A0E-4852-84AA-1748F493898C}"/>
              </a:ext>
            </a:extLst>
          </p:cNvPr>
          <p:cNvPicPr>
            <a:picLocks noChangeAspect="1"/>
          </p:cNvPicPr>
          <p:nvPr/>
        </p:nvPicPr>
        <p:blipFill>
          <a:blip r:embed="rId2"/>
          <a:stretch>
            <a:fillRect/>
          </a:stretch>
        </p:blipFill>
        <p:spPr>
          <a:xfrm>
            <a:off x="3955137" y="4252430"/>
            <a:ext cx="4281726" cy="2300769"/>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383375" y="420036"/>
            <a:ext cx="8911687" cy="1280890"/>
          </a:xfrm>
        </p:spPr>
        <p:txBody>
          <a:bodyPr>
            <a:normAutofit/>
          </a:bodyPr>
          <a:lstStyle/>
          <a:p>
            <a:pPr algn="ctr"/>
            <a:r>
              <a:rPr lang="tr-TR" dirty="0"/>
              <a:t>OTURUM VERİLERİNİ SAKLAMA ve DİZİ EKLEME</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72587" y="1806192"/>
            <a:ext cx="10086552" cy="1832358"/>
          </a:xfrm>
        </p:spPr>
        <p:txBody>
          <a:bodyPr>
            <a:normAutofit/>
          </a:bodyPr>
          <a:lstStyle/>
          <a:p>
            <a:pPr algn="just"/>
            <a:r>
              <a:rPr lang="tr-TR" dirty="0"/>
              <a:t>Tüm </a:t>
            </a:r>
            <a:r>
              <a:rPr lang="tr-TR" b="0" i="0" dirty="0">
                <a:solidFill>
                  <a:srgbClr val="222222"/>
                </a:solidFill>
                <a:effectLst/>
              </a:rPr>
              <a:t>Oturum değişkenleri $_SESSION[] fonksiyonuyla dizi değişkeninde tanımlanıp , </a:t>
            </a:r>
            <a:r>
              <a:rPr lang="tr-TR" dirty="0">
                <a:solidFill>
                  <a:srgbClr val="222222"/>
                </a:solidFill>
              </a:rPr>
              <a:t>saklanır. </a:t>
            </a:r>
            <a:r>
              <a:rPr lang="tr-TR" dirty="0" err="1">
                <a:solidFill>
                  <a:srgbClr val="222222"/>
                </a:solidFill>
              </a:rPr>
              <a:t>Session</a:t>
            </a:r>
            <a:r>
              <a:rPr lang="tr-TR" dirty="0">
                <a:solidFill>
                  <a:srgbClr val="222222"/>
                </a:solidFill>
              </a:rPr>
              <a:t> değişkeni oluşturmak için $_SESSION küresel değişkenini kullanırız.</a:t>
            </a:r>
          </a:p>
          <a:p>
            <a:pPr algn="just"/>
            <a:r>
              <a:rPr lang="tr-TR" dirty="0">
                <a:solidFill>
                  <a:srgbClr val="222222"/>
                </a:solidFill>
              </a:rPr>
              <a:t>Bir </a:t>
            </a:r>
            <a:r>
              <a:rPr lang="tr-TR" dirty="0" err="1">
                <a:solidFill>
                  <a:srgbClr val="222222"/>
                </a:solidFill>
              </a:rPr>
              <a:t>session</a:t>
            </a:r>
            <a:r>
              <a:rPr lang="tr-TR" dirty="0">
                <a:solidFill>
                  <a:srgbClr val="222222"/>
                </a:solidFill>
              </a:rPr>
              <a:t> verisine dizi eklemek için; değişkenin değeri dizi(</a:t>
            </a:r>
            <a:r>
              <a:rPr lang="tr-TR" dirty="0" err="1">
                <a:solidFill>
                  <a:srgbClr val="222222"/>
                </a:solidFill>
              </a:rPr>
              <a:t>array</a:t>
            </a:r>
            <a:r>
              <a:rPr lang="tr-TR" dirty="0">
                <a:solidFill>
                  <a:srgbClr val="222222"/>
                </a:solidFill>
              </a:rPr>
              <a:t>) olarak tanımlanır. Birden fazla değeri tek bir değişken isminde taşımak için dizi(</a:t>
            </a:r>
            <a:r>
              <a:rPr lang="tr-TR" dirty="0" err="1">
                <a:solidFill>
                  <a:srgbClr val="222222"/>
                </a:solidFill>
              </a:rPr>
              <a:t>array</a:t>
            </a:r>
            <a:r>
              <a:rPr lang="tr-TR" dirty="0">
                <a:solidFill>
                  <a:srgbClr val="222222"/>
                </a:solidFill>
              </a:rPr>
              <a:t>) kullanılır.</a:t>
            </a:r>
            <a:endParaRPr lang="en-US" dirty="0"/>
          </a:p>
        </p:txBody>
      </p:sp>
      <p:pic>
        <p:nvPicPr>
          <p:cNvPr id="5" name="Resim 4">
            <a:extLst>
              <a:ext uri="{FF2B5EF4-FFF2-40B4-BE49-F238E27FC236}">
                <a16:creationId xmlns:a16="http://schemas.microsoft.com/office/drawing/2014/main" id="{0D4E5B03-B1B9-44FA-986B-9BA533727491}"/>
              </a:ext>
            </a:extLst>
          </p:cNvPr>
          <p:cNvPicPr>
            <a:picLocks noChangeAspect="1"/>
          </p:cNvPicPr>
          <p:nvPr/>
        </p:nvPicPr>
        <p:blipFill>
          <a:blip r:embed="rId2"/>
          <a:stretch>
            <a:fillRect/>
          </a:stretch>
        </p:blipFill>
        <p:spPr>
          <a:xfrm>
            <a:off x="1376079" y="4476750"/>
            <a:ext cx="4719921" cy="2076450"/>
          </a:xfrm>
          <a:prstGeom prst="rect">
            <a:avLst/>
          </a:prstGeom>
        </p:spPr>
      </p:pic>
      <p:pic>
        <p:nvPicPr>
          <p:cNvPr id="7" name="Resim 6">
            <a:extLst>
              <a:ext uri="{FF2B5EF4-FFF2-40B4-BE49-F238E27FC236}">
                <a16:creationId xmlns:a16="http://schemas.microsoft.com/office/drawing/2014/main" id="{273FA086-7483-439A-A278-85C4A779D712}"/>
              </a:ext>
            </a:extLst>
          </p:cNvPr>
          <p:cNvPicPr>
            <a:picLocks noChangeAspect="1"/>
          </p:cNvPicPr>
          <p:nvPr/>
        </p:nvPicPr>
        <p:blipFill>
          <a:blip r:embed="rId3"/>
          <a:stretch>
            <a:fillRect/>
          </a:stretch>
        </p:blipFill>
        <p:spPr>
          <a:xfrm>
            <a:off x="6839218" y="4476750"/>
            <a:ext cx="4696480" cy="2019582"/>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OTURUM VERİLERİNE ERİŞMEK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2"/>
            <a:ext cx="10259590" cy="1709024"/>
          </a:xfrm>
        </p:spPr>
        <p:txBody>
          <a:bodyPr>
            <a:normAutofit/>
          </a:bodyPr>
          <a:lstStyle/>
          <a:p>
            <a:pPr algn="just"/>
            <a:r>
              <a:rPr lang="tr-TR" dirty="0">
                <a:solidFill>
                  <a:srgbClr val="555555"/>
                </a:solidFill>
              </a:rPr>
              <a:t>B</a:t>
            </a:r>
            <a:r>
              <a:rPr lang="tr-TR" b="0" i="0" dirty="0">
                <a:solidFill>
                  <a:srgbClr val="555555"/>
                </a:solidFill>
                <a:effectLst/>
              </a:rPr>
              <a:t>ir fonksiyon tanımladıktan sonra , içine yazılan kodların çalışması  ve ekrana yazdırması  için o fonksiyonu çağırmamız gerekiyor. Bunun için </a:t>
            </a:r>
            <a:r>
              <a:rPr lang="tr-TR" dirty="0" err="1">
                <a:solidFill>
                  <a:srgbClr val="555555"/>
                </a:solidFill>
              </a:rPr>
              <a:t>e</a:t>
            </a:r>
            <a:r>
              <a:rPr lang="tr-TR" b="0" i="0" dirty="0" err="1">
                <a:solidFill>
                  <a:srgbClr val="555555"/>
                </a:solidFill>
                <a:effectLst/>
              </a:rPr>
              <a:t>cho</a:t>
            </a:r>
            <a:r>
              <a:rPr lang="tr-TR" b="0" i="0" dirty="0">
                <a:solidFill>
                  <a:srgbClr val="555555"/>
                </a:solidFill>
                <a:effectLst/>
              </a:rPr>
              <a:t> $_SESSION[] fonksiyonu kullanılır.</a:t>
            </a:r>
          </a:p>
          <a:p>
            <a:pPr algn="just"/>
            <a:r>
              <a:rPr lang="tr-TR" dirty="0">
                <a:solidFill>
                  <a:srgbClr val="555555"/>
                </a:solidFill>
              </a:rPr>
              <a:t>Fakat bir </a:t>
            </a:r>
            <a:r>
              <a:rPr lang="tr-TR" dirty="0" err="1">
                <a:solidFill>
                  <a:srgbClr val="555555"/>
                </a:solidFill>
              </a:rPr>
              <a:t>array</a:t>
            </a:r>
            <a:r>
              <a:rPr lang="tr-TR" dirty="0">
                <a:solidFill>
                  <a:srgbClr val="555555"/>
                </a:solidFill>
              </a:rPr>
              <a:t> değeri çağırmak istiyorsak </a:t>
            </a:r>
            <a:r>
              <a:rPr lang="tr-TR" dirty="0" err="1">
                <a:solidFill>
                  <a:srgbClr val="555555"/>
                </a:solidFill>
              </a:rPr>
              <a:t>echo</a:t>
            </a:r>
            <a:r>
              <a:rPr lang="tr-TR" dirty="0">
                <a:solidFill>
                  <a:srgbClr val="555555"/>
                </a:solidFill>
              </a:rPr>
              <a:t> yerine </a:t>
            </a:r>
            <a:r>
              <a:rPr lang="tr-TR" dirty="0" err="1">
                <a:solidFill>
                  <a:srgbClr val="555555"/>
                </a:solidFill>
              </a:rPr>
              <a:t>print_r</a:t>
            </a:r>
            <a:r>
              <a:rPr lang="tr-TR" dirty="0">
                <a:solidFill>
                  <a:srgbClr val="555555"/>
                </a:solidFill>
              </a:rPr>
              <a:t>( $_SESSION[] ) fonksiyonunu kullanırız.</a:t>
            </a:r>
            <a:endParaRPr lang="en-US" dirty="0"/>
          </a:p>
        </p:txBody>
      </p:sp>
      <p:pic>
        <p:nvPicPr>
          <p:cNvPr id="5" name="Resim 4">
            <a:extLst>
              <a:ext uri="{FF2B5EF4-FFF2-40B4-BE49-F238E27FC236}">
                <a16:creationId xmlns:a16="http://schemas.microsoft.com/office/drawing/2014/main" id="{6170975D-608B-4D51-A46C-43C48383584F}"/>
              </a:ext>
            </a:extLst>
          </p:cNvPr>
          <p:cNvPicPr>
            <a:picLocks noChangeAspect="1"/>
          </p:cNvPicPr>
          <p:nvPr/>
        </p:nvPicPr>
        <p:blipFill>
          <a:blip r:embed="rId2"/>
          <a:stretch>
            <a:fillRect/>
          </a:stretch>
        </p:blipFill>
        <p:spPr>
          <a:xfrm>
            <a:off x="1311579" y="3947188"/>
            <a:ext cx="4753638" cy="2734057"/>
          </a:xfrm>
          <a:prstGeom prst="rect">
            <a:avLst/>
          </a:prstGeom>
        </p:spPr>
      </p:pic>
      <p:pic>
        <p:nvPicPr>
          <p:cNvPr id="7" name="Resim 6">
            <a:extLst>
              <a:ext uri="{FF2B5EF4-FFF2-40B4-BE49-F238E27FC236}">
                <a16:creationId xmlns:a16="http://schemas.microsoft.com/office/drawing/2014/main" id="{55EC3E32-AAB1-4CCC-89B2-E55575807441}"/>
              </a:ext>
            </a:extLst>
          </p:cNvPr>
          <p:cNvPicPr>
            <a:picLocks noChangeAspect="1"/>
          </p:cNvPicPr>
          <p:nvPr/>
        </p:nvPicPr>
        <p:blipFill>
          <a:blip r:embed="rId3"/>
          <a:stretch>
            <a:fillRect/>
          </a:stretch>
        </p:blipFill>
        <p:spPr>
          <a:xfrm>
            <a:off x="6681460" y="3947188"/>
            <a:ext cx="4696480" cy="2734057"/>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OTURUM VERİLERİNİ DEĞİŞTİRMEK</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938191" y="1419225"/>
            <a:ext cx="9471171" cy="1533525"/>
          </a:xfrm>
        </p:spPr>
        <p:txBody>
          <a:bodyPr>
            <a:normAutofit/>
          </a:bodyPr>
          <a:lstStyle/>
          <a:p>
            <a:pPr algn="just"/>
            <a:r>
              <a:rPr lang="tr-TR" dirty="0">
                <a:solidFill>
                  <a:srgbClr val="404040"/>
                </a:solidFill>
              </a:rPr>
              <a:t>Tanımlanan </a:t>
            </a:r>
            <a:r>
              <a:rPr lang="tr-TR" dirty="0" err="1">
                <a:solidFill>
                  <a:srgbClr val="404040"/>
                </a:solidFill>
              </a:rPr>
              <a:t>session</a:t>
            </a:r>
            <a:r>
              <a:rPr lang="tr-TR" dirty="0">
                <a:solidFill>
                  <a:srgbClr val="404040"/>
                </a:solidFill>
              </a:rPr>
              <a:t> verisini değiştirmek için yine aynı isimde bir </a:t>
            </a:r>
            <a:r>
              <a:rPr lang="tr-TR" dirty="0" err="1">
                <a:solidFill>
                  <a:srgbClr val="404040"/>
                </a:solidFill>
              </a:rPr>
              <a:t>session</a:t>
            </a:r>
            <a:r>
              <a:rPr lang="tr-TR" dirty="0">
                <a:solidFill>
                  <a:srgbClr val="404040"/>
                </a:solidFill>
              </a:rPr>
              <a:t> ifadesi oluşturularak sonuç farklı bir değerle eşleştirilir. Böylelikle tanımlanan </a:t>
            </a:r>
            <a:r>
              <a:rPr lang="tr-TR" dirty="0" err="1">
                <a:solidFill>
                  <a:srgbClr val="404040"/>
                </a:solidFill>
              </a:rPr>
              <a:t>session</a:t>
            </a:r>
            <a:r>
              <a:rPr lang="tr-TR" dirty="0">
                <a:solidFill>
                  <a:srgbClr val="404040"/>
                </a:solidFill>
              </a:rPr>
              <a:t> verisi en son tanımlanan değeri taşıyacaktır.  </a:t>
            </a:r>
          </a:p>
          <a:p>
            <a:pPr algn="just"/>
            <a:endParaRPr lang="en-US" dirty="0"/>
          </a:p>
        </p:txBody>
      </p:sp>
      <p:pic>
        <p:nvPicPr>
          <p:cNvPr id="5" name="Resim 4">
            <a:extLst>
              <a:ext uri="{FF2B5EF4-FFF2-40B4-BE49-F238E27FC236}">
                <a16:creationId xmlns:a16="http://schemas.microsoft.com/office/drawing/2014/main" id="{50ECD6DA-D33E-4AFE-93F3-FF2DFA3ABB07}"/>
              </a:ext>
            </a:extLst>
          </p:cNvPr>
          <p:cNvPicPr>
            <a:picLocks noChangeAspect="1"/>
          </p:cNvPicPr>
          <p:nvPr/>
        </p:nvPicPr>
        <p:blipFill>
          <a:blip r:embed="rId2"/>
          <a:stretch>
            <a:fillRect/>
          </a:stretch>
        </p:blipFill>
        <p:spPr>
          <a:xfrm>
            <a:off x="4252655" y="3324225"/>
            <a:ext cx="3686689" cy="2572109"/>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934848" y="673918"/>
            <a:ext cx="8911687" cy="1280890"/>
          </a:xfrm>
        </p:spPr>
        <p:txBody>
          <a:bodyPr>
            <a:normAutofit/>
          </a:bodyPr>
          <a:lstStyle/>
          <a:p>
            <a:pPr algn="ctr"/>
            <a:r>
              <a:rPr lang="tr-TR" dirty="0"/>
              <a:t> OTURUM VERİLERİNİ SİLMEK</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08534" y="2047876"/>
            <a:ext cx="10326266" cy="1533524"/>
          </a:xfrm>
        </p:spPr>
        <p:txBody>
          <a:bodyPr>
            <a:normAutofit/>
          </a:bodyPr>
          <a:lstStyle/>
          <a:p>
            <a:pPr algn="just"/>
            <a:r>
              <a:rPr lang="tr-TR" dirty="0" err="1">
                <a:solidFill>
                  <a:srgbClr val="404040"/>
                </a:solidFill>
              </a:rPr>
              <a:t>S</a:t>
            </a:r>
            <a:r>
              <a:rPr lang="tr-TR" b="0" i="0" dirty="0" err="1">
                <a:solidFill>
                  <a:srgbClr val="404040"/>
                </a:solidFill>
                <a:effectLst/>
              </a:rPr>
              <a:t>ession</a:t>
            </a:r>
            <a:r>
              <a:rPr lang="tr-TR" b="0" i="0" dirty="0">
                <a:solidFill>
                  <a:srgbClr val="404040"/>
                </a:solidFill>
                <a:effectLst/>
              </a:rPr>
              <a:t> silme işleminde; belirlenen bir oturum verisini silmek istersek </a:t>
            </a:r>
            <a:r>
              <a:rPr lang="tr-TR" b="0" i="0" dirty="0" err="1">
                <a:solidFill>
                  <a:srgbClr val="404040"/>
                </a:solidFill>
                <a:effectLst/>
              </a:rPr>
              <a:t>unset</a:t>
            </a:r>
            <a:r>
              <a:rPr lang="tr-TR" b="0" i="0" dirty="0">
                <a:solidFill>
                  <a:srgbClr val="404040"/>
                </a:solidFill>
                <a:effectLst/>
              </a:rPr>
              <a:t>() fonksiyonunu kullanıyoruz. Bu fonksiyonun içine silinmesi istenilen değerler yazılır. Eğer tüm </a:t>
            </a:r>
            <a:r>
              <a:rPr lang="tr-TR" b="0" i="0" dirty="0" err="1">
                <a:solidFill>
                  <a:srgbClr val="404040"/>
                </a:solidFill>
                <a:effectLst/>
              </a:rPr>
              <a:t>sessionları</a:t>
            </a:r>
            <a:r>
              <a:rPr lang="tr-TR" b="0" i="0" dirty="0">
                <a:solidFill>
                  <a:srgbClr val="404040"/>
                </a:solidFill>
                <a:effectLst/>
              </a:rPr>
              <a:t> aynı anda komple silmek istiyorsak </a:t>
            </a:r>
            <a:r>
              <a:rPr lang="tr-TR" b="0" i="0" dirty="0" err="1">
                <a:solidFill>
                  <a:srgbClr val="404040"/>
                </a:solidFill>
                <a:effectLst/>
              </a:rPr>
              <a:t>session</a:t>
            </a:r>
            <a:r>
              <a:rPr lang="tr-TR" dirty="0" err="1">
                <a:solidFill>
                  <a:srgbClr val="404040"/>
                </a:solidFill>
              </a:rPr>
              <a:t>_destroy</a:t>
            </a:r>
            <a:r>
              <a:rPr lang="tr-TR" dirty="0">
                <a:solidFill>
                  <a:srgbClr val="404040"/>
                </a:solidFill>
              </a:rPr>
              <a:t>() fonksiyonunu kullanıyoruz.</a:t>
            </a:r>
            <a:r>
              <a:rPr lang="tr-TR" b="0" i="0" dirty="0">
                <a:solidFill>
                  <a:srgbClr val="404040"/>
                </a:solidFill>
                <a:effectLst/>
              </a:rPr>
              <a:t> </a:t>
            </a:r>
          </a:p>
          <a:p>
            <a:pPr marL="0" indent="0" algn="just">
              <a:buNone/>
            </a:pPr>
            <a:endParaRPr lang="en-US" dirty="0"/>
          </a:p>
        </p:txBody>
      </p:sp>
      <p:pic>
        <p:nvPicPr>
          <p:cNvPr id="7" name="Resim 6">
            <a:extLst>
              <a:ext uri="{FF2B5EF4-FFF2-40B4-BE49-F238E27FC236}">
                <a16:creationId xmlns:a16="http://schemas.microsoft.com/office/drawing/2014/main" id="{56BEB89F-05B3-4A7E-9FB5-CD55963EDB7A}"/>
              </a:ext>
            </a:extLst>
          </p:cNvPr>
          <p:cNvPicPr>
            <a:picLocks noChangeAspect="1"/>
          </p:cNvPicPr>
          <p:nvPr/>
        </p:nvPicPr>
        <p:blipFill>
          <a:blip r:embed="rId2"/>
          <a:stretch>
            <a:fillRect/>
          </a:stretch>
        </p:blipFill>
        <p:spPr>
          <a:xfrm>
            <a:off x="4171681" y="3707236"/>
            <a:ext cx="3848637" cy="2476846"/>
          </a:xfrm>
          <a:prstGeom prst="rect">
            <a:avLst/>
          </a:prstGeom>
        </p:spPr>
      </p:pic>
    </p:spTree>
    <p:extLst>
      <p:ext uri="{BB962C8B-B14F-4D97-AF65-F5344CB8AC3E}">
        <p14:creationId xmlns:p14="http://schemas.microsoft.com/office/powerpoint/2010/main" val="53025116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1100</TotalTime>
  <Words>1000</Words>
  <Application>Microsoft Office PowerPoint</Application>
  <PresentationFormat>Geniş ekran</PresentationFormat>
  <Paragraphs>91</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Century Gothic</vt:lpstr>
      <vt:lpstr>Wingdings 3</vt:lpstr>
      <vt:lpstr>Duman</vt:lpstr>
      <vt:lpstr>PHP’DE OTURUM               YÖNETİMİ</vt:lpstr>
      <vt:lpstr>İçindekiler</vt:lpstr>
      <vt:lpstr>PHP OTURUMU NEDİR? </vt:lpstr>
      <vt:lpstr>SESSION ( OTURUM ) NEDİR?</vt:lpstr>
      <vt:lpstr>OTURUM BAŞLATMAK</vt:lpstr>
      <vt:lpstr>OTURUM VERİLERİNİ SAKLAMA ve DİZİ EKLEME</vt:lpstr>
      <vt:lpstr>OTURUM VERİLERİNE ERİŞMEK </vt:lpstr>
      <vt:lpstr>OTURUM VERİLERİNİ DEĞİŞTİRMEK</vt:lpstr>
      <vt:lpstr> OTURUM VERİLERİNİ SİLMEK</vt:lpstr>
      <vt:lpstr>SESSION KONTROLÜ</vt:lpstr>
      <vt:lpstr>SESSİON SÜRESİNİ DEĞİŞTİRME </vt:lpstr>
      <vt:lpstr>ZAMAN AYARLI SESSION OLUŞTURMA</vt:lpstr>
      <vt:lpstr>OTURUM KAPATMAK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Büşra</cp:lastModifiedBy>
  <cp:revision>48</cp:revision>
  <dcterms:created xsi:type="dcterms:W3CDTF">2020-04-15T07:57:29Z</dcterms:created>
  <dcterms:modified xsi:type="dcterms:W3CDTF">2021-08-18T13:16:16Z</dcterms:modified>
</cp:coreProperties>
</file>