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72" r:id="rId5"/>
    <p:sldId id="274" r:id="rId6"/>
    <p:sldId id="261" r:id="rId7"/>
    <p:sldId id="273" r:id="rId8"/>
    <p:sldId id="259"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86" d="100"/>
          <a:sy n="86" d="100"/>
        </p:scale>
        <p:origin x="4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1/13/2023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1/13/2023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youtube.com/@bmderslerim"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youtube.com/bmdersleri"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medium.com/deep-learning-turkiye/k-means-algoritmas%C4%B1-b460620dd02a" TargetMode="External"/><Relationship Id="rId7" Type="http://schemas.openxmlformats.org/officeDocument/2006/relationships/hyperlink" Target="http://youtube.com/@bmderslerim" TargetMode="External"/><Relationship Id="rId2" Type="http://schemas.openxmlformats.org/officeDocument/2006/relationships/hyperlink" Target="https://en.wikipedia.org/wiki/Orange_(software)" TargetMode="External"/><Relationship Id="rId1" Type="http://schemas.openxmlformats.org/officeDocument/2006/relationships/slideLayout" Target="../slideLayouts/slideLayout2.xml"/><Relationship Id="rId6" Type="http://schemas.openxmlformats.org/officeDocument/2006/relationships/hyperlink" Target="https://www.youtube.com/watch?v=sfcmsyorZV0&amp;list=PLmNPvQr9Tf-b_SuBdoRsuNhTmaHJ0eKab&amp;index=7&amp;ab_channel=OrangeDataMining" TargetMode="External"/><Relationship Id="rId5" Type="http://schemas.openxmlformats.org/officeDocument/2006/relationships/hyperlink" Target="https://orangedatamining.com/blog/2022/2022-25-11-clustering-videos/" TargetMode="External"/><Relationship Id="rId4" Type="http://schemas.openxmlformats.org/officeDocument/2006/relationships/hyperlink" Target="https://tr.wikipedia.org/wiki/K%C3%BCmeleme_analizi"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youtube.com/@bmdersleri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05042" y="4370664"/>
            <a:ext cx="6015714" cy="218449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109726" y="2827277"/>
            <a:ext cx="10424901" cy="888718"/>
          </a:xfrm>
        </p:spPr>
        <p:txBody>
          <a:bodyPr>
            <a:normAutofit fontScale="90000"/>
          </a:bodyPr>
          <a:lstStyle/>
          <a:p>
            <a:r>
              <a:rPr lang="tr-TR"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Orange</a:t>
            </a: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 İle Kümeleme İşlemleri</a:t>
            </a: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119997" y="4539292"/>
            <a:ext cx="6381203"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Samet Yiğit GÜNAY</a:t>
            </a:r>
          </a:p>
          <a:p>
            <a:r>
              <a:rPr lang="tr-TR" dirty="0">
                <a:solidFill>
                  <a:schemeClr val="tx1"/>
                </a:solidFill>
              </a:rPr>
              <a:t>Tarih                            : 06/01/2023</a:t>
            </a:r>
          </a:p>
          <a:p>
            <a:r>
              <a:rPr lang="tr-TR" dirty="0">
                <a:solidFill>
                  <a:schemeClr val="tx1"/>
                </a:solidFill>
              </a:rPr>
              <a:t>Sürüm                         : v1</a:t>
            </a:r>
          </a:p>
        </p:txBody>
      </p:sp>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302737" y="959313"/>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sp>
        <p:nvSpPr>
          <p:cNvPr id="8" name="Dikdörtgen 7">
            <a:extLst>
              <a:ext uri="{FF2B5EF4-FFF2-40B4-BE49-F238E27FC236}">
                <a16:creationId xmlns:a16="http://schemas.microsoft.com/office/drawing/2014/main" id="{1E4F3095-F1B4-404E-8096-C524CBBDD076}"/>
              </a:ext>
            </a:extLst>
          </p:cNvPr>
          <p:cNvSpPr/>
          <p:nvPr/>
        </p:nvSpPr>
        <p:spPr>
          <a:xfrm>
            <a:off x="610042" y="1570353"/>
            <a:ext cx="2893322"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026" name="Picture 2" descr="5 Temel Soruda Veri Madenciliği (Data Mining) Nedir? - Vizyoner Genç">
            <a:extLst>
              <a:ext uri="{FF2B5EF4-FFF2-40B4-BE49-F238E27FC236}">
                <a16:creationId xmlns:a16="http://schemas.microsoft.com/office/drawing/2014/main" id="{DB474768-8265-4825-B490-0A4ABEF5E7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8374" y="440789"/>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Resim 10">
            <a:extLst>
              <a:ext uri="{FF2B5EF4-FFF2-40B4-BE49-F238E27FC236}">
                <a16:creationId xmlns:a16="http://schemas.microsoft.com/office/drawing/2014/main" id="{319D2D9E-98F2-4D32-AB5B-DC3A7509971B}"/>
              </a:ext>
            </a:extLst>
          </p:cNvPr>
          <p:cNvPicPr>
            <a:picLocks noChangeAspect="1"/>
          </p:cNvPicPr>
          <p:nvPr/>
        </p:nvPicPr>
        <p:blipFill rotWithShape="1">
          <a:blip r:embed="rId5"/>
          <a:srcRect l="11094" t="21526" r="11094" b="21125"/>
          <a:stretch/>
        </p:blipFill>
        <p:spPr>
          <a:xfrm>
            <a:off x="1109726" y="264405"/>
            <a:ext cx="1811729" cy="1335303"/>
          </a:xfrm>
          <a:prstGeom prst="rect">
            <a:avLst/>
          </a:prstGeom>
        </p:spPr>
      </p:pic>
    </p:spTree>
    <p:extLst>
      <p:ext uri="{BB962C8B-B14F-4D97-AF65-F5344CB8AC3E}">
        <p14:creationId xmlns:p14="http://schemas.microsoft.com/office/powerpoint/2010/main" val="146137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a:bodyPr>
          <a:lstStyle/>
          <a:p>
            <a:r>
              <a:rPr lang="tr-TR" dirty="0" err="1"/>
              <a:t>Orange</a:t>
            </a:r>
            <a:r>
              <a:rPr lang="tr-TR" dirty="0"/>
              <a:t> nedir?</a:t>
            </a:r>
          </a:p>
          <a:p>
            <a:r>
              <a:rPr lang="tr-TR" dirty="0"/>
              <a:t>Kümeleme nedir?</a:t>
            </a:r>
          </a:p>
          <a:p>
            <a:r>
              <a:rPr lang="tr-TR" dirty="0" err="1"/>
              <a:t>Orange</a:t>
            </a:r>
            <a:r>
              <a:rPr lang="tr-TR" dirty="0"/>
              <a:t> ile kümeleme işlemleri</a:t>
            </a:r>
          </a:p>
          <a:p>
            <a:r>
              <a:rPr lang="tr-TR" dirty="0" err="1"/>
              <a:t>Orange</a:t>
            </a:r>
            <a:r>
              <a:rPr lang="tr-TR" dirty="0"/>
              <a:t> ile kümeleme işlemi</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10" name="Dikdörtgen 9">
            <a:extLst>
              <a:ext uri="{FF2B5EF4-FFF2-40B4-BE49-F238E27FC236}">
                <a16:creationId xmlns:a16="http://schemas.microsoft.com/office/drawing/2014/main" id="{6172CFBE-5876-4842-A283-B284E964BE1B}"/>
              </a:ext>
            </a:extLst>
          </p:cNvPr>
          <p:cNvSpPr/>
          <p:nvPr/>
        </p:nvSpPr>
        <p:spPr>
          <a:xfrm>
            <a:off x="9221118" y="6547199"/>
            <a:ext cx="2910720"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8" name="Resim 7">
            <a:extLst>
              <a:ext uri="{FF2B5EF4-FFF2-40B4-BE49-F238E27FC236}">
                <a16:creationId xmlns:a16="http://schemas.microsoft.com/office/drawing/2014/main" id="{452394C0-7382-490D-A6ED-0FD560AF12CD}"/>
              </a:ext>
            </a:extLst>
          </p:cNvPr>
          <p:cNvPicPr>
            <a:picLocks noChangeAspect="1"/>
          </p:cNvPicPr>
          <p:nvPr/>
        </p:nvPicPr>
        <p:blipFill rotWithShape="1">
          <a:blip r:embed="rId3"/>
          <a:srcRect l="11094" t="21526" r="11094" b="21125"/>
          <a:stretch/>
        </p:blipFill>
        <p:spPr>
          <a:xfrm>
            <a:off x="9857119" y="5211896"/>
            <a:ext cx="1811729" cy="1335303"/>
          </a:xfrm>
          <a:prstGeom prst="rect">
            <a:avLst/>
          </a:prstGeom>
        </p:spPr>
      </p:pic>
      <p:pic>
        <p:nvPicPr>
          <p:cNvPr id="1026" name="Picture 2" descr="Content Writer Resume - How to Build the Perfect Resume | Leverage Edu">
            <a:extLst>
              <a:ext uri="{FF2B5EF4-FFF2-40B4-BE49-F238E27FC236}">
                <a16:creationId xmlns:a16="http://schemas.microsoft.com/office/drawing/2014/main" id="{0A2E6492-6398-476E-9C1F-A21814238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0916" y="305522"/>
            <a:ext cx="3814721" cy="238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err="1"/>
              <a:t>Orange</a:t>
            </a:r>
            <a:r>
              <a:rPr lang="tr-TR" dirty="0"/>
              <a:t> Nedir?</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marL="0" indent="0" algn="just">
              <a:buNone/>
            </a:pPr>
            <a:r>
              <a:rPr lang="tr-TR" dirty="0" err="1"/>
              <a:t>Orange</a:t>
            </a:r>
            <a:r>
              <a:rPr lang="tr-TR" dirty="0"/>
              <a:t>, veri görselleştirme , makine öğrenimi , veri madenciliği ve veri analizi için bileşen tabanlı bir görsel programlama yazılımı paketidir .</a:t>
            </a:r>
          </a:p>
          <a:p>
            <a:pPr marL="0" indent="0" algn="just">
              <a:buNone/>
            </a:pPr>
            <a:r>
              <a:rPr lang="tr-TR" dirty="0" err="1"/>
              <a:t>Orange</a:t>
            </a:r>
            <a:r>
              <a:rPr lang="tr-TR" dirty="0"/>
              <a:t> bileşenler </a:t>
            </a:r>
            <a:r>
              <a:rPr lang="tr-TR" dirty="0" err="1"/>
              <a:t>widget</a:t>
            </a:r>
            <a:r>
              <a:rPr lang="tr-TR" dirty="0"/>
              <a:t> olarak adlandırılır ve basit veri görselleştirme, alt küme seçimi ve ön işlemeden öğrenme algoritmalarının ampirik değerlendirmesine ve tahmine dayalı modellemeye kadar uzanır .</a:t>
            </a:r>
          </a:p>
          <a:p>
            <a:pPr marL="0" indent="0" algn="just">
              <a:buNone/>
            </a:pPr>
            <a:r>
              <a:rPr lang="tr-TR" dirty="0"/>
              <a:t>Görsel programlama, iş akışlarının önceden tanımlanmış veya kullanıcı tarafından tasarlanmış pencere öğelerini birbirine bağlayarak oluşturulduğu bir arabirim aracılığıyla uygulanırken , ileri düzey kullanıcılar </a:t>
            </a:r>
            <a:r>
              <a:rPr lang="tr-TR" dirty="0" err="1"/>
              <a:t>Orange'ı</a:t>
            </a:r>
            <a:r>
              <a:rPr lang="tr-TR" dirty="0"/>
              <a:t> veri işleme ve pencere öğesi değişikliği için bir Python kitaplığı olarak kullanabilir.</a:t>
            </a:r>
          </a:p>
          <a:p>
            <a:pPr marL="0" indent="0" algn="just">
              <a:buNone/>
            </a:pP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Kümeleme Nedir?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2428205"/>
          </a:xfrm>
        </p:spPr>
        <p:txBody>
          <a:bodyPr>
            <a:normAutofit/>
          </a:bodyPr>
          <a:lstStyle/>
          <a:p>
            <a:pPr marL="0" indent="0" algn="just">
              <a:buNone/>
            </a:pPr>
            <a:r>
              <a:rPr lang="tr-TR" dirty="0"/>
              <a:t>Küme analizi veya kümeleme, bir nesne kümesini gruplama problemidir. Bu problemde, nesnelerin aynı kümede (salkımda) yer alması için diğer kümelerdeki elemanlardan ziyade herhangi bir şekilde birbirine daha benzer olması gerekmektedir. Veri madenciliğinin ana problemlerinden biri olup, istatistikî veri analizinde de yaygın olarak kullanılan bir tekniktir. Makine öğrenimi, örüntü tanıma, görüntü analizi, bilgi erişimi, biyoenformatik, veri sıkıştırma, ve bilgisayar grafikleri alanlarında da kullanımı mevcuttur.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Resim 5">
            <a:extLst>
              <a:ext uri="{FF2B5EF4-FFF2-40B4-BE49-F238E27FC236}">
                <a16:creationId xmlns:a16="http://schemas.microsoft.com/office/drawing/2014/main" id="{860965F0-3E91-A718-0D31-4D625F4B4A7B}"/>
              </a:ext>
            </a:extLst>
          </p:cNvPr>
          <p:cNvPicPr>
            <a:picLocks noChangeAspect="1"/>
          </p:cNvPicPr>
          <p:nvPr/>
        </p:nvPicPr>
        <p:blipFill>
          <a:blip r:embed="rId2"/>
          <a:stretch>
            <a:fillRect/>
          </a:stretch>
        </p:blipFill>
        <p:spPr>
          <a:xfrm>
            <a:off x="1095970" y="4032980"/>
            <a:ext cx="2495898" cy="1686160"/>
          </a:xfrm>
          <a:prstGeom prst="rect">
            <a:avLst/>
          </a:prstGeom>
        </p:spPr>
      </p:pic>
      <p:pic>
        <p:nvPicPr>
          <p:cNvPr id="8" name="Resim 7">
            <a:extLst>
              <a:ext uri="{FF2B5EF4-FFF2-40B4-BE49-F238E27FC236}">
                <a16:creationId xmlns:a16="http://schemas.microsoft.com/office/drawing/2014/main" id="{E77B6E7D-EFD5-C9CE-6542-E6A38445F6E2}"/>
              </a:ext>
            </a:extLst>
          </p:cNvPr>
          <p:cNvPicPr>
            <a:picLocks noChangeAspect="1"/>
          </p:cNvPicPr>
          <p:nvPr/>
        </p:nvPicPr>
        <p:blipFill>
          <a:blip r:embed="rId3"/>
          <a:stretch>
            <a:fillRect/>
          </a:stretch>
        </p:blipFill>
        <p:spPr>
          <a:xfrm>
            <a:off x="8326406" y="3450848"/>
            <a:ext cx="3178206" cy="2989950"/>
          </a:xfrm>
          <a:prstGeom prst="rect">
            <a:avLst/>
          </a:prstGeom>
        </p:spPr>
      </p:pic>
    </p:spTree>
    <p:extLst>
      <p:ext uri="{BB962C8B-B14F-4D97-AF65-F5344CB8AC3E}">
        <p14:creationId xmlns:p14="http://schemas.microsoft.com/office/powerpoint/2010/main" val="427849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err="1"/>
              <a:t>Orange</a:t>
            </a:r>
            <a:r>
              <a:rPr lang="tr-TR" dirty="0"/>
              <a:t> ile kümeleme işlemleri</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548991"/>
            <a:ext cx="10408642" cy="2428205"/>
          </a:xfrm>
        </p:spPr>
        <p:txBody>
          <a:bodyPr>
            <a:normAutofit/>
          </a:bodyPr>
          <a:lstStyle/>
          <a:p>
            <a:pPr marL="0" indent="0" algn="just">
              <a:buNone/>
            </a:pPr>
            <a:r>
              <a:rPr lang="tr-TR" dirty="0" err="1"/>
              <a:t>Orange</a:t>
            </a:r>
            <a:r>
              <a:rPr lang="tr-TR" dirty="0"/>
              <a:t> uygulaması bize halihazırda işlerimizi kolaylaştırmak ve öğrenmek için veri madenciliği hakkında bir çok parametre kullanımını hazır bir şekilde sunuyor. Kümeleme algoritmaları da bunlardan bazıları. </a:t>
            </a:r>
            <a:r>
              <a:rPr lang="tr-TR" dirty="0" err="1"/>
              <a:t>Orange</a:t>
            </a:r>
            <a:r>
              <a:rPr lang="tr-TR" dirty="0"/>
              <a:t> uygulamasında 2023 ocak ayında </a:t>
            </a:r>
            <a:r>
              <a:rPr lang="tr-TR" dirty="0" err="1"/>
              <a:t>şuanlık</a:t>
            </a:r>
            <a:r>
              <a:rPr lang="tr-TR" dirty="0"/>
              <a:t> hiyerarşik kümeleme, k-</a:t>
            </a:r>
            <a:r>
              <a:rPr lang="tr-TR" dirty="0" err="1"/>
              <a:t>means</a:t>
            </a:r>
            <a:r>
              <a:rPr lang="tr-TR" dirty="0"/>
              <a:t> algoritması ile kümeleme, </a:t>
            </a:r>
            <a:r>
              <a:rPr lang="tr-TR" dirty="0" err="1"/>
              <a:t>louvain</a:t>
            </a:r>
            <a:r>
              <a:rPr lang="tr-TR" dirty="0"/>
              <a:t> algoritması ile kümeleme fonksiyonlarını hâlihazırda barındırmaktadır. İsterseniz kendiniz Python üzerinden farklı kütüphaneleri de kullanarak kümeleme işlemleri yapabilir ya da veri setiniz ile çalışabilirsiniz.</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 name="Resim 6">
            <a:extLst>
              <a:ext uri="{FF2B5EF4-FFF2-40B4-BE49-F238E27FC236}">
                <a16:creationId xmlns:a16="http://schemas.microsoft.com/office/drawing/2014/main" id="{B9D35479-9C2C-01D4-0F61-41C0D2A7E6DC}"/>
              </a:ext>
            </a:extLst>
          </p:cNvPr>
          <p:cNvPicPr>
            <a:picLocks noChangeAspect="1"/>
          </p:cNvPicPr>
          <p:nvPr/>
        </p:nvPicPr>
        <p:blipFill>
          <a:blip r:embed="rId2"/>
          <a:stretch>
            <a:fillRect/>
          </a:stretch>
        </p:blipFill>
        <p:spPr>
          <a:xfrm>
            <a:off x="1187291" y="3429000"/>
            <a:ext cx="2026425" cy="3222142"/>
          </a:xfrm>
          <a:prstGeom prst="rect">
            <a:avLst/>
          </a:prstGeom>
        </p:spPr>
      </p:pic>
    </p:spTree>
    <p:extLst>
      <p:ext uri="{BB962C8B-B14F-4D97-AF65-F5344CB8AC3E}">
        <p14:creationId xmlns:p14="http://schemas.microsoft.com/office/powerpoint/2010/main" val="283435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Orange</a:t>
            </a:r>
            <a:r>
              <a:rPr lang="tr-TR" dirty="0"/>
              <a:t> İle Kümeleme İşlemi</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1"/>
            <a:ext cx="10408642" cy="1371762"/>
          </a:xfrm>
        </p:spPr>
        <p:txBody>
          <a:bodyPr>
            <a:normAutofit/>
          </a:bodyPr>
          <a:lstStyle/>
          <a:p>
            <a:pPr marL="0" indent="0" algn="just">
              <a:buNone/>
            </a:pPr>
            <a:r>
              <a:rPr lang="tr-TR" dirty="0" err="1"/>
              <a:t>Orange</a:t>
            </a:r>
            <a:r>
              <a:rPr lang="tr-TR" dirty="0"/>
              <a:t> ile kümeleme işlemi yapmak için kümelememiz gereken bir veri elde edeceğiz, bunun için </a:t>
            </a:r>
            <a:r>
              <a:rPr lang="tr-TR" dirty="0" err="1"/>
              <a:t>paint</a:t>
            </a:r>
            <a:r>
              <a:rPr lang="tr-TR" dirty="0"/>
              <a:t> data özelliğini kullanacağız. Ve rastgele kümelemek için veri seti oluşturacağız.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Resim 5">
            <a:extLst>
              <a:ext uri="{FF2B5EF4-FFF2-40B4-BE49-F238E27FC236}">
                <a16:creationId xmlns:a16="http://schemas.microsoft.com/office/drawing/2014/main" id="{6F0F54BA-E8DE-CDE3-BFBF-5D026CCCC9FA}"/>
              </a:ext>
            </a:extLst>
          </p:cNvPr>
          <p:cNvPicPr>
            <a:picLocks noChangeAspect="1"/>
          </p:cNvPicPr>
          <p:nvPr/>
        </p:nvPicPr>
        <p:blipFill>
          <a:blip r:embed="rId2"/>
          <a:stretch>
            <a:fillRect/>
          </a:stretch>
        </p:blipFill>
        <p:spPr>
          <a:xfrm>
            <a:off x="1095970" y="4171718"/>
            <a:ext cx="1428949" cy="1886213"/>
          </a:xfrm>
          <a:prstGeom prst="rect">
            <a:avLst/>
          </a:prstGeom>
        </p:spPr>
      </p:pic>
      <p:pic>
        <p:nvPicPr>
          <p:cNvPr id="10" name="Resim 9">
            <a:extLst>
              <a:ext uri="{FF2B5EF4-FFF2-40B4-BE49-F238E27FC236}">
                <a16:creationId xmlns:a16="http://schemas.microsoft.com/office/drawing/2014/main" id="{8EB3896E-4E5A-EA68-A4C6-18D3B6EE6607}"/>
              </a:ext>
            </a:extLst>
          </p:cNvPr>
          <p:cNvPicPr>
            <a:picLocks noChangeAspect="1"/>
          </p:cNvPicPr>
          <p:nvPr/>
        </p:nvPicPr>
        <p:blipFill>
          <a:blip r:embed="rId3"/>
          <a:stretch>
            <a:fillRect/>
          </a:stretch>
        </p:blipFill>
        <p:spPr>
          <a:xfrm>
            <a:off x="5149049" y="2709883"/>
            <a:ext cx="4824950" cy="3908420"/>
          </a:xfrm>
          <a:prstGeom prst="rect">
            <a:avLst/>
          </a:prstGeom>
        </p:spPr>
      </p:pic>
    </p:spTree>
    <p:extLst>
      <p:ext uri="{BB962C8B-B14F-4D97-AF65-F5344CB8AC3E}">
        <p14:creationId xmlns:p14="http://schemas.microsoft.com/office/powerpoint/2010/main" val="232548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Orange</a:t>
            </a:r>
            <a:r>
              <a:rPr lang="tr-TR" dirty="0"/>
              <a:t> İle Kümeleme İşlemi</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1"/>
            <a:ext cx="10408642" cy="1371762"/>
          </a:xfrm>
        </p:spPr>
        <p:txBody>
          <a:bodyPr>
            <a:normAutofit/>
          </a:bodyPr>
          <a:lstStyle/>
          <a:p>
            <a:pPr marL="0" indent="0" algn="just">
              <a:buNone/>
            </a:pPr>
            <a:r>
              <a:rPr lang="tr-TR" dirty="0"/>
              <a:t>Şimdi oluşturmuş olduğumuz bu veri setini kümelemek için k-</a:t>
            </a:r>
            <a:r>
              <a:rPr lang="tr-TR" dirty="0" err="1"/>
              <a:t>means</a:t>
            </a:r>
            <a:r>
              <a:rPr lang="tr-TR" dirty="0"/>
              <a:t> algoritmasını kullanacağız. Ve verilerimizin nasıl kümelendiğini </a:t>
            </a:r>
            <a:r>
              <a:rPr lang="tr-TR" dirty="0" err="1"/>
              <a:t>önizlemek</a:t>
            </a:r>
            <a:r>
              <a:rPr lang="tr-TR" dirty="0"/>
              <a:t> ya da fotoğraf olarak kaydetmek için de </a:t>
            </a:r>
            <a:r>
              <a:rPr lang="tr-TR" dirty="0" err="1"/>
              <a:t>scatter</a:t>
            </a:r>
            <a:r>
              <a:rPr lang="tr-TR" dirty="0"/>
              <a:t> </a:t>
            </a:r>
            <a:r>
              <a:rPr lang="tr-TR" dirty="0" err="1"/>
              <a:t>plot</a:t>
            </a:r>
            <a:r>
              <a:rPr lang="tr-TR" dirty="0"/>
              <a:t> parametresini kullanacağız.</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7" name="Resim 6">
            <a:extLst>
              <a:ext uri="{FF2B5EF4-FFF2-40B4-BE49-F238E27FC236}">
                <a16:creationId xmlns:a16="http://schemas.microsoft.com/office/drawing/2014/main" id="{8A456688-88D8-2D5C-B950-DB5275AC82D1}"/>
              </a:ext>
            </a:extLst>
          </p:cNvPr>
          <p:cNvPicPr>
            <a:picLocks noChangeAspect="1"/>
          </p:cNvPicPr>
          <p:nvPr/>
        </p:nvPicPr>
        <p:blipFill>
          <a:blip r:embed="rId2"/>
          <a:stretch>
            <a:fillRect/>
          </a:stretch>
        </p:blipFill>
        <p:spPr>
          <a:xfrm>
            <a:off x="921695" y="3630526"/>
            <a:ext cx="3801225" cy="1116646"/>
          </a:xfrm>
          <a:prstGeom prst="rect">
            <a:avLst/>
          </a:prstGeom>
        </p:spPr>
      </p:pic>
      <p:pic>
        <p:nvPicPr>
          <p:cNvPr id="9" name="Resim 8">
            <a:extLst>
              <a:ext uri="{FF2B5EF4-FFF2-40B4-BE49-F238E27FC236}">
                <a16:creationId xmlns:a16="http://schemas.microsoft.com/office/drawing/2014/main" id="{F8BAA108-B780-F3EB-AB83-370426E96FD0}"/>
              </a:ext>
            </a:extLst>
          </p:cNvPr>
          <p:cNvPicPr>
            <a:picLocks noChangeAspect="1"/>
          </p:cNvPicPr>
          <p:nvPr/>
        </p:nvPicPr>
        <p:blipFill>
          <a:blip r:embed="rId3"/>
          <a:stretch>
            <a:fillRect/>
          </a:stretch>
        </p:blipFill>
        <p:spPr>
          <a:xfrm>
            <a:off x="5474937" y="2876203"/>
            <a:ext cx="6364790" cy="3741937"/>
          </a:xfrm>
          <a:prstGeom prst="rect">
            <a:avLst/>
          </a:prstGeom>
        </p:spPr>
      </p:pic>
    </p:spTree>
    <p:extLst>
      <p:ext uri="{BB962C8B-B14F-4D97-AF65-F5344CB8AC3E}">
        <p14:creationId xmlns:p14="http://schemas.microsoft.com/office/powerpoint/2010/main" val="571323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479503" y="2005712"/>
            <a:ext cx="8915400" cy="3777622"/>
          </a:xfrm>
        </p:spPr>
        <p:txBody>
          <a:bodyPr>
            <a:normAutofit lnSpcReduction="10000"/>
          </a:bodyPr>
          <a:lstStyle/>
          <a:p>
            <a:pPr marL="0" indent="0">
              <a:buNone/>
            </a:pPr>
            <a:r>
              <a:rPr lang="tr-TR" dirty="0" err="1"/>
              <a:t>Orange</a:t>
            </a:r>
            <a:r>
              <a:rPr lang="tr-TR" dirty="0"/>
              <a:t> Nedir?</a:t>
            </a:r>
            <a:br>
              <a:rPr lang="tr-TR" dirty="0"/>
            </a:br>
            <a:r>
              <a:rPr lang="en-US" dirty="0">
                <a:hlinkClick r:id="rId2"/>
              </a:rPr>
              <a:t>https://en.wikipedia.org/wiki/Orange_(software)</a:t>
            </a:r>
            <a:endParaRPr lang="tr-TR" dirty="0"/>
          </a:p>
          <a:p>
            <a:pPr marL="0" indent="0">
              <a:buNone/>
            </a:pPr>
            <a:r>
              <a:rPr lang="tr-TR" dirty="0"/>
              <a:t>Kümeleme nedir?</a:t>
            </a:r>
          </a:p>
          <a:p>
            <a:pPr marL="0" indent="0">
              <a:buNone/>
            </a:pPr>
            <a:r>
              <a:rPr lang="tr-TR" dirty="0">
                <a:hlinkClick r:id="rId3"/>
              </a:rPr>
              <a:t>https://medium.com/deep-learning-turkiye/k-means-algoritmas%C4%B1-b460620dd02a</a:t>
            </a:r>
            <a:endParaRPr lang="tr-TR" dirty="0"/>
          </a:p>
          <a:p>
            <a:pPr marL="0" indent="0">
              <a:buNone/>
            </a:pPr>
            <a:r>
              <a:rPr lang="tr-TR" dirty="0">
                <a:hlinkClick r:id="rId4"/>
              </a:rPr>
              <a:t>https://tr.wikipedia.org/wiki/K%C3%BCmeleme_analizi</a:t>
            </a:r>
            <a:endParaRPr lang="tr-TR" dirty="0"/>
          </a:p>
          <a:p>
            <a:pPr marL="0" indent="0">
              <a:buNone/>
            </a:pPr>
            <a:endParaRPr lang="tr-TR" dirty="0"/>
          </a:p>
          <a:p>
            <a:pPr marL="0" indent="0">
              <a:buNone/>
            </a:pPr>
            <a:r>
              <a:rPr lang="tr-TR" dirty="0" err="1"/>
              <a:t>Orange</a:t>
            </a:r>
            <a:r>
              <a:rPr lang="tr-TR" dirty="0"/>
              <a:t> ile kümeleme işlemleri</a:t>
            </a:r>
          </a:p>
          <a:p>
            <a:pPr marL="0" indent="0">
              <a:buNone/>
            </a:pPr>
            <a:r>
              <a:rPr lang="tr-TR" dirty="0">
                <a:hlinkClick r:id="rId5"/>
              </a:rPr>
              <a:t>https://orangedatamining.com/blog/2022/2022-25-11-clustering-videos/</a:t>
            </a:r>
            <a:endParaRPr lang="tr-TR" dirty="0"/>
          </a:p>
          <a:p>
            <a:pPr marL="0" indent="0">
              <a:buNone/>
            </a:pPr>
            <a:r>
              <a:rPr lang="tr-TR" dirty="0">
                <a:hlinkClick r:id="rId6"/>
              </a:rPr>
              <a:t>https://www.youtube.com/watch?v=sfcmsyorZV0&amp;list=PLmNPvQr9Tf-b_SuBdoRsuNhTmaHJ0eKab&amp;index=7&amp;ab_channel=OrangeDataMining</a:t>
            </a:r>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Dikdörtgen 7">
            <a:extLst>
              <a:ext uri="{FF2B5EF4-FFF2-40B4-BE49-F238E27FC236}">
                <a16:creationId xmlns:a16="http://schemas.microsoft.com/office/drawing/2014/main" id="{03FCA83D-C5FB-435B-A2B5-B2A5937640CC}"/>
              </a:ext>
            </a:extLst>
          </p:cNvPr>
          <p:cNvSpPr/>
          <p:nvPr/>
        </p:nvSpPr>
        <p:spPr>
          <a:xfrm>
            <a:off x="9303026" y="6450986"/>
            <a:ext cx="288897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7">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9" name="Resim 8">
            <a:extLst>
              <a:ext uri="{FF2B5EF4-FFF2-40B4-BE49-F238E27FC236}">
                <a16:creationId xmlns:a16="http://schemas.microsoft.com/office/drawing/2014/main" id="{C884824E-9ABA-46E8-A589-83522BCF90FF}"/>
              </a:ext>
            </a:extLst>
          </p:cNvPr>
          <p:cNvPicPr>
            <a:picLocks noChangeAspect="1"/>
          </p:cNvPicPr>
          <p:nvPr/>
        </p:nvPicPr>
        <p:blipFill rotWithShape="1">
          <a:blip r:embed="rId8"/>
          <a:srcRect l="11094" t="21526" r="11094" b="21125"/>
          <a:stretch/>
        </p:blipFill>
        <p:spPr>
          <a:xfrm>
            <a:off x="10052869" y="5115683"/>
            <a:ext cx="1811729" cy="1335303"/>
          </a:xfrm>
          <a:prstGeom prst="rect">
            <a:avLst/>
          </a:prstGeom>
        </p:spPr>
      </p:pic>
    </p:spTree>
    <p:extLst>
      <p:ext uri="{BB962C8B-B14F-4D97-AF65-F5344CB8AC3E}">
        <p14:creationId xmlns:p14="http://schemas.microsoft.com/office/powerpoint/2010/main" val="255613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4362681" y="5057069"/>
            <a:ext cx="7613734"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682720" y="2984641"/>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4693186" y="5158863"/>
            <a:ext cx="7157490" cy="1489597"/>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Samet Yiğit GÜNAY</a:t>
            </a:r>
            <a:br>
              <a:rPr lang="tr-TR" b="1" dirty="0">
                <a:solidFill>
                  <a:schemeClr val="tx1"/>
                </a:solidFill>
              </a:rPr>
            </a:br>
            <a:br>
              <a:rPr lang="tr-TR" b="1" dirty="0">
                <a:solidFill>
                  <a:schemeClr val="tx1"/>
                </a:solidFill>
              </a:rPr>
            </a:br>
            <a:r>
              <a:rPr lang="tr-TR" dirty="0">
                <a:solidFill>
                  <a:schemeClr val="tx1"/>
                </a:solidFill>
              </a:rPr>
              <a:t>E-posta                       : gunaysamet44@gmail.com</a:t>
            </a:r>
          </a:p>
          <a:p>
            <a:r>
              <a:rPr lang="tr-TR" dirty="0">
                <a:solidFill>
                  <a:schemeClr val="tx1"/>
                </a:solidFill>
              </a:rPr>
              <a:t>Tarih                            : 06/01/2023</a:t>
            </a:r>
          </a:p>
          <a:p>
            <a:r>
              <a:rPr lang="tr-TR" dirty="0">
                <a:solidFill>
                  <a:schemeClr val="tx1"/>
                </a:solidFill>
              </a:rPr>
              <a:t>Sürüm                         : v1</a:t>
            </a:r>
          </a:p>
        </p:txBody>
      </p:sp>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526004" y="50651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pic>
        <p:nvPicPr>
          <p:cNvPr id="8" name="Picture 2" descr="5 Temel Soruda Veri Madenciliği (Data Mining) Nedir? - Vizyoner Genç">
            <a:extLst>
              <a:ext uri="{FF2B5EF4-FFF2-40B4-BE49-F238E27FC236}">
                <a16:creationId xmlns:a16="http://schemas.microsoft.com/office/drawing/2014/main" id="{B5411EE9-9287-46B7-A776-02783B9C2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9195" y="318325"/>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1" name="Dikdörtgen 10">
            <a:extLst>
              <a:ext uri="{FF2B5EF4-FFF2-40B4-BE49-F238E27FC236}">
                <a16:creationId xmlns:a16="http://schemas.microsoft.com/office/drawing/2014/main" id="{DB04ABB8-254C-4048-B046-344B5E0579C6}"/>
              </a:ext>
            </a:extLst>
          </p:cNvPr>
          <p:cNvSpPr/>
          <p:nvPr/>
        </p:nvSpPr>
        <p:spPr>
          <a:xfrm>
            <a:off x="564054" y="1473529"/>
            <a:ext cx="291696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4" name="Resim 13">
            <a:extLst>
              <a:ext uri="{FF2B5EF4-FFF2-40B4-BE49-F238E27FC236}">
                <a16:creationId xmlns:a16="http://schemas.microsoft.com/office/drawing/2014/main" id="{AB8EB301-BEE9-4D50-B8FC-046E46C5C2FE}"/>
              </a:ext>
            </a:extLst>
          </p:cNvPr>
          <p:cNvPicPr>
            <a:picLocks noChangeAspect="1"/>
          </p:cNvPicPr>
          <p:nvPr/>
        </p:nvPicPr>
        <p:blipFill rotWithShape="1">
          <a:blip r:embed="rId4"/>
          <a:srcRect l="11094" t="21526" r="11094" b="21125"/>
          <a:stretch/>
        </p:blipFill>
        <p:spPr>
          <a:xfrm>
            <a:off x="1054642" y="107098"/>
            <a:ext cx="1811729" cy="1335303"/>
          </a:xfrm>
          <a:prstGeom prst="rect">
            <a:avLst/>
          </a:prstGeom>
        </p:spPr>
      </p:pic>
    </p:spTree>
    <p:extLst>
      <p:ext uri="{BB962C8B-B14F-4D97-AF65-F5344CB8AC3E}">
        <p14:creationId xmlns:p14="http://schemas.microsoft.com/office/powerpoint/2010/main" val="3793757714"/>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250</TotalTime>
  <Words>505</Words>
  <Application>Microsoft Office PowerPoint</Application>
  <PresentationFormat>Geniş ekran</PresentationFormat>
  <Paragraphs>50</Paragraphs>
  <Slides>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9</vt:i4>
      </vt:variant>
    </vt:vector>
  </HeadingPairs>
  <TitlesOfParts>
    <vt:vector size="14" baseType="lpstr">
      <vt:lpstr>Arial</vt:lpstr>
      <vt:lpstr>Calibri</vt:lpstr>
      <vt:lpstr>Century Gothic</vt:lpstr>
      <vt:lpstr>Wingdings 3</vt:lpstr>
      <vt:lpstr>Duman</vt:lpstr>
      <vt:lpstr>Orange İle Kümeleme İşlemleri</vt:lpstr>
      <vt:lpstr>İçindekiler</vt:lpstr>
      <vt:lpstr>Orange Nedir? </vt:lpstr>
      <vt:lpstr>Kümeleme Nedir?</vt:lpstr>
      <vt:lpstr>Orange ile kümeleme işlemleri</vt:lpstr>
      <vt:lpstr>Orange İle Kümeleme İşlemi</vt:lpstr>
      <vt:lpstr>Orange İle Kümeleme İşlemi</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SYG</cp:lastModifiedBy>
  <cp:revision>31</cp:revision>
  <dcterms:created xsi:type="dcterms:W3CDTF">2020-04-15T07:57:29Z</dcterms:created>
  <dcterms:modified xsi:type="dcterms:W3CDTF">2023-01-12T23:28:41Z</dcterms:modified>
</cp:coreProperties>
</file>