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72" r:id="rId6"/>
    <p:sldId id="261" r:id="rId7"/>
    <p:sldId id="274" r:id="rId8"/>
    <p:sldId id="276" r:id="rId9"/>
    <p:sldId id="275" r:id="rId10"/>
    <p:sldId id="271" r:id="rId11"/>
    <p:sldId id="262" r:id="rId12"/>
    <p:sldId id="264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370664"/>
            <a:ext cx="6015714" cy="21844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577" y="3166439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Twoing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Algoritması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Nedir?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19997" y="4539292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Özgür Peynirci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17</a:t>
            </a:r>
            <a:r>
              <a:rPr lang="tr-TR" dirty="0">
                <a:solidFill>
                  <a:schemeClr val="tx1"/>
                </a:solidFill>
              </a:rPr>
              <a:t>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r>
              <a:rPr lang="en-US" dirty="0"/>
              <a:t>CART (Classification and Regression Tree)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Öğrenmesinde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tahminsel</a:t>
            </a:r>
            <a:r>
              <a:rPr lang="en-US" dirty="0"/>
              <a:t> </a:t>
            </a:r>
            <a:r>
              <a:rPr lang="en-US" dirty="0" err="1"/>
              <a:t>modelleme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algoritmadır</a:t>
            </a:r>
            <a:r>
              <a:rPr lang="en-US" dirty="0"/>
              <a:t>. </a:t>
            </a:r>
          </a:p>
          <a:p>
            <a:r>
              <a:rPr lang="en-US" dirty="0"/>
              <a:t>Bu </a:t>
            </a:r>
            <a:r>
              <a:rPr lang="en-US" dirty="0" err="1"/>
              <a:t>algoritma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dallanması</a:t>
            </a:r>
            <a:r>
              <a:rPr lang="en-US" dirty="0"/>
              <a:t> </a:t>
            </a:r>
            <a:r>
              <a:rPr lang="en-US" dirty="0" err="1"/>
              <a:t>tahminsel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ağacıdır</a:t>
            </a:r>
            <a:r>
              <a:rPr lang="en-US" dirty="0"/>
              <a:t>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C7A884E-EC90-3251-9662-8CBC2177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1853406"/>
            <a:ext cx="7486650" cy="43399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5134C6-8A7F-4831-533D-37E96F761936}"/>
              </a:ext>
            </a:extLst>
          </p:cNvPr>
          <p:cNvSpPr txBox="1"/>
          <p:nvPr/>
        </p:nvSpPr>
        <p:spPr>
          <a:xfrm>
            <a:off x="3366294" y="62338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Comparative Study of </a:t>
            </a:r>
            <a:r>
              <a:rPr lang="en-US" b="1" dirty="0" err="1"/>
              <a:t>Twoing</a:t>
            </a:r>
            <a:r>
              <a:rPr lang="en-US" b="1" dirty="0"/>
              <a:t> and Entropy Criterion for Decision Tree Classification of Dispersed Data</a:t>
            </a:r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Benzeri</a:t>
            </a:r>
            <a:r>
              <a:rPr lang="en-US" dirty="0"/>
              <a:t> </a:t>
            </a:r>
            <a:r>
              <a:rPr lang="en-US" dirty="0" err="1"/>
              <a:t>Bölme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297690" cy="29246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</a:rPr>
              <a:t>Reduction in Variance</a:t>
            </a:r>
          </a:p>
          <a:p>
            <a:pPr marL="514350" indent="-514350">
              <a:buFont typeface="+mj-lt"/>
              <a:buAutoNum type="arabicPeriod"/>
            </a:pPr>
            <a:endParaRPr lang="en-US" b="1" i="0" dirty="0">
              <a:solidFill>
                <a:srgbClr val="222222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</a:rPr>
              <a:t>Information Gain</a:t>
            </a:r>
          </a:p>
          <a:p>
            <a:pPr marL="514350" indent="-514350">
              <a:buFont typeface="+mj-lt"/>
              <a:buAutoNum type="arabicPeriod"/>
            </a:pPr>
            <a:endParaRPr lang="en-US" b="1" i="0" dirty="0">
              <a:solidFill>
                <a:srgbClr val="222222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</a:rPr>
              <a:t>Gini Impurity</a:t>
            </a:r>
          </a:p>
          <a:p>
            <a:pPr marL="514350" indent="-514350">
              <a:buFont typeface="+mj-lt"/>
              <a:buAutoNum type="arabicPeriod"/>
            </a:pPr>
            <a:endParaRPr lang="en-US" b="1" i="0" dirty="0">
              <a:solidFill>
                <a:srgbClr val="222222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</a:rPr>
              <a:t>Chi-Square</a:t>
            </a:r>
          </a:p>
          <a:p>
            <a:pPr marL="514350" indent="-514350">
              <a:buFont typeface="+mj-lt"/>
              <a:buAutoNum type="arabicPeriod"/>
            </a:pPr>
            <a:endParaRPr lang="en-US" b="1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3A266-F476-D7F4-ABCF-7EBAB867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16" y="1205978"/>
            <a:ext cx="3512906" cy="89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E98CF-0079-92DB-3ACF-9B72BEE9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805" y="2090511"/>
            <a:ext cx="5098712" cy="530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2E9BC-1568-B4FD-BC3B-59C78A30E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60" y="5045832"/>
            <a:ext cx="4423394" cy="1266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AD9679-0987-F708-C0FA-F49166ED9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662" y="2630802"/>
            <a:ext cx="4494212" cy="700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ABDB30-6111-FB3C-9A01-A4ECFE2A9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403" y="5018918"/>
            <a:ext cx="2532414" cy="12662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E2F342-3A41-FE5A-32DB-5FA3CA8FF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805" y="3342467"/>
            <a:ext cx="5578012" cy="11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oranları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ediliyorsa</a:t>
            </a:r>
            <a:r>
              <a:rPr lang="en-US" dirty="0"/>
              <a:t> </a:t>
            </a:r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seçenektir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işlemede</a:t>
            </a:r>
            <a:r>
              <a:rPr lang="en-US" dirty="0"/>
              <a:t> Gini </a:t>
            </a:r>
            <a:r>
              <a:rPr lang="en-US" dirty="0" err="1"/>
              <a:t>bölmesi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verirken</a:t>
            </a:r>
            <a:r>
              <a:rPr lang="en-US" dirty="0"/>
              <a:t>,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sınıflandırmada</a:t>
            </a:r>
            <a:r>
              <a:rPr lang="en-US" dirty="0"/>
              <a:t> </a:t>
            </a:r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</a:rPr>
              <a:t>Aning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S., &amp;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Przybyła-Kasperek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M. (2022). Comparative Study of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Twoing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and Entropy Criterion for Decision Tree Classification of Dispersed Data.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Procedia Computer Science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207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2434-2443.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</a:rPr>
              <a:t>Kayri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Kayri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İ. (2015). The comparison of Gini and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Twoing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algorithms in terms of predictive ability and misclassification cost in data mining: an empirical study.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databases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</a:rPr>
              <a:t>(5).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Rodrigues, L. F., Cruz, F. C., Oliveira, M. A., Simas Filho, E. F., Albuquerque, M. C., Silva, I. C., &amp; Farias, C. T. (2019). Carburization level identification in industrial HP pipes using ultrasonic evaluation and machine learning.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Ultrasonics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94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 145-151.</a:t>
            </a:r>
            <a:endParaRPr lang="tr-TR" b="0" i="0" dirty="0">
              <a:solidFill>
                <a:srgbClr val="222222"/>
              </a:solidFill>
              <a:effectLst/>
            </a:endParaRPr>
          </a:p>
          <a:p>
            <a:r>
              <a:rPr lang="en-US" dirty="0"/>
              <a:t>https://mail.baskent.edu.tr/~20410964/DM_8.pdf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en-US" b="1" dirty="0">
                <a:solidFill>
                  <a:schemeClr val="tx1"/>
                </a:solidFill>
              </a:rPr>
              <a:t>Özgür Peynirci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en-US" dirty="0">
                <a:solidFill>
                  <a:schemeClr val="tx1"/>
                </a:solidFill>
              </a:rPr>
              <a:t>ozgurpeynirci@gmail.com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17</a:t>
            </a:r>
            <a:r>
              <a:rPr lang="tr-TR" dirty="0">
                <a:solidFill>
                  <a:schemeClr val="tx1"/>
                </a:solidFill>
              </a:rPr>
              <a:t>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tr-TR" dirty="0"/>
          </a:p>
          <a:p>
            <a:r>
              <a:rPr lang="tr-TR" dirty="0"/>
              <a:t>Karar Ağacı (3 sayfa)</a:t>
            </a:r>
            <a:r>
              <a:rPr lang="en-US" dirty="0"/>
              <a:t> </a:t>
            </a:r>
            <a:endParaRPr lang="tr-TR" dirty="0"/>
          </a:p>
          <a:p>
            <a:r>
              <a:rPr lang="tr-TR" dirty="0"/>
              <a:t>Karar Ağacı Avantajları</a:t>
            </a:r>
          </a:p>
          <a:p>
            <a:r>
              <a:rPr lang="tr-TR" dirty="0"/>
              <a:t>Karar Ağacı Dezavantajları</a:t>
            </a:r>
          </a:p>
          <a:p>
            <a:r>
              <a:rPr lang="tr-TR" dirty="0"/>
              <a:t>Karar Ağacı Kullanım Alanları</a:t>
            </a:r>
          </a:p>
          <a:p>
            <a:r>
              <a:rPr lang="en-US" dirty="0"/>
              <a:t>CART</a:t>
            </a:r>
          </a:p>
          <a:p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endParaRPr lang="en-US" dirty="0"/>
          </a:p>
          <a:p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Benzeri</a:t>
            </a:r>
            <a:r>
              <a:rPr lang="en-US" dirty="0"/>
              <a:t> </a:t>
            </a:r>
            <a:r>
              <a:rPr lang="en-US" dirty="0" err="1"/>
              <a:t>Bölme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endParaRPr lang="en-US" dirty="0"/>
          </a:p>
          <a:p>
            <a:r>
              <a:rPr lang="en-US" dirty="0" err="1"/>
              <a:t>Sonuç</a:t>
            </a:r>
            <a:r>
              <a:rPr lang="en-US" dirty="0"/>
              <a:t> </a:t>
            </a:r>
          </a:p>
          <a:p>
            <a:r>
              <a:rPr lang="en-US" dirty="0" err="1"/>
              <a:t>Kaynaklar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Twoing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067330" cy="4589387"/>
          </a:xfrm>
        </p:spPr>
        <p:txBody>
          <a:bodyPr>
            <a:normAutofit/>
          </a:bodyPr>
          <a:lstStyle/>
          <a:p>
            <a:pPr algn="just"/>
            <a:r>
              <a:rPr lang="en-US" sz="2000" b="1" i="0" dirty="0" err="1">
                <a:solidFill>
                  <a:srgbClr val="202122"/>
                </a:solidFill>
                <a:effectLst/>
              </a:rPr>
              <a:t>Karar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202122"/>
                </a:solidFill>
                <a:effectLst/>
              </a:rPr>
              <a:t>ağacı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kurum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veya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kuruluş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tarafından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tercihlerin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risklerin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kazançların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hedeflerin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anlaşılmasına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yardımcı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olan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teknik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türüdür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Aynı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zamanda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birçok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önemli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yatırım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sahalarında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uygulanabilen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birbiriyle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bağlantılı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şans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olaylarıyla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ilgili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olarak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çıkan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çeşitli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karar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noktalarını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incelemek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için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kullanılan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karar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destek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aracıdı</a:t>
            </a:r>
            <a:r>
              <a:rPr lang="en-US" sz="2000" dirty="0" err="1">
                <a:solidFill>
                  <a:srgbClr val="202122"/>
                </a:solidFill>
              </a:rPr>
              <a:t>r</a:t>
            </a:r>
            <a:r>
              <a:rPr lang="en-US" sz="2000" dirty="0">
                <a:solidFill>
                  <a:srgbClr val="202122"/>
                </a:solidFill>
              </a:rPr>
              <a:t>.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Yalnızca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koşullu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kontrol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ifadeleri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içeren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bi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algoritmayı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görüntülemenin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yoludur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dirty="0"/>
          </a:p>
          <a:p>
            <a:pPr algn="just"/>
            <a:r>
              <a:rPr lang="en-US" sz="2000" dirty="0" err="1"/>
              <a:t>Twoing</a:t>
            </a:r>
            <a:r>
              <a:rPr lang="en-US" sz="2000" dirty="0"/>
              <a:t> </a:t>
            </a:r>
            <a:r>
              <a:rPr lang="en-US" sz="2000" dirty="0" err="1"/>
              <a:t>algoritması</a:t>
            </a:r>
            <a:r>
              <a:rPr lang="en-US" sz="2000" dirty="0"/>
              <a:t> CART (Classification and Regression Tree) </a:t>
            </a:r>
            <a:r>
              <a:rPr lang="en-US" sz="2000" dirty="0" err="1"/>
              <a:t>algoritmasında</a:t>
            </a:r>
            <a:r>
              <a:rPr lang="en-US" sz="2000" dirty="0"/>
              <a:t> </a:t>
            </a:r>
            <a:r>
              <a:rPr lang="en-US" sz="2000" dirty="0" err="1"/>
              <a:t>karar</a:t>
            </a:r>
            <a:r>
              <a:rPr lang="en-US" sz="2000" dirty="0"/>
              <a:t> </a:t>
            </a:r>
            <a:r>
              <a:rPr lang="en-US" sz="2000" dirty="0" err="1"/>
              <a:t>ağacını</a:t>
            </a:r>
            <a:r>
              <a:rPr lang="en-US" sz="2000" dirty="0"/>
              <a:t> </a:t>
            </a:r>
            <a:r>
              <a:rPr lang="en-US" sz="2000" dirty="0" err="1"/>
              <a:t>bölmede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</a:t>
            </a:r>
            <a:r>
              <a:rPr lang="tr-TR" dirty="0"/>
              <a:t>r Ağacı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92D542D-7557-8CE1-CBF0-B211025A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67" y="1598410"/>
            <a:ext cx="8359864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tr-TR" dirty="0" err="1"/>
              <a:t>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067330" cy="4589387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tr-TR" sz="2000" dirty="0"/>
              <a:t>Sorunun tanımlanması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000" dirty="0"/>
              <a:t>Karar ağacının çizilmesi / yapılandırılması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000" dirty="0"/>
              <a:t>Olayların oluşma olasılıklarının atanması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000" dirty="0"/>
              <a:t>Beklenen getirinin (veya faydanın) ilgili şans noktası için hesaplanması - geriye doğru, işlem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000" dirty="0"/>
              <a:t>En yüksek beklenen getirinin (faydanın) ilgili karar noktasına atanması - geriye doğru, karşılaştırma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000" dirty="0"/>
              <a:t>Önerinin sunulması</a:t>
            </a: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tr-TR" dirty="0"/>
              <a:t>Ağacı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ağaçlarını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amaçlarla</a:t>
            </a:r>
            <a:r>
              <a:rPr lang="en-US" dirty="0"/>
              <a:t> </a:t>
            </a:r>
            <a:r>
              <a:rPr lang="en-US" dirty="0" err="1"/>
              <a:t>bölmek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ölçüm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ünlüleri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Gini </a:t>
            </a:r>
            <a:r>
              <a:rPr lang="en-US" dirty="0" err="1"/>
              <a:t>impurity’dir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5CAE255-07CD-CD87-0D47-DDEE4188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45" y="2782887"/>
            <a:ext cx="5336092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Ağacı Avantajları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067330" cy="4589387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Karar ağacı oluşturmak zahmetsizdir </a:t>
            </a:r>
          </a:p>
          <a:p>
            <a:pPr algn="just"/>
            <a:r>
              <a:rPr lang="tr-TR" sz="2000" dirty="0"/>
              <a:t>Küçük ağaçları yorumlamak kolaydır </a:t>
            </a:r>
          </a:p>
          <a:p>
            <a:pPr algn="just"/>
            <a:r>
              <a:rPr lang="tr-TR" sz="2000" dirty="0"/>
              <a:t>Anlaşılabilir kurallar oluşturulabilinir </a:t>
            </a:r>
          </a:p>
          <a:p>
            <a:pPr algn="just"/>
            <a:r>
              <a:rPr lang="tr-TR" sz="2000" dirty="0"/>
              <a:t>Sürekli ve ayrık nitelik değerleri için kullanılabilir</a:t>
            </a: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7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tr-TR" dirty="0"/>
              <a:t>Ağaçları Dezavantajları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067330" cy="4589387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Sürekli nitelik değerlerini tahmin etmekte çok başarılı değildir </a:t>
            </a:r>
          </a:p>
          <a:p>
            <a:pPr algn="just"/>
            <a:r>
              <a:rPr lang="tr-TR" sz="2000" dirty="0"/>
              <a:t>Sınıf sayısı fazla ve öğrenme kümesi örnekleri sayısı az olduğunda model oluşturma çok başarılı değildir </a:t>
            </a:r>
          </a:p>
          <a:p>
            <a:pPr algn="just"/>
            <a:r>
              <a:rPr lang="tr-TR" sz="2000" dirty="0"/>
              <a:t>Zaman ve yer karmaşıklığı öğrenme kümesi örnekleri sayısına, nitelik sayısına ve oluşan ağacın yapısına bağlıdır </a:t>
            </a:r>
          </a:p>
          <a:p>
            <a:pPr algn="just"/>
            <a:r>
              <a:rPr lang="tr-TR" sz="2000" dirty="0"/>
              <a:t>Hem ağaç oluşturma karmaşıklığı hem de ağaç budama karmaşıklığı fazladır</a:t>
            </a:r>
            <a:endParaRPr lang="en-US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tr-TR" dirty="0"/>
              <a:t>Ağacı Kullanım Alanları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r>
              <a:rPr lang="tr-TR" dirty="0"/>
              <a:t>Karar ağaçları regresyon ve sınıflandırma problemlerinde sıkça kullanılır.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5484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621</Words>
  <Application>Microsoft Office PowerPoint</Application>
  <PresentationFormat>Geniş ekran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Duman</vt:lpstr>
      <vt:lpstr>Twoing Algoritması Nedir?</vt:lpstr>
      <vt:lpstr>İçindekiler</vt:lpstr>
      <vt:lpstr>Karar Ağaçları ve Twoing Algoritması nedir?</vt:lpstr>
      <vt:lpstr>Karar Ağacı</vt:lpstr>
      <vt:lpstr>Karar Ağacı</vt:lpstr>
      <vt:lpstr>Karar Ağacı</vt:lpstr>
      <vt:lpstr>Karar Ağacı Avantajları</vt:lpstr>
      <vt:lpstr>Karar Ağaçları Dezavantajları</vt:lpstr>
      <vt:lpstr>Karar Ağacı Kullanım Alanları</vt:lpstr>
      <vt:lpstr>CART</vt:lpstr>
      <vt:lpstr>Twoing algoritmasının avantajları</vt:lpstr>
      <vt:lpstr>Twoing Benzeri Bölme Yöntemleri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Büşra Kılıç</cp:lastModifiedBy>
  <cp:revision>33</cp:revision>
  <dcterms:created xsi:type="dcterms:W3CDTF">2020-04-15T07:57:29Z</dcterms:created>
  <dcterms:modified xsi:type="dcterms:W3CDTF">2023-01-17T17:23:14Z</dcterms:modified>
</cp:coreProperties>
</file>