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57" r:id="rId3"/>
    <p:sldId id="258" r:id="rId4"/>
    <p:sldId id="261" r:id="rId5"/>
    <p:sldId id="271" r:id="rId6"/>
    <p:sldId id="262" r:id="rId7"/>
    <p:sldId id="264" r:id="rId8"/>
    <p:sldId id="263" r:id="rId9"/>
    <p:sldId id="274" r:id="rId10"/>
    <p:sldId id="275" r:id="rId11"/>
    <p:sldId id="276" r:id="rId12"/>
    <p:sldId id="268" r:id="rId13"/>
    <p:sldId id="269" r:id="rId14"/>
    <p:sldId id="270" r:id="rId15"/>
    <p:sldId id="272" r:id="rId16"/>
    <p:sldId id="277" r:id="rId17"/>
    <p:sldId id="278" r:id="rId18"/>
    <p:sldId id="259" r:id="rId19"/>
    <p:sldId id="26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27" autoAdjust="0"/>
    <p:restoredTop sz="94660"/>
  </p:normalViewPr>
  <p:slideViewPr>
    <p:cSldViewPr snapToGrid="0">
      <p:cViewPr varScale="1">
        <p:scale>
          <a:sx n="81" d="100"/>
          <a:sy n="81" d="100"/>
        </p:scale>
        <p:origin x="68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3CDCE-6AE3-4868-A6A7-DC9386A3CB32}" type="datetimeFigureOut">
              <a:rPr lang="en-US" smtClean="0"/>
              <a:t>1/17/2023</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B89DC-2DD7-4BC4-870C-18A93307BF30}" type="slidenum">
              <a:rPr lang="en-US" smtClean="0"/>
              <a:t>‹#›</a:t>
            </a:fld>
            <a:endParaRPr lang="en-US"/>
          </a:p>
        </p:txBody>
      </p:sp>
    </p:spTree>
    <p:extLst>
      <p:ext uri="{BB962C8B-B14F-4D97-AF65-F5344CB8AC3E}">
        <p14:creationId xmlns:p14="http://schemas.microsoft.com/office/powerpoint/2010/main" val="300299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98FB89DC-2DD7-4BC4-870C-18A93307BF30}" type="slidenum">
              <a:rPr lang="en-US" smtClean="0"/>
              <a:t>1</a:t>
            </a:fld>
            <a:endParaRPr lang="en-US"/>
          </a:p>
        </p:txBody>
      </p:sp>
    </p:spTree>
    <p:extLst>
      <p:ext uri="{BB962C8B-B14F-4D97-AF65-F5344CB8AC3E}">
        <p14:creationId xmlns:p14="http://schemas.microsoft.com/office/powerpoint/2010/main" val="1345181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1569B82-D436-4971-9035-AF4560DC1D64}" type="datetime1">
              <a:rPr lang="en-US" smtClean="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B21D29A-68AE-46DC-A2BC-946C328F5BDB}" type="datetime1">
              <a:rPr lang="en-US" smtClean="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DD71A21-0F16-4EE3-B595-C6DE0399F27F}" type="datetime1">
              <a:rPr lang="en-US" smtClean="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8446EC69-26BE-45F0-BB66-818E5DB7E1ED}" type="datetime1">
              <a:rPr lang="en-US" smtClean="0"/>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2A2F2A86-30FA-4E37-A8CF-30B38A2CC104}" type="datetime1">
              <a:rPr lang="en-US" smtClean="0"/>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FB8D07CC-1DEC-4BD5-8148-F528387EBB6B}" type="datetime1">
              <a:rPr lang="en-US" smtClean="0"/>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E48B82A-782D-40A2-9162-8D3CB9B4A046}" type="datetime1">
              <a:rPr lang="en-US" smtClean="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054518E-DA6C-4A77-B837-1DD00265882E}" type="datetime1">
              <a:rPr lang="en-US" smtClean="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FE29EDF-218D-4E2C-9A13-DE1F873BD9F5}" type="datetime1">
              <a:rPr lang="en-US" smtClean="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AE3E3F1-DCC5-4608-B67F-0D58A7CCC12B}" type="datetime1">
              <a:rPr lang="en-US" smtClean="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0504325-DA4E-4610-964B-A327D29A7E33}" type="datetime1">
              <a:rPr lang="en-US" smtClean="0"/>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9B5BB0C-DBB9-423D-8E78-55EFB52B628C}" type="datetime1">
              <a:rPr lang="en-US" smtClean="0"/>
              <a:t>1/17/2023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ADB6DB6-B633-4BFA-A3DC-C220FBB73565}" type="datetime1">
              <a:rPr lang="en-US" smtClean="0"/>
              <a:t>1/17/2023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C5D2A-4C52-4E9A-9242-3EC9DCB4D234}" type="datetime1">
              <a:rPr lang="en-US" smtClean="0"/>
              <a:t>1/17/2023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13B3B7B-988C-47FF-A6DE-8CCFFEE8D75E}" type="datetime1">
              <a:rPr lang="en-US" smtClean="0"/>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A2103D3-6CA7-45AF-A2CC-94B170EBA5CB}" type="datetime1">
              <a:rPr lang="en-US" smtClean="0"/>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C7ECAB0-4377-48FF-9B33-884EB4FED13B}" type="datetime1">
              <a:rPr lang="en-US" smtClean="0"/>
              <a:t>1/17/2023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hyperlink" Target="http://youtube.com/@bmdersleri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medium.com/veri-madencili&#287;i/s&#305;n&#305;fland&#305;rma-regresyon-k&#252;meleme-ve-birliktelik-kurallar&#305;-e8ee1e47aeed" TargetMode="External"/><Relationship Id="rId2" Type="http://schemas.openxmlformats.org/officeDocument/2006/relationships/hyperlink" Target="https://bulutistan.com/blog/regresyon/"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youtube.com/@bmderslerim" TargetMode="External"/><Relationship Id="rId4" Type="http://schemas.openxmlformats.org/officeDocument/2006/relationships/hyperlink" Target="https://www.hosting.com.tr/blog/regresyon-analizi/"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youtube.com/@bmderslerim"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youtube.com/bmdersleri" TargetMode="Externa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5905042" y="4370664"/>
            <a:ext cx="6015714" cy="2184497"/>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3141527" y="2374901"/>
            <a:ext cx="6899118" cy="1850870"/>
          </a:xfrm>
        </p:spPr>
        <p:txBody>
          <a:bodyPr>
            <a:normAutofit fontScale="90000"/>
          </a:bodyPr>
          <a:lstStyle/>
          <a:p>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Eğri Uydurma(Regresyon Nedir, Nasıl Yapılır?</a:t>
            </a: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6119997" y="4539292"/>
            <a:ext cx="6381203"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a:t>
            </a:r>
            <a:r>
              <a:rPr lang="tr-TR" b="1" dirty="0">
                <a:solidFill>
                  <a:schemeClr val="tx1"/>
                </a:solidFill>
              </a:rPr>
              <a:t>Enes Yaşar</a:t>
            </a:r>
          </a:p>
          <a:p>
            <a:r>
              <a:rPr lang="tr-TR" dirty="0">
                <a:solidFill>
                  <a:schemeClr val="tx1"/>
                </a:solidFill>
              </a:rPr>
              <a:t>Tarih                            : 17/01/2023</a:t>
            </a:r>
          </a:p>
          <a:p>
            <a:r>
              <a:rPr lang="tr-TR" dirty="0">
                <a:solidFill>
                  <a:schemeClr val="tx1"/>
                </a:solidFill>
              </a:rPr>
              <a:t>Sürüm                         : v1</a:t>
            </a:r>
          </a:p>
        </p:txBody>
      </p:sp>
      <p:pic>
        <p:nvPicPr>
          <p:cNvPr id="12" name="Picture 2" descr="What Is Real Artificial Intelligence: Characteristics of True AI ...">
            <a:extLst>
              <a:ext uri="{FF2B5EF4-FFF2-40B4-BE49-F238E27FC236}">
                <a16:creationId xmlns:a16="http://schemas.microsoft.com/office/drawing/2014/main" id="{9C97840F-45F2-4B61-ACA8-042E075CB6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9372" y="4319146"/>
            <a:ext cx="3492832" cy="23285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Alt Başlık 2">
            <a:extLst>
              <a:ext uri="{FF2B5EF4-FFF2-40B4-BE49-F238E27FC236}">
                <a16:creationId xmlns:a16="http://schemas.microsoft.com/office/drawing/2014/main" id="{49E0EA79-140A-465A-BD6F-C58E011B4CAE}"/>
              </a:ext>
            </a:extLst>
          </p:cNvPr>
          <p:cNvSpPr txBox="1">
            <a:spLocks/>
          </p:cNvSpPr>
          <p:nvPr/>
        </p:nvSpPr>
        <p:spPr>
          <a:xfrm>
            <a:off x="3302737" y="959313"/>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Veri Madenciliğine Giriş</a:t>
            </a:r>
            <a:endParaRPr lang="en-US" b="1" dirty="0">
              <a:ln/>
              <a:solidFill>
                <a:schemeClr val="accent3"/>
              </a:solidFill>
            </a:endParaRPr>
          </a:p>
        </p:txBody>
      </p:sp>
      <p:sp>
        <p:nvSpPr>
          <p:cNvPr id="8" name="Dikdörtgen 7">
            <a:extLst>
              <a:ext uri="{FF2B5EF4-FFF2-40B4-BE49-F238E27FC236}">
                <a16:creationId xmlns:a16="http://schemas.microsoft.com/office/drawing/2014/main" id="{1E4F3095-F1B4-404E-8096-C524CBBDD076}"/>
              </a:ext>
            </a:extLst>
          </p:cNvPr>
          <p:cNvSpPr/>
          <p:nvPr/>
        </p:nvSpPr>
        <p:spPr>
          <a:xfrm>
            <a:off x="610042" y="1570353"/>
            <a:ext cx="2893322" cy="276999"/>
          </a:xfrm>
          <a:prstGeom prst="rect">
            <a:avLst/>
          </a:prstGeom>
          <a:noFill/>
        </p:spPr>
        <p:txBody>
          <a:bodyPr wrap="square" lIns="91440" tIns="45720" rIns="91440" bIns="45720">
            <a:spAutoFit/>
          </a:bodyPr>
          <a:lstStyle/>
          <a:p>
            <a:pPr algn="ctr"/>
            <a:r>
              <a:rPr lang="tr-TR" sz="1200" b="0" cap="none" spc="0" dirty="0">
                <a:ln w="0"/>
                <a:solidFill>
                  <a:schemeClr val="tx1">
                    <a:lumMod val="85000"/>
                    <a:lumOff val="15000"/>
                  </a:schemeClr>
                </a:solidFill>
                <a:effectLst>
                  <a:outerShdw blurRad="38100" dist="19050" dir="2700000" algn="tl" rotWithShape="0">
                    <a:schemeClr val="dk1">
                      <a:alpha val="40000"/>
                    </a:schemeClr>
                  </a:outerShdw>
                </a:effectLst>
                <a:hlinkClick r:id="rId4">
                  <a:extLst>
                    <a:ext uri="{A12FA001-AC4F-418D-AE19-62706E023703}">
                      <ahyp:hlinkClr xmlns:ahyp="http://schemas.microsoft.com/office/drawing/2018/hyperlinkcolor" val="tx"/>
                    </a:ext>
                  </a:extLst>
                </a:hlinkClick>
              </a:rPr>
              <a:t>http://youtube.com/@bmderslerim</a:t>
            </a:r>
            <a:endParaRPr lang="tr-TR" sz="1200" b="0" cap="none" spc="0" dirty="0">
              <a:ln w="0"/>
              <a:solidFill>
                <a:schemeClr val="tx1">
                  <a:lumMod val="85000"/>
                  <a:lumOff val="15000"/>
                </a:schemeClr>
              </a:solidFill>
              <a:effectLst>
                <a:outerShdw blurRad="38100" dist="19050" dir="2700000" algn="tl" rotWithShape="0">
                  <a:schemeClr val="dk1">
                    <a:alpha val="40000"/>
                  </a:schemeClr>
                </a:outerShdw>
              </a:effectLst>
            </a:endParaRPr>
          </a:p>
        </p:txBody>
      </p:sp>
      <p:pic>
        <p:nvPicPr>
          <p:cNvPr id="1026" name="Picture 2" descr="5 Temel Soruda Veri Madenciliği (Data Mining) Nedir? - Vizyoner Genç">
            <a:extLst>
              <a:ext uri="{FF2B5EF4-FFF2-40B4-BE49-F238E27FC236}">
                <a16:creationId xmlns:a16="http://schemas.microsoft.com/office/drawing/2014/main" id="{DB474768-8265-4825-B490-0A4ABEF5E7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68374" y="440789"/>
            <a:ext cx="3441481" cy="1934112"/>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1" name="Resim 10">
            <a:extLst>
              <a:ext uri="{FF2B5EF4-FFF2-40B4-BE49-F238E27FC236}">
                <a16:creationId xmlns:a16="http://schemas.microsoft.com/office/drawing/2014/main" id="{319D2D9E-98F2-4D32-AB5B-DC3A7509971B}"/>
              </a:ext>
            </a:extLst>
          </p:cNvPr>
          <p:cNvPicPr>
            <a:picLocks noChangeAspect="1"/>
          </p:cNvPicPr>
          <p:nvPr/>
        </p:nvPicPr>
        <p:blipFill rotWithShape="1">
          <a:blip r:embed="rId6"/>
          <a:srcRect l="11094" t="21526" r="11094" b="21125"/>
          <a:stretch/>
        </p:blipFill>
        <p:spPr>
          <a:xfrm>
            <a:off x="1109726" y="264405"/>
            <a:ext cx="1811729" cy="1335303"/>
          </a:xfrm>
          <a:prstGeom prst="rect">
            <a:avLst/>
          </a:prstGeom>
        </p:spPr>
      </p:pic>
    </p:spTree>
    <p:extLst>
      <p:ext uri="{BB962C8B-B14F-4D97-AF65-F5344CB8AC3E}">
        <p14:creationId xmlns:p14="http://schemas.microsoft.com/office/powerpoint/2010/main" val="1461375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131286" y="411046"/>
            <a:ext cx="8911687" cy="1280890"/>
          </a:xfrm>
        </p:spPr>
        <p:txBody>
          <a:bodyPr>
            <a:normAutofit/>
          </a:bodyPr>
          <a:lstStyle/>
          <a:p>
            <a:r>
              <a:rPr lang="tr-TR" dirty="0"/>
              <a:t>Regresyon Analizinde Kullanılan Terminolojiler</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941842" y="2195071"/>
            <a:ext cx="8911687" cy="5364265"/>
          </a:xfrm>
        </p:spPr>
        <p:txBody>
          <a:bodyPr>
            <a:normAutofit/>
          </a:bodyPr>
          <a:lstStyle/>
          <a:p>
            <a:pPr algn="l"/>
            <a:r>
              <a:rPr lang="tr-TR" b="1" i="0" dirty="0" err="1">
                <a:solidFill>
                  <a:srgbClr val="444444"/>
                </a:solidFill>
                <a:effectLst/>
              </a:rPr>
              <a:t>Heteroskedastisite</a:t>
            </a:r>
            <a:endParaRPr lang="tr-TR" b="1" i="0" dirty="0">
              <a:solidFill>
                <a:srgbClr val="444444"/>
              </a:solidFill>
              <a:effectLst/>
            </a:endParaRPr>
          </a:p>
          <a:p>
            <a:pPr algn="l"/>
            <a:r>
              <a:rPr lang="tr-TR" b="0" i="0" dirty="0">
                <a:solidFill>
                  <a:srgbClr val="555555"/>
                </a:solidFill>
                <a:effectLst/>
              </a:rPr>
              <a:t>Hedef değişken ile bağımsız değişken arasındaki varyasyon sabit olmadığında buna değişen varyans denir. Örneğin, birinin geliri arttıkça, gıda tüketiminin değişkenliği artacaktır. Daha fakir bir insan, her zaman ucuz yiyecekler yiyerek oldukça sabit bir miktar harcayacaktır; daha zengin bir kişi bazen ucuz yiyecekler alabilir ve diğer zamanlarda pahalı yemekler yiyebilir. Daha yüksek gelire sahip olanlar, gıda tüketiminde daha fazla değişkenlik gösterirler.</a:t>
            </a:r>
          </a:p>
          <a:p>
            <a:pPr marL="0" indent="0" algn="l">
              <a:buNone/>
            </a:pPr>
            <a:endParaRPr lang="tr-TR" b="1" i="0" dirty="0">
              <a:solidFill>
                <a:srgbClr val="000000"/>
              </a:solidFill>
              <a:effectLst/>
              <a:latin typeface="Inter"/>
            </a:endParaRPr>
          </a:p>
        </p:txBody>
      </p:sp>
    </p:spTree>
    <p:extLst>
      <p:ext uri="{BB962C8B-B14F-4D97-AF65-F5344CB8AC3E}">
        <p14:creationId xmlns:p14="http://schemas.microsoft.com/office/powerpoint/2010/main" val="2104941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131286" y="411046"/>
            <a:ext cx="8911687" cy="1280890"/>
          </a:xfrm>
        </p:spPr>
        <p:txBody>
          <a:bodyPr>
            <a:normAutofit/>
          </a:bodyPr>
          <a:lstStyle/>
          <a:p>
            <a:r>
              <a:rPr lang="tr-TR" dirty="0"/>
              <a:t>Regresyon Analizinde Kullanılan Terminolojiler</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790922" y="1691936"/>
            <a:ext cx="8911687" cy="5364265"/>
          </a:xfrm>
        </p:spPr>
        <p:txBody>
          <a:bodyPr>
            <a:normAutofit/>
          </a:bodyPr>
          <a:lstStyle/>
          <a:p>
            <a:pPr algn="l"/>
            <a:r>
              <a:rPr lang="tr-TR" b="1" i="0" dirty="0" err="1">
                <a:solidFill>
                  <a:srgbClr val="444444"/>
                </a:solidFill>
                <a:effectLst/>
              </a:rPr>
              <a:t>Underfit</a:t>
            </a:r>
            <a:r>
              <a:rPr lang="tr-TR" b="1" i="0" dirty="0">
                <a:solidFill>
                  <a:srgbClr val="444444"/>
                </a:solidFill>
                <a:effectLst/>
              </a:rPr>
              <a:t> ve </a:t>
            </a:r>
            <a:r>
              <a:rPr lang="tr-TR" b="1" i="0" dirty="0" err="1">
                <a:solidFill>
                  <a:srgbClr val="444444"/>
                </a:solidFill>
                <a:effectLst/>
              </a:rPr>
              <a:t>Overfit</a:t>
            </a:r>
            <a:r>
              <a:rPr lang="tr-TR" b="1" i="0" dirty="0">
                <a:solidFill>
                  <a:srgbClr val="444444"/>
                </a:solidFill>
                <a:effectLst/>
              </a:rPr>
              <a:t> (Yetersiz Uyum ve Aşırı Uyum)</a:t>
            </a:r>
          </a:p>
          <a:p>
            <a:pPr algn="l"/>
            <a:r>
              <a:rPr lang="tr-TR" b="0" i="0" dirty="0">
                <a:solidFill>
                  <a:srgbClr val="555555"/>
                </a:solidFill>
                <a:effectLst/>
              </a:rPr>
              <a:t>Gereksiz açıklayıcı değişkenler kullandığımızda, aşırı uyuma neden olabilir. Aşırı uyum, algoritmamızın eğitim setinde iyi çalıştığı, ancak test setlerinde daha iyi performans gösteremediği anlamına gelir. Aynı zamanda yüksek varyans problemi olarak da bilinir.</a:t>
            </a:r>
          </a:p>
          <a:p>
            <a:pPr algn="l"/>
            <a:r>
              <a:rPr lang="tr-TR" b="0" i="0" dirty="0">
                <a:solidFill>
                  <a:srgbClr val="555555"/>
                </a:solidFill>
                <a:effectLst/>
              </a:rPr>
              <a:t>Algoritmamız o kadar kötü çalışıyor ki bir eğitim setine bile tam olarak uyamıyorsa, o zaman verinin yetersiz olduğu söylenir. Yetersiz uyum sorunu olarak da bilinir.</a:t>
            </a:r>
          </a:p>
          <a:p>
            <a:pPr marL="0" indent="0" algn="l">
              <a:buNone/>
            </a:pPr>
            <a:endParaRPr lang="tr-TR" b="0" i="0" dirty="0">
              <a:solidFill>
                <a:srgbClr val="555555"/>
              </a:solidFill>
              <a:effectLst/>
            </a:endParaRPr>
          </a:p>
          <a:p>
            <a:pPr marL="0" indent="0" algn="l">
              <a:buNone/>
            </a:pPr>
            <a:endParaRPr lang="tr-TR" b="1" i="0" dirty="0">
              <a:solidFill>
                <a:srgbClr val="000000"/>
              </a:solidFill>
              <a:effectLst/>
              <a:latin typeface="Inter"/>
            </a:endParaRPr>
          </a:p>
        </p:txBody>
      </p:sp>
      <p:pic>
        <p:nvPicPr>
          <p:cNvPr id="4098" name="Picture 2">
            <a:extLst>
              <a:ext uri="{FF2B5EF4-FFF2-40B4-BE49-F238E27FC236}">
                <a16:creationId xmlns:a16="http://schemas.microsoft.com/office/drawing/2014/main" id="{40FE46AD-05A0-68C6-931F-EBE0A37377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2900" y="4261282"/>
            <a:ext cx="7054680" cy="2525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5163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317717" y="329899"/>
            <a:ext cx="8911687" cy="1280890"/>
          </a:xfrm>
        </p:spPr>
        <p:txBody>
          <a:bodyPr>
            <a:normAutofit/>
          </a:bodyPr>
          <a:lstStyle/>
          <a:p>
            <a:r>
              <a:rPr lang="tr-TR" dirty="0"/>
              <a:t>Regresyon Türleri</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5" name="İçerik Yer Tutucusu 2">
            <a:extLst>
              <a:ext uri="{FF2B5EF4-FFF2-40B4-BE49-F238E27FC236}">
                <a16:creationId xmlns:a16="http://schemas.microsoft.com/office/drawing/2014/main" id="{948F8462-B730-A24F-49D8-32AD3C1A764C}"/>
              </a:ext>
            </a:extLst>
          </p:cNvPr>
          <p:cNvSpPr>
            <a:spLocks noGrp="1"/>
          </p:cNvSpPr>
          <p:nvPr>
            <p:ph idx="1"/>
          </p:nvPr>
        </p:nvSpPr>
        <p:spPr>
          <a:xfrm>
            <a:off x="2039496" y="1163836"/>
            <a:ext cx="8911687" cy="5694164"/>
          </a:xfrm>
        </p:spPr>
        <p:txBody>
          <a:bodyPr>
            <a:normAutofit fontScale="85000" lnSpcReduction="20000"/>
          </a:bodyPr>
          <a:lstStyle/>
          <a:p>
            <a:pPr algn="l"/>
            <a:r>
              <a:rPr lang="tr-TR" b="1" i="0" dirty="0">
                <a:solidFill>
                  <a:srgbClr val="555555"/>
                </a:solidFill>
                <a:effectLst/>
              </a:rPr>
              <a:t>Doğrusal regresyon </a:t>
            </a:r>
            <a:r>
              <a:rPr lang="tr-TR" dirty="0">
                <a:solidFill>
                  <a:srgbClr val="555555"/>
                </a:solidFill>
              </a:rPr>
              <a:t>t</a:t>
            </a:r>
            <a:r>
              <a:rPr lang="tr-TR" b="0" i="0" dirty="0">
                <a:solidFill>
                  <a:srgbClr val="555555"/>
                </a:solidFill>
                <a:effectLst/>
              </a:rPr>
              <a:t>üm regresyon türlerinin en basiti, bağımsız ve bağımlı değişkenler arasında ilişkiler kurmaya çalıştığı doğrusal regresyondur.</a:t>
            </a:r>
          </a:p>
          <a:p>
            <a:pPr algn="l"/>
            <a:r>
              <a:rPr lang="tr-TR" b="1" i="0" dirty="0">
                <a:solidFill>
                  <a:srgbClr val="555555"/>
                </a:solidFill>
                <a:effectLst/>
              </a:rPr>
              <a:t>Doğrusal regresyon</a:t>
            </a:r>
            <a:r>
              <a:rPr lang="tr-TR" b="0" i="0" dirty="0">
                <a:solidFill>
                  <a:srgbClr val="555555"/>
                </a:solidFill>
                <a:effectLst/>
              </a:rPr>
              <a:t>, bağımlı bir değişken ile bir veya daha fazla bağımsız değişken arasındaki doğrusal ilişkiyi bulmak için kullanılan tahmine dayalı bir modeldir.</a:t>
            </a:r>
          </a:p>
          <a:p>
            <a:pPr algn="l"/>
            <a:r>
              <a:rPr lang="tr-TR" b="0" i="0" dirty="0">
                <a:solidFill>
                  <a:srgbClr val="555555"/>
                </a:solidFill>
                <a:effectLst/>
              </a:rPr>
              <a:t>Burada “Y” sürekli bir sayısal olan bağımlı değişkenimizdir ve “Y” </a:t>
            </a:r>
            <a:r>
              <a:rPr lang="tr-TR" b="0" i="0" dirty="0" err="1">
                <a:solidFill>
                  <a:srgbClr val="555555"/>
                </a:solidFill>
                <a:effectLst/>
              </a:rPr>
              <a:t>nin</a:t>
            </a:r>
            <a:r>
              <a:rPr lang="tr-TR" b="0" i="0" dirty="0">
                <a:solidFill>
                  <a:srgbClr val="555555"/>
                </a:solidFill>
                <a:effectLst/>
              </a:rPr>
              <a:t> “X” ile nasıl değiştiğini anlamaya çalışırız. Yani X, reklam gideri ise, Y satıştır.</a:t>
            </a:r>
          </a:p>
          <a:p>
            <a:pPr algn="l"/>
            <a:r>
              <a:rPr lang="tr-TR" b="0" i="0" dirty="0">
                <a:solidFill>
                  <a:srgbClr val="555555"/>
                </a:solidFill>
                <a:effectLst/>
              </a:rPr>
              <a:t>Model bir kez eğitildikten sonra, aşağıdaki tipte bir lineer regresyon denklemi şeklini alır:</a:t>
            </a:r>
          </a:p>
          <a:p>
            <a:pPr marL="0" indent="0" algn="l">
              <a:buNone/>
            </a:pPr>
            <a:endParaRPr lang="tr-TR" b="0" i="0" dirty="0">
              <a:solidFill>
                <a:srgbClr val="000000"/>
              </a:solidFill>
              <a:effectLst/>
              <a:latin typeface="Inter"/>
            </a:endParaRPr>
          </a:p>
          <a:p>
            <a:pPr marL="0" indent="0" algn="l">
              <a:buNone/>
            </a:pPr>
            <a:endParaRPr lang="tr-TR" dirty="0">
              <a:solidFill>
                <a:srgbClr val="000000"/>
              </a:solidFill>
              <a:latin typeface="Inter"/>
            </a:endParaRPr>
          </a:p>
          <a:p>
            <a:pPr marL="0" indent="0" algn="l">
              <a:buNone/>
            </a:pPr>
            <a:endParaRPr lang="tr-TR" b="0" i="0" dirty="0">
              <a:solidFill>
                <a:srgbClr val="000000"/>
              </a:solidFill>
              <a:effectLst/>
              <a:latin typeface="Inter"/>
            </a:endParaRPr>
          </a:p>
          <a:p>
            <a:pPr algn="l">
              <a:buFont typeface="Arial" panose="020B0604020202020204" pitchFamily="34" charset="0"/>
              <a:buChar char="•"/>
            </a:pPr>
            <a:r>
              <a:rPr lang="tr-TR" sz="1900" b="0" i="0" dirty="0">
                <a:solidFill>
                  <a:srgbClr val="555555"/>
                </a:solidFill>
                <a:effectLst/>
              </a:rPr>
              <a:t>y çıktı değişkenidir. Makine öğreniminde hedef değişken veya istatistiksel modellemede bağımlı değişken olarak da adlandırılır. Tahmin etmeye çalıştığımız sürekli değeri temsil eder.</a:t>
            </a:r>
          </a:p>
          <a:p>
            <a:pPr algn="l">
              <a:buFont typeface="Arial" panose="020B0604020202020204" pitchFamily="34" charset="0"/>
              <a:buChar char="•"/>
            </a:pPr>
            <a:r>
              <a:rPr lang="tr-TR" sz="1900" b="0" i="0" dirty="0">
                <a:solidFill>
                  <a:srgbClr val="555555"/>
                </a:solidFill>
                <a:effectLst/>
              </a:rPr>
              <a:t>x giriş değişkenidir. Makine öğreniminde x, özellik, istatistikte ise bağımsız değişken olarak adlandırılır. Herhangi bir zamanda bize verilen bilgileri temsil eder.</a:t>
            </a:r>
          </a:p>
          <a:p>
            <a:pPr algn="l">
              <a:buFont typeface="Arial" panose="020B0604020202020204" pitchFamily="34" charset="0"/>
              <a:buChar char="•"/>
            </a:pPr>
            <a:r>
              <a:rPr lang="tr-TR" sz="1900" b="0" i="0" dirty="0">
                <a:solidFill>
                  <a:srgbClr val="555555"/>
                </a:solidFill>
                <a:effectLst/>
              </a:rPr>
              <a:t>w0, sapma terimi veya y ekseni kesişimidir.</a:t>
            </a:r>
          </a:p>
          <a:p>
            <a:pPr algn="l">
              <a:buFont typeface="Arial" panose="020B0604020202020204" pitchFamily="34" charset="0"/>
              <a:buChar char="•"/>
            </a:pPr>
            <a:r>
              <a:rPr lang="tr-TR" sz="1900" b="0" i="0" dirty="0">
                <a:solidFill>
                  <a:srgbClr val="555555"/>
                </a:solidFill>
                <a:effectLst/>
              </a:rPr>
              <a:t>w1 regresyon katsayısı veya ölçek faktörüdür. Klasik istatistikte, lineer regresyon modeli uygulandıktan sonra üretilen en uygun düz çizgi üzerindeki eğimin eşdeğeridir.</a:t>
            </a:r>
          </a:p>
          <a:p>
            <a:pPr algn="l">
              <a:buFont typeface="Arial" panose="020B0604020202020204" pitchFamily="34" charset="0"/>
              <a:buChar char="•"/>
            </a:pPr>
            <a:r>
              <a:rPr lang="tr-TR" sz="1900" b="1" i="0" dirty="0">
                <a:solidFill>
                  <a:srgbClr val="555555"/>
                </a:solidFill>
                <a:effectLst/>
              </a:rPr>
              <a:t>Regresyon analizinin amacı</a:t>
            </a:r>
            <a:r>
              <a:rPr lang="tr-TR" sz="1900" b="0" i="0" dirty="0">
                <a:solidFill>
                  <a:srgbClr val="555555"/>
                </a:solidFill>
                <a:effectLst/>
              </a:rPr>
              <a:t>, denklemin bilinmeyen parametrelerinin değerlerini bulmaktır; yani w0 ve w1 ağırlıklarının değerlerini bulmaktır.</a:t>
            </a:r>
            <a:endParaRPr lang="tr-TR" sz="1900" b="0" i="0" dirty="0">
              <a:solidFill>
                <a:srgbClr val="000000"/>
              </a:solidFill>
              <a:effectLst/>
            </a:endParaRPr>
          </a:p>
          <a:p>
            <a:pPr marL="0" indent="0" algn="l">
              <a:buNone/>
            </a:pPr>
            <a:endParaRPr lang="tr-TR" b="1" i="0" dirty="0">
              <a:solidFill>
                <a:srgbClr val="000000"/>
              </a:solidFill>
              <a:effectLst/>
              <a:latin typeface="Inter"/>
            </a:endParaRPr>
          </a:p>
        </p:txBody>
      </p:sp>
      <p:pic>
        <p:nvPicPr>
          <p:cNvPr id="2053" name="Picture 5">
            <a:extLst>
              <a:ext uri="{FF2B5EF4-FFF2-40B4-BE49-F238E27FC236}">
                <a16:creationId xmlns:a16="http://schemas.microsoft.com/office/drawing/2014/main" id="{A5D5FC9F-8ECB-906C-BBB2-25D9444708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0626" y="2961455"/>
            <a:ext cx="3390748" cy="798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6773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255574" y="229180"/>
            <a:ext cx="8911687" cy="1280890"/>
          </a:xfrm>
        </p:spPr>
        <p:txBody>
          <a:bodyPr>
            <a:normAutofit/>
          </a:bodyPr>
          <a:lstStyle/>
          <a:p>
            <a:r>
              <a:rPr lang="tr-TR" dirty="0"/>
              <a:t>Regresyon Türleri</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5" name="İçerik Yer Tutucusu 2">
            <a:extLst>
              <a:ext uri="{FF2B5EF4-FFF2-40B4-BE49-F238E27FC236}">
                <a16:creationId xmlns:a16="http://schemas.microsoft.com/office/drawing/2014/main" id="{DA1D201F-69EF-E514-D36F-820DCAE88F83}"/>
              </a:ext>
            </a:extLst>
          </p:cNvPr>
          <p:cNvSpPr>
            <a:spLocks noGrp="1"/>
          </p:cNvSpPr>
          <p:nvPr>
            <p:ph idx="1"/>
          </p:nvPr>
        </p:nvSpPr>
        <p:spPr>
          <a:xfrm>
            <a:off x="1393794" y="1264555"/>
            <a:ext cx="10466773" cy="5364265"/>
          </a:xfrm>
        </p:spPr>
        <p:txBody>
          <a:bodyPr>
            <a:normAutofit fontScale="92500" lnSpcReduction="10000"/>
          </a:bodyPr>
          <a:lstStyle/>
          <a:p>
            <a:pPr marL="0" indent="0">
              <a:buNone/>
            </a:pPr>
            <a:r>
              <a:rPr lang="tr-TR" b="1" i="0" dirty="0">
                <a:solidFill>
                  <a:srgbClr val="000000"/>
                </a:solidFill>
                <a:effectLst/>
              </a:rPr>
              <a:t>Basit regresyon</a:t>
            </a:r>
            <a:r>
              <a:rPr lang="tr-TR" b="0" i="0" dirty="0">
                <a:solidFill>
                  <a:srgbClr val="000000"/>
                </a:solidFill>
                <a:effectLst/>
              </a:rPr>
              <a:t>, tek bir açıklayıcı değişken kullanırken çoklu regresyon çok sayıda açıklayıcı değişken kullanır.</a:t>
            </a:r>
          </a:p>
          <a:p>
            <a:pPr marL="0" indent="0">
              <a:buNone/>
            </a:pPr>
            <a:r>
              <a:rPr lang="tr-TR" b="0" i="0" dirty="0">
                <a:solidFill>
                  <a:srgbClr val="000000"/>
                </a:solidFill>
                <a:effectLst/>
              </a:rPr>
              <a:t>Basit doğrusal regresyon, büyük boyutlu veriler için uygun değildir. Burada yalnızca bir bağımlı ve bir bağımsız değişken vardır, bağımsız ve bağımlı değişkenler arasındaki ilişki doğrusaldır ve regresyon çizgisinin türü düz bir çizgidir.</a:t>
            </a:r>
            <a:endParaRPr lang="tr-TR" dirty="0">
              <a:solidFill>
                <a:srgbClr val="000000"/>
              </a:solidFill>
            </a:endParaRPr>
          </a:p>
          <a:p>
            <a:pPr marL="0" indent="0">
              <a:buNone/>
            </a:pPr>
            <a:r>
              <a:rPr lang="tr-TR" b="1" i="0" dirty="0">
                <a:solidFill>
                  <a:srgbClr val="000000"/>
                </a:solidFill>
                <a:effectLst/>
              </a:rPr>
              <a:t>Çoklu doğrusal regresyon </a:t>
            </a:r>
            <a:r>
              <a:rPr lang="tr-TR" b="0" i="0" dirty="0">
                <a:solidFill>
                  <a:srgbClr val="000000"/>
                </a:solidFill>
                <a:effectLst/>
              </a:rPr>
              <a:t>ise, bir bağımlı değişken ve birden çok bağımsız değişken içerir.</a:t>
            </a:r>
          </a:p>
          <a:p>
            <a:pPr marL="0" indent="0">
              <a:buNone/>
            </a:pPr>
            <a:r>
              <a:rPr lang="tr-TR" b="0" i="0" dirty="0">
                <a:solidFill>
                  <a:srgbClr val="000000"/>
                </a:solidFill>
                <a:effectLst/>
              </a:rPr>
              <a:t>Sonuçlar elde edildikten sonra bağımsız değişken bilinen bir faktör olduğunda, bağımlı değişkenin tahmin edilmesine yardımcı olur. Bu, regresyon istatistiklerinin yardımıyla yapılır.</a:t>
            </a:r>
            <a:endParaRPr lang="tr-TR" dirty="0">
              <a:solidFill>
                <a:srgbClr val="000000"/>
              </a:solidFill>
            </a:endParaRPr>
          </a:p>
          <a:p>
            <a:pPr marL="0" indent="0">
              <a:buNone/>
            </a:pPr>
            <a:r>
              <a:rPr lang="tr-TR" b="1" i="0" dirty="0">
                <a:solidFill>
                  <a:srgbClr val="000000"/>
                </a:solidFill>
                <a:effectLst/>
              </a:rPr>
              <a:t>Basit regresyon denklemi:						Çoklu regresyon denklemi:</a:t>
            </a:r>
          </a:p>
          <a:p>
            <a:pPr marL="0" indent="0">
              <a:buNone/>
            </a:pPr>
            <a:r>
              <a:rPr lang="tr-TR" b="0" i="0" dirty="0">
                <a:solidFill>
                  <a:srgbClr val="000000"/>
                </a:solidFill>
                <a:effectLst/>
              </a:rPr>
              <a:t>Y = </a:t>
            </a:r>
            <a:r>
              <a:rPr lang="tr-TR" b="0" i="0" dirty="0" err="1">
                <a:solidFill>
                  <a:srgbClr val="000000"/>
                </a:solidFill>
                <a:effectLst/>
              </a:rPr>
              <a:t>a+bX+u</a:t>
            </a:r>
            <a:r>
              <a:rPr lang="tr-TR" b="0" i="0" dirty="0">
                <a:solidFill>
                  <a:srgbClr val="000000"/>
                </a:solidFill>
                <a:effectLst/>
              </a:rPr>
              <a:t>									</a:t>
            </a:r>
            <a:r>
              <a:rPr lang="es-ES" b="0" i="0" dirty="0">
                <a:solidFill>
                  <a:srgbClr val="000000"/>
                </a:solidFill>
                <a:effectLst/>
              </a:rPr>
              <a:t>Y = a+bX1+cX2+dX3+eX4+…….+tXt+u</a:t>
            </a:r>
            <a:endParaRPr lang="tr-TR" b="1" dirty="0">
              <a:solidFill>
                <a:srgbClr val="000000"/>
              </a:solidFill>
            </a:endParaRPr>
          </a:p>
          <a:p>
            <a:pPr marL="0" indent="0">
              <a:buNone/>
            </a:pPr>
            <a:r>
              <a:rPr lang="tr-TR" b="0" i="0" dirty="0">
                <a:solidFill>
                  <a:srgbClr val="000000"/>
                </a:solidFill>
                <a:effectLst/>
              </a:rPr>
              <a:t>Y = Bağımlı değişken							Y = Bağımlı değişken,</a:t>
            </a:r>
            <a:endParaRPr lang="tr-TR" b="1" i="0" dirty="0">
              <a:solidFill>
                <a:srgbClr val="000000"/>
              </a:solidFill>
              <a:effectLst/>
            </a:endParaRPr>
          </a:p>
          <a:p>
            <a:pPr marL="0" indent="0">
              <a:buNone/>
            </a:pPr>
            <a:r>
              <a:rPr lang="tr-TR" b="0" i="0" dirty="0">
                <a:solidFill>
                  <a:srgbClr val="000000"/>
                </a:solidFill>
                <a:effectLst/>
              </a:rPr>
              <a:t>X = Bağımsız (Açıklayıcı) değişken				X1, X2, X3, X4 = Bağımsız (Açıklayıcı) değişkenler,</a:t>
            </a:r>
            <a:endParaRPr lang="tr-TR" b="1" dirty="0">
              <a:solidFill>
                <a:srgbClr val="000000"/>
              </a:solidFill>
            </a:endParaRPr>
          </a:p>
          <a:p>
            <a:pPr marL="0" indent="0">
              <a:buNone/>
            </a:pPr>
            <a:r>
              <a:rPr lang="tr-TR" b="0" i="0" dirty="0">
                <a:solidFill>
                  <a:srgbClr val="000000"/>
                </a:solidFill>
                <a:effectLst/>
              </a:rPr>
              <a:t>a = Kesişme, b= Eğim, u= </a:t>
            </a:r>
            <a:r>
              <a:rPr lang="tr-TR" dirty="0">
                <a:solidFill>
                  <a:srgbClr val="000000"/>
                </a:solidFill>
              </a:rPr>
              <a:t>Regresyon kalıntısı		a = Kesişme,</a:t>
            </a:r>
            <a:endParaRPr lang="tr-TR" b="0" i="0" dirty="0">
              <a:solidFill>
                <a:srgbClr val="000000"/>
              </a:solidFill>
              <a:effectLst/>
            </a:endParaRPr>
          </a:p>
          <a:p>
            <a:pPr marL="0" indent="0">
              <a:buNone/>
            </a:pPr>
            <a:r>
              <a:rPr lang="tr-TR" b="0" i="0" dirty="0">
                <a:solidFill>
                  <a:srgbClr val="000000"/>
                </a:solidFill>
                <a:effectLst/>
              </a:rPr>
              <a:t>u = regresyon kalıntısı</a:t>
            </a:r>
            <a:r>
              <a:rPr lang="tr-TR" dirty="0">
                <a:solidFill>
                  <a:srgbClr val="000000"/>
                </a:solidFill>
              </a:rPr>
              <a:t>							</a:t>
            </a:r>
            <a:r>
              <a:rPr lang="tr-TR" dirty="0" err="1">
                <a:solidFill>
                  <a:srgbClr val="000000"/>
                </a:solidFill>
              </a:rPr>
              <a:t>b,c,d</a:t>
            </a:r>
            <a:r>
              <a:rPr lang="tr-TR" dirty="0">
                <a:solidFill>
                  <a:srgbClr val="000000"/>
                </a:solidFill>
              </a:rPr>
              <a:t> = Eğimler,</a:t>
            </a:r>
          </a:p>
          <a:p>
            <a:pPr marL="0" indent="0">
              <a:buNone/>
            </a:pPr>
            <a:r>
              <a:rPr lang="tr-TR" b="1" i="0" dirty="0">
                <a:solidFill>
                  <a:srgbClr val="000000"/>
                </a:solidFill>
                <a:effectLst/>
              </a:rPr>
              <a:t>Regresyon kalıntısı, tahmin değeri ile gözlemlenen değer arasındaki farktır.</a:t>
            </a:r>
            <a:r>
              <a:rPr lang="tr-TR" dirty="0">
                <a:solidFill>
                  <a:srgbClr val="000000"/>
                </a:solidFill>
              </a:rPr>
              <a:t>	</a:t>
            </a:r>
            <a:r>
              <a:rPr lang="tr-TR" dirty="0">
                <a:solidFill>
                  <a:srgbClr val="000000"/>
                </a:solidFill>
                <a:latin typeface="Inter"/>
              </a:rPr>
              <a:t>							</a:t>
            </a:r>
            <a:r>
              <a:rPr lang="tr-TR" b="0" i="0" dirty="0">
                <a:solidFill>
                  <a:srgbClr val="000000"/>
                </a:solidFill>
                <a:effectLst/>
                <a:latin typeface="Inter"/>
              </a:rPr>
              <a:t>			</a:t>
            </a:r>
            <a:endParaRPr lang="tr-TR" b="1" i="0" dirty="0">
              <a:solidFill>
                <a:srgbClr val="000000"/>
              </a:solidFill>
              <a:effectLst/>
              <a:latin typeface="Inter"/>
            </a:endParaRPr>
          </a:p>
        </p:txBody>
      </p:sp>
    </p:spTree>
    <p:extLst>
      <p:ext uri="{BB962C8B-B14F-4D97-AF65-F5344CB8AC3E}">
        <p14:creationId xmlns:p14="http://schemas.microsoft.com/office/powerpoint/2010/main" val="65530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Regresyon Türleri</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620190" y="1367149"/>
            <a:ext cx="10086553" cy="5364265"/>
          </a:xfrm>
        </p:spPr>
        <p:txBody>
          <a:bodyPr>
            <a:normAutofit/>
          </a:bodyPr>
          <a:lstStyle/>
          <a:p>
            <a:pPr algn="l"/>
            <a:r>
              <a:rPr lang="en-US" b="1" i="0" dirty="0">
                <a:solidFill>
                  <a:srgbClr val="000000"/>
                </a:solidFill>
                <a:effectLst/>
              </a:rPr>
              <a:t>2. </a:t>
            </a:r>
            <a:r>
              <a:rPr lang="en-US" b="1" i="0" dirty="0" err="1">
                <a:solidFill>
                  <a:srgbClr val="000000"/>
                </a:solidFill>
                <a:effectLst/>
              </a:rPr>
              <a:t>Kademeli</a:t>
            </a:r>
            <a:r>
              <a:rPr lang="en-US" b="1" i="0" dirty="0">
                <a:solidFill>
                  <a:srgbClr val="000000"/>
                </a:solidFill>
                <a:effectLst/>
              </a:rPr>
              <a:t> </a:t>
            </a:r>
            <a:r>
              <a:rPr lang="en-US" b="1" i="0" dirty="0" err="1">
                <a:solidFill>
                  <a:srgbClr val="000000"/>
                </a:solidFill>
                <a:effectLst/>
              </a:rPr>
              <a:t>Doğrusal</a:t>
            </a:r>
            <a:r>
              <a:rPr lang="en-US" b="1" i="0" dirty="0">
                <a:solidFill>
                  <a:srgbClr val="000000"/>
                </a:solidFill>
                <a:effectLst/>
              </a:rPr>
              <a:t> </a:t>
            </a:r>
            <a:r>
              <a:rPr lang="en-US" b="1" i="0" dirty="0" err="1">
                <a:solidFill>
                  <a:srgbClr val="000000"/>
                </a:solidFill>
                <a:effectLst/>
              </a:rPr>
              <a:t>Regresyon</a:t>
            </a:r>
            <a:r>
              <a:rPr lang="en-US" b="1" i="0" dirty="0">
                <a:solidFill>
                  <a:srgbClr val="000000"/>
                </a:solidFill>
                <a:effectLst/>
              </a:rPr>
              <a:t> (Stepwise Linear Regression)</a:t>
            </a:r>
            <a:endParaRPr lang="tr-TR" b="1" i="0" dirty="0">
              <a:solidFill>
                <a:srgbClr val="000000"/>
              </a:solidFill>
              <a:effectLst/>
            </a:endParaRPr>
          </a:p>
          <a:p>
            <a:pPr algn="l"/>
            <a:r>
              <a:rPr lang="tr-TR" b="0" i="0" dirty="0">
                <a:solidFill>
                  <a:srgbClr val="000000"/>
                </a:solidFill>
                <a:effectLst/>
              </a:rPr>
              <a:t>Bu tür regresyon analizi, birden fazla bağımsız değişkenle çalıştığınızda yardımcı olur. Adım adım regresyonda üç yöntem kullanılır.</a:t>
            </a:r>
          </a:p>
          <a:p>
            <a:pPr algn="l"/>
            <a:r>
              <a:rPr lang="tr-TR" b="1" i="0" dirty="0">
                <a:solidFill>
                  <a:srgbClr val="000000"/>
                </a:solidFill>
                <a:effectLst/>
              </a:rPr>
              <a:t>3. </a:t>
            </a:r>
            <a:r>
              <a:rPr lang="tr-TR" b="1" i="0" dirty="0" err="1">
                <a:solidFill>
                  <a:srgbClr val="000000"/>
                </a:solidFill>
                <a:effectLst/>
              </a:rPr>
              <a:t>Polinomsal</a:t>
            </a:r>
            <a:r>
              <a:rPr lang="tr-TR" b="1" i="0" dirty="0">
                <a:solidFill>
                  <a:srgbClr val="000000"/>
                </a:solidFill>
                <a:effectLst/>
              </a:rPr>
              <a:t> Regresyon (</a:t>
            </a:r>
            <a:r>
              <a:rPr lang="tr-TR" b="1" i="0" dirty="0" err="1">
                <a:solidFill>
                  <a:srgbClr val="000000"/>
                </a:solidFill>
                <a:effectLst/>
              </a:rPr>
              <a:t>Polynomial</a:t>
            </a:r>
            <a:r>
              <a:rPr lang="tr-TR" b="1" i="0" dirty="0">
                <a:solidFill>
                  <a:srgbClr val="000000"/>
                </a:solidFill>
                <a:effectLst/>
              </a:rPr>
              <a:t> </a:t>
            </a:r>
            <a:r>
              <a:rPr lang="tr-TR" b="1" i="0" dirty="0" err="1">
                <a:solidFill>
                  <a:srgbClr val="000000"/>
                </a:solidFill>
                <a:effectLst/>
              </a:rPr>
              <a:t>Regression</a:t>
            </a:r>
            <a:r>
              <a:rPr lang="tr-TR" b="1" i="0" dirty="0">
                <a:solidFill>
                  <a:srgbClr val="000000"/>
                </a:solidFill>
                <a:effectLst/>
              </a:rPr>
              <a:t>)</a:t>
            </a:r>
          </a:p>
          <a:p>
            <a:pPr algn="l"/>
            <a:r>
              <a:rPr lang="tr-TR" b="0" i="0" dirty="0">
                <a:solidFill>
                  <a:srgbClr val="000000"/>
                </a:solidFill>
                <a:effectLst/>
              </a:rPr>
              <a:t>Bağımlı değişken “x” ve bağımsız değişken “y” değerlerinin ilişkisini doğrusal olmayan olarak modelleyen bir regresyon analizi türüdür. Verilere doğrusal olmayan bir model sığdırsa da, çoklu doğrusal regresyonun özel bir durumudur.</a:t>
            </a:r>
          </a:p>
          <a:p>
            <a:pPr algn="l"/>
            <a:r>
              <a:rPr lang="tr-TR" b="1" i="0" dirty="0">
                <a:solidFill>
                  <a:srgbClr val="000000"/>
                </a:solidFill>
                <a:effectLst/>
              </a:rPr>
              <a:t>4. Lojistik Regresyon (</a:t>
            </a:r>
            <a:r>
              <a:rPr lang="tr-TR" b="1" i="0" dirty="0" err="1">
                <a:solidFill>
                  <a:srgbClr val="000000"/>
                </a:solidFill>
                <a:effectLst/>
              </a:rPr>
              <a:t>Logistic</a:t>
            </a:r>
            <a:r>
              <a:rPr lang="tr-TR" b="1" i="0" dirty="0">
                <a:solidFill>
                  <a:srgbClr val="000000"/>
                </a:solidFill>
                <a:effectLst/>
              </a:rPr>
              <a:t> </a:t>
            </a:r>
            <a:r>
              <a:rPr lang="tr-TR" b="1" i="0" dirty="0" err="1">
                <a:solidFill>
                  <a:srgbClr val="000000"/>
                </a:solidFill>
                <a:effectLst/>
              </a:rPr>
              <a:t>Regression</a:t>
            </a:r>
            <a:r>
              <a:rPr lang="tr-TR" b="1" i="0" dirty="0">
                <a:solidFill>
                  <a:srgbClr val="000000"/>
                </a:solidFill>
                <a:effectLst/>
              </a:rPr>
              <a:t>)</a:t>
            </a:r>
          </a:p>
          <a:p>
            <a:pPr algn="l"/>
            <a:r>
              <a:rPr lang="tr-TR" b="0" i="0" dirty="0">
                <a:solidFill>
                  <a:srgbClr val="000000"/>
                </a:solidFill>
                <a:effectLst/>
              </a:rPr>
              <a:t>Lojistik regresyon, biyoloji alanında ilk kez 20. yüzyılda kullanılan bir yöntemdir. Mutlu/üzgün, normal/anormal veya başarılı/başarısız gibi birbirini dışlayan belirli olayların olasılığını tahmin etmek için kullanılır. Olasılığın değeri kesinlikle 0 ile 1 arasında değişir.</a:t>
            </a:r>
          </a:p>
          <a:p>
            <a:pPr algn="l"/>
            <a:r>
              <a:rPr lang="tr-TR" b="1" i="0" dirty="0">
                <a:solidFill>
                  <a:srgbClr val="000000"/>
                </a:solidFill>
                <a:effectLst/>
              </a:rPr>
              <a:t>5. </a:t>
            </a:r>
            <a:r>
              <a:rPr lang="tr-TR" b="1" i="0" dirty="0" err="1">
                <a:solidFill>
                  <a:srgbClr val="000000"/>
                </a:solidFill>
                <a:effectLst/>
              </a:rPr>
              <a:t>Ridge</a:t>
            </a:r>
            <a:r>
              <a:rPr lang="tr-TR" b="1" i="0" dirty="0">
                <a:solidFill>
                  <a:srgbClr val="000000"/>
                </a:solidFill>
                <a:effectLst/>
              </a:rPr>
              <a:t> Regresyon</a:t>
            </a:r>
          </a:p>
          <a:p>
            <a:pPr algn="l"/>
            <a:r>
              <a:rPr lang="tr-TR" b="0" i="0" dirty="0">
                <a:solidFill>
                  <a:srgbClr val="000000"/>
                </a:solidFill>
                <a:effectLst/>
              </a:rPr>
              <a:t>Bu tip regresyon, çoklu regresyondan elde edilen verilerin incelenmesi için kullanılır.</a:t>
            </a:r>
          </a:p>
          <a:p>
            <a:pPr marL="0" indent="0" algn="l">
              <a:buNone/>
            </a:pPr>
            <a:endParaRPr lang="tr-TR" b="0" i="0" dirty="0">
              <a:solidFill>
                <a:srgbClr val="000000"/>
              </a:solidFill>
              <a:effectLst/>
              <a:latin typeface="Inter"/>
            </a:endParaRPr>
          </a:p>
          <a:p>
            <a:pPr algn="l"/>
            <a:endParaRPr lang="en-US" b="1" i="0" dirty="0">
              <a:solidFill>
                <a:srgbClr val="000000"/>
              </a:solidFill>
              <a:effectLst/>
              <a:latin typeface="Inter"/>
            </a:endParaRPr>
          </a:p>
        </p:txBody>
      </p:sp>
    </p:spTree>
    <p:extLst>
      <p:ext uri="{BB962C8B-B14F-4D97-AF65-F5344CB8AC3E}">
        <p14:creationId xmlns:p14="http://schemas.microsoft.com/office/powerpoint/2010/main" val="2697588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Regresyon Türleri</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620190" y="1367149"/>
            <a:ext cx="10086553" cy="5364265"/>
          </a:xfrm>
        </p:spPr>
        <p:txBody>
          <a:bodyPr>
            <a:normAutofit/>
          </a:bodyPr>
          <a:lstStyle/>
          <a:p>
            <a:pPr algn="l"/>
            <a:r>
              <a:rPr lang="tr-TR" b="1" i="0" dirty="0">
                <a:solidFill>
                  <a:srgbClr val="000000"/>
                </a:solidFill>
                <a:effectLst/>
              </a:rPr>
              <a:t>6. </a:t>
            </a:r>
            <a:r>
              <a:rPr lang="tr-TR" b="1" i="0" dirty="0" err="1">
                <a:solidFill>
                  <a:srgbClr val="000000"/>
                </a:solidFill>
                <a:effectLst/>
              </a:rPr>
              <a:t>Lasso</a:t>
            </a:r>
            <a:r>
              <a:rPr lang="tr-TR" b="1" i="0" dirty="0">
                <a:solidFill>
                  <a:srgbClr val="000000"/>
                </a:solidFill>
                <a:effectLst/>
              </a:rPr>
              <a:t> Regresyon</a:t>
            </a:r>
          </a:p>
          <a:p>
            <a:pPr algn="l"/>
            <a:r>
              <a:rPr lang="tr-TR" b="0" i="0" dirty="0">
                <a:solidFill>
                  <a:srgbClr val="000000"/>
                </a:solidFill>
                <a:effectLst/>
              </a:rPr>
              <a:t>Bu tip regresyon, </a:t>
            </a:r>
            <a:r>
              <a:rPr lang="tr-TR" b="0" i="0" dirty="0" err="1">
                <a:solidFill>
                  <a:srgbClr val="000000"/>
                </a:solidFill>
                <a:effectLst/>
              </a:rPr>
              <a:t>ridge</a:t>
            </a:r>
            <a:r>
              <a:rPr lang="tr-TR" b="0" i="0" dirty="0">
                <a:solidFill>
                  <a:srgbClr val="000000"/>
                </a:solidFill>
                <a:effectLst/>
              </a:rPr>
              <a:t> regresyon ile aynıdır, ancak tek fark, sürekli bilginin tipik olmamasıdır.</a:t>
            </a:r>
          </a:p>
          <a:p>
            <a:pPr algn="l"/>
            <a:r>
              <a:rPr lang="tr-TR" b="1" i="0" dirty="0">
                <a:solidFill>
                  <a:srgbClr val="000000"/>
                </a:solidFill>
                <a:effectLst/>
              </a:rPr>
              <a:t>7. </a:t>
            </a:r>
            <a:r>
              <a:rPr lang="tr-TR" b="1" i="0" dirty="0" err="1">
                <a:solidFill>
                  <a:srgbClr val="000000"/>
                </a:solidFill>
                <a:effectLst/>
              </a:rPr>
              <a:t>Kantil</a:t>
            </a:r>
            <a:r>
              <a:rPr lang="tr-TR" b="1" i="0" dirty="0">
                <a:solidFill>
                  <a:srgbClr val="000000"/>
                </a:solidFill>
                <a:effectLst/>
              </a:rPr>
              <a:t> Regresyon (</a:t>
            </a:r>
            <a:r>
              <a:rPr lang="tr-TR" b="1" i="0" dirty="0" err="1">
                <a:solidFill>
                  <a:srgbClr val="000000"/>
                </a:solidFill>
                <a:effectLst/>
              </a:rPr>
              <a:t>Quantile</a:t>
            </a:r>
            <a:r>
              <a:rPr lang="tr-TR" b="1" i="0" dirty="0">
                <a:solidFill>
                  <a:srgbClr val="000000"/>
                </a:solidFill>
                <a:effectLst/>
              </a:rPr>
              <a:t> </a:t>
            </a:r>
            <a:r>
              <a:rPr lang="tr-TR" b="1" i="0" dirty="0" err="1">
                <a:solidFill>
                  <a:srgbClr val="000000"/>
                </a:solidFill>
                <a:effectLst/>
              </a:rPr>
              <a:t>Regression</a:t>
            </a:r>
            <a:r>
              <a:rPr lang="tr-TR" b="1" i="0" dirty="0">
                <a:solidFill>
                  <a:srgbClr val="000000"/>
                </a:solidFill>
                <a:effectLst/>
              </a:rPr>
              <a:t>)</a:t>
            </a:r>
          </a:p>
          <a:p>
            <a:pPr algn="l"/>
            <a:r>
              <a:rPr lang="tr-TR" b="0" i="0" dirty="0" err="1">
                <a:solidFill>
                  <a:srgbClr val="000000"/>
                </a:solidFill>
                <a:effectLst/>
              </a:rPr>
              <a:t>Kuantil</a:t>
            </a:r>
            <a:r>
              <a:rPr lang="tr-TR" b="0" i="0" dirty="0">
                <a:solidFill>
                  <a:srgbClr val="000000"/>
                </a:solidFill>
                <a:effectLst/>
              </a:rPr>
              <a:t> regresyon, lineer regresyonu kullanmak için gerekli koşullar tam olarak sağlanmadığında kullanılan ekonometrik bir tekniktir. Bu, lineer regresyon analizinin bir uzantısıdır, yani, lineer regresyona kıyasla aykırı değerlere karşı tahminleri güçlü olduğundan, verilerde aykırı değerler mevcut olduğunda kullanılabilir.</a:t>
            </a:r>
          </a:p>
          <a:p>
            <a:pPr algn="l"/>
            <a:r>
              <a:rPr lang="tr-TR" b="1" i="0" dirty="0">
                <a:solidFill>
                  <a:srgbClr val="000000"/>
                </a:solidFill>
                <a:effectLst/>
              </a:rPr>
              <a:t>8. Elastik Net Regresyon</a:t>
            </a:r>
          </a:p>
          <a:p>
            <a:pPr algn="l"/>
            <a:r>
              <a:rPr lang="tr-TR" b="0" i="0" dirty="0">
                <a:solidFill>
                  <a:srgbClr val="000000"/>
                </a:solidFill>
                <a:effectLst/>
              </a:rPr>
              <a:t>Elastik net regresyon, aşırı derecede ilişkili bağımsız değişkenlerle uğraşmak zorunda kaldığında, </a:t>
            </a:r>
            <a:r>
              <a:rPr lang="tr-TR" b="0" i="0" dirty="0" err="1">
                <a:solidFill>
                  <a:srgbClr val="000000"/>
                </a:solidFill>
                <a:effectLst/>
              </a:rPr>
              <a:t>ridge</a:t>
            </a:r>
            <a:r>
              <a:rPr lang="tr-TR" b="0" i="0" dirty="0">
                <a:solidFill>
                  <a:srgbClr val="000000"/>
                </a:solidFill>
                <a:effectLst/>
              </a:rPr>
              <a:t> ve </a:t>
            </a:r>
            <a:r>
              <a:rPr lang="tr-TR" b="0" i="0" dirty="0" err="1">
                <a:solidFill>
                  <a:srgbClr val="000000"/>
                </a:solidFill>
                <a:effectLst/>
              </a:rPr>
              <a:t>lasso</a:t>
            </a:r>
            <a:r>
              <a:rPr lang="tr-TR" b="0" i="0" dirty="0">
                <a:solidFill>
                  <a:srgbClr val="000000"/>
                </a:solidFill>
                <a:effectLst/>
              </a:rPr>
              <a:t> regresyona tercih edilir.</a:t>
            </a:r>
          </a:p>
          <a:p>
            <a:pPr algn="l"/>
            <a:r>
              <a:rPr lang="tr-TR" b="1" i="0" dirty="0">
                <a:solidFill>
                  <a:srgbClr val="000000"/>
                </a:solidFill>
                <a:effectLst/>
              </a:rPr>
              <a:t>9. Sıralı Regresyon (Ordinal </a:t>
            </a:r>
            <a:r>
              <a:rPr lang="tr-TR" b="1" i="0" dirty="0" err="1">
                <a:solidFill>
                  <a:srgbClr val="000000"/>
                </a:solidFill>
                <a:effectLst/>
              </a:rPr>
              <a:t>Regression</a:t>
            </a:r>
            <a:r>
              <a:rPr lang="tr-TR" b="1" i="0" dirty="0">
                <a:solidFill>
                  <a:srgbClr val="000000"/>
                </a:solidFill>
                <a:effectLst/>
              </a:rPr>
              <a:t>)</a:t>
            </a:r>
          </a:p>
          <a:p>
            <a:pPr algn="l"/>
            <a:r>
              <a:rPr lang="tr-TR" b="0" i="0" dirty="0">
                <a:solidFill>
                  <a:srgbClr val="000000"/>
                </a:solidFill>
                <a:effectLst/>
              </a:rPr>
              <a:t>Sıralı regresyon, sıralanmış değerleri önceden göstermek için kullanılır. Teknik, bağımlı değişken sıralı olduğunda kullanışlıdır. </a:t>
            </a:r>
          </a:p>
          <a:p>
            <a:pPr algn="l"/>
            <a:endParaRPr lang="tr-TR" b="0" i="0" dirty="0">
              <a:solidFill>
                <a:srgbClr val="000000"/>
              </a:solidFill>
              <a:effectLst/>
              <a:latin typeface="Inter"/>
            </a:endParaRPr>
          </a:p>
          <a:p>
            <a:pPr marL="0" indent="0" algn="l">
              <a:buNone/>
            </a:pPr>
            <a:endParaRPr lang="tr-TR" b="0" i="0" dirty="0">
              <a:solidFill>
                <a:srgbClr val="000000"/>
              </a:solidFill>
              <a:effectLst/>
              <a:latin typeface="Inter"/>
            </a:endParaRPr>
          </a:p>
          <a:p>
            <a:pPr algn="l"/>
            <a:endParaRPr lang="en-US" b="1" i="0" dirty="0">
              <a:solidFill>
                <a:srgbClr val="000000"/>
              </a:solidFill>
              <a:effectLst/>
              <a:latin typeface="Inter"/>
            </a:endParaRPr>
          </a:p>
        </p:txBody>
      </p:sp>
    </p:spTree>
    <p:extLst>
      <p:ext uri="{BB962C8B-B14F-4D97-AF65-F5344CB8AC3E}">
        <p14:creationId xmlns:p14="http://schemas.microsoft.com/office/powerpoint/2010/main" val="1340906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Doğru Regresyon Türü Nasıl Seçilir?</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620190" y="1367149"/>
            <a:ext cx="10086553" cy="5364265"/>
          </a:xfrm>
        </p:spPr>
        <p:txBody>
          <a:bodyPr>
            <a:normAutofit/>
          </a:bodyPr>
          <a:lstStyle/>
          <a:p>
            <a:pPr algn="l"/>
            <a:r>
              <a:rPr lang="tr-TR" b="0" i="0" dirty="0">
                <a:solidFill>
                  <a:srgbClr val="555555"/>
                </a:solidFill>
                <a:effectLst/>
              </a:rPr>
              <a:t>Her tür regresyon modeli farklı şekilde çalışır ve model verimliliği veri yapısına bağlıdır. Farklı algoritma türleri, tahminler oluşturmak için hangi parametrelerin gerekli olduğunu belirlemeye yardımcı olur. Model seçimini gerçekleştirmek için birkaç yöntem vardır.</a:t>
            </a:r>
          </a:p>
          <a:p>
            <a:pPr algn="l"/>
            <a:r>
              <a:rPr lang="tr-TR" b="1" i="0" dirty="0">
                <a:solidFill>
                  <a:srgbClr val="444444"/>
                </a:solidFill>
                <a:effectLst/>
              </a:rPr>
              <a:t>1. Düzeltilmiş R-kare ve Tahmin Edilen R-kare</a:t>
            </a:r>
          </a:p>
          <a:p>
            <a:pPr algn="l"/>
            <a:r>
              <a:rPr lang="tr-TR" b="0" i="0" dirty="0">
                <a:solidFill>
                  <a:srgbClr val="555555"/>
                </a:solidFill>
                <a:effectLst/>
              </a:rPr>
              <a:t>Daha büyük ayarlanmış ve tahmin edilen R-kare değerlerine sahip modeller daha verimlidir. Bu istatistikler, normal R-kare ile ilgili temel sorundan kaçınmanıza yardımcı olabilir; bağımsız bir değişken eklediğinizde her zaman artar. Bu özellik, bazen yanıltıcı sonuçlar üretebilen daha karmaşık modellere yol açabilir.</a:t>
            </a:r>
          </a:p>
          <a:p>
            <a:pPr algn="l">
              <a:buFont typeface="Arial" panose="020B0604020202020204" pitchFamily="34" charset="0"/>
              <a:buChar char="•"/>
            </a:pPr>
            <a:r>
              <a:rPr lang="tr-TR" b="0" i="0" dirty="0">
                <a:solidFill>
                  <a:srgbClr val="555555"/>
                </a:solidFill>
                <a:effectLst/>
              </a:rPr>
              <a:t>Yeni bir parametre modeli iyileştirdiğinde, ayarlanmış R-kare artar. Düşük kaliteli parametreler model verimliliğini azaltabilir.</a:t>
            </a:r>
          </a:p>
          <a:p>
            <a:pPr algn="l">
              <a:buFont typeface="Arial" panose="020B0604020202020204" pitchFamily="34" charset="0"/>
              <a:buChar char="•"/>
            </a:pPr>
            <a:r>
              <a:rPr lang="tr-TR" b="0" i="0" dirty="0">
                <a:solidFill>
                  <a:srgbClr val="555555"/>
                </a:solidFill>
                <a:effectLst/>
              </a:rPr>
              <a:t>Tahmini R-kare, model doğruluğunu da azaltabilen bir çapraz doğrulama yöntemidir. Çapraz doğrulama, modelin veri kümesi için genel bir model olup olmadığını belirlemek için verileri bölümlere ayırır.</a:t>
            </a:r>
          </a:p>
          <a:p>
            <a:pPr algn="l"/>
            <a:endParaRPr lang="tr-TR" b="0" i="0" dirty="0">
              <a:solidFill>
                <a:srgbClr val="000000"/>
              </a:solidFill>
              <a:effectLst/>
              <a:latin typeface="Inter"/>
            </a:endParaRPr>
          </a:p>
          <a:p>
            <a:pPr marL="0" indent="0" algn="l">
              <a:buNone/>
            </a:pPr>
            <a:endParaRPr lang="tr-TR" b="0" i="0" dirty="0">
              <a:solidFill>
                <a:srgbClr val="000000"/>
              </a:solidFill>
              <a:effectLst/>
              <a:latin typeface="Inter"/>
            </a:endParaRPr>
          </a:p>
          <a:p>
            <a:pPr algn="l"/>
            <a:endParaRPr lang="en-US" b="1" i="0" dirty="0">
              <a:solidFill>
                <a:srgbClr val="000000"/>
              </a:solidFill>
              <a:effectLst/>
              <a:latin typeface="Inter"/>
            </a:endParaRPr>
          </a:p>
        </p:txBody>
      </p:sp>
    </p:spTree>
    <p:extLst>
      <p:ext uri="{BB962C8B-B14F-4D97-AF65-F5344CB8AC3E}">
        <p14:creationId xmlns:p14="http://schemas.microsoft.com/office/powerpoint/2010/main" val="1411099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Doğru Regresyon Türü Nasıl Seçilir?</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620190" y="1367149"/>
            <a:ext cx="10086553" cy="5364265"/>
          </a:xfrm>
        </p:spPr>
        <p:txBody>
          <a:bodyPr>
            <a:normAutofit/>
          </a:bodyPr>
          <a:lstStyle/>
          <a:p>
            <a:pPr algn="l"/>
            <a:r>
              <a:rPr lang="tr-TR" b="1" i="0" dirty="0">
                <a:solidFill>
                  <a:srgbClr val="444444"/>
                </a:solidFill>
                <a:effectLst/>
              </a:rPr>
              <a:t>2. Bağımsız Değişkenler İçin P Değerleri</a:t>
            </a:r>
          </a:p>
          <a:p>
            <a:pPr algn="l"/>
            <a:r>
              <a:rPr lang="tr-TR" b="0" i="0" dirty="0">
                <a:solidFill>
                  <a:srgbClr val="555555"/>
                </a:solidFill>
                <a:effectLst/>
              </a:rPr>
              <a:t>Regresyonda, anlamlılık düzeyinden daha küçük p değerleri, hipotezin istatistiksel olarak anlamlı olduğunu gösterir. “Modeli küçültme”, tüm parametreleri modele dahil etme ve ardından model yalnızca anlamlı ağırlıklı terimler içerene kadar anlamlı olmayan en yüksek p değerine sahip terimi tekrar tekrar çıkarma işlemidir.</a:t>
            </a:r>
          </a:p>
          <a:p>
            <a:pPr algn="l"/>
            <a:r>
              <a:rPr lang="tr-TR" b="1" i="0" dirty="0">
                <a:solidFill>
                  <a:srgbClr val="444444"/>
                </a:solidFill>
                <a:effectLst/>
              </a:rPr>
              <a:t>3. Kademeli Regresyon ve En İyi Alt Küme Regresyonu</a:t>
            </a:r>
          </a:p>
          <a:p>
            <a:pPr algn="l"/>
            <a:r>
              <a:rPr lang="tr-TR" b="0" i="0" dirty="0">
                <a:solidFill>
                  <a:srgbClr val="555555"/>
                </a:solidFill>
                <a:effectLst/>
              </a:rPr>
              <a:t>Otomatik model seçimi için ve regresyon denklemine dahil edilecek bağımsız değişkenleri seçen iki algoritmadır. Çok sayıda bağımsız değişkeniniz olduğunda ve bir değişken seçim süreci gerektirdiğinde, bu otomatikleştirilmiş yöntemler çok yardımcı olabilir.</a:t>
            </a:r>
          </a:p>
          <a:p>
            <a:pPr algn="l"/>
            <a:endParaRPr lang="tr-TR" b="0" i="0" dirty="0">
              <a:solidFill>
                <a:srgbClr val="000000"/>
              </a:solidFill>
              <a:effectLst/>
              <a:latin typeface="Inter"/>
            </a:endParaRPr>
          </a:p>
          <a:p>
            <a:pPr marL="0" indent="0" algn="l">
              <a:buNone/>
            </a:pPr>
            <a:endParaRPr lang="tr-TR" b="0" i="0" dirty="0">
              <a:solidFill>
                <a:srgbClr val="000000"/>
              </a:solidFill>
              <a:effectLst/>
              <a:latin typeface="Inter"/>
            </a:endParaRPr>
          </a:p>
          <a:p>
            <a:pPr algn="l"/>
            <a:endParaRPr lang="en-US" b="1" i="0" dirty="0">
              <a:solidFill>
                <a:srgbClr val="000000"/>
              </a:solidFill>
              <a:effectLst/>
              <a:latin typeface="Inter"/>
            </a:endParaRPr>
          </a:p>
        </p:txBody>
      </p:sp>
    </p:spTree>
    <p:extLst>
      <p:ext uri="{BB962C8B-B14F-4D97-AF65-F5344CB8AC3E}">
        <p14:creationId xmlns:p14="http://schemas.microsoft.com/office/powerpoint/2010/main" val="42168225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Kaynaklar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p:txBody>
          <a:bodyPr/>
          <a:lstStyle/>
          <a:p>
            <a:r>
              <a:rPr lang="en-US" dirty="0">
                <a:hlinkClick r:id="rId2"/>
              </a:rPr>
              <a:t>https://bulutistan.com/blog/regresyon/</a:t>
            </a:r>
            <a:endParaRPr lang="tr-TR" dirty="0"/>
          </a:p>
          <a:p>
            <a:r>
              <a:rPr lang="en-US" dirty="0">
                <a:hlinkClick r:id="rId3"/>
              </a:rPr>
              <a:t>https://medium.com/</a:t>
            </a:r>
            <a:r>
              <a:rPr lang="en-US" dirty="0" err="1">
                <a:hlinkClick r:id="rId3"/>
              </a:rPr>
              <a:t>veri-madenciliği</a:t>
            </a:r>
            <a:r>
              <a:rPr lang="en-US" dirty="0">
                <a:hlinkClick r:id="rId3"/>
              </a:rPr>
              <a:t>/sınıflandırma-regresyon-kümeleme-ve-birliktelik-kuralları-e8ee1e47aeed</a:t>
            </a:r>
            <a:endParaRPr lang="tr-TR" dirty="0"/>
          </a:p>
          <a:p>
            <a:r>
              <a:rPr lang="en-US" dirty="0">
                <a:hlinkClick r:id="rId4"/>
              </a:rPr>
              <a:t>https://www.hosting.com.tr/blog/regresyon-analizi/</a:t>
            </a:r>
            <a:endParaRPr lang="tr-TR" dirty="0"/>
          </a:p>
          <a:p>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
        <p:nvSpPr>
          <p:cNvPr id="8" name="Dikdörtgen 7">
            <a:extLst>
              <a:ext uri="{FF2B5EF4-FFF2-40B4-BE49-F238E27FC236}">
                <a16:creationId xmlns:a16="http://schemas.microsoft.com/office/drawing/2014/main" id="{03FCA83D-C5FB-435B-A2B5-B2A5937640CC}"/>
              </a:ext>
            </a:extLst>
          </p:cNvPr>
          <p:cNvSpPr/>
          <p:nvPr/>
        </p:nvSpPr>
        <p:spPr>
          <a:xfrm>
            <a:off x="9303026" y="6450986"/>
            <a:ext cx="2888974" cy="276999"/>
          </a:xfrm>
          <a:prstGeom prst="rect">
            <a:avLst/>
          </a:prstGeom>
          <a:noFill/>
        </p:spPr>
        <p:txBody>
          <a:bodyPr wrap="square" lIns="91440" tIns="45720" rIns="91440" bIns="45720">
            <a:spAutoFit/>
          </a:bodyPr>
          <a:lstStyle/>
          <a:p>
            <a:pPr algn="ctr"/>
            <a:r>
              <a:rPr lang="tr-TR" sz="1200" b="0" cap="none" spc="0" dirty="0">
                <a:ln w="0"/>
                <a:solidFill>
                  <a:schemeClr val="tx1">
                    <a:lumMod val="85000"/>
                    <a:lumOff val="15000"/>
                  </a:schemeClr>
                </a:solidFill>
                <a:effectLst>
                  <a:outerShdw blurRad="38100" dist="19050" dir="2700000" algn="tl" rotWithShape="0">
                    <a:schemeClr val="dk1">
                      <a:alpha val="40000"/>
                    </a:schemeClr>
                  </a:outerShdw>
                </a:effectLst>
                <a:hlinkClick r:id="rId5">
                  <a:extLst>
                    <a:ext uri="{A12FA001-AC4F-418D-AE19-62706E023703}">
                      <ahyp:hlinkClr xmlns:ahyp="http://schemas.microsoft.com/office/drawing/2018/hyperlinkcolor" val="tx"/>
                    </a:ext>
                  </a:extLst>
                </a:hlinkClick>
              </a:rPr>
              <a:t>http://youtube.com/@bmderslerim</a:t>
            </a:r>
            <a:endParaRPr lang="tr-TR" sz="1200" b="0" cap="none" spc="0" dirty="0">
              <a:ln w="0"/>
              <a:solidFill>
                <a:schemeClr val="tx1">
                  <a:lumMod val="85000"/>
                  <a:lumOff val="15000"/>
                </a:schemeClr>
              </a:solidFill>
              <a:effectLst>
                <a:outerShdw blurRad="38100" dist="19050" dir="2700000" algn="tl" rotWithShape="0">
                  <a:schemeClr val="dk1">
                    <a:alpha val="40000"/>
                  </a:schemeClr>
                </a:outerShdw>
              </a:effectLst>
            </a:endParaRPr>
          </a:p>
        </p:txBody>
      </p:sp>
      <p:pic>
        <p:nvPicPr>
          <p:cNvPr id="9" name="Resim 8">
            <a:extLst>
              <a:ext uri="{FF2B5EF4-FFF2-40B4-BE49-F238E27FC236}">
                <a16:creationId xmlns:a16="http://schemas.microsoft.com/office/drawing/2014/main" id="{C884824E-9ABA-46E8-A589-83522BCF90FF}"/>
              </a:ext>
            </a:extLst>
          </p:cNvPr>
          <p:cNvPicPr>
            <a:picLocks noChangeAspect="1"/>
          </p:cNvPicPr>
          <p:nvPr/>
        </p:nvPicPr>
        <p:blipFill rotWithShape="1">
          <a:blip r:embed="rId6"/>
          <a:srcRect l="11094" t="21526" r="11094" b="21125"/>
          <a:stretch/>
        </p:blipFill>
        <p:spPr>
          <a:xfrm>
            <a:off x="10052869" y="5115683"/>
            <a:ext cx="1811729" cy="1335303"/>
          </a:xfrm>
          <a:prstGeom prst="rect">
            <a:avLst/>
          </a:prstGeom>
        </p:spPr>
      </p:pic>
    </p:spTree>
    <p:extLst>
      <p:ext uri="{BB962C8B-B14F-4D97-AF65-F5344CB8AC3E}">
        <p14:creationId xmlns:p14="http://schemas.microsoft.com/office/powerpoint/2010/main" val="25561385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4362681" y="5057069"/>
            <a:ext cx="7613734" cy="1693186"/>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2682720" y="2984641"/>
            <a:ext cx="7768206" cy="888718"/>
          </a:xfrm>
        </p:spPr>
        <p:txBody>
          <a:bodyPr>
            <a:normAutofit fontScale="90000"/>
          </a:bodyPr>
          <a:lstStyle/>
          <a:p>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İlginiz için teşekkürler…</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4693186" y="5158863"/>
            <a:ext cx="7157490" cy="1489597"/>
          </a:xfrm>
          <a:prstGeom prst="rect">
            <a:avLst/>
          </a:prstGeom>
        </p:spPr>
        <p:txBody>
          <a:bodyPr vert="horz" lIns="91440" tIns="45720" rIns="91440" bIns="45720" rtlCol="0" anchor="t">
            <a:normAutofit fontScale="925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 </a:t>
            </a:r>
            <a:r>
              <a:rPr lang="tr-TR" b="1" dirty="0">
                <a:solidFill>
                  <a:schemeClr val="tx1"/>
                </a:solidFill>
              </a:rPr>
              <a:t>Enes Yaşar</a:t>
            </a:r>
            <a:br>
              <a:rPr lang="tr-TR" b="1" dirty="0">
                <a:solidFill>
                  <a:schemeClr val="tx1"/>
                </a:solidFill>
              </a:rPr>
            </a:br>
            <a:br>
              <a:rPr lang="tr-TR" b="1" dirty="0">
                <a:solidFill>
                  <a:schemeClr val="tx1"/>
                </a:solidFill>
              </a:rPr>
            </a:br>
            <a:r>
              <a:rPr lang="tr-TR" dirty="0">
                <a:solidFill>
                  <a:schemeClr val="tx1"/>
                </a:solidFill>
              </a:rPr>
              <a:t>E-posta                       : enessyasar1905@gmail.com</a:t>
            </a:r>
          </a:p>
          <a:p>
            <a:r>
              <a:rPr lang="tr-TR" dirty="0">
                <a:solidFill>
                  <a:schemeClr val="tx1"/>
                </a:solidFill>
              </a:rPr>
              <a:t>Tarih                            : 17/01/2023</a:t>
            </a:r>
          </a:p>
          <a:p>
            <a:r>
              <a:rPr lang="tr-TR" dirty="0">
                <a:solidFill>
                  <a:schemeClr val="tx1"/>
                </a:solidFill>
              </a:rPr>
              <a:t>Sürüm                         : v1</a:t>
            </a:r>
          </a:p>
        </p:txBody>
      </p:sp>
      <p:sp>
        <p:nvSpPr>
          <p:cNvPr id="10" name="Alt Başlık 2">
            <a:extLst>
              <a:ext uri="{FF2B5EF4-FFF2-40B4-BE49-F238E27FC236}">
                <a16:creationId xmlns:a16="http://schemas.microsoft.com/office/drawing/2014/main" id="{F3FB4516-AA03-4E40-A3E9-4BD1CB9AAD92}"/>
              </a:ext>
            </a:extLst>
          </p:cNvPr>
          <p:cNvSpPr txBox="1">
            <a:spLocks/>
          </p:cNvSpPr>
          <p:nvPr/>
        </p:nvSpPr>
        <p:spPr>
          <a:xfrm>
            <a:off x="3526004" y="506519"/>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Veri Madenciliğine Giriş</a:t>
            </a:r>
            <a:endParaRPr lang="en-US" b="1" dirty="0">
              <a:ln/>
              <a:solidFill>
                <a:schemeClr val="accent3"/>
              </a:solidFill>
            </a:endParaRPr>
          </a:p>
        </p:txBody>
      </p:sp>
      <p:pic>
        <p:nvPicPr>
          <p:cNvPr id="8" name="Picture 2" descr="5 Temel Soruda Veri Madenciliği (Data Mining) Nedir? - Vizyoner Genç">
            <a:extLst>
              <a:ext uri="{FF2B5EF4-FFF2-40B4-BE49-F238E27FC236}">
                <a16:creationId xmlns:a16="http://schemas.microsoft.com/office/drawing/2014/main" id="{B5411EE9-9287-46B7-A776-02783B9C25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9195" y="318325"/>
            <a:ext cx="3441481" cy="1934112"/>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1" name="Dikdörtgen 10">
            <a:extLst>
              <a:ext uri="{FF2B5EF4-FFF2-40B4-BE49-F238E27FC236}">
                <a16:creationId xmlns:a16="http://schemas.microsoft.com/office/drawing/2014/main" id="{DB04ABB8-254C-4048-B046-344B5E0579C6}"/>
              </a:ext>
            </a:extLst>
          </p:cNvPr>
          <p:cNvSpPr/>
          <p:nvPr/>
        </p:nvSpPr>
        <p:spPr>
          <a:xfrm>
            <a:off x="564054" y="1473529"/>
            <a:ext cx="2916964" cy="276999"/>
          </a:xfrm>
          <a:prstGeom prst="rect">
            <a:avLst/>
          </a:prstGeom>
          <a:noFill/>
        </p:spPr>
        <p:txBody>
          <a:bodyPr wrap="square" lIns="91440" tIns="45720" rIns="91440" bIns="45720">
            <a:spAutoFit/>
          </a:bodyPr>
          <a:lstStyle/>
          <a:p>
            <a:pPr algn="ctr"/>
            <a:r>
              <a:rPr lang="tr-TR" sz="1200" b="0" cap="none" spc="0" dirty="0">
                <a:ln w="0"/>
                <a:solidFill>
                  <a:schemeClr val="tx1">
                    <a:lumMod val="85000"/>
                    <a:lumOff val="15000"/>
                  </a:schemeClr>
                </a:solidFill>
                <a:effectLst>
                  <a:outerShdw blurRad="38100" dist="19050" dir="2700000" algn="tl" rotWithShape="0">
                    <a:schemeClr val="dk1">
                      <a:alpha val="40000"/>
                    </a:schemeClr>
                  </a:outerShdw>
                </a:effectLst>
                <a:hlinkClick r:id="rId3">
                  <a:extLst>
                    <a:ext uri="{A12FA001-AC4F-418D-AE19-62706E023703}">
                      <ahyp:hlinkClr xmlns:ahyp="http://schemas.microsoft.com/office/drawing/2018/hyperlinkcolor" val="tx"/>
                    </a:ext>
                  </a:extLst>
                </a:hlinkClick>
              </a:rPr>
              <a:t>http://youtube.com/@bmderslerim</a:t>
            </a:r>
            <a:endParaRPr lang="tr-TR" sz="1200" b="0" cap="none" spc="0" dirty="0">
              <a:ln w="0"/>
              <a:solidFill>
                <a:schemeClr val="tx1">
                  <a:lumMod val="85000"/>
                  <a:lumOff val="15000"/>
                </a:schemeClr>
              </a:solidFill>
              <a:effectLst>
                <a:outerShdw blurRad="38100" dist="19050" dir="2700000" algn="tl" rotWithShape="0">
                  <a:schemeClr val="dk1">
                    <a:alpha val="40000"/>
                  </a:schemeClr>
                </a:outerShdw>
              </a:effectLst>
            </a:endParaRPr>
          </a:p>
        </p:txBody>
      </p:sp>
      <p:pic>
        <p:nvPicPr>
          <p:cNvPr id="14" name="Resim 13">
            <a:extLst>
              <a:ext uri="{FF2B5EF4-FFF2-40B4-BE49-F238E27FC236}">
                <a16:creationId xmlns:a16="http://schemas.microsoft.com/office/drawing/2014/main" id="{AB8EB301-BEE9-4D50-B8FC-046E46C5C2FE}"/>
              </a:ext>
            </a:extLst>
          </p:cNvPr>
          <p:cNvPicPr>
            <a:picLocks noChangeAspect="1"/>
          </p:cNvPicPr>
          <p:nvPr/>
        </p:nvPicPr>
        <p:blipFill rotWithShape="1">
          <a:blip r:embed="rId4"/>
          <a:srcRect l="11094" t="21526" r="11094" b="21125"/>
          <a:stretch/>
        </p:blipFill>
        <p:spPr>
          <a:xfrm>
            <a:off x="1054642" y="107098"/>
            <a:ext cx="1811729" cy="1335303"/>
          </a:xfrm>
          <a:prstGeom prst="rect">
            <a:avLst/>
          </a:prstGeom>
        </p:spPr>
      </p:pic>
    </p:spTree>
    <p:extLst>
      <p:ext uri="{BB962C8B-B14F-4D97-AF65-F5344CB8AC3E}">
        <p14:creationId xmlns:p14="http://schemas.microsoft.com/office/powerpoint/2010/main" val="3793757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İçindekiler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p:txBody>
          <a:bodyPr>
            <a:normAutofit/>
          </a:bodyPr>
          <a:lstStyle/>
          <a:p>
            <a:r>
              <a:rPr lang="tr-TR" dirty="0"/>
              <a:t>Regresyon nedir?</a:t>
            </a:r>
          </a:p>
          <a:p>
            <a:r>
              <a:rPr lang="tr-TR" dirty="0"/>
              <a:t>Regresyon Analizi Nedir?</a:t>
            </a:r>
          </a:p>
          <a:p>
            <a:r>
              <a:rPr lang="tr-TR" dirty="0"/>
              <a:t>Regresyon Denklemi</a:t>
            </a:r>
          </a:p>
          <a:p>
            <a:r>
              <a:rPr lang="tr-TR" dirty="0"/>
              <a:t>Regresyon Analizi Nasıl Yapılır?</a:t>
            </a:r>
          </a:p>
          <a:p>
            <a:r>
              <a:rPr lang="tr-TR" dirty="0"/>
              <a:t>Regresyon Analizi Kullanım Alanları</a:t>
            </a:r>
          </a:p>
          <a:p>
            <a:r>
              <a:rPr lang="tr-TR" dirty="0"/>
              <a:t>Regresyon Analizinde Kullanılan Terminolojiler</a:t>
            </a:r>
          </a:p>
          <a:p>
            <a:r>
              <a:rPr lang="tr-TR" dirty="0"/>
              <a:t>Regresyon Türleri</a:t>
            </a:r>
          </a:p>
          <a:p>
            <a:r>
              <a:rPr lang="tr-TR" dirty="0"/>
              <a:t>Doğru Regresyon Modeli Nasıl Seçilir?</a:t>
            </a:r>
          </a:p>
          <a:p>
            <a:r>
              <a:rPr lang="tr-TR" dirty="0"/>
              <a:t>Kaynaklar</a:t>
            </a:r>
          </a:p>
          <a:p>
            <a:endParaRPr lang="tr-TR" dirty="0"/>
          </a:p>
          <a:p>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
        <p:nvSpPr>
          <p:cNvPr id="10" name="Dikdörtgen 9">
            <a:extLst>
              <a:ext uri="{FF2B5EF4-FFF2-40B4-BE49-F238E27FC236}">
                <a16:creationId xmlns:a16="http://schemas.microsoft.com/office/drawing/2014/main" id="{6172CFBE-5876-4842-A283-B284E964BE1B}"/>
              </a:ext>
            </a:extLst>
          </p:cNvPr>
          <p:cNvSpPr/>
          <p:nvPr/>
        </p:nvSpPr>
        <p:spPr>
          <a:xfrm>
            <a:off x="9221118" y="6547199"/>
            <a:ext cx="2910720" cy="276999"/>
          </a:xfrm>
          <a:prstGeom prst="rect">
            <a:avLst/>
          </a:prstGeom>
          <a:noFill/>
        </p:spPr>
        <p:txBody>
          <a:bodyPr wrap="square" lIns="91440" tIns="45720" rIns="91440" bIns="45720">
            <a:spAutoFit/>
          </a:bodyPr>
          <a:lstStyle/>
          <a:p>
            <a:pPr algn="ctr"/>
            <a:r>
              <a:rPr lang="tr-TR" sz="1200" b="0" cap="none" spc="0" dirty="0">
                <a:ln w="0"/>
                <a:solidFill>
                  <a:schemeClr val="tx1">
                    <a:lumMod val="85000"/>
                    <a:lumOff val="15000"/>
                  </a:schemeClr>
                </a:solidFill>
                <a:effectLst>
                  <a:outerShdw blurRad="38100" dist="19050" dir="2700000" algn="tl" rotWithShape="0">
                    <a:schemeClr val="dk1">
                      <a:alpha val="40000"/>
                    </a:schemeClr>
                  </a:outerShdw>
                </a:effectLst>
                <a:hlinkClick r:id="rId2">
                  <a:extLst>
                    <a:ext uri="{A12FA001-AC4F-418D-AE19-62706E023703}">
                      <ahyp:hlinkClr xmlns:ahyp="http://schemas.microsoft.com/office/drawing/2018/hyperlinkcolor" val="tx"/>
                    </a:ext>
                  </a:extLst>
                </a:hlinkClick>
              </a:rPr>
              <a:t>http://youtube.com/@bmderslerim</a:t>
            </a:r>
            <a:endParaRPr lang="tr-TR" sz="1200" b="0" cap="none" spc="0" dirty="0">
              <a:ln w="0"/>
              <a:solidFill>
                <a:schemeClr val="tx1">
                  <a:lumMod val="85000"/>
                  <a:lumOff val="15000"/>
                </a:schemeClr>
              </a:solidFill>
              <a:effectLst>
                <a:outerShdw blurRad="38100" dist="19050" dir="2700000" algn="tl" rotWithShape="0">
                  <a:schemeClr val="dk1">
                    <a:alpha val="40000"/>
                  </a:schemeClr>
                </a:outerShdw>
              </a:effectLst>
            </a:endParaRPr>
          </a:p>
        </p:txBody>
      </p:sp>
      <p:pic>
        <p:nvPicPr>
          <p:cNvPr id="8" name="Resim 7">
            <a:extLst>
              <a:ext uri="{FF2B5EF4-FFF2-40B4-BE49-F238E27FC236}">
                <a16:creationId xmlns:a16="http://schemas.microsoft.com/office/drawing/2014/main" id="{452394C0-7382-490D-A6ED-0FD560AF12CD}"/>
              </a:ext>
            </a:extLst>
          </p:cNvPr>
          <p:cNvPicPr>
            <a:picLocks noChangeAspect="1"/>
          </p:cNvPicPr>
          <p:nvPr/>
        </p:nvPicPr>
        <p:blipFill rotWithShape="1">
          <a:blip r:embed="rId3"/>
          <a:srcRect l="11094" t="21526" r="11094" b="21125"/>
          <a:stretch/>
        </p:blipFill>
        <p:spPr>
          <a:xfrm>
            <a:off x="9857119" y="5211896"/>
            <a:ext cx="1811729" cy="1335303"/>
          </a:xfrm>
          <a:prstGeom prst="rect">
            <a:avLst/>
          </a:prstGeom>
        </p:spPr>
      </p:pic>
      <p:pic>
        <p:nvPicPr>
          <p:cNvPr id="1026" name="Picture 2" descr="Content Writer Resume - How to Build the Perfect Resume | Leverage Edu">
            <a:extLst>
              <a:ext uri="{FF2B5EF4-FFF2-40B4-BE49-F238E27FC236}">
                <a16:creationId xmlns:a16="http://schemas.microsoft.com/office/drawing/2014/main" id="{0A2E6492-6398-476E-9C1F-A21814238E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30916" y="305522"/>
            <a:ext cx="3814721" cy="2384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0228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Regresyon Nedir</a:t>
            </a:r>
            <a:r>
              <a:rPr lang="en-US" dirty="0"/>
              <a:t>?</a:t>
            </a:r>
            <a:br>
              <a:rPr lang="en-US" dirty="0"/>
            </a:b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646386" y="1788688"/>
            <a:ext cx="6977675" cy="4589387"/>
          </a:xfrm>
        </p:spPr>
        <p:txBody>
          <a:bodyPr>
            <a:normAutofit/>
          </a:bodyPr>
          <a:lstStyle/>
          <a:p>
            <a:pPr algn="just"/>
            <a:r>
              <a:rPr lang="tr-TR" b="1" i="0" dirty="0">
                <a:solidFill>
                  <a:srgbClr val="000000"/>
                </a:solidFill>
                <a:effectLst/>
                <a:latin typeface="+mj-lt"/>
              </a:rPr>
              <a:t>Regresyon</a:t>
            </a:r>
            <a:r>
              <a:rPr lang="tr-TR" b="0" i="0" dirty="0">
                <a:solidFill>
                  <a:srgbClr val="000000"/>
                </a:solidFill>
                <a:effectLst/>
                <a:latin typeface="+mj-lt"/>
              </a:rPr>
              <a:t>, genellikle finans ve yatırımda kullanılan, bir bağımlı değişken ile bir dizi bağımsız değişken arasındaki ilişkinin gücünü ve niteliğini belirlemeye çalışan istatistiksel bir terimdir.</a:t>
            </a:r>
          </a:p>
          <a:p>
            <a:pPr algn="just"/>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3</a:t>
            </a:fld>
            <a:endParaRPr lang="en-US" dirty="0"/>
          </a:p>
        </p:txBody>
      </p:sp>
      <p:pic>
        <p:nvPicPr>
          <p:cNvPr id="5122" name="Picture 2" descr="Regresyon nedir? Regresyon analizi nasıl yapılır, ne işe yarar?">
            <a:extLst>
              <a:ext uri="{FF2B5EF4-FFF2-40B4-BE49-F238E27FC236}">
                <a16:creationId xmlns:a16="http://schemas.microsoft.com/office/drawing/2014/main" id="{2A433199-0728-3D77-95BE-0B0B63C40C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9214" y="3493710"/>
            <a:ext cx="4839925" cy="2918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0154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Regresyon Analizi Nedir?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44300"/>
            <a:ext cx="10408642" cy="4589387"/>
          </a:xfrm>
        </p:spPr>
        <p:txBody>
          <a:bodyPr>
            <a:normAutofit/>
          </a:bodyPr>
          <a:lstStyle/>
          <a:p>
            <a:pPr algn="just"/>
            <a:r>
              <a:rPr lang="tr-TR" dirty="0"/>
              <a:t>Regresyon analizi, bir ya da daha fazla bağımsız değişken ile hedef değişken arasındaki ilişkiyi matematiksel olarak modelleyen bir yöntemdir.</a:t>
            </a:r>
            <a:r>
              <a:rPr lang="tr-TR" b="0" i="0" dirty="0">
                <a:solidFill>
                  <a:srgbClr val="292929"/>
                </a:solidFill>
                <a:effectLst/>
              </a:rPr>
              <a:t> Veri madenciliğinde yaygın olarak kullanılan regresyon modellerinden doğrusal regresyonda tahmin edilecek olan hedef değişken sürekli değer alırken, lojistik regresyonda hedef değişken kesikli bir değer almaktadır. Doğrusal regresyonda hedef değişkenin değeri, lojistik regresyonda ise hedef değişkenin alabileceği değerlerden birinin gerçekleşme olasılığı tahmin edilmektedir</a:t>
            </a: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325487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Regresyon Denklemi</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44300"/>
            <a:ext cx="10408642" cy="2466973"/>
          </a:xfrm>
        </p:spPr>
        <p:txBody>
          <a:bodyPr>
            <a:normAutofit/>
          </a:bodyPr>
          <a:lstStyle/>
          <a:p>
            <a:pPr algn="just"/>
            <a:r>
              <a:rPr lang="tr-TR" dirty="0"/>
              <a:t>Y = MX + b</a:t>
            </a:r>
          </a:p>
          <a:p>
            <a:pPr algn="just"/>
            <a:r>
              <a:rPr lang="tr-TR" dirty="0"/>
              <a:t>Y, regresyon denkleminin bağımlı değişkeni,</a:t>
            </a:r>
          </a:p>
          <a:p>
            <a:pPr algn="just"/>
            <a:r>
              <a:rPr lang="tr-TR" dirty="0"/>
              <a:t>M, regresyon denkleminin eğimi,</a:t>
            </a:r>
          </a:p>
          <a:p>
            <a:pPr algn="just"/>
            <a:r>
              <a:rPr lang="tr-TR" dirty="0"/>
              <a:t>X, regresyon denkleminin bağımsız değişkeni,</a:t>
            </a:r>
          </a:p>
          <a:p>
            <a:pPr algn="just"/>
            <a:r>
              <a:rPr lang="tr-TR" dirty="0"/>
              <a:t>b denklemin sabitidir</a:t>
            </a: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1676439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Regresyon Analizi Nasıl Yapılır?</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18060" y="1672424"/>
            <a:ext cx="10086552" cy="4683987"/>
          </a:xfrm>
        </p:spPr>
        <p:txBody>
          <a:bodyPr>
            <a:normAutofit/>
          </a:bodyPr>
          <a:lstStyle/>
          <a:p>
            <a:r>
              <a:rPr lang="tr-TR" sz="1600" b="1" i="0" dirty="0">
                <a:solidFill>
                  <a:srgbClr val="000000"/>
                </a:solidFill>
                <a:effectLst/>
              </a:rPr>
              <a:t>1. Bir hipotez oluşturun</a:t>
            </a:r>
          </a:p>
          <a:p>
            <a:pPr marL="0" indent="0">
              <a:buNone/>
            </a:pPr>
            <a:r>
              <a:rPr lang="tr-TR" sz="1600" b="0" i="0" dirty="0">
                <a:solidFill>
                  <a:srgbClr val="000000"/>
                </a:solidFill>
                <a:effectLst/>
              </a:rPr>
              <a:t>Bir regresyon analizi yapmak için, ilişkili olduğuna inandığınız iki değişkeni seçmeniz gerekir. </a:t>
            </a:r>
            <a:r>
              <a:rPr lang="tr-TR" sz="1600" b="1" i="0" dirty="0">
                <a:solidFill>
                  <a:srgbClr val="000000"/>
                </a:solidFill>
                <a:effectLst/>
              </a:rPr>
              <a:t>Mümkün olduğu kadar çok veri toplayarak</a:t>
            </a:r>
            <a:r>
              <a:rPr lang="tr-TR" sz="1600" b="0" i="0" dirty="0">
                <a:solidFill>
                  <a:srgbClr val="000000"/>
                </a:solidFill>
                <a:effectLst/>
              </a:rPr>
              <a:t> ilişkileri hakkında hipotezinizi oluşturun. Reklam ve satış ilişkisi söz konusu olduğunda, daha doğru bir analiz için bir yıl boyunca oluşan tüm finansal verileri toplayabilirsiniz</a:t>
            </a:r>
            <a:r>
              <a:rPr lang="tr-TR" sz="1600" b="1" dirty="0">
                <a:solidFill>
                  <a:srgbClr val="000000"/>
                </a:solidFill>
              </a:rPr>
              <a:t>.</a:t>
            </a:r>
            <a:endParaRPr lang="tr-TR" sz="1600" b="1" i="0" dirty="0">
              <a:solidFill>
                <a:srgbClr val="000000"/>
              </a:solidFill>
              <a:effectLst/>
            </a:endParaRPr>
          </a:p>
          <a:p>
            <a:r>
              <a:rPr lang="tr-TR" sz="1600" b="1" i="0" dirty="0">
                <a:solidFill>
                  <a:srgbClr val="000000"/>
                </a:solidFill>
                <a:effectLst/>
              </a:rPr>
              <a:t>2. Bir grafik oluşturun</a:t>
            </a:r>
          </a:p>
          <a:p>
            <a:pPr marL="0" indent="0">
              <a:buNone/>
            </a:pPr>
            <a:r>
              <a:rPr lang="tr-TR" sz="1600" b="0" i="0" dirty="0">
                <a:solidFill>
                  <a:srgbClr val="000000"/>
                </a:solidFill>
                <a:effectLst/>
              </a:rPr>
              <a:t>Bir sonraki adım, verilerinizin grafiğini çıkarmaktır. </a:t>
            </a:r>
            <a:r>
              <a:rPr lang="tr-TR" sz="1600" b="1" i="0" dirty="0">
                <a:solidFill>
                  <a:srgbClr val="000000"/>
                </a:solidFill>
                <a:effectLst/>
              </a:rPr>
              <a:t>İki veri seti ile doğrusal regresyon için temel bir çizgi grafiği oluşturabilirsiniz</a:t>
            </a:r>
            <a:r>
              <a:rPr lang="tr-TR" sz="1600" b="0" i="0" dirty="0">
                <a:solidFill>
                  <a:srgbClr val="000000"/>
                </a:solidFill>
                <a:effectLst/>
              </a:rPr>
              <a:t>. Bir değişken X ekseninde, diğeri Y ekseninde çizilir. Bir elektronik tabloya girdiğinizde, değişkenler arasındaki korelasyonu görebilirsiniz. </a:t>
            </a:r>
            <a:r>
              <a:rPr lang="tr-TR" sz="1600" b="1" i="0" dirty="0">
                <a:solidFill>
                  <a:srgbClr val="000000"/>
                </a:solidFill>
                <a:effectLst/>
              </a:rPr>
              <a:t>Düz bir çizgi varsa, bu pozitif bir korelasyon gösterir.</a:t>
            </a:r>
          </a:p>
          <a:p>
            <a:r>
              <a:rPr lang="tr-TR" sz="1600" b="1" i="0" dirty="0">
                <a:solidFill>
                  <a:srgbClr val="000000"/>
                </a:solidFill>
                <a:effectLst/>
              </a:rPr>
              <a:t>3. Sonuçları analiz edin</a:t>
            </a:r>
          </a:p>
          <a:p>
            <a:pPr marL="0" indent="0">
              <a:buNone/>
            </a:pPr>
            <a:r>
              <a:rPr lang="tr-TR" sz="1600" b="0" i="0" dirty="0">
                <a:solidFill>
                  <a:srgbClr val="000000"/>
                </a:solidFill>
                <a:effectLst/>
              </a:rPr>
              <a:t>Grafiği temel bir doğrusal regresyonda inceleyerek kesişim, katsayı ve korelasyonu görebilirsiniz. Bu rakamları bir araya getirmek, iki veri seti arasındaki tarihsel ilişkiyi göstererek modelin gelecekte nasıl görüneceğini tahmin etmenize olanak tanır. Geçmişte, çevrimiçi reklamcılık ve satışlar arasında olumlu bir ilişki varsa, gelecek yıl için bir tahmin oluşturmak için yüzdeleri bir modele ekleyebilirsiniz. </a:t>
            </a:r>
            <a:endParaRPr lang="tr-TR" sz="1600" b="1" i="0" dirty="0">
              <a:solidFill>
                <a:srgbClr val="000000"/>
              </a:solidFill>
              <a:effectLst/>
            </a:endParaRPr>
          </a:p>
          <a:p>
            <a:pPr algn="l"/>
            <a:endParaRPr lang="tr-TR" b="0" i="0" dirty="0">
              <a:solidFill>
                <a:srgbClr val="000000"/>
              </a:solidFill>
              <a:effectLst/>
            </a:endParaRPr>
          </a:p>
        </p:txBody>
      </p:sp>
    </p:spTree>
    <p:extLst>
      <p:ext uri="{BB962C8B-B14F-4D97-AF65-F5344CB8AC3E}">
        <p14:creationId xmlns:p14="http://schemas.microsoft.com/office/powerpoint/2010/main" val="1291746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Regresyon Analizi Kullanım Alanları</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311579" y="1565448"/>
            <a:ext cx="10086552" cy="5292551"/>
          </a:xfrm>
        </p:spPr>
        <p:txBody>
          <a:bodyPr>
            <a:normAutofit/>
          </a:bodyPr>
          <a:lstStyle/>
          <a:p>
            <a:pPr algn="just"/>
            <a:r>
              <a:rPr lang="tr-TR" sz="1600" b="1" i="0" dirty="0">
                <a:solidFill>
                  <a:srgbClr val="000000"/>
                </a:solidFill>
                <a:effectLst/>
              </a:rPr>
              <a:t>1. Tahmin</a:t>
            </a:r>
          </a:p>
          <a:p>
            <a:pPr algn="l"/>
            <a:r>
              <a:rPr lang="tr-TR" sz="1600" b="0" i="0" dirty="0">
                <a:solidFill>
                  <a:srgbClr val="000000"/>
                </a:solidFill>
                <a:effectLst/>
              </a:rPr>
              <a:t>İşletmelerde regresyon analizinin en yaygın kullanımı, </a:t>
            </a:r>
            <a:r>
              <a:rPr lang="tr-TR" sz="1600" b="1" i="0" dirty="0">
                <a:solidFill>
                  <a:srgbClr val="000000"/>
                </a:solidFill>
                <a:effectLst/>
              </a:rPr>
              <a:t>gelecekteki fırsatları ve tehditleri tahmin etmektir. </a:t>
            </a:r>
            <a:r>
              <a:rPr lang="tr-TR" sz="1600" b="0" i="0" dirty="0">
                <a:solidFill>
                  <a:srgbClr val="000000"/>
                </a:solidFill>
                <a:effectLst/>
              </a:rPr>
              <a:t>Örneğin talep analizi, bir müşterinin satın alma olasılığı yüksek olan şeylerin miktarını tahmin eder.</a:t>
            </a:r>
          </a:p>
          <a:p>
            <a:pPr algn="l"/>
            <a:r>
              <a:rPr lang="tr-TR" sz="1600" b="0" i="0" dirty="0">
                <a:solidFill>
                  <a:srgbClr val="000000"/>
                </a:solidFill>
                <a:effectLst/>
              </a:rPr>
              <a:t>Ancak iş söz konusu olduğunda, talep tek bağımlı değişken değildir. </a:t>
            </a:r>
            <a:r>
              <a:rPr lang="tr-TR" sz="1600" b="1" i="0" dirty="0">
                <a:solidFill>
                  <a:srgbClr val="000000"/>
                </a:solidFill>
                <a:effectLst/>
              </a:rPr>
              <a:t>Regresif analiz</a:t>
            </a:r>
            <a:r>
              <a:rPr lang="tr-TR" sz="1600" b="0" i="0" dirty="0">
                <a:solidFill>
                  <a:srgbClr val="000000"/>
                </a:solidFill>
                <a:effectLst/>
              </a:rPr>
              <a:t>, doğrudan gelirden çok daha fazlasını öngörebilir.</a:t>
            </a:r>
          </a:p>
          <a:p>
            <a:pPr algn="l"/>
            <a:r>
              <a:rPr lang="tr-TR" sz="1600" b="0" i="0" dirty="0">
                <a:solidFill>
                  <a:srgbClr val="000000"/>
                </a:solidFill>
                <a:effectLst/>
              </a:rPr>
              <a:t>Örneğin, belirli bir reklam panosunun önünden geçecek tüketicilerin sayısını tahmin ederek bir reklam için en yüksek teklifi tahmin edebilir.</a:t>
            </a:r>
          </a:p>
          <a:p>
            <a:r>
              <a:rPr lang="tr-TR" sz="1600" b="1" i="0" dirty="0">
                <a:solidFill>
                  <a:srgbClr val="000000"/>
                </a:solidFill>
                <a:effectLst/>
              </a:rPr>
              <a:t>2. CAPM</a:t>
            </a:r>
          </a:p>
          <a:p>
            <a:pPr algn="l"/>
            <a:r>
              <a:rPr lang="tr-TR" sz="1600" b="0" i="0" dirty="0">
                <a:solidFill>
                  <a:srgbClr val="000000"/>
                </a:solidFill>
                <a:effectLst/>
              </a:rPr>
              <a:t>Bir varlığın öngörülen getirisi ile ilgili piyasa risk primi arasındaki bağlantıyı kuran </a:t>
            </a:r>
            <a:r>
              <a:rPr lang="tr-TR" sz="1600" b="1" i="0" dirty="0" err="1">
                <a:solidFill>
                  <a:srgbClr val="000000"/>
                </a:solidFill>
                <a:effectLst/>
              </a:rPr>
              <a:t>The</a:t>
            </a:r>
            <a:r>
              <a:rPr lang="tr-TR" sz="1600" b="1" i="0" dirty="0">
                <a:solidFill>
                  <a:srgbClr val="000000"/>
                </a:solidFill>
                <a:effectLst/>
              </a:rPr>
              <a:t> </a:t>
            </a:r>
            <a:r>
              <a:rPr lang="tr-TR" sz="1600" b="1" i="0" dirty="0" err="1">
                <a:solidFill>
                  <a:srgbClr val="000000"/>
                </a:solidFill>
                <a:effectLst/>
              </a:rPr>
              <a:t>Capital</a:t>
            </a:r>
            <a:r>
              <a:rPr lang="tr-TR" sz="1600" b="1" i="0" dirty="0">
                <a:solidFill>
                  <a:srgbClr val="000000"/>
                </a:solidFill>
                <a:effectLst/>
              </a:rPr>
              <a:t> </a:t>
            </a:r>
            <a:r>
              <a:rPr lang="tr-TR" sz="1600" b="1" i="0" dirty="0" err="1">
                <a:solidFill>
                  <a:srgbClr val="000000"/>
                </a:solidFill>
                <a:effectLst/>
              </a:rPr>
              <a:t>Asset</a:t>
            </a:r>
            <a:r>
              <a:rPr lang="tr-TR" sz="1600" b="1" i="0" dirty="0">
                <a:solidFill>
                  <a:srgbClr val="000000"/>
                </a:solidFill>
                <a:effectLst/>
              </a:rPr>
              <a:t> </a:t>
            </a:r>
            <a:r>
              <a:rPr lang="tr-TR" sz="1600" b="1" i="0" dirty="0" err="1">
                <a:solidFill>
                  <a:srgbClr val="000000"/>
                </a:solidFill>
                <a:effectLst/>
              </a:rPr>
              <a:t>Pricing</a:t>
            </a:r>
            <a:r>
              <a:rPr lang="tr-TR" sz="1600" b="1" i="0" dirty="0">
                <a:solidFill>
                  <a:srgbClr val="000000"/>
                </a:solidFill>
                <a:effectLst/>
              </a:rPr>
              <a:t> Model (CAPM), doğrusal regresyon modeline dayanı</a:t>
            </a:r>
            <a:r>
              <a:rPr lang="tr-TR" sz="1600" b="0" i="0" dirty="0">
                <a:solidFill>
                  <a:srgbClr val="000000"/>
                </a:solidFill>
                <a:effectLst/>
              </a:rPr>
              <a:t>r. Ayrıca, kurumsal getirileri ve operasyonel performansı tahmin etmek için finansal analistler tarafından finansal analizde sıklıkla kullanılır.</a:t>
            </a:r>
          </a:p>
          <a:p>
            <a:pPr algn="l"/>
            <a:r>
              <a:rPr lang="tr-TR" sz="1600" b="0" i="0" dirty="0">
                <a:solidFill>
                  <a:srgbClr val="000000"/>
                </a:solidFill>
                <a:effectLst/>
              </a:rPr>
              <a:t>Bir hisse senedinin beta katsayısı, regresyon analizi kullanılarak hesaplanır. Beta, toplam piyasa riskiyle ilgili getiri oynaklığının bir ölçüsüdür.</a:t>
            </a:r>
          </a:p>
          <a:p>
            <a:pPr algn="l"/>
            <a:endParaRPr lang="tr-TR" b="0" i="0" dirty="0">
              <a:solidFill>
                <a:srgbClr val="000000"/>
              </a:solidFill>
              <a:effectLst/>
            </a:endParaRPr>
          </a:p>
          <a:p>
            <a:pPr marL="0" indent="0" algn="just">
              <a:buNone/>
            </a:pPr>
            <a:endParaRPr lang="tr-TR" b="1" i="0" dirty="0">
              <a:solidFill>
                <a:srgbClr val="000000"/>
              </a:solidFill>
              <a:effectLst/>
              <a:latin typeface="Inter"/>
            </a:endParaRPr>
          </a:p>
          <a:p>
            <a:pPr marL="0" indent="0" algn="just">
              <a:buNone/>
            </a:pPr>
            <a:endParaRPr lang="en-US" dirty="0"/>
          </a:p>
        </p:txBody>
      </p:sp>
    </p:spTree>
    <p:extLst>
      <p:ext uri="{BB962C8B-B14F-4D97-AF65-F5344CB8AC3E}">
        <p14:creationId xmlns:p14="http://schemas.microsoft.com/office/powerpoint/2010/main" val="4014743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Regresyon Analizi Kullanım Alanları</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2367969" y="1493735"/>
            <a:ext cx="8489421" cy="5364265"/>
          </a:xfrm>
        </p:spPr>
        <p:txBody>
          <a:bodyPr>
            <a:normAutofit/>
          </a:bodyPr>
          <a:lstStyle/>
          <a:p>
            <a:pPr algn="l"/>
            <a:r>
              <a:rPr lang="tr-TR" sz="1600" b="1" i="0" dirty="0">
                <a:solidFill>
                  <a:srgbClr val="000000"/>
                </a:solidFill>
                <a:effectLst/>
              </a:rPr>
              <a:t>3. Rekabet karşılaştırma</a:t>
            </a:r>
          </a:p>
          <a:p>
            <a:pPr algn="l"/>
            <a:r>
              <a:rPr lang="tr-TR" sz="1600" b="0" i="0" dirty="0">
                <a:solidFill>
                  <a:srgbClr val="000000"/>
                </a:solidFill>
                <a:effectLst/>
              </a:rPr>
              <a:t>Bir şirketin finansal performansını belirli bir muadili ile karşılaştırmak için kullanılabilir. Ayrıca iki firmanın hisse senedi fiyatları arasındaki ilişkiyi belirlemek için de kullanılabilir ve hangi yönlerin satışlarını etkilediğini belirlemede firmaya yardımcı olabilir. Bu teknikler, küçük işletmelerin kısa sürede hızlı başarıya ulaşmalarına yardımcı olabilir.</a:t>
            </a:r>
          </a:p>
          <a:p>
            <a:pPr algn="l"/>
            <a:r>
              <a:rPr lang="tr-TR" sz="1600" b="1" i="0" dirty="0">
                <a:solidFill>
                  <a:srgbClr val="000000"/>
                </a:solidFill>
                <a:effectLst/>
              </a:rPr>
              <a:t>4. Güvenilir kaynak</a:t>
            </a:r>
          </a:p>
          <a:p>
            <a:pPr algn="l"/>
            <a:r>
              <a:rPr lang="tr-TR" sz="1600" b="0" i="0" dirty="0">
                <a:solidFill>
                  <a:srgbClr val="000000"/>
                </a:solidFill>
                <a:effectLst/>
              </a:rPr>
              <a:t>Birçok işletme ve üst düzey yönetici, daha iyi iş kararları vermek, varsayımları ve içgüdüleri azaltmak için regresyon analizini kullanır. Yöneticiler, verileri filtrelemek ve mümkün olan en iyi kararları vermek için regresyon analizinden yararlanır.</a:t>
            </a:r>
          </a:p>
          <a:p>
            <a:pPr algn="l"/>
            <a:endParaRPr lang="tr-TR" b="1" i="0" dirty="0">
              <a:solidFill>
                <a:srgbClr val="000000"/>
              </a:solidFill>
              <a:effectLst/>
              <a:latin typeface="Inter"/>
            </a:endParaRPr>
          </a:p>
        </p:txBody>
      </p:sp>
    </p:spTree>
    <p:extLst>
      <p:ext uri="{BB962C8B-B14F-4D97-AF65-F5344CB8AC3E}">
        <p14:creationId xmlns:p14="http://schemas.microsoft.com/office/powerpoint/2010/main" val="530251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131286" y="411046"/>
            <a:ext cx="8911687" cy="1280890"/>
          </a:xfrm>
        </p:spPr>
        <p:txBody>
          <a:bodyPr>
            <a:normAutofit/>
          </a:bodyPr>
          <a:lstStyle/>
          <a:p>
            <a:r>
              <a:rPr lang="tr-TR" dirty="0"/>
              <a:t>Regresyon Analizinde Kullanılan Terminolojiler</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2288071" y="1691936"/>
            <a:ext cx="8911687" cy="5364265"/>
          </a:xfrm>
        </p:spPr>
        <p:txBody>
          <a:bodyPr>
            <a:normAutofit/>
          </a:bodyPr>
          <a:lstStyle/>
          <a:p>
            <a:pPr algn="l"/>
            <a:r>
              <a:rPr lang="tr-TR" b="1" i="0" dirty="0" err="1">
                <a:solidFill>
                  <a:srgbClr val="444444"/>
                </a:solidFill>
                <a:effectLst/>
              </a:rPr>
              <a:t>Outliers</a:t>
            </a:r>
            <a:r>
              <a:rPr lang="tr-TR" b="1" i="0" dirty="0">
                <a:solidFill>
                  <a:srgbClr val="444444"/>
                </a:solidFill>
                <a:effectLst/>
              </a:rPr>
              <a:t> (Aykırı Değerler)</a:t>
            </a:r>
          </a:p>
          <a:p>
            <a:pPr algn="l"/>
            <a:r>
              <a:rPr lang="tr-TR" b="0" i="0" dirty="0">
                <a:solidFill>
                  <a:srgbClr val="555555"/>
                </a:solidFill>
                <a:effectLst/>
              </a:rPr>
              <a:t>Diyelim ki veri kümesinde, verilerdeki diğer gözlemlere kıyasla çok yüksek veya çok düşük değere sahip bir gözlem var, yani popülasyona ait değil, böyle bir gözleme </a:t>
            </a:r>
            <a:r>
              <a:rPr lang="tr-TR" b="1" i="0" dirty="0">
                <a:solidFill>
                  <a:srgbClr val="555555"/>
                </a:solidFill>
                <a:effectLst/>
              </a:rPr>
              <a:t>aykırı değer</a:t>
            </a:r>
            <a:r>
              <a:rPr lang="tr-TR" b="0" i="0" dirty="0">
                <a:solidFill>
                  <a:srgbClr val="555555"/>
                </a:solidFill>
                <a:effectLst/>
              </a:rPr>
              <a:t> denir. Basit bir deyişle, aşırı bir değerdir. Aykırı değer bir sorundur çünkü çoğu zaman elde ettiğimiz sonuçları engeller</a:t>
            </a:r>
          </a:p>
          <a:p>
            <a:pPr algn="l"/>
            <a:r>
              <a:rPr lang="tr-TR" b="1" i="0" dirty="0" err="1">
                <a:solidFill>
                  <a:srgbClr val="444444"/>
                </a:solidFill>
                <a:effectLst/>
              </a:rPr>
              <a:t>Multicollinearity</a:t>
            </a:r>
            <a:r>
              <a:rPr lang="tr-TR" b="1" i="0" dirty="0">
                <a:solidFill>
                  <a:srgbClr val="444444"/>
                </a:solidFill>
                <a:effectLst/>
              </a:rPr>
              <a:t> (Çoklu Doğrusallık)</a:t>
            </a:r>
          </a:p>
          <a:p>
            <a:pPr algn="l"/>
            <a:r>
              <a:rPr lang="tr-TR" b="0" i="0" dirty="0">
                <a:solidFill>
                  <a:srgbClr val="555555"/>
                </a:solidFill>
                <a:effectLst/>
              </a:rPr>
              <a:t>Bağımsız değişkenler birbirleriyle yüksek düzeyde ilişkili olduğunda, değişkenlerin çoklu doğrusal bağlantı olduğu söylenir. Birçok türde regresyon tekniği, veri setinde çoklu bağlantı olmaması gerektiğini varsayar. Bunun nedeni değişkenlerin önemine göre sıralanmasında sorunlara yol açması ya da en önemli bağımsız değişkenin seçilmesinde işi zorlaştırmasından kaynaklanır.</a:t>
            </a:r>
          </a:p>
          <a:p>
            <a:pPr algn="l"/>
            <a:endParaRPr lang="tr-TR" b="1" i="0" dirty="0">
              <a:solidFill>
                <a:srgbClr val="000000"/>
              </a:solidFill>
              <a:effectLst/>
              <a:latin typeface="Inter"/>
            </a:endParaRPr>
          </a:p>
        </p:txBody>
      </p:sp>
    </p:spTree>
    <p:extLst>
      <p:ext uri="{BB962C8B-B14F-4D97-AF65-F5344CB8AC3E}">
        <p14:creationId xmlns:p14="http://schemas.microsoft.com/office/powerpoint/2010/main" val="934401016"/>
      </p:ext>
    </p:extLst>
  </p:cSld>
  <p:clrMapOvr>
    <a:masterClrMapping/>
  </p:clrMapOvr>
</p:sld>
</file>

<file path=ppt/theme/theme1.xml><?xml version="1.0" encoding="utf-8"?>
<a:theme xmlns:a="http://schemas.openxmlformats.org/drawingml/2006/main" name="Duma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250</TotalTime>
  <Words>1945</Words>
  <Application>Microsoft Office PowerPoint</Application>
  <PresentationFormat>Geniş ekran</PresentationFormat>
  <Paragraphs>148</Paragraphs>
  <Slides>19</Slides>
  <Notes>1</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19</vt:i4>
      </vt:variant>
    </vt:vector>
  </HeadingPairs>
  <TitlesOfParts>
    <vt:vector size="25" baseType="lpstr">
      <vt:lpstr>Arial</vt:lpstr>
      <vt:lpstr>Calibri</vt:lpstr>
      <vt:lpstr>Century Gothic</vt:lpstr>
      <vt:lpstr>Inter</vt:lpstr>
      <vt:lpstr>Wingdings 3</vt:lpstr>
      <vt:lpstr>Duman</vt:lpstr>
      <vt:lpstr>Eğri Uydurma(Regresyon Nedir, Nasıl Yapılır?</vt:lpstr>
      <vt:lpstr>İçindekiler</vt:lpstr>
      <vt:lpstr>Regresyon Nedir? </vt:lpstr>
      <vt:lpstr>Regresyon Analizi Nedir?</vt:lpstr>
      <vt:lpstr>Regresyon Denklemi</vt:lpstr>
      <vt:lpstr>Regresyon Analizi Nasıl Yapılır?</vt:lpstr>
      <vt:lpstr>Regresyon Analizi Kullanım Alanları</vt:lpstr>
      <vt:lpstr>Regresyon Analizi Kullanım Alanları</vt:lpstr>
      <vt:lpstr>Regresyon Analizinde Kullanılan Terminolojiler</vt:lpstr>
      <vt:lpstr>Regresyon Analizinde Kullanılan Terminolojiler</vt:lpstr>
      <vt:lpstr>Regresyon Analizinde Kullanılan Terminolojiler</vt:lpstr>
      <vt:lpstr>Regresyon Türleri</vt:lpstr>
      <vt:lpstr>Regresyon Türleri</vt:lpstr>
      <vt:lpstr>Regresyon Türleri</vt:lpstr>
      <vt:lpstr>Regresyon Türleri</vt:lpstr>
      <vt:lpstr>Doğru Regresyon Türü Nasıl Seçilir?</vt:lpstr>
      <vt:lpstr>Doğru Regresyon Türü Nasıl Seçilir?</vt:lpstr>
      <vt:lpstr>Kaynaklar</vt:lpstr>
      <vt:lpstr>İlginiz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Soyutlama Nedir?</dc:title>
  <dc:creator>İsmail KIRBAŞ</dc:creator>
  <cp:lastModifiedBy>ömer sarı</cp:lastModifiedBy>
  <cp:revision>32</cp:revision>
  <dcterms:created xsi:type="dcterms:W3CDTF">2020-04-15T07:57:29Z</dcterms:created>
  <dcterms:modified xsi:type="dcterms:W3CDTF">2023-01-17T15:22:12Z</dcterms:modified>
</cp:coreProperties>
</file>