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73" r:id="rId4"/>
    <p:sldId id="275" r:id="rId5"/>
    <p:sldId id="274" r:id="rId6"/>
    <p:sldId id="258" r:id="rId7"/>
    <p:sldId id="261" r:id="rId8"/>
    <p:sldId id="271" r:id="rId9"/>
    <p:sldId id="262" r:id="rId10"/>
    <p:sldId id="264" r:id="rId11"/>
    <p:sldId id="263" r:id="rId12"/>
    <p:sldId id="265" r:id="rId13"/>
    <p:sldId id="272" r:id="rId14"/>
    <p:sldId id="270" r:id="rId15"/>
    <p:sldId id="259"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7" autoAdjust="0"/>
    <p:restoredTop sz="94660"/>
  </p:normalViewPr>
  <p:slideViewPr>
    <p:cSldViewPr snapToGrid="0">
      <p:cViewPr varScale="1">
        <p:scale>
          <a:sx n="119" d="100"/>
          <a:sy n="119" d="100"/>
        </p:scale>
        <p:origin x="18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1/17/2023</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1/17/2023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youtube.com/@bmderslerim"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youtube.com/@bmdersleri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youtube.com/@bmdersleri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youtube.com/bmdersleri"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794141" y="4236198"/>
            <a:ext cx="6015714" cy="215715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3091193" y="3109236"/>
            <a:ext cx="6342077"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Özellik indirgeme nedir nasıl yapılır?</a:t>
            </a: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119997" y="4624901"/>
            <a:ext cx="5405306" cy="192943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a:solidFill>
                  <a:schemeClr val="tx1"/>
                </a:solidFill>
              </a:rPr>
              <a:t>Yunus emre Salcan</a:t>
            </a:r>
          </a:p>
          <a:p>
            <a:r>
              <a:rPr lang="tr-TR" dirty="0">
                <a:solidFill>
                  <a:schemeClr val="tx1"/>
                </a:solidFill>
              </a:rPr>
              <a:t>Tarih                            : 06/01/2023</a:t>
            </a:r>
          </a:p>
          <a:p>
            <a:r>
              <a:rPr lang="tr-TR" dirty="0">
                <a:solidFill>
                  <a:schemeClr val="tx1"/>
                </a:solidFill>
              </a:rPr>
              <a:t>Sürüm                         : v1</a:t>
            </a:r>
          </a:p>
        </p:txBody>
      </p:sp>
      <p:pic>
        <p:nvPicPr>
          <p:cNvPr id="12" name="Picture 2" descr="What Is Real Artificial Intelligence: Characteristics of True AI ...">
            <a:extLst>
              <a:ext uri="{FF2B5EF4-FFF2-40B4-BE49-F238E27FC236}">
                <a16:creationId xmlns:a16="http://schemas.microsoft.com/office/drawing/2014/main" id="{9C97840F-45F2-4B61-ACA8-042E075CB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302737" y="959313"/>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sp>
        <p:nvSpPr>
          <p:cNvPr id="8" name="Dikdörtgen 7">
            <a:extLst>
              <a:ext uri="{FF2B5EF4-FFF2-40B4-BE49-F238E27FC236}">
                <a16:creationId xmlns:a16="http://schemas.microsoft.com/office/drawing/2014/main" id="{1E4F3095-F1B4-404E-8096-C524CBBDD076}"/>
              </a:ext>
            </a:extLst>
          </p:cNvPr>
          <p:cNvSpPr/>
          <p:nvPr/>
        </p:nvSpPr>
        <p:spPr>
          <a:xfrm>
            <a:off x="610042" y="1570353"/>
            <a:ext cx="2893322"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026" name="Picture 2" descr="5 Temel Soruda Veri Madenciliği (Data Mining) Nedir? - Vizyoner Genç">
            <a:extLst>
              <a:ext uri="{FF2B5EF4-FFF2-40B4-BE49-F238E27FC236}">
                <a16:creationId xmlns:a16="http://schemas.microsoft.com/office/drawing/2014/main" id="{DB474768-8265-4825-B490-0A4ABEF5E7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8374" y="440789"/>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Resim 10">
            <a:extLst>
              <a:ext uri="{FF2B5EF4-FFF2-40B4-BE49-F238E27FC236}">
                <a16:creationId xmlns:a16="http://schemas.microsoft.com/office/drawing/2014/main" id="{319D2D9E-98F2-4D32-AB5B-DC3A7509971B}"/>
              </a:ext>
            </a:extLst>
          </p:cNvPr>
          <p:cNvPicPr>
            <a:picLocks noChangeAspect="1"/>
          </p:cNvPicPr>
          <p:nvPr/>
        </p:nvPicPr>
        <p:blipFill rotWithShape="1">
          <a:blip r:embed="rId5"/>
          <a:srcRect l="11094" t="21526" r="11094" b="21125"/>
          <a:stretch/>
        </p:blipFill>
        <p:spPr>
          <a:xfrm>
            <a:off x="1109726" y="264405"/>
            <a:ext cx="1811729" cy="1335303"/>
          </a:xfrm>
          <a:prstGeom prst="rect">
            <a:avLst/>
          </a:prstGeom>
        </p:spPr>
      </p:pic>
    </p:spTree>
    <p:extLst>
      <p:ext uri="{BB962C8B-B14F-4D97-AF65-F5344CB8AC3E}">
        <p14:creationId xmlns:p14="http://schemas.microsoft.com/office/powerpoint/2010/main" val="14613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040236"/>
            <a:ext cx="10086552" cy="3258388"/>
          </a:xfrm>
        </p:spPr>
        <p:txBody>
          <a:bodyPr>
            <a:normAutofit/>
          </a:bodyPr>
          <a:lstStyle/>
          <a:p>
            <a:pPr algn="just"/>
            <a:r>
              <a:rPr lang="tr-TR" b="1" dirty="0"/>
              <a:t>Veri Sıkıştırma: </a:t>
            </a:r>
            <a:r>
              <a:rPr lang="tr-TR" dirty="0"/>
              <a:t>Veri sıkıştırmada veri kodlama veya dönüşümleri asıl verinin indirgenmiş veya sıkıştırılmış gösterimini elde etmek için uygulanır. Asıl veri herhangi bir enformasyon kaybı olmaksızın sıkıştırılmış veriden tekrar elde edilebiliyorsa o zaman veri sıkıştırma işlemi “kayıpsız” (</a:t>
            </a:r>
            <a:r>
              <a:rPr lang="tr-TR" dirty="0" err="1"/>
              <a:t>lossless</a:t>
            </a:r>
            <a:r>
              <a:rPr lang="tr-TR" dirty="0"/>
              <a:t>) olarak nitelendirilir. </a:t>
            </a:r>
          </a:p>
          <a:p>
            <a:pPr marL="0" indent="0" algn="just">
              <a:buNone/>
            </a:pPr>
            <a:endParaRPr lang="tr-TR" dirty="0"/>
          </a:p>
          <a:p>
            <a:pPr algn="just"/>
            <a:r>
              <a:rPr lang="tr-TR" dirty="0"/>
              <a:t>Bundan başka asıl verinin gerçeğe yakın bir değeri oluşturulabilirse o zaman veri sıkıştırma kayıplı (</a:t>
            </a:r>
            <a:r>
              <a:rPr lang="tr-TR" dirty="0" err="1"/>
              <a:t>lossy</a:t>
            </a:r>
            <a:r>
              <a:rPr lang="tr-TR" dirty="0"/>
              <a:t>) olarak nitelendirilir. Metin verilerin sıkıştırılmasında kullanılan algoritmalar kayıpsız sıkıştırma yöntemleri olmalarına rağmen verinin sınırlı olarak işlenmesine neden olurlar. Bu nedenle daha yaygın ve etkili olan kayıplı yöntemler tercih edilir.</a:t>
            </a:r>
          </a:p>
          <a:p>
            <a:pPr marL="0" indent="0" algn="just">
              <a:buNone/>
            </a:pPr>
            <a:endParaRPr lang="tr-TR" dirty="0"/>
          </a:p>
          <a:p>
            <a:pPr algn="just"/>
            <a:endParaRPr lang="tr-TR" dirty="0"/>
          </a:p>
          <a:p>
            <a:pPr algn="just"/>
            <a:endParaRPr lang="tr-TR" dirty="0"/>
          </a:p>
          <a:p>
            <a:pPr marL="0" indent="0" algn="just">
              <a:buNone/>
            </a:pPr>
            <a:endParaRPr lang="tr-TR" dirty="0"/>
          </a:p>
          <a:p>
            <a:pPr algn="just"/>
            <a:endParaRPr lang="tr-TR" dirty="0"/>
          </a:p>
          <a:p>
            <a:pPr marL="0" indent="0" algn="just">
              <a:buNone/>
            </a:pPr>
            <a:endParaRPr lang="tr-TR" dirty="0"/>
          </a:p>
          <a:p>
            <a:pPr algn="just"/>
            <a:endParaRPr lang="tr-TR" dirty="0"/>
          </a:p>
          <a:p>
            <a:pPr algn="just"/>
            <a:endParaRPr lang="tr-TR" dirty="0"/>
          </a:p>
          <a:p>
            <a:pPr algn="just"/>
            <a:endParaRPr lang="tr-TR" b="1" dirty="0"/>
          </a:p>
          <a:p>
            <a:pPr algn="just"/>
            <a:endParaRPr lang="tr-TR" b="1" dirty="0"/>
          </a:p>
          <a:p>
            <a:pPr algn="just"/>
            <a:endParaRPr lang="en-US" b="1" dirty="0"/>
          </a:p>
        </p:txBody>
      </p:sp>
      <p:sp>
        <p:nvSpPr>
          <p:cNvPr id="9" name="Metin kutusu 8">
            <a:extLst>
              <a:ext uri="{FF2B5EF4-FFF2-40B4-BE49-F238E27FC236}">
                <a16:creationId xmlns:a16="http://schemas.microsoft.com/office/drawing/2014/main" id="{2DF41395-D508-FAE8-AC03-237B25324468}"/>
              </a:ext>
            </a:extLst>
          </p:cNvPr>
          <p:cNvSpPr txBox="1"/>
          <p:nvPr/>
        </p:nvSpPr>
        <p:spPr>
          <a:xfrm>
            <a:off x="1652632" y="4118994"/>
            <a:ext cx="9110444" cy="369332"/>
          </a:xfrm>
          <a:prstGeom prst="rect">
            <a:avLst/>
          </a:prstGeom>
          <a:noFill/>
        </p:spPr>
        <p:txBody>
          <a:bodyPr wrap="square" rtlCol="0">
            <a:spAutoFit/>
          </a:bodyPr>
          <a:lstStyle/>
          <a:p>
            <a:r>
              <a:rPr lang="tr-TR" b="1" dirty="0"/>
              <a:t>    </a:t>
            </a:r>
          </a:p>
        </p:txBody>
      </p:sp>
      <p:pic>
        <p:nvPicPr>
          <p:cNvPr id="10" name="Resim 9">
            <a:extLst>
              <a:ext uri="{FF2B5EF4-FFF2-40B4-BE49-F238E27FC236}">
                <a16:creationId xmlns:a16="http://schemas.microsoft.com/office/drawing/2014/main" id="{14A0EB5C-D988-4C77-9B76-C51C8D7773E6}"/>
              </a:ext>
            </a:extLst>
          </p:cNvPr>
          <p:cNvPicPr>
            <a:picLocks noChangeAspect="1"/>
          </p:cNvPicPr>
          <p:nvPr/>
        </p:nvPicPr>
        <p:blipFill>
          <a:blip r:embed="rId2"/>
          <a:stretch>
            <a:fillRect/>
          </a:stretch>
        </p:blipFill>
        <p:spPr>
          <a:xfrm>
            <a:off x="4344974" y="4298624"/>
            <a:ext cx="3945968" cy="2130977"/>
          </a:xfrm>
          <a:prstGeom prst="rect">
            <a:avLst/>
          </a:prstGeom>
        </p:spPr>
      </p:pic>
    </p:spTree>
    <p:extLst>
      <p:ext uri="{BB962C8B-B14F-4D97-AF65-F5344CB8AC3E}">
        <p14:creationId xmlns:p14="http://schemas.microsoft.com/office/powerpoint/2010/main" val="401474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152908"/>
            <a:ext cx="10091636" cy="4357556"/>
          </a:xfrm>
        </p:spPr>
        <p:txBody>
          <a:bodyPr>
            <a:normAutofit/>
          </a:bodyPr>
          <a:lstStyle/>
          <a:p>
            <a:pPr algn="just"/>
            <a:r>
              <a:rPr lang="tr-TR" sz="1600" b="1" dirty="0"/>
              <a:t>Büyük Sayıların İndirgenmesi : </a:t>
            </a:r>
            <a:r>
              <a:rPr lang="tr-TR" sz="1600" dirty="0"/>
              <a:t>Verilerde yer alan büyük sayların daha küçük şekilleri seçilerek veri hacminin indirgenmesi için uygulanan yöntemlerdir. Veri hacmi parametrik veya parametrik olmayan yöntemler kullanılarak indirgenir. Parametrik yöntemlerde gerçek veri yerine sadece veri parametreleri saklanır ve sıkıştırılan veriyi tahmin etmek için bir model kullanılır. Parametrik olmayan veri indirgeme yöntemlerine histogramlar, kümeleme ve örnekleme gösterilebilir. </a:t>
            </a:r>
          </a:p>
          <a:p>
            <a:pPr algn="just"/>
            <a:endParaRPr lang="tr-TR" sz="1600" dirty="0"/>
          </a:p>
          <a:p>
            <a:pPr algn="just"/>
            <a:r>
              <a:rPr lang="tr-TR" sz="1600" dirty="0"/>
              <a:t>Parametrik olan regresyon ve logaritmik doğrusal regresyon modelleri verinin parametrelere dayalı gösterimini oluşturarak verinin indirgenmesinde kullanılabilir. Doğrusal regresyon veriyi bir düz doğruya uydurarak modellerken çoklu regresyon birden fazla özellik vektörü kullanılarak veriye modeller. Logaritmik doğrusal regresyon kesikli çok boyutlu olasılık dağılımları yaklaşımlarını uygular ve kesikli özellikler kümesi için çok boyutlu veri küplerinin her hücresinin tahmin edilmesinde kullanılır.</a:t>
            </a:r>
          </a:p>
          <a:p>
            <a:pPr marL="0" indent="0" algn="just">
              <a:buNone/>
            </a:pPr>
            <a:endParaRPr lang="tr-TR" sz="1600" b="1" dirty="0"/>
          </a:p>
          <a:p>
            <a:pPr algn="just"/>
            <a:endParaRPr lang="en-US" b="1" dirty="0"/>
          </a:p>
        </p:txBody>
      </p:sp>
    </p:spTree>
    <p:extLst>
      <p:ext uri="{BB962C8B-B14F-4D97-AF65-F5344CB8AC3E}">
        <p14:creationId xmlns:p14="http://schemas.microsoft.com/office/powerpoint/2010/main" val="530251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Veri indirgeme örneği </a:t>
            </a:r>
            <a:br>
              <a:rPr lang="tr-TR" dirty="0"/>
            </a:b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7" name="Resim 6">
            <a:extLst>
              <a:ext uri="{FF2B5EF4-FFF2-40B4-BE49-F238E27FC236}">
                <a16:creationId xmlns:a16="http://schemas.microsoft.com/office/drawing/2014/main" id="{4CB582A1-AB0E-C456-4A60-7CE3F57CD3C2}"/>
              </a:ext>
            </a:extLst>
          </p:cNvPr>
          <p:cNvPicPr>
            <a:picLocks noChangeAspect="1"/>
          </p:cNvPicPr>
          <p:nvPr/>
        </p:nvPicPr>
        <p:blipFill>
          <a:blip r:embed="rId2"/>
          <a:stretch>
            <a:fillRect/>
          </a:stretch>
        </p:blipFill>
        <p:spPr>
          <a:xfrm>
            <a:off x="2694865" y="1905000"/>
            <a:ext cx="6802269" cy="3742241"/>
          </a:xfrm>
          <a:prstGeom prst="rect">
            <a:avLst/>
          </a:prstGeom>
        </p:spPr>
      </p:pic>
    </p:spTree>
    <p:extLst>
      <p:ext uri="{BB962C8B-B14F-4D97-AF65-F5344CB8AC3E}">
        <p14:creationId xmlns:p14="http://schemas.microsoft.com/office/powerpoint/2010/main" val="315003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C94DF113-CD17-A2B3-6158-CEEDF8D3721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 name="Resim 5">
            <a:extLst>
              <a:ext uri="{FF2B5EF4-FFF2-40B4-BE49-F238E27FC236}">
                <a16:creationId xmlns:a16="http://schemas.microsoft.com/office/drawing/2014/main" id="{DFEA8238-2BC1-EEBA-F4EA-0EEFB284746C}"/>
              </a:ext>
            </a:extLst>
          </p:cNvPr>
          <p:cNvPicPr>
            <a:picLocks noChangeAspect="1"/>
          </p:cNvPicPr>
          <p:nvPr/>
        </p:nvPicPr>
        <p:blipFill>
          <a:blip r:embed="rId2"/>
          <a:stretch>
            <a:fillRect/>
          </a:stretch>
        </p:blipFill>
        <p:spPr>
          <a:xfrm>
            <a:off x="952106" y="1586295"/>
            <a:ext cx="10925667" cy="3685410"/>
          </a:xfrm>
          <a:prstGeom prst="rect">
            <a:avLst/>
          </a:prstGeom>
        </p:spPr>
      </p:pic>
      <p:sp>
        <p:nvSpPr>
          <p:cNvPr id="9" name="Başlık 1">
            <a:extLst>
              <a:ext uri="{FF2B5EF4-FFF2-40B4-BE49-F238E27FC236}">
                <a16:creationId xmlns:a16="http://schemas.microsoft.com/office/drawing/2014/main" id="{6A29D1FC-5297-BBE0-392C-DE0E040A8B6A}"/>
              </a:ext>
            </a:extLst>
          </p:cNvPr>
          <p:cNvSpPr>
            <a:spLocks noGrp="1"/>
          </p:cNvSpPr>
          <p:nvPr>
            <p:ph type="title"/>
          </p:nvPr>
        </p:nvSpPr>
        <p:spPr>
          <a:xfrm>
            <a:off x="2592925" y="624110"/>
            <a:ext cx="8911687" cy="1280890"/>
          </a:xfrm>
        </p:spPr>
        <p:txBody>
          <a:bodyPr>
            <a:normAutofit/>
          </a:bodyPr>
          <a:lstStyle/>
          <a:p>
            <a:r>
              <a:rPr lang="tr-TR" dirty="0"/>
              <a:t>Veri indirgeme örneği </a:t>
            </a:r>
            <a:br>
              <a:rPr lang="tr-TR" dirty="0"/>
            </a:br>
            <a:endParaRPr lang="tr-TR" dirty="0"/>
          </a:p>
        </p:txBody>
      </p:sp>
    </p:spTree>
    <p:extLst>
      <p:ext uri="{BB962C8B-B14F-4D97-AF65-F5344CB8AC3E}">
        <p14:creationId xmlns:p14="http://schemas.microsoft.com/office/powerpoint/2010/main" val="23500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553078" y="1367149"/>
            <a:ext cx="10086553" cy="5364265"/>
          </a:xfrm>
        </p:spPr>
        <p:txBody>
          <a:bodyPr>
            <a:normAutofit/>
          </a:bodyPr>
          <a:lstStyle/>
          <a:p>
            <a:pPr algn="just"/>
            <a:endParaRPr lang="tr-TR" dirty="0"/>
          </a:p>
          <a:p>
            <a:pPr algn="just"/>
            <a:r>
              <a:rPr lang="tr-TR" sz="1800" dirty="0"/>
              <a:t>Birbirine çok benzeyen iki verinin elenmesi </a:t>
            </a:r>
          </a:p>
          <a:p>
            <a:pPr lvl="1"/>
            <a:r>
              <a:rPr lang="tr-TR" dirty="0"/>
              <a:t>Gereksiz zaman kaybının önüne geçmek </a:t>
            </a:r>
          </a:p>
          <a:p>
            <a:pPr lvl="1"/>
            <a:r>
              <a:rPr lang="tr-TR" dirty="0"/>
              <a:t>Verilerin daha iyi görselleştirilmesini sağlamak </a:t>
            </a:r>
          </a:p>
          <a:p>
            <a:pPr lvl="1"/>
            <a:r>
              <a:rPr lang="tr-TR" dirty="0"/>
              <a:t>Gereksiz özellik ve gürültülerin elenmesini sağlamak</a:t>
            </a:r>
          </a:p>
          <a:p>
            <a:pPr algn="just"/>
            <a:endParaRPr lang="tr-TR" dirty="0"/>
          </a:p>
          <a:p>
            <a:pPr algn="just"/>
            <a:r>
              <a:rPr lang="tr-TR" dirty="0"/>
              <a:t>Veri indirgeme yöntemleri olarak </a:t>
            </a:r>
            <a:r>
              <a:rPr lang="tr-TR" b="1" dirty="0"/>
              <a:t>veri küpü birleştirme, boyut indirgeme, veri sıkıştırma </a:t>
            </a:r>
            <a:r>
              <a:rPr lang="tr-TR" dirty="0"/>
              <a:t>ve </a:t>
            </a:r>
            <a:r>
              <a:rPr lang="tr-TR" b="1" dirty="0"/>
              <a:t>büyük sayıların indirgenmesi</a:t>
            </a:r>
            <a:r>
              <a:rPr lang="tr-TR" dirty="0"/>
              <a:t> yöntemleri ortaya çıkar</a:t>
            </a:r>
          </a:p>
          <a:p>
            <a:pPr algn="just"/>
            <a:endParaRPr lang="tr-TR" dirty="0"/>
          </a:p>
          <a:p>
            <a:pPr algn="just"/>
            <a:r>
              <a:rPr lang="tr-TR" dirty="0"/>
              <a:t>Bu yöntemleri uygulayarak elde ettiğimiz verileri daha temiz bir veri elde etmiş oluruz . </a:t>
            </a:r>
          </a:p>
        </p:txBody>
      </p:sp>
    </p:spTree>
    <p:extLst>
      <p:ext uri="{BB962C8B-B14F-4D97-AF65-F5344CB8AC3E}">
        <p14:creationId xmlns:p14="http://schemas.microsoft.com/office/powerpoint/2010/main" val="2697588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lstStyle/>
          <a:p>
            <a:r>
              <a:rPr lang="tr-TR" dirty="0"/>
              <a:t>Veri Madenciliği dersi</a:t>
            </a:r>
            <a:br>
              <a:rPr lang="tr-TR" dirty="0"/>
            </a:br>
            <a:r>
              <a:rPr lang="tr-TR" dirty="0"/>
              <a:t>(</a:t>
            </a:r>
            <a:r>
              <a:rPr lang="en-US" dirty="0"/>
              <a:t>https://ekampus.anadolu.edu.tr</a:t>
            </a:r>
            <a:r>
              <a:rPr lang="tr-TR" dirty="0"/>
              <a:t>)</a:t>
            </a:r>
          </a:p>
          <a:p>
            <a:r>
              <a:rPr lang="tr-TR" dirty="0"/>
              <a:t>Veri İndirgeme</a:t>
            </a:r>
            <a:br>
              <a:rPr lang="tr-TR" dirty="0"/>
            </a:br>
            <a:r>
              <a:rPr lang="tr-TR" dirty="0"/>
              <a:t>(</a:t>
            </a:r>
            <a:r>
              <a:rPr lang="en-US" dirty="0"/>
              <a:t>https://ab.org.tr/ab13/bildiri/175.pdf</a:t>
            </a:r>
            <a:r>
              <a:rPr lang="tr-TR" dirty="0"/>
              <a:t>)</a:t>
            </a:r>
          </a:p>
          <a:p>
            <a:r>
              <a:rPr lang="tr-TR" dirty="0"/>
              <a:t>Veri Madenciliği </a:t>
            </a:r>
            <a:br>
              <a:rPr lang="tr-TR" dirty="0"/>
            </a:br>
            <a:r>
              <a:rPr lang="tr-TR" dirty="0"/>
              <a:t>(</a:t>
            </a:r>
            <a:r>
              <a:rPr lang="en-US" dirty="0"/>
              <a:t>http://kergun.baun.edu.tr/20172018Guz/YZ_Sunumlar/Veri_Madenciligi_Fatma_Ilhan.pdf</a:t>
            </a:r>
            <a:r>
              <a:rPr lang="tr-TR" dirty="0"/>
              <a:t>)</a:t>
            </a:r>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Dikdörtgen 7">
            <a:extLst>
              <a:ext uri="{FF2B5EF4-FFF2-40B4-BE49-F238E27FC236}">
                <a16:creationId xmlns:a16="http://schemas.microsoft.com/office/drawing/2014/main" id="{03FCA83D-C5FB-435B-A2B5-B2A5937640CC}"/>
              </a:ext>
            </a:extLst>
          </p:cNvPr>
          <p:cNvSpPr/>
          <p:nvPr/>
        </p:nvSpPr>
        <p:spPr>
          <a:xfrm>
            <a:off x="9303026" y="6450986"/>
            <a:ext cx="288897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9" name="Resim 8">
            <a:extLst>
              <a:ext uri="{FF2B5EF4-FFF2-40B4-BE49-F238E27FC236}">
                <a16:creationId xmlns:a16="http://schemas.microsoft.com/office/drawing/2014/main" id="{C884824E-9ABA-46E8-A589-83522BCF90FF}"/>
              </a:ext>
            </a:extLst>
          </p:cNvPr>
          <p:cNvPicPr>
            <a:picLocks noChangeAspect="1"/>
          </p:cNvPicPr>
          <p:nvPr/>
        </p:nvPicPr>
        <p:blipFill rotWithShape="1">
          <a:blip r:embed="rId3"/>
          <a:srcRect l="11094" t="21526" r="11094" b="21125"/>
          <a:stretch/>
        </p:blipFill>
        <p:spPr>
          <a:xfrm>
            <a:off x="10052869" y="5115683"/>
            <a:ext cx="1811729" cy="1335303"/>
          </a:xfrm>
          <a:prstGeom prst="rect">
            <a:avLst/>
          </a:prstGeom>
        </p:spPr>
      </p:pic>
    </p:spTree>
    <p:extLst>
      <p:ext uri="{BB962C8B-B14F-4D97-AF65-F5344CB8AC3E}">
        <p14:creationId xmlns:p14="http://schemas.microsoft.com/office/powerpoint/2010/main" val="255613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4362681" y="5057069"/>
            <a:ext cx="7613734"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682720" y="2984641"/>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4693186" y="5158863"/>
            <a:ext cx="7157490" cy="1489597"/>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Yunus Emre Salcan</a:t>
            </a:r>
            <a:br>
              <a:rPr lang="tr-TR" b="1" dirty="0">
                <a:solidFill>
                  <a:schemeClr val="tx1"/>
                </a:solidFill>
              </a:rPr>
            </a:br>
            <a:br>
              <a:rPr lang="tr-TR" b="1" dirty="0">
                <a:solidFill>
                  <a:schemeClr val="tx1"/>
                </a:solidFill>
              </a:rPr>
            </a:br>
            <a:r>
              <a:rPr lang="tr-TR" dirty="0">
                <a:solidFill>
                  <a:schemeClr val="tx1"/>
                </a:solidFill>
              </a:rPr>
              <a:t>E-posta                       : yunusemresalcan@gmail.com</a:t>
            </a:r>
          </a:p>
          <a:p>
            <a:r>
              <a:rPr lang="tr-TR" dirty="0">
                <a:solidFill>
                  <a:schemeClr val="tx1"/>
                </a:solidFill>
              </a:rPr>
              <a:t>Tarih                            : 06/01/2023</a:t>
            </a:r>
          </a:p>
          <a:p>
            <a:r>
              <a:rPr lang="tr-TR" dirty="0">
                <a:solidFill>
                  <a:schemeClr val="tx1"/>
                </a:solidFill>
              </a:rPr>
              <a:t>Sürüm                         : v1</a:t>
            </a:r>
          </a:p>
        </p:txBody>
      </p:sp>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526004" y="50651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pic>
        <p:nvPicPr>
          <p:cNvPr id="8" name="Picture 2" descr="5 Temel Soruda Veri Madenciliği (Data Mining) Nedir? - Vizyoner Genç">
            <a:extLst>
              <a:ext uri="{FF2B5EF4-FFF2-40B4-BE49-F238E27FC236}">
                <a16:creationId xmlns:a16="http://schemas.microsoft.com/office/drawing/2014/main" id="{B5411EE9-9287-46B7-A776-02783B9C2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9195" y="318325"/>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1" name="Dikdörtgen 10">
            <a:extLst>
              <a:ext uri="{FF2B5EF4-FFF2-40B4-BE49-F238E27FC236}">
                <a16:creationId xmlns:a16="http://schemas.microsoft.com/office/drawing/2014/main" id="{DB04ABB8-254C-4048-B046-344B5E0579C6}"/>
              </a:ext>
            </a:extLst>
          </p:cNvPr>
          <p:cNvSpPr/>
          <p:nvPr/>
        </p:nvSpPr>
        <p:spPr>
          <a:xfrm>
            <a:off x="564054" y="1473529"/>
            <a:ext cx="291696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4" name="Resim 13">
            <a:extLst>
              <a:ext uri="{FF2B5EF4-FFF2-40B4-BE49-F238E27FC236}">
                <a16:creationId xmlns:a16="http://schemas.microsoft.com/office/drawing/2014/main" id="{AB8EB301-BEE9-4D50-B8FC-046E46C5C2FE}"/>
              </a:ext>
            </a:extLst>
          </p:cNvPr>
          <p:cNvPicPr>
            <a:picLocks noChangeAspect="1"/>
          </p:cNvPicPr>
          <p:nvPr/>
        </p:nvPicPr>
        <p:blipFill rotWithShape="1">
          <a:blip r:embed="rId4"/>
          <a:srcRect l="11094" t="21526" r="11094" b="21125"/>
          <a:stretch/>
        </p:blipFill>
        <p:spPr>
          <a:xfrm>
            <a:off x="1054642" y="107098"/>
            <a:ext cx="1811729" cy="1335303"/>
          </a:xfrm>
          <a:prstGeom prst="rect">
            <a:avLst/>
          </a:prstGeom>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a:bodyPr>
          <a:lstStyle/>
          <a:p>
            <a:r>
              <a:rPr lang="tr-TR" dirty="0"/>
              <a:t>Özellik indirgeme nedir?</a:t>
            </a:r>
          </a:p>
          <a:p>
            <a:r>
              <a:rPr lang="tr-TR" dirty="0"/>
              <a:t>Özellik Seçimi (</a:t>
            </a:r>
            <a:r>
              <a:rPr lang="tr-TR" dirty="0" err="1"/>
              <a:t>Feature</a:t>
            </a:r>
            <a:r>
              <a:rPr lang="tr-TR" dirty="0"/>
              <a:t> </a:t>
            </a:r>
            <a:r>
              <a:rPr lang="tr-TR" dirty="0" err="1"/>
              <a:t>Selection</a:t>
            </a:r>
            <a:r>
              <a:rPr lang="tr-TR" dirty="0"/>
              <a:t>)</a:t>
            </a:r>
          </a:p>
          <a:p>
            <a:r>
              <a:rPr lang="tr-TR" dirty="0"/>
              <a:t>Veri indirgeme </a:t>
            </a:r>
            <a:r>
              <a:rPr lang="en-US" dirty="0" err="1"/>
              <a:t>nedir</a:t>
            </a:r>
            <a:r>
              <a:rPr lang="en-US" dirty="0"/>
              <a:t>?</a:t>
            </a:r>
            <a:endParaRPr lang="tr-TR" dirty="0"/>
          </a:p>
          <a:p>
            <a:r>
              <a:rPr lang="tr-TR" dirty="0"/>
              <a:t>Veri indirgeme Yöntemleri</a:t>
            </a:r>
          </a:p>
          <a:p>
            <a:r>
              <a:rPr lang="tr-TR" dirty="0"/>
              <a:t>Veri indirgeme örnekleri</a:t>
            </a:r>
          </a:p>
          <a:p>
            <a:r>
              <a:rPr lang="tr-TR" dirty="0"/>
              <a:t>Veri indirgeme Uygulaması</a:t>
            </a:r>
          </a:p>
          <a:p>
            <a:r>
              <a:rPr lang="tr-TR" dirty="0"/>
              <a:t>Sonuç</a:t>
            </a:r>
          </a:p>
          <a:p>
            <a:r>
              <a:rPr lang="tr-TR" dirty="0"/>
              <a:t>Kaynaklar </a:t>
            </a:r>
          </a:p>
          <a:p>
            <a:pPr marL="0" indent="0">
              <a:buNone/>
            </a:pPr>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10" name="Dikdörtgen 9">
            <a:extLst>
              <a:ext uri="{FF2B5EF4-FFF2-40B4-BE49-F238E27FC236}">
                <a16:creationId xmlns:a16="http://schemas.microsoft.com/office/drawing/2014/main" id="{6172CFBE-5876-4842-A283-B284E964BE1B}"/>
              </a:ext>
            </a:extLst>
          </p:cNvPr>
          <p:cNvSpPr/>
          <p:nvPr/>
        </p:nvSpPr>
        <p:spPr>
          <a:xfrm>
            <a:off x="9221118" y="6547199"/>
            <a:ext cx="2910720"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8" name="Resim 7">
            <a:extLst>
              <a:ext uri="{FF2B5EF4-FFF2-40B4-BE49-F238E27FC236}">
                <a16:creationId xmlns:a16="http://schemas.microsoft.com/office/drawing/2014/main" id="{452394C0-7382-490D-A6ED-0FD560AF12CD}"/>
              </a:ext>
            </a:extLst>
          </p:cNvPr>
          <p:cNvPicPr>
            <a:picLocks noChangeAspect="1"/>
          </p:cNvPicPr>
          <p:nvPr/>
        </p:nvPicPr>
        <p:blipFill rotWithShape="1">
          <a:blip r:embed="rId3"/>
          <a:srcRect l="11094" t="21526" r="11094" b="21125"/>
          <a:stretch/>
        </p:blipFill>
        <p:spPr>
          <a:xfrm>
            <a:off x="9857119" y="5211896"/>
            <a:ext cx="1811729" cy="1335303"/>
          </a:xfrm>
          <a:prstGeom prst="rect">
            <a:avLst/>
          </a:prstGeom>
        </p:spPr>
      </p:pic>
      <p:pic>
        <p:nvPicPr>
          <p:cNvPr id="1026" name="Picture 2" descr="Content Writer Resume - How to Build the Perfect Resume | Leverage Edu">
            <a:extLst>
              <a:ext uri="{FF2B5EF4-FFF2-40B4-BE49-F238E27FC236}">
                <a16:creationId xmlns:a16="http://schemas.microsoft.com/office/drawing/2014/main" id="{0A2E6492-6398-476E-9C1F-A21814238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0916" y="305522"/>
            <a:ext cx="3814721" cy="238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19D410-3723-535E-94DC-B1D81F5E477E}"/>
              </a:ext>
            </a:extLst>
          </p:cNvPr>
          <p:cNvSpPr>
            <a:spLocks noGrp="1"/>
          </p:cNvSpPr>
          <p:nvPr>
            <p:ph type="title"/>
          </p:nvPr>
        </p:nvSpPr>
        <p:spPr/>
        <p:txBody>
          <a:bodyPr/>
          <a:lstStyle/>
          <a:p>
            <a:r>
              <a:rPr lang="tr-TR" dirty="0"/>
              <a:t>Özellik indirgeme nedir </a:t>
            </a:r>
          </a:p>
        </p:txBody>
      </p:sp>
      <p:sp>
        <p:nvSpPr>
          <p:cNvPr id="3" name="İçerik Yer Tutucusu 2">
            <a:extLst>
              <a:ext uri="{FF2B5EF4-FFF2-40B4-BE49-F238E27FC236}">
                <a16:creationId xmlns:a16="http://schemas.microsoft.com/office/drawing/2014/main" id="{A20CE69D-FB56-2A3C-ABB7-BAF512D8D6FF}"/>
              </a:ext>
            </a:extLst>
          </p:cNvPr>
          <p:cNvSpPr>
            <a:spLocks noGrp="1"/>
          </p:cNvSpPr>
          <p:nvPr>
            <p:ph idx="1"/>
          </p:nvPr>
        </p:nvSpPr>
        <p:spPr>
          <a:xfrm>
            <a:off x="1677798" y="2225878"/>
            <a:ext cx="9382197" cy="3084353"/>
          </a:xfrm>
        </p:spPr>
        <p:txBody>
          <a:bodyPr>
            <a:normAutofit/>
          </a:bodyPr>
          <a:lstStyle/>
          <a:p>
            <a:r>
              <a:rPr lang="tr-TR" sz="2000" dirty="0"/>
              <a:t>Gereksiz Özellikler </a:t>
            </a:r>
          </a:p>
          <a:p>
            <a:pPr lvl="1"/>
            <a:r>
              <a:rPr lang="tr-TR" sz="1800" dirty="0"/>
              <a:t>Birbirine çok benzeyen iki verinin elenmesi </a:t>
            </a:r>
          </a:p>
          <a:p>
            <a:pPr lvl="1"/>
            <a:r>
              <a:rPr lang="tr-TR" sz="1800" dirty="0"/>
              <a:t>Örneğin araba satış fiyatı ile araba vergi tutarı</a:t>
            </a:r>
          </a:p>
          <a:p>
            <a:pPr marL="457200" lvl="1" indent="0">
              <a:buNone/>
            </a:pPr>
            <a:endParaRPr lang="tr-TR" sz="1800" dirty="0"/>
          </a:p>
          <a:p>
            <a:r>
              <a:rPr lang="tr-TR" sz="2000" dirty="0"/>
              <a:t>Alakasız Veriler </a:t>
            </a:r>
          </a:p>
          <a:p>
            <a:pPr lvl="1"/>
            <a:r>
              <a:rPr lang="tr-TR" sz="2000" dirty="0"/>
              <a:t>	Veri madenciliği için kullanılmayacak olan özellikler </a:t>
            </a:r>
          </a:p>
          <a:p>
            <a:pPr lvl="1"/>
            <a:r>
              <a:rPr lang="tr-TR" sz="2000" dirty="0"/>
              <a:t>	Örneğin öğrencilerin numarası </a:t>
            </a:r>
          </a:p>
          <a:p>
            <a:pPr lvl="1"/>
            <a:endParaRPr lang="tr-TR" sz="1800" dirty="0"/>
          </a:p>
          <a:p>
            <a:pPr lvl="1"/>
            <a:endParaRPr lang="tr-TR" sz="1800" dirty="0"/>
          </a:p>
          <a:p>
            <a:pPr lvl="1"/>
            <a:endParaRPr lang="tr-TR" sz="1800" dirty="0"/>
          </a:p>
          <a:p>
            <a:pPr lvl="1"/>
            <a:endParaRPr lang="tr-TR" sz="1800" dirty="0"/>
          </a:p>
          <a:p>
            <a:pPr marL="457200" lvl="1" indent="0">
              <a:buNone/>
            </a:pPr>
            <a:endParaRPr lang="tr-TR" sz="1800" dirty="0"/>
          </a:p>
          <a:p>
            <a:pPr marL="457200" lvl="1" indent="0">
              <a:buNone/>
            </a:pPr>
            <a:endParaRPr lang="tr-TR" sz="1800" dirty="0"/>
          </a:p>
        </p:txBody>
      </p:sp>
      <p:sp>
        <p:nvSpPr>
          <p:cNvPr id="4" name="Slayt Numarası Yer Tutucusu 3">
            <a:extLst>
              <a:ext uri="{FF2B5EF4-FFF2-40B4-BE49-F238E27FC236}">
                <a16:creationId xmlns:a16="http://schemas.microsoft.com/office/drawing/2014/main" id="{AD4E4558-7EA6-2CB7-37DD-6C01A7CB186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8188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4AD3F8-0720-24B6-AE42-DEC2DAFEBBE8}"/>
              </a:ext>
            </a:extLst>
          </p:cNvPr>
          <p:cNvSpPr>
            <a:spLocks noGrp="1"/>
          </p:cNvSpPr>
          <p:nvPr>
            <p:ph type="title"/>
          </p:nvPr>
        </p:nvSpPr>
        <p:spPr/>
        <p:txBody>
          <a:bodyPr/>
          <a:lstStyle/>
          <a:p>
            <a:r>
              <a:rPr lang="tr-TR" dirty="0"/>
              <a:t>Özellik indirgeme</a:t>
            </a:r>
          </a:p>
        </p:txBody>
      </p:sp>
      <p:sp>
        <p:nvSpPr>
          <p:cNvPr id="3" name="İçerik Yer Tutucusu 2">
            <a:extLst>
              <a:ext uri="{FF2B5EF4-FFF2-40B4-BE49-F238E27FC236}">
                <a16:creationId xmlns:a16="http://schemas.microsoft.com/office/drawing/2014/main" id="{F6493163-6B90-7921-9831-8346DCEEB78C}"/>
              </a:ext>
            </a:extLst>
          </p:cNvPr>
          <p:cNvSpPr>
            <a:spLocks noGrp="1"/>
          </p:cNvSpPr>
          <p:nvPr>
            <p:ph idx="1"/>
          </p:nvPr>
        </p:nvSpPr>
        <p:spPr>
          <a:xfrm>
            <a:off x="2281805" y="1672205"/>
            <a:ext cx="9046638" cy="3671582"/>
          </a:xfrm>
        </p:spPr>
        <p:txBody>
          <a:bodyPr/>
          <a:lstStyle/>
          <a:p>
            <a:r>
              <a:rPr lang="tr-TR" dirty="0"/>
              <a:t>Amaç </a:t>
            </a:r>
          </a:p>
          <a:p>
            <a:pPr lvl="1"/>
            <a:r>
              <a:rPr lang="tr-TR" dirty="0"/>
              <a:t>Fazla özelliklerinden kurtulmak</a:t>
            </a:r>
          </a:p>
          <a:p>
            <a:pPr lvl="1"/>
            <a:r>
              <a:rPr lang="tr-TR" dirty="0"/>
              <a:t>Gereksiz zaman kaybının önüne geçmek </a:t>
            </a:r>
          </a:p>
          <a:p>
            <a:pPr lvl="1"/>
            <a:r>
              <a:rPr lang="tr-TR" dirty="0"/>
              <a:t>Verilerin daha iyi görselleştirilmesini sağlamak </a:t>
            </a:r>
          </a:p>
          <a:p>
            <a:pPr lvl="1"/>
            <a:r>
              <a:rPr lang="tr-TR" dirty="0"/>
              <a:t>Gereksiz özellik ve gürültülerin elenmesini sağlamak</a:t>
            </a:r>
          </a:p>
          <a:p>
            <a:pPr marL="457200" lvl="1" indent="0">
              <a:buNone/>
            </a:pPr>
            <a:endParaRPr lang="tr-TR" dirty="0"/>
          </a:p>
        </p:txBody>
      </p:sp>
      <p:sp>
        <p:nvSpPr>
          <p:cNvPr id="4" name="Slayt Numarası Yer Tutucusu 3">
            <a:extLst>
              <a:ext uri="{FF2B5EF4-FFF2-40B4-BE49-F238E27FC236}">
                <a16:creationId xmlns:a16="http://schemas.microsoft.com/office/drawing/2014/main" id="{1B0C138C-3192-0DF3-7FD0-6FB6428401B5}"/>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İçerik Yer Tutucusu 2">
            <a:extLst>
              <a:ext uri="{FF2B5EF4-FFF2-40B4-BE49-F238E27FC236}">
                <a16:creationId xmlns:a16="http://schemas.microsoft.com/office/drawing/2014/main" id="{F7126ECB-4B68-2432-BE81-C3E32D5E2D9C}"/>
              </a:ext>
            </a:extLst>
          </p:cNvPr>
          <p:cNvSpPr txBox="1">
            <a:spLocks/>
          </p:cNvSpPr>
          <p:nvPr/>
        </p:nvSpPr>
        <p:spPr>
          <a:xfrm>
            <a:off x="2348917" y="3984771"/>
            <a:ext cx="8246377" cy="233213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dirty="0"/>
              <a:t>Teknikler </a:t>
            </a:r>
          </a:p>
          <a:p>
            <a:pPr lvl="1"/>
            <a:r>
              <a:rPr lang="tr-TR" dirty="0"/>
              <a:t>Birincil Etken Analizi (PCA= </a:t>
            </a:r>
            <a:r>
              <a:rPr lang="tr-TR" dirty="0" err="1"/>
              <a:t>Principle</a:t>
            </a:r>
            <a:r>
              <a:rPr lang="tr-TR" dirty="0"/>
              <a:t> Component Analysis)</a:t>
            </a:r>
          </a:p>
          <a:p>
            <a:pPr lvl="1"/>
            <a:r>
              <a:rPr lang="tr-TR" dirty="0"/>
              <a:t>LDA, sınıf bilgileri belirli olan verinin indirgenmesinde </a:t>
            </a:r>
          </a:p>
          <a:p>
            <a:pPr lvl="1"/>
            <a:r>
              <a:rPr lang="tr-TR" dirty="0"/>
              <a:t>AE eğiticisi bir yapay öğrenme tekniğidir. Temel olarak iki kısımdan oluşmaktadır: kodlayıcı ve çözücü. </a:t>
            </a:r>
          </a:p>
          <a:p>
            <a:pPr marL="457200" lvl="1" indent="0">
              <a:buFont typeface="Wingdings 3" charset="2"/>
              <a:buNone/>
            </a:pPr>
            <a:endParaRPr lang="tr-TR" dirty="0"/>
          </a:p>
        </p:txBody>
      </p:sp>
    </p:spTree>
    <p:extLst>
      <p:ext uri="{BB962C8B-B14F-4D97-AF65-F5344CB8AC3E}">
        <p14:creationId xmlns:p14="http://schemas.microsoft.com/office/powerpoint/2010/main" val="41975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AF7D81-E4FC-8FA2-FE7A-A34CBADBA441}"/>
              </a:ext>
            </a:extLst>
          </p:cNvPr>
          <p:cNvSpPr>
            <a:spLocks noGrp="1"/>
          </p:cNvSpPr>
          <p:nvPr>
            <p:ph type="title"/>
          </p:nvPr>
        </p:nvSpPr>
        <p:spPr>
          <a:xfrm>
            <a:off x="2592925" y="787782"/>
            <a:ext cx="8911687" cy="1280890"/>
          </a:xfrm>
        </p:spPr>
        <p:txBody>
          <a:bodyPr/>
          <a:lstStyle/>
          <a:p>
            <a:r>
              <a:rPr lang="tr-TR" dirty="0"/>
              <a:t>Özellik Seçimi (</a:t>
            </a:r>
            <a:r>
              <a:rPr lang="tr-TR" dirty="0" err="1"/>
              <a:t>Feature</a:t>
            </a:r>
            <a:r>
              <a:rPr lang="tr-TR" dirty="0"/>
              <a:t> </a:t>
            </a:r>
            <a:r>
              <a:rPr lang="tr-TR" dirty="0" err="1"/>
              <a:t>Selection</a:t>
            </a:r>
            <a:r>
              <a:rPr lang="tr-TR" dirty="0"/>
              <a:t>)</a:t>
            </a:r>
            <a:br>
              <a:rPr lang="tr-TR" dirty="0"/>
            </a:br>
            <a:endParaRPr lang="tr-TR" dirty="0"/>
          </a:p>
        </p:txBody>
      </p:sp>
      <p:sp>
        <p:nvSpPr>
          <p:cNvPr id="3" name="İçerik Yer Tutucusu 2">
            <a:extLst>
              <a:ext uri="{FF2B5EF4-FFF2-40B4-BE49-F238E27FC236}">
                <a16:creationId xmlns:a16="http://schemas.microsoft.com/office/drawing/2014/main" id="{1A4B2736-27FF-B022-430F-C99FCC59A972}"/>
              </a:ext>
            </a:extLst>
          </p:cNvPr>
          <p:cNvSpPr>
            <a:spLocks noGrp="1"/>
          </p:cNvSpPr>
          <p:nvPr>
            <p:ph idx="1"/>
          </p:nvPr>
        </p:nvSpPr>
        <p:spPr>
          <a:xfrm>
            <a:off x="2315361" y="1905000"/>
            <a:ext cx="9189251" cy="4006222"/>
          </a:xfrm>
        </p:spPr>
        <p:txBody>
          <a:bodyPr/>
          <a:lstStyle/>
          <a:p>
            <a:pPr>
              <a:lnSpc>
                <a:spcPct val="150000"/>
              </a:lnSpc>
            </a:pPr>
            <a:r>
              <a:rPr lang="tr-TR" b="0" i="0" dirty="0">
                <a:solidFill>
                  <a:srgbClr val="000000"/>
                </a:solidFill>
                <a:effectLst/>
                <a:latin typeface="+mj-lt"/>
              </a:rPr>
              <a:t>Özellik seçimi, problemi çözmek için gereksiz ve problemin çözümüne etkisi olmayan özellikleri tespit ederek bunları kullanmamaktır. </a:t>
            </a:r>
          </a:p>
          <a:p>
            <a:pPr>
              <a:lnSpc>
                <a:spcPct val="150000"/>
              </a:lnSpc>
            </a:pPr>
            <a:r>
              <a:rPr lang="tr-TR" b="0" i="0" dirty="0">
                <a:solidFill>
                  <a:srgbClr val="000000"/>
                </a:solidFill>
                <a:effectLst/>
                <a:latin typeface="+mj-lt"/>
              </a:rPr>
              <a:t>Gereksiz özellikler gereksiz korelasyonlar oluşturur ve modelin genellenebilirliğini zayıflatır. </a:t>
            </a:r>
          </a:p>
          <a:p>
            <a:pPr>
              <a:lnSpc>
                <a:spcPct val="150000"/>
              </a:lnSpc>
            </a:pPr>
            <a:r>
              <a:rPr lang="tr-TR" b="0" i="0" dirty="0">
                <a:solidFill>
                  <a:srgbClr val="000000"/>
                </a:solidFill>
                <a:effectLst/>
                <a:latin typeface="+mj-lt"/>
              </a:rPr>
              <a:t>Özellik seçimi ayrıca aşırı öğrenme (</a:t>
            </a:r>
            <a:r>
              <a:rPr lang="tr-TR" b="0" i="0" dirty="0" err="1">
                <a:solidFill>
                  <a:srgbClr val="000000"/>
                </a:solidFill>
                <a:effectLst/>
                <a:latin typeface="+mj-lt"/>
              </a:rPr>
              <a:t>overfitting</a:t>
            </a:r>
            <a:r>
              <a:rPr lang="tr-TR" b="0" i="0" dirty="0">
                <a:solidFill>
                  <a:srgbClr val="000000"/>
                </a:solidFill>
                <a:effectLst/>
                <a:latin typeface="+mj-lt"/>
              </a:rPr>
              <a:t>) olasılığını da azaltır, model eğitiminde gereksiz kaynak tüketiminin özellikle ana bellek (bilgisayar rami), önüne geçer. </a:t>
            </a:r>
          </a:p>
          <a:p>
            <a:pPr>
              <a:lnSpc>
                <a:spcPct val="150000"/>
              </a:lnSpc>
            </a:pPr>
            <a:r>
              <a:rPr lang="tr-TR" b="0" i="0" dirty="0">
                <a:solidFill>
                  <a:srgbClr val="000000"/>
                </a:solidFill>
                <a:effectLst/>
                <a:latin typeface="+mj-lt"/>
              </a:rPr>
              <a:t>Daha az özellik, daha anlaşılır ve yorumlanır modellerin oluşturulmasını sağlar.</a:t>
            </a:r>
            <a:endParaRPr lang="tr-TR" dirty="0">
              <a:latin typeface="+mj-lt"/>
            </a:endParaRPr>
          </a:p>
        </p:txBody>
      </p:sp>
      <p:sp>
        <p:nvSpPr>
          <p:cNvPr id="4" name="Slayt Numarası Yer Tutucusu 3">
            <a:extLst>
              <a:ext uri="{FF2B5EF4-FFF2-40B4-BE49-F238E27FC236}">
                <a16:creationId xmlns:a16="http://schemas.microsoft.com/office/drawing/2014/main" id="{2DE2B243-364C-19DE-7D08-7641B0B9427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25386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937229" y="619046"/>
            <a:ext cx="8911687" cy="1280890"/>
          </a:xfrm>
        </p:spPr>
        <p:txBody>
          <a:bodyPr/>
          <a:lstStyle/>
          <a:p>
            <a:r>
              <a:rPr lang="tr-TR" dirty="0"/>
              <a:t>Veri indirgeme </a:t>
            </a:r>
            <a:r>
              <a:rPr lang="en-US" dirty="0" err="1"/>
              <a:t>nedir</a:t>
            </a:r>
            <a:r>
              <a:rPr lang="en-US" dirty="0"/>
              <a:t>?</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9" y="1745171"/>
            <a:ext cx="7664641" cy="4325047"/>
          </a:xfrm>
        </p:spPr>
        <p:txBody>
          <a:bodyPr>
            <a:normAutofit/>
          </a:bodyPr>
          <a:lstStyle/>
          <a:p>
            <a:pPr marL="0" indent="0">
              <a:buNone/>
            </a:pPr>
            <a:r>
              <a:rPr lang="tr-TR" dirty="0"/>
              <a:t>    Veri indirgeme teknikleri, daha küçük hacimli olarak ve veri kümesinin indirgenmiş bir örneğinin elde edilmesi amacıyla uygulanır. Bu sayede elde edilen indirgenmiş veri kümesine veri madenciliği teknikleri uygulanarak daha etkin sonuçlar elde edilmesi olayıdır. </a:t>
            </a:r>
          </a:p>
          <a:p>
            <a:pPr marL="0" indent="0">
              <a:buNone/>
            </a:pPr>
            <a:endParaRPr lang="tr-TR" dirty="0"/>
          </a:p>
          <a:p>
            <a:pPr marL="0" indent="0">
              <a:buNone/>
            </a:pPr>
            <a:endParaRPr lang="tr-TR" dirty="0"/>
          </a:p>
          <a:p>
            <a:pPr marL="0" indent="0">
              <a:buNone/>
            </a:pPr>
            <a:r>
              <a:rPr lang="tr-TR" dirty="0"/>
              <a:t>    Veri madenciliği uygulamalarında çözümlemeden elde edilecek sonucun değişmeyeceğine inanılıyorsa veri sayısı ya da değişkenlerin sayısı azaltılabilir.</a:t>
            </a: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1026" name="Picture 2" descr="Veri Madenciliği (Data Mining) Nedir? • Turhost Blog">
            <a:extLst>
              <a:ext uri="{FF2B5EF4-FFF2-40B4-BE49-F238E27FC236}">
                <a16:creationId xmlns:a16="http://schemas.microsoft.com/office/drawing/2014/main" id="{3E3B6510-622C-BFC4-7A0E-040C7EB68E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537" y="4839595"/>
            <a:ext cx="4415405" cy="193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15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Veri indirgeme Kavramı</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1579" y="1644503"/>
            <a:ext cx="10408642" cy="4589387"/>
          </a:xfrm>
        </p:spPr>
        <p:txBody>
          <a:bodyPr>
            <a:normAutofit/>
          </a:bodyPr>
          <a:lstStyle/>
          <a:p>
            <a:pPr algn="just"/>
            <a:r>
              <a:rPr lang="tr-TR" dirty="0"/>
              <a:t>Oldukça karmaşık olan ve çok büyük veri kümelerinin madenciliğinin yapılması çok uzun zaman aldığından bu tür verilerin olduğu gibi alınarak analiz edilmesi uygulanabilir ve pratik olmamaktadır. Bu nedenle veri indirgeme yöntemleri çok daha küçük hacimde indirgenmiş veri kümelerinin oluşturulması için kullanılır</a:t>
            </a:r>
          </a:p>
          <a:p>
            <a:pPr marL="0" indent="0" algn="just">
              <a:buNone/>
            </a:pPr>
            <a:endParaRPr lang="tr-TR" dirty="0"/>
          </a:p>
          <a:p>
            <a:pPr marL="0" indent="0">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32548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Veri indirgeme Yöntemleri</a:t>
            </a:r>
            <a:br>
              <a:rPr lang="tr-TR"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619075"/>
            <a:ext cx="10170445" cy="4451143"/>
          </a:xfrm>
        </p:spPr>
        <p:txBody>
          <a:bodyPr>
            <a:normAutofit/>
          </a:bodyPr>
          <a:lstStyle/>
          <a:p>
            <a:pPr algn="just"/>
            <a:r>
              <a:rPr lang="tr-TR" dirty="0"/>
              <a:t>    Veri indirgeme yöntemleri olarak </a:t>
            </a:r>
            <a:r>
              <a:rPr lang="tr-TR" b="1" dirty="0"/>
              <a:t>veri küpü birleştirme, boyut indirgeme, veri sıkıştırma </a:t>
            </a:r>
            <a:r>
              <a:rPr lang="tr-TR" dirty="0"/>
              <a:t>ve </a:t>
            </a:r>
            <a:r>
              <a:rPr lang="tr-TR" b="1" dirty="0"/>
              <a:t>büyük sayıların indirgenmesi</a:t>
            </a:r>
            <a:r>
              <a:rPr lang="tr-TR" dirty="0"/>
              <a:t> yöntemleri ortaya çıkar.</a:t>
            </a:r>
          </a:p>
          <a:p>
            <a:pPr marL="0" indent="0" algn="just">
              <a:buNone/>
            </a:pPr>
            <a:endParaRPr lang="tr-TR" dirty="0"/>
          </a:p>
          <a:p>
            <a:pPr algn="just"/>
            <a:r>
              <a:rPr lang="tr-TR" b="1" dirty="0"/>
              <a:t>     Veri Küpü Birleştirme: </a:t>
            </a:r>
            <a:r>
              <a:rPr lang="tr-TR" dirty="0"/>
              <a:t>Veri küpleri çok boyutlu birleştirilmiş verileri saklar. Bazı durumlarda 	tüm verinin veri madenciliği algoritmalarında işlenmesi yerine özet bilgilerin kullanılması 	gerekebilir. Aylık satış fiyatlarının yıllık temelde daha küçük veri seti haline dönüştürülmesi örnek olarak verilebilir.</a:t>
            </a:r>
          </a:p>
          <a:p>
            <a:pPr marL="0" indent="0" algn="just">
              <a:buNone/>
            </a:pPr>
            <a:r>
              <a:rPr lang="tr-TR" b="1" dirty="0"/>
              <a:t>  </a:t>
            </a:r>
          </a:p>
          <a:p>
            <a:pPr marL="0" indent="0" algn="just">
              <a:buNone/>
            </a:pPr>
            <a:r>
              <a:rPr lang="tr-TR" dirty="0"/>
              <a:t>	  Veri birleştirme çoklu kaynaklardan gelen verinin uygun bir veri ambarına birleştirilmesidir. 	Çoklu veri kaynakları veri tabanları, veri küpleri veya dış̧ dosyalardan oluşabilir. Veri birleştirmede şema birleştirmesi, fazla veri sorunları ve veri değer karmaşalarının 	belirlenmesi ve çözümlenmesi olmak üzere üç̧ temel konu ön plana çıkar</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676439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8274" y="1090863"/>
            <a:ext cx="10031914" cy="4617640"/>
          </a:xfrm>
        </p:spPr>
        <p:txBody>
          <a:bodyPr>
            <a:normAutofit/>
          </a:bodyPr>
          <a:lstStyle/>
          <a:p>
            <a:pPr algn="just"/>
            <a:r>
              <a:rPr lang="tr-TR" b="1" dirty="0"/>
              <a:t>Boyut indirgeme: </a:t>
            </a:r>
            <a:r>
              <a:rPr lang="tr-TR" dirty="0"/>
              <a:t>Gereksiz olan özelliklerin indirgenmesi bir başka deyişle boyut indirgeme pek çok veri madenciliği algoritmasının daha verimli çalışmasını, daha anlaşılabilir bir modelin oluşturulmasını, verilerin daha kolay görselleştirilmesini ve veri madenciliği algoritmaları için gerekli olan işlemci süresi ve hafızasını azaltır.</a:t>
            </a:r>
            <a:r>
              <a:rPr lang="tr-TR" b="1" dirty="0"/>
              <a:t> </a:t>
            </a:r>
          </a:p>
          <a:p>
            <a:pPr algn="just"/>
            <a:r>
              <a:rPr lang="tr-TR" dirty="0"/>
              <a:t>İyi bir özellik alt kümesi asıl özelliklerden seçilir. Asıl özelliklerin sayısı “d” ise olası alt küme sayısı “2d” olmaktadır. En iyi (veya en kötü) özellikler istatistiksel anlamlılık testleri kullanılarak belirlenir. Bu testler özelliklerin birbirinden bağımsız olduklarını kabul eder.</a:t>
            </a:r>
          </a:p>
          <a:p>
            <a:pPr algn="just"/>
            <a:endParaRPr lang="tr-TR" dirty="0"/>
          </a:p>
          <a:p>
            <a:pPr algn="just"/>
            <a:endParaRPr lang="tr-TR" b="1" dirty="0"/>
          </a:p>
        </p:txBody>
      </p:sp>
      <p:pic>
        <p:nvPicPr>
          <p:cNvPr id="2054" name="Picture 6" descr="Veri Ön İşleme Nedir ?">
            <a:extLst>
              <a:ext uri="{FF2B5EF4-FFF2-40B4-BE49-F238E27FC236}">
                <a16:creationId xmlns:a16="http://schemas.microsoft.com/office/drawing/2014/main" id="{ACFB2CE1-80E6-23E1-E59B-D420CF997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565" y="5409330"/>
            <a:ext cx="3874693" cy="128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746220"/>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1672</TotalTime>
  <Words>957</Words>
  <Application>Microsoft Office PowerPoint</Application>
  <PresentationFormat>Geniş ekran</PresentationFormat>
  <Paragraphs>114</Paragraphs>
  <Slides>16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Arial</vt:lpstr>
      <vt:lpstr>Calibri</vt:lpstr>
      <vt:lpstr>Century Gothic</vt:lpstr>
      <vt:lpstr>Wingdings 3</vt:lpstr>
      <vt:lpstr>Duman</vt:lpstr>
      <vt:lpstr>Özellik indirgeme nedir nasıl yapılır?</vt:lpstr>
      <vt:lpstr>İçindekiler</vt:lpstr>
      <vt:lpstr>Özellik indirgeme nedir </vt:lpstr>
      <vt:lpstr>Özellik indirgeme</vt:lpstr>
      <vt:lpstr>Özellik Seçimi (Feature Selection) </vt:lpstr>
      <vt:lpstr>Veri indirgeme nedir? </vt:lpstr>
      <vt:lpstr>Veri indirgeme Kavramı</vt:lpstr>
      <vt:lpstr>Veri indirgeme Yöntemleri </vt:lpstr>
      <vt:lpstr> </vt:lpstr>
      <vt:lpstr>PowerPoint Sunusu</vt:lpstr>
      <vt:lpstr>PowerPoint Sunusu</vt:lpstr>
      <vt:lpstr>Veri indirgeme örneği  </vt:lpstr>
      <vt:lpstr>Veri indirgeme örneği  </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Yunus emre Salcan</cp:lastModifiedBy>
  <cp:revision>34</cp:revision>
  <dcterms:created xsi:type="dcterms:W3CDTF">2020-04-15T07:57:29Z</dcterms:created>
  <dcterms:modified xsi:type="dcterms:W3CDTF">2023-01-17T06:11:12Z</dcterms:modified>
</cp:coreProperties>
</file>