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1" r:id="rId5"/>
    <p:sldId id="271" r:id="rId6"/>
    <p:sldId id="262" r:id="rId7"/>
    <p:sldId id="272" r:id="rId8"/>
    <p:sldId id="264" r:id="rId9"/>
    <p:sldId id="263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59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0148" autoAdjust="0"/>
  </p:normalViewPr>
  <p:slideViewPr>
    <p:cSldViewPr snapToGrid="0">
      <p:cViewPr varScale="1">
        <p:scale>
          <a:sx n="60" d="100"/>
          <a:sy n="60" d="100"/>
        </p:scale>
        <p:origin x="84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be.com/@bmdersleri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youtube.com/@bmdersleri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be.com/@bmdersleri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youtube.com/bmdersler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05042" y="4370664"/>
            <a:ext cx="6015714" cy="218449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785" y="2827277"/>
            <a:ext cx="8734424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WEKA ile Birliktelik Kuralları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119997" y="4539292"/>
            <a:ext cx="6381203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tr-TR" b="1" dirty="0">
                <a:solidFill>
                  <a:schemeClr val="tx1"/>
                </a:solidFill>
              </a:rPr>
              <a:t>Beyza Nur Yüksel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07/01/2023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</p:txBody>
      </p:sp>
      <p:pic>
        <p:nvPicPr>
          <p:cNvPr id="12" name="Picture 2" descr="What Is Real Artificial Intelligence: Characteristics of True AI ...">
            <a:extLst>
              <a:ext uri="{FF2B5EF4-FFF2-40B4-BE49-F238E27FC236}">
                <a16:creationId xmlns:a16="http://schemas.microsoft.com/office/drawing/2014/main" id="{9C97840F-45F2-4B61-ACA8-042E075C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372" y="4319146"/>
            <a:ext cx="3492832" cy="2328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Alt Başlık 2">
            <a:extLst>
              <a:ext uri="{FF2B5EF4-FFF2-40B4-BE49-F238E27FC236}">
                <a16:creationId xmlns:a16="http://schemas.microsoft.com/office/drawing/2014/main" id="{49E0EA79-140A-465A-BD6F-C58E011B4CAE}"/>
              </a:ext>
            </a:extLst>
          </p:cNvPr>
          <p:cNvSpPr txBox="1">
            <a:spLocks/>
          </p:cNvSpPr>
          <p:nvPr/>
        </p:nvSpPr>
        <p:spPr>
          <a:xfrm>
            <a:off x="3302737" y="959313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Veri Madenciliğine Giriş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610042" y="1570353"/>
            <a:ext cx="289332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http://youtube.com/@bmderslerim</a:t>
            </a:r>
            <a:endParaRPr lang="tr-TR" sz="12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5 Temel Soruda Veri Madenciliği (Data Mining) Nedir? - Vizyoner Genç">
            <a:extLst>
              <a:ext uri="{FF2B5EF4-FFF2-40B4-BE49-F238E27FC236}">
                <a16:creationId xmlns:a16="http://schemas.microsoft.com/office/drawing/2014/main" id="{DB474768-8265-4825-B490-0A4ABEF5E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374" y="440789"/>
            <a:ext cx="3441481" cy="19341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319D2D9E-98F2-4D32-AB5B-DC3A750997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094" t="21526" r="11094" b="21125"/>
          <a:stretch/>
        </p:blipFill>
        <p:spPr>
          <a:xfrm>
            <a:off x="1109726" y="264405"/>
            <a:ext cx="1811729" cy="133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Apriori Algoritması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59" y="1405650"/>
            <a:ext cx="10373129" cy="4071225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Veri </a:t>
            </a:r>
            <a:r>
              <a:rPr lang="en-US" b="1" dirty="0" err="1"/>
              <a:t>Seti</a:t>
            </a:r>
            <a:r>
              <a:rPr lang="en-US" b="1" dirty="0"/>
              <a:t>:</a:t>
            </a:r>
          </a:p>
          <a:p>
            <a:pPr algn="just"/>
            <a:r>
              <a:rPr lang="en-US" b="1" dirty="0"/>
              <a:t>Tabular Veri </a:t>
            </a:r>
            <a:r>
              <a:rPr lang="en-US" b="1" dirty="0" err="1"/>
              <a:t>Seti</a:t>
            </a:r>
            <a:r>
              <a:rPr lang="en-US" b="1" dirty="0"/>
              <a:t>: </a:t>
            </a:r>
            <a:r>
              <a:rPr lang="en-US" dirty="0" err="1"/>
              <a:t>Verilerin</a:t>
            </a:r>
            <a:r>
              <a:rPr lang="en-US" dirty="0"/>
              <a:t> </a:t>
            </a:r>
            <a:r>
              <a:rPr lang="en-US" dirty="0" err="1"/>
              <a:t>sütun</a:t>
            </a:r>
            <a:r>
              <a:rPr lang="en-US" dirty="0"/>
              <a:t> </a:t>
            </a:r>
            <a:r>
              <a:rPr lang="en-US" dirty="0" err="1"/>
              <a:t>bazlı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tutulduğu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yapısıdır</a:t>
            </a:r>
            <a:r>
              <a:rPr lang="en-US" dirty="0"/>
              <a:t>.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verecek</a:t>
            </a:r>
            <a:r>
              <a:rPr lang="en-US" dirty="0"/>
              <a:t> </a:t>
            </a:r>
            <a:r>
              <a:rPr lang="en-US" dirty="0" err="1"/>
              <a:t>olursak</a:t>
            </a:r>
            <a:r>
              <a:rPr lang="en-US" dirty="0"/>
              <a:t>;</a:t>
            </a:r>
          </a:p>
        </p:txBody>
      </p:sp>
      <p:pic>
        <p:nvPicPr>
          <p:cNvPr id="6" name="Resim 5" descr="tablo içeren bir resim&#10;&#10;Açıklama otomatik olarak oluşturuldu">
            <a:extLst>
              <a:ext uri="{FF2B5EF4-FFF2-40B4-BE49-F238E27FC236}">
                <a16:creationId xmlns:a16="http://schemas.microsoft.com/office/drawing/2014/main" id="{F40D39A1-E3B3-DC80-1B0E-F4A11408B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047" y="2686540"/>
            <a:ext cx="6859905" cy="369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04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Apriori Algoritması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59" y="1405650"/>
            <a:ext cx="10373129" cy="4071225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Transactional Veri </a:t>
            </a:r>
            <a:r>
              <a:rPr lang="en-US" b="1" dirty="0" err="1"/>
              <a:t>Seti</a:t>
            </a:r>
            <a:r>
              <a:rPr lang="en-US" b="1" dirty="0"/>
              <a:t>: </a:t>
            </a:r>
            <a:r>
              <a:rPr lang="en-US" dirty="0" err="1"/>
              <a:t>Verilerin</a:t>
            </a:r>
            <a:r>
              <a:rPr lang="en-US" dirty="0"/>
              <a:t> </a:t>
            </a:r>
            <a:r>
              <a:rPr lang="en-US" dirty="0" err="1"/>
              <a:t>satır</a:t>
            </a:r>
            <a:r>
              <a:rPr lang="en-US" dirty="0"/>
              <a:t> </a:t>
            </a:r>
            <a:r>
              <a:rPr lang="en-US" dirty="0" err="1"/>
              <a:t>bazlı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genellikle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tabanlarında</a:t>
            </a:r>
            <a:r>
              <a:rPr lang="en-US" dirty="0"/>
              <a:t> </a:t>
            </a:r>
            <a:r>
              <a:rPr lang="en-US" dirty="0" err="1"/>
              <a:t>tutulduğu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yapısıdır</a:t>
            </a:r>
            <a:r>
              <a:rPr lang="en-US" dirty="0"/>
              <a:t>.</a:t>
            </a:r>
            <a:endParaRPr lang="tr-TR" dirty="0"/>
          </a:p>
          <a:p>
            <a:pPr algn="just"/>
            <a:endParaRPr lang="en-US" dirty="0"/>
          </a:p>
        </p:txBody>
      </p:sp>
      <p:pic>
        <p:nvPicPr>
          <p:cNvPr id="5" name="Resim 4" descr="tablo içeren bir resim&#10;&#10;Açıklama otomatik olarak oluşturuldu">
            <a:extLst>
              <a:ext uri="{FF2B5EF4-FFF2-40B4-BE49-F238E27FC236}">
                <a16:creationId xmlns:a16="http://schemas.microsoft.com/office/drawing/2014/main" id="{C0D746DB-0904-2F15-5F2D-950BE4933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332" y="2468411"/>
            <a:ext cx="3411003" cy="379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20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Apriori Algoritması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59" y="1405650"/>
            <a:ext cx="10373129" cy="482824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b="1" dirty="0" err="1"/>
              <a:t>Algoritma</a:t>
            </a:r>
            <a:r>
              <a:rPr lang="en-US" b="1" dirty="0"/>
              <a:t> </a:t>
            </a:r>
            <a:r>
              <a:rPr lang="en-US" b="1" dirty="0" err="1"/>
              <a:t>Parametreleri</a:t>
            </a:r>
            <a:r>
              <a:rPr lang="en-US" b="1" dirty="0"/>
              <a:t>:</a:t>
            </a:r>
            <a:endParaRPr lang="tr-TR" b="1" dirty="0"/>
          </a:p>
          <a:p>
            <a:pPr algn="just"/>
            <a:r>
              <a:rPr lang="en-US" dirty="0" err="1"/>
              <a:t>Apriori</a:t>
            </a:r>
            <a:r>
              <a:rPr lang="en-US" dirty="0"/>
              <a:t> </a:t>
            </a:r>
            <a:r>
              <a:rPr lang="en-US" dirty="0" err="1"/>
              <a:t>algoritması</a:t>
            </a:r>
            <a:r>
              <a:rPr lang="en-US" dirty="0"/>
              <a:t> minimum </a:t>
            </a:r>
            <a:r>
              <a:rPr lang="en-US" b="1" dirty="0" err="1"/>
              <a:t>Destek</a:t>
            </a:r>
            <a:r>
              <a:rPr lang="en-US" dirty="0"/>
              <a:t> (Support) </a:t>
            </a:r>
            <a:r>
              <a:rPr lang="en-US" dirty="0" err="1"/>
              <a:t>ve</a:t>
            </a:r>
            <a:r>
              <a:rPr lang="en-US" dirty="0"/>
              <a:t> minimum </a:t>
            </a:r>
            <a:r>
              <a:rPr lang="en-US" b="1" dirty="0" err="1"/>
              <a:t>Güven</a:t>
            </a:r>
            <a:r>
              <a:rPr lang="en-US" dirty="0"/>
              <a:t> (Confidence) </a:t>
            </a:r>
            <a:r>
              <a:rPr lang="en-US" dirty="0" err="1"/>
              <a:t>parametrelerini</a:t>
            </a:r>
            <a:r>
              <a:rPr lang="en-US" dirty="0"/>
              <a:t> </a:t>
            </a:r>
            <a:r>
              <a:rPr lang="en-US" dirty="0" err="1"/>
              <a:t>alarak</a:t>
            </a:r>
            <a:r>
              <a:rPr lang="en-US" dirty="0"/>
              <a:t> </a:t>
            </a:r>
            <a:r>
              <a:rPr lang="en-US" dirty="0" err="1"/>
              <a:t>çalışmaktadır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dirty="0" err="1"/>
              <a:t>Destek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</a:t>
            </a:r>
            <a:r>
              <a:rPr lang="en-US" dirty="0"/>
              <a:t> </a:t>
            </a:r>
            <a:r>
              <a:rPr lang="en-US" dirty="0" err="1"/>
              <a:t>parametreleri</a:t>
            </a:r>
            <a:r>
              <a:rPr lang="en-US" dirty="0"/>
              <a:t> ne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büyükse</a:t>
            </a:r>
            <a:r>
              <a:rPr lang="en-US" dirty="0"/>
              <a:t> </a:t>
            </a:r>
            <a:r>
              <a:rPr lang="en-US" dirty="0" err="1"/>
              <a:t>birliktelik</a:t>
            </a:r>
            <a:r>
              <a:rPr lang="en-US" dirty="0"/>
              <a:t> </a:t>
            </a:r>
            <a:r>
              <a:rPr lang="en-US" dirty="0" err="1"/>
              <a:t>kurallarının</a:t>
            </a:r>
            <a:r>
              <a:rPr lang="en-US" dirty="0"/>
              <a:t> da o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güçlü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başlangıç</a:t>
            </a:r>
            <a:r>
              <a:rPr lang="en-US" dirty="0"/>
              <a:t> </a:t>
            </a:r>
            <a:r>
              <a:rPr lang="en-US" dirty="0" err="1"/>
              <a:t>değerlerinin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olmasının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kuralların</a:t>
            </a:r>
            <a:r>
              <a:rPr lang="en-US" dirty="0"/>
              <a:t> </a:t>
            </a:r>
            <a:r>
              <a:rPr lang="en-US" dirty="0" err="1"/>
              <a:t>gözden</a:t>
            </a:r>
            <a:r>
              <a:rPr lang="en-US" dirty="0"/>
              <a:t> </a:t>
            </a:r>
            <a:r>
              <a:rPr lang="en-US" dirty="0" err="1"/>
              <a:t>kaçmasına</a:t>
            </a:r>
            <a:r>
              <a:rPr lang="en-US" dirty="0"/>
              <a:t>,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olmasının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bulunmak</a:t>
            </a:r>
            <a:r>
              <a:rPr lang="en-US" dirty="0"/>
              <a:t> </a:t>
            </a:r>
            <a:r>
              <a:rPr lang="en-US" dirty="0" err="1"/>
              <a:t>istenen</a:t>
            </a:r>
            <a:r>
              <a:rPr lang="en-US" dirty="0"/>
              <a:t> </a:t>
            </a:r>
            <a:r>
              <a:rPr lang="en-US" dirty="0" err="1"/>
              <a:t>örüntüden</a:t>
            </a:r>
            <a:r>
              <a:rPr lang="en-US" dirty="0"/>
              <a:t> </a:t>
            </a:r>
            <a:r>
              <a:rPr lang="en-US" dirty="0" err="1"/>
              <a:t>uzaklaşılmasına</a:t>
            </a:r>
            <a:r>
              <a:rPr lang="en-US" dirty="0"/>
              <a:t> </a:t>
            </a:r>
            <a:r>
              <a:rPr lang="en-US" dirty="0" err="1"/>
              <a:t>sebebiyet</a:t>
            </a:r>
            <a:r>
              <a:rPr lang="en-US" dirty="0"/>
              <a:t> </a:t>
            </a:r>
            <a:r>
              <a:rPr lang="en-US" dirty="0" err="1"/>
              <a:t>vereceğini</a:t>
            </a:r>
            <a:r>
              <a:rPr lang="en-US" dirty="0"/>
              <a:t> </a:t>
            </a:r>
            <a:r>
              <a:rPr lang="en-US" dirty="0" err="1"/>
              <a:t>unutmamak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 </a:t>
            </a:r>
            <a:r>
              <a:rPr lang="en-US" dirty="0" err="1"/>
              <a:t>Apriori</a:t>
            </a:r>
            <a:r>
              <a:rPr lang="en-US" dirty="0"/>
              <a:t> </a:t>
            </a:r>
            <a:r>
              <a:rPr lang="en-US" dirty="0" err="1"/>
              <a:t>algoritmasının</a:t>
            </a:r>
            <a:r>
              <a:rPr lang="en-US" dirty="0"/>
              <a:t> </a:t>
            </a:r>
            <a:r>
              <a:rPr lang="en-US" dirty="0" err="1"/>
              <a:t>varsayılan</a:t>
            </a:r>
            <a:r>
              <a:rPr lang="en-US" dirty="0"/>
              <a:t> </a:t>
            </a:r>
            <a:r>
              <a:rPr lang="en-US" dirty="0" err="1"/>
              <a:t>Destek</a:t>
            </a:r>
            <a:r>
              <a:rPr lang="en-US" dirty="0"/>
              <a:t> </a:t>
            </a:r>
            <a:r>
              <a:rPr lang="en-US" dirty="0" err="1"/>
              <a:t>değerinin</a:t>
            </a:r>
            <a:r>
              <a:rPr lang="en-US" dirty="0"/>
              <a:t> %10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</a:t>
            </a:r>
            <a:r>
              <a:rPr lang="en-US" dirty="0"/>
              <a:t> </a:t>
            </a:r>
            <a:r>
              <a:rPr lang="en-US" dirty="0" err="1"/>
              <a:t>değerinin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%80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değeri</a:t>
            </a:r>
            <a:r>
              <a:rPr lang="en-US" dirty="0"/>
              <a:t> </a:t>
            </a:r>
            <a:r>
              <a:rPr lang="en-US" dirty="0" err="1"/>
              <a:t>verilememiş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değerler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kurallar</a:t>
            </a:r>
            <a:r>
              <a:rPr lang="en-US" dirty="0"/>
              <a:t> </a:t>
            </a:r>
            <a:r>
              <a:rPr lang="en-US" dirty="0" err="1"/>
              <a:t>oluşacaktır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b="1" dirty="0" err="1"/>
              <a:t>Destek</a:t>
            </a:r>
            <a:r>
              <a:rPr lang="en-US" b="1" dirty="0"/>
              <a:t> (Support) </a:t>
            </a:r>
            <a:r>
              <a:rPr lang="en-US" b="1" dirty="0" err="1"/>
              <a:t>Değeri</a:t>
            </a:r>
            <a:r>
              <a:rPr lang="en-US" b="1" dirty="0"/>
              <a:t>: </a:t>
            </a:r>
            <a:r>
              <a:rPr lang="en-US" dirty="0"/>
              <a:t>Bir </a:t>
            </a:r>
            <a:r>
              <a:rPr lang="en-US" dirty="0" err="1"/>
              <a:t>ilişkinin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alışverişler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oranda</a:t>
            </a:r>
            <a:r>
              <a:rPr lang="en-US" dirty="0"/>
              <a:t> </a:t>
            </a:r>
            <a:r>
              <a:rPr lang="en-US" dirty="0" err="1"/>
              <a:t>tekrarlandığını</a:t>
            </a:r>
            <a:r>
              <a:rPr lang="en-US" dirty="0"/>
              <a:t> </a:t>
            </a:r>
            <a:r>
              <a:rPr lang="en-US" dirty="0" err="1"/>
              <a:t>belirtir</a:t>
            </a:r>
            <a:r>
              <a:rPr lang="en-US" dirty="0"/>
              <a:t>.</a:t>
            </a:r>
          </a:p>
          <a:p>
            <a:pPr algn="just"/>
            <a:r>
              <a:rPr lang="en-US" b="1" dirty="0" err="1"/>
              <a:t>Destek</a:t>
            </a:r>
            <a:r>
              <a:rPr lang="en-US" dirty="0"/>
              <a:t> (X -&gt; Y) = </a:t>
            </a:r>
            <a:r>
              <a:rPr lang="en-US" b="1" dirty="0" err="1"/>
              <a:t>Frekans</a:t>
            </a:r>
            <a:r>
              <a:rPr lang="en-US" dirty="0"/>
              <a:t>(X, Y) / N</a:t>
            </a:r>
          </a:p>
          <a:p>
            <a:pPr algn="just"/>
            <a:r>
              <a:rPr lang="en-US" b="1" dirty="0"/>
              <a:t>N</a:t>
            </a:r>
            <a:r>
              <a:rPr lang="en-US" dirty="0"/>
              <a:t>: </a:t>
            </a:r>
            <a:r>
              <a:rPr lang="en-US" dirty="0" err="1"/>
              <a:t>Toplam</a:t>
            </a:r>
            <a:r>
              <a:rPr lang="en-US" dirty="0"/>
              <a:t> </a:t>
            </a:r>
            <a:r>
              <a:rPr lang="en-US" dirty="0" err="1"/>
              <a:t>alışverişlerin</a:t>
            </a:r>
            <a:r>
              <a:rPr lang="en-US" dirty="0"/>
              <a:t> </a:t>
            </a:r>
            <a:r>
              <a:rPr lang="en-US" dirty="0" err="1"/>
              <a:t>sayısı</a:t>
            </a:r>
            <a:endParaRPr lang="tr-TR" dirty="0"/>
          </a:p>
          <a:p>
            <a:pPr algn="just"/>
            <a:r>
              <a:rPr lang="en-US" b="1" dirty="0" err="1"/>
              <a:t>Güven</a:t>
            </a:r>
            <a:r>
              <a:rPr lang="en-US" b="1" dirty="0"/>
              <a:t> (Confidence) </a:t>
            </a:r>
            <a:r>
              <a:rPr lang="en-US" b="1" dirty="0" err="1"/>
              <a:t>Değeri</a:t>
            </a:r>
            <a:r>
              <a:rPr lang="en-US" b="1" dirty="0"/>
              <a:t>: </a:t>
            </a:r>
            <a:r>
              <a:rPr lang="en-US" dirty="0"/>
              <a:t>X </a:t>
            </a:r>
            <a:r>
              <a:rPr lang="en-US" dirty="0" err="1"/>
              <a:t>ürününü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müşterilerin</a:t>
            </a:r>
            <a:r>
              <a:rPr lang="en-US" dirty="0"/>
              <a:t> Y </a:t>
            </a:r>
            <a:r>
              <a:rPr lang="en-US" dirty="0" err="1"/>
              <a:t>ürününü</a:t>
            </a:r>
            <a:r>
              <a:rPr lang="en-US" dirty="0"/>
              <a:t> alma </a:t>
            </a:r>
            <a:r>
              <a:rPr lang="en-US" dirty="0" err="1"/>
              <a:t>olasılığını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belirtir</a:t>
            </a:r>
            <a:endParaRPr lang="en-US" dirty="0"/>
          </a:p>
          <a:p>
            <a:pPr algn="just"/>
            <a:r>
              <a:rPr lang="en-US" b="1" dirty="0" err="1"/>
              <a:t>Güven</a:t>
            </a:r>
            <a:r>
              <a:rPr lang="en-US" dirty="0"/>
              <a:t> (X -&gt; Y) = </a:t>
            </a:r>
            <a:r>
              <a:rPr lang="en-US" b="1" dirty="0" err="1"/>
              <a:t>Frekans</a:t>
            </a:r>
            <a:r>
              <a:rPr lang="en-US" dirty="0"/>
              <a:t>(X, Y) / </a:t>
            </a:r>
            <a:r>
              <a:rPr lang="en-US" b="1" dirty="0" err="1"/>
              <a:t>Frekans</a:t>
            </a:r>
            <a:r>
              <a:rPr lang="en-US" dirty="0"/>
              <a:t>(X)</a:t>
            </a:r>
            <a:endParaRPr lang="tr-TR" dirty="0"/>
          </a:p>
          <a:p>
            <a:pPr algn="just"/>
            <a:r>
              <a:rPr lang="en-US" dirty="0" err="1"/>
              <a:t>Örneğin</a:t>
            </a:r>
            <a:r>
              <a:rPr lang="en-US" dirty="0"/>
              <a:t> X </a:t>
            </a:r>
            <a:r>
              <a:rPr lang="en-US" dirty="0" err="1"/>
              <a:t>ve</a:t>
            </a:r>
            <a:r>
              <a:rPr lang="en-US" dirty="0"/>
              <a:t> Y </a:t>
            </a:r>
            <a:r>
              <a:rPr lang="en-US" dirty="0" err="1"/>
              <a:t>ürünleri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Destek</a:t>
            </a:r>
            <a:r>
              <a:rPr lang="en-US" dirty="0"/>
              <a:t> </a:t>
            </a:r>
            <a:r>
              <a:rPr lang="en-US" dirty="0" err="1"/>
              <a:t>değerinin</a:t>
            </a:r>
            <a:r>
              <a:rPr lang="en-US" dirty="0"/>
              <a:t> %20’i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</a:t>
            </a:r>
            <a:r>
              <a:rPr lang="en-US" dirty="0"/>
              <a:t> </a:t>
            </a:r>
            <a:r>
              <a:rPr lang="en-US" dirty="0" err="1"/>
              <a:t>değerinin</a:t>
            </a:r>
            <a:r>
              <a:rPr lang="en-US" dirty="0"/>
              <a:t> %70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varsayarsak</a:t>
            </a:r>
            <a:r>
              <a:rPr lang="en-US" dirty="0"/>
              <a:t>;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alışverişlerin</a:t>
            </a:r>
            <a:r>
              <a:rPr lang="en-US" dirty="0"/>
              <a:t> %20’sinde X </a:t>
            </a:r>
            <a:r>
              <a:rPr lang="en-US" dirty="0" err="1"/>
              <a:t>ile</a:t>
            </a:r>
            <a:r>
              <a:rPr lang="en-US" dirty="0"/>
              <a:t> Y </a:t>
            </a:r>
            <a:r>
              <a:rPr lang="en-US" dirty="0" err="1"/>
              <a:t>ürünlerinin</a:t>
            </a:r>
            <a:r>
              <a:rPr lang="en-US" dirty="0"/>
              <a:t> </a:t>
            </a:r>
            <a:r>
              <a:rPr lang="en-US" dirty="0" err="1"/>
              <a:t>birlikte</a:t>
            </a:r>
            <a:r>
              <a:rPr lang="en-US" dirty="0"/>
              <a:t> </a:t>
            </a:r>
            <a:r>
              <a:rPr lang="en-US" dirty="0" err="1"/>
              <a:t>geçtiği</a:t>
            </a:r>
            <a:r>
              <a:rPr lang="en-US" dirty="0"/>
              <a:t>, X </a:t>
            </a:r>
            <a:r>
              <a:rPr lang="en-US" dirty="0" err="1"/>
              <a:t>ürününü</a:t>
            </a:r>
            <a:r>
              <a:rPr lang="en-US" dirty="0"/>
              <a:t> </a:t>
            </a:r>
            <a:r>
              <a:rPr lang="en-US" dirty="0" err="1"/>
              <a:t>satın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müşterilerin</a:t>
            </a:r>
            <a:r>
              <a:rPr lang="en-US" dirty="0"/>
              <a:t> %70’inin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alışverişte</a:t>
            </a:r>
            <a:r>
              <a:rPr lang="en-US" dirty="0"/>
              <a:t> Y </a:t>
            </a:r>
            <a:r>
              <a:rPr lang="en-US" dirty="0" err="1"/>
              <a:t>ürününü</a:t>
            </a:r>
            <a:r>
              <a:rPr lang="en-US" dirty="0"/>
              <a:t> de </a:t>
            </a:r>
            <a:r>
              <a:rPr lang="en-US" dirty="0" err="1"/>
              <a:t>satın</a:t>
            </a:r>
            <a:r>
              <a:rPr lang="en-US" dirty="0"/>
              <a:t> </a:t>
            </a:r>
            <a:r>
              <a:rPr lang="en-US" dirty="0" err="1"/>
              <a:t>aldığını</a:t>
            </a:r>
            <a:r>
              <a:rPr lang="en-US" dirty="0"/>
              <a:t> </a:t>
            </a:r>
            <a:r>
              <a:rPr lang="en-US" dirty="0" err="1"/>
              <a:t>gösterir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1086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Algoritmanın Adımları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59" y="1405650"/>
            <a:ext cx="10373129" cy="4828240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1.</a:t>
            </a:r>
            <a:r>
              <a:rPr lang="en-US" dirty="0"/>
              <a:t>Minimum </a:t>
            </a:r>
            <a:r>
              <a:rPr lang="en-US" dirty="0" err="1"/>
              <a:t>destek</a:t>
            </a:r>
            <a:r>
              <a:rPr lang="en-US" dirty="0"/>
              <a:t> </a:t>
            </a:r>
            <a:r>
              <a:rPr lang="en-US" dirty="0" err="1"/>
              <a:t>sayısı</a:t>
            </a:r>
            <a:r>
              <a:rPr lang="en-US" dirty="0"/>
              <a:t> (</a:t>
            </a:r>
            <a:r>
              <a:rPr lang="en-US" dirty="0" err="1"/>
              <a:t>min.support</a:t>
            </a:r>
            <a:r>
              <a:rPr lang="en-US" dirty="0"/>
              <a:t>) </a:t>
            </a:r>
            <a:r>
              <a:rPr lang="en-US" dirty="0" err="1"/>
              <a:t>ve</a:t>
            </a:r>
            <a:r>
              <a:rPr lang="en-US" dirty="0"/>
              <a:t> minimum </a:t>
            </a:r>
            <a:r>
              <a:rPr lang="en-US" dirty="0" err="1"/>
              <a:t>güven</a:t>
            </a:r>
            <a:r>
              <a:rPr lang="en-US" dirty="0"/>
              <a:t> </a:t>
            </a:r>
            <a:r>
              <a:rPr lang="en-US" dirty="0" err="1"/>
              <a:t>değerinin</a:t>
            </a:r>
            <a:r>
              <a:rPr lang="en-US" dirty="0"/>
              <a:t>(</a:t>
            </a:r>
            <a:r>
              <a:rPr lang="en-US" dirty="0" err="1"/>
              <a:t>min.confidence</a:t>
            </a:r>
            <a:r>
              <a:rPr lang="en-US" dirty="0"/>
              <a:t>) </a:t>
            </a:r>
            <a:r>
              <a:rPr lang="en-US" dirty="0" err="1"/>
              <a:t>belirlenmesi</a:t>
            </a:r>
            <a:endParaRPr lang="en-US" dirty="0"/>
          </a:p>
          <a:p>
            <a:pPr algn="just"/>
            <a:r>
              <a:rPr lang="en-US" dirty="0"/>
              <a:t>2. </a:t>
            </a:r>
            <a:r>
              <a:rPr lang="en-US" dirty="0" err="1"/>
              <a:t>Öğe</a:t>
            </a:r>
            <a:r>
              <a:rPr lang="en-US" dirty="0"/>
              <a:t> </a:t>
            </a:r>
            <a:r>
              <a:rPr lang="en-US" dirty="0" err="1"/>
              <a:t>kümeler</a:t>
            </a:r>
            <a:r>
              <a:rPr lang="en-US" dirty="0"/>
              <a:t> </a:t>
            </a:r>
            <a:r>
              <a:rPr lang="en-US" dirty="0" err="1"/>
              <a:t>içerisindeki</a:t>
            </a:r>
            <a:r>
              <a:rPr lang="en-US" dirty="0"/>
              <a:t> her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öğenin</a:t>
            </a:r>
            <a:r>
              <a:rPr lang="en-US" dirty="0"/>
              <a:t> </a:t>
            </a:r>
            <a:r>
              <a:rPr lang="en-US" dirty="0" err="1"/>
              <a:t>destek</a:t>
            </a:r>
            <a:r>
              <a:rPr lang="en-US" dirty="0"/>
              <a:t> </a:t>
            </a:r>
            <a:r>
              <a:rPr lang="en-US" dirty="0" err="1"/>
              <a:t>değerinin</a:t>
            </a:r>
            <a:r>
              <a:rPr lang="en-US" dirty="0"/>
              <a:t> </a:t>
            </a:r>
            <a:r>
              <a:rPr lang="en-US" dirty="0" err="1"/>
              <a:t>bulunması</a:t>
            </a:r>
            <a:endParaRPr lang="en-US" dirty="0"/>
          </a:p>
          <a:p>
            <a:pPr algn="just"/>
            <a:r>
              <a:rPr lang="en-US" dirty="0"/>
              <a:t>3. Minimum </a:t>
            </a:r>
            <a:r>
              <a:rPr lang="en-US" dirty="0" err="1"/>
              <a:t>destek</a:t>
            </a:r>
            <a:r>
              <a:rPr lang="en-US" dirty="0"/>
              <a:t> </a:t>
            </a:r>
            <a:r>
              <a:rPr lang="en-US" dirty="0" err="1"/>
              <a:t>değerinden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düşük</a:t>
            </a:r>
            <a:r>
              <a:rPr lang="en-US" dirty="0"/>
              <a:t> </a:t>
            </a:r>
            <a:r>
              <a:rPr lang="en-US" dirty="0" err="1"/>
              <a:t>desteğe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öğelerin</a:t>
            </a:r>
            <a:endParaRPr lang="tr-TR" dirty="0"/>
          </a:p>
          <a:p>
            <a:pPr marL="0" indent="0" algn="just">
              <a:buNone/>
            </a:pPr>
            <a:r>
              <a:rPr lang="tr-TR" dirty="0"/>
              <a:t>     </a:t>
            </a:r>
            <a:r>
              <a:rPr lang="en-US" dirty="0" err="1"/>
              <a:t>devre</a:t>
            </a:r>
            <a:r>
              <a:rPr lang="en-US" dirty="0"/>
              <a:t> </a:t>
            </a:r>
            <a:r>
              <a:rPr lang="en-US" dirty="0" err="1"/>
              <a:t>dışı</a:t>
            </a:r>
            <a:r>
              <a:rPr lang="en-US" dirty="0"/>
              <a:t> </a:t>
            </a:r>
            <a:r>
              <a:rPr lang="en-US" dirty="0" err="1"/>
              <a:t>bırakılması</a:t>
            </a:r>
            <a:endParaRPr lang="en-US" dirty="0"/>
          </a:p>
          <a:p>
            <a:pPr algn="just"/>
            <a:r>
              <a:rPr lang="en-US" dirty="0"/>
              <a:t>4. </a:t>
            </a:r>
            <a:r>
              <a:rPr lang="en-US" dirty="0" err="1"/>
              <a:t>Elde</a:t>
            </a:r>
            <a:r>
              <a:rPr lang="en-US" dirty="0"/>
              <a:t>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dirty="0" err="1"/>
              <a:t>tekli</a:t>
            </a:r>
            <a:r>
              <a:rPr lang="en-US" dirty="0"/>
              <a:t> </a:t>
            </a:r>
            <a:r>
              <a:rPr lang="en-US" dirty="0" err="1"/>
              <a:t>birliktelikler</a:t>
            </a:r>
            <a:r>
              <a:rPr lang="en-US" dirty="0"/>
              <a:t> </a:t>
            </a:r>
            <a:r>
              <a:rPr lang="en-US" dirty="0" err="1"/>
              <a:t>dikkate</a:t>
            </a:r>
            <a:r>
              <a:rPr lang="en-US" dirty="0"/>
              <a:t> </a:t>
            </a:r>
            <a:r>
              <a:rPr lang="en-US" dirty="0" err="1"/>
              <a:t>alınarak</a:t>
            </a:r>
            <a:r>
              <a:rPr lang="en-US" dirty="0"/>
              <a:t> </a:t>
            </a:r>
            <a:r>
              <a:rPr lang="en-US" dirty="0" err="1"/>
              <a:t>ikili</a:t>
            </a:r>
            <a:r>
              <a:rPr lang="en-US" dirty="0"/>
              <a:t> </a:t>
            </a:r>
            <a:r>
              <a:rPr lang="en-US" dirty="0" err="1"/>
              <a:t>birlikteliklerin</a:t>
            </a:r>
            <a:endParaRPr lang="en-US" dirty="0"/>
          </a:p>
          <a:p>
            <a:pPr marL="0" indent="0" algn="just">
              <a:buNone/>
            </a:pPr>
            <a:r>
              <a:rPr lang="tr-TR" dirty="0"/>
              <a:t>      </a:t>
            </a:r>
            <a:r>
              <a:rPr lang="en-US" dirty="0" err="1"/>
              <a:t>oluşturulması</a:t>
            </a:r>
            <a:endParaRPr lang="en-US" dirty="0"/>
          </a:p>
          <a:p>
            <a:pPr algn="just"/>
            <a:r>
              <a:rPr lang="en-US" dirty="0"/>
              <a:t>5. Minimum </a:t>
            </a:r>
            <a:r>
              <a:rPr lang="en-US" dirty="0" err="1"/>
              <a:t>destek</a:t>
            </a:r>
            <a:r>
              <a:rPr lang="en-US" dirty="0"/>
              <a:t> </a:t>
            </a:r>
            <a:r>
              <a:rPr lang="en-US" dirty="0" err="1"/>
              <a:t>değerinden</a:t>
            </a:r>
            <a:r>
              <a:rPr lang="en-US" dirty="0"/>
              <a:t> </a:t>
            </a:r>
            <a:r>
              <a:rPr lang="en-US" dirty="0" err="1"/>
              <a:t>düşük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öğe</a:t>
            </a:r>
            <a:r>
              <a:rPr lang="en-US" dirty="0"/>
              <a:t> </a:t>
            </a:r>
            <a:r>
              <a:rPr lang="en-US" dirty="0" err="1"/>
              <a:t>kümelerin</a:t>
            </a:r>
            <a:r>
              <a:rPr lang="en-US" dirty="0"/>
              <a:t> </a:t>
            </a:r>
            <a:r>
              <a:rPr lang="en-US" dirty="0" err="1"/>
              <a:t>çıkartılması</a:t>
            </a:r>
            <a:endParaRPr lang="en-US" dirty="0"/>
          </a:p>
          <a:p>
            <a:pPr algn="just"/>
            <a:r>
              <a:rPr lang="en-US" dirty="0"/>
              <a:t>6. </a:t>
            </a:r>
            <a:r>
              <a:rPr lang="en-US" dirty="0" err="1"/>
              <a:t>Üçlü</a:t>
            </a:r>
            <a:r>
              <a:rPr lang="en-US" dirty="0"/>
              <a:t> </a:t>
            </a:r>
            <a:r>
              <a:rPr lang="en-US" dirty="0" err="1"/>
              <a:t>birlikteliklerin</a:t>
            </a:r>
            <a:r>
              <a:rPr lang="en-US" dirty="0"/>
              <a:t> </a:t>
            </a:r>
            <a:r>
              <a:rPr lang="en-US" dirty="0" err="1"/>
              <a:t>oluşturulması</a:t>
            </a:r>
            <a:endParaRPr lang="en-US" dirty="0"/>
          </a:p>
          <a:p>
            <a:pPr algn="just"/>
            <a:r>
              <a:rPr lang="en-US" dirty="0"/>
              <a:t>7. </a:t>
            </a:r>
            <a:r>
              <a:rPr lang="en-US" dirty="0" err="1"/>
              <a:t>Üçlü</a:t>
            </a:r>
            <a:r>
              <a:rPr lang="en-US" dirty="0"/>
              <a:t> </a:t>
            </a:r>
            <a:r>
              <a:rPr lang="en-US" dirty="0" err="1"/>
              <a:t>birlikteliklerden</a:t>
            </a:r>
            <a:r>
              <a:rPr lang="en-US" dirty="0"/>
              <a:t> minimum </a:t>
            </a:r>
            <a:r>
              <a:rPr lang="en-US" dirty="0" err="1"/>
              <a:t>destek</a:t>
            </a:r>
            <a:r>
              <a:rPr lang="en-US" dirty="0"/>
              <a:t> </a:t>
            </a:r>
            <a:r>
              <a:rPr lang="en-US" dirty="0" err="1"/>
              <a:t>değerini</a:t>
            </a:r>
            <a:r>
              <a:rPr lang="en-US" dirty="0"/>
              <a:t> </a:t>
            </a:r>
            <a:r>
              <a:rPr lang="en-US" dirty="0" err="1"/>
              <a:t>geçenlerin</a:t>
            </a:r>
            <a:endParaRPr lang="tr-TR" dirty="0"/>
          </a:p>
          <a:p>
            <a:pPr marL="0" indent="0" algn="just">
              <a:buNone/>
            </a:pPr>
            <a:r>
              <a:rPr lang="tr-TR" dirty="0"/>
              <a:t>     </a:t>
            </a:r>
            <a:r>
              <a:rPr lang="en-US" dirty="0" err="1"/>
              <a:t>dışındakilerin</a:t>
            </a:r>
            <a:r>
              <a:rPr lang="en-US" dirty="0"/>
              <a:t> </a:t>
            </a:r>
            <a:r>
              <a:rPr lang="en-US" dirty="0" err="1"/>
              <a:t>çıkarılması</a:t>
            </a:r>
            <a:endParaRPr lang="en-US" dirty="0"/>
          </a:p>
          <a:p>
            <a:pPr algn="just"/>
            <a:r>
              <a:rPr lang="en-US" dirty="0"/>
              <a:t>8. </a:t>
            </a:r>
            <a:r>
              <a:rPr lang="en-US" dirty="0" err="1"/>
              <a:t>Üçlü</a:t>
            </a:r>
            <a:r>
              <a:rPr lang="en-US" dirty="0"/>
              <a:t> </a:t>
            </a:r>
            <a:r>
              <a:rPr lang="en-US" dirty="0" err="1"/>
              <a:t>birlikteliklerden</a:t>
            </a:r>
            <a:r>
              <a:rPr lang="en-US" dirty="0"/>
              <a:t> </a:t>
            </a:r>
            <a:r>
              <a:rPr lang="en-US" dirty="0" err="1"/>
              <a:t>birliktelik</a:t>
            </a:r>
            <a:r>
              <a:rPr lang="en-US" dirty="0"/>
              <a:t> </a:t>
            </a:r>
            <a:r>
              <a:rPr lang="en-US" dirty="0" err="1"/>
              <a:t>kurallarının</a:t>
            </a:r>
            <a:r>
              <a:rPr lang="en-US" dirty="0"/>
              <a:t> </a:t>
            </a:r>
            <a:r>
              <a:rPr lang="en-US" dirty="0" err="1"/>
              <a:t>çıkarılması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15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Market Sepet Analizi Örnek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3" name="Tablo 4">
            <a:extLst>
              <a:ext uri="{FF2B5EF4-FFF2-40B4-BE49-F238E27FC236}">
                <a16:creationId xmlns:a16="http://schemas.microsoft.com/office/drawing/2014/main" id="{FB9E8783-F042-D7BA-9012-81890A45EE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0030000"/>
              </p:ext>
            </p:extLst>
          </p:nvPr>
        </p:nvGraphicFramePr>
        <p:xfrm>
          <a:off x="1685925" y="1510392"/>
          <a:ext cx="3505200" cy="5071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53783139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64251699"/>
                    </a:ext>
                  </a:extLst>
                </a:gridCol>
              </a:tblGrid>
              <a:tr h="692806">
                <a:tc>
                  <a:txBody>
                    <a:bodyPr/>
                    <a:lstStyle/>
                    <a:p>
                      <a:r>
                        <a:rPr lang="tr-T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SEPET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39928"/>
                  </a:ext>
                </a:extLst>
              </a:tr>
              <a:tr h="857395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Elma, Muz, Dondurma, Simit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793626"/>
                  </a:ext>
                </a:extLst>
              </a:tr>
              <a:tr h="692806"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Elma, Muz, Simit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897531"/>
                  </a:ext>
                </a:extLst>
              </a:tr>
              <a:tr h="692806"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Yumurta, Simit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571142"/>
                  </a:ext>
                </a:extLst>
              </a:tr>
              <a:tr h="692806"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Yumurta, Erik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178412"/>
                  </a:ext>
                </a:extLst>
              </a:tr>
              <a:tr h="692806"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Elma, Muz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21386"/>
                  </a:ext>
                </a:extLst>
              </a:tr>
              <a:tr h="692806"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Elma, Muz, Yumurta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593150"/>
                  </a:ext>
                </a:extLst>
              </a:tr>
            </a:tbl>
          </a:graphicData>
        </a:graphic>
      </p:graphicFrame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9E4FD833-C34B-501B-EED6-BDAF961B399B}"/>
              </a:ext>
            </a:extLst>
          </p:cNvPr>
          <p:cNvSpPr txBox="1">
            <a:spLocks/>
          </p:cNvSpPr>
          <p:nvPr/>
        </p:nvSpPr>
        <p:spPr>
          <a:xfrm>
            <a:off x="6096000" y="1510392"/>
            <a:ext cx="4924425" cy="5014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/>
              <a:t>Yandaki verilere minimum destek %30 ve güven %60 olacak şekilde Apriori algoritmasını uygulayalım.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52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Market Sepet Analizi Örnek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3" name="Tablo 4">
            <a:extLst>
              <a:ext uri="{FF2B5EF4-FFF2-40B4-BE49-F238E27FC236}">
                <a16:creationId xmlns:a16="http://schemas.microsoft.com/office/drawing/2014/main" id="{FB9E8783-F042-D7BA-9012-81890A45EE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0005634"/>
              </p:ext>
            </p:extLst>
          </p:nvPr>
        </p:nvGraphicFramePr>
        <p:xfrm>
          <a:off x="1077662" y="1779359"/>
          <a:ext cx="3558133" cy="490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175">
                  <a:extLst>
                    <a:ext uri="{9D8B030D-6E8A-4147-A177-3AD203B41FA5}">
                      <a16:colId xmlns:a16="http://schemas.microsoft.com/office/drawing/2014/main" val="537831396"/>
                    </a:ext>
                  </a:extLst>
                </a:gridCol>
                <a:gridCol w="993543">
                  <a:extLst>
                    <a:ext uri="{9D8B030D-6E8A-4147-A177-3AD203B41FA5}">
                      <a16:colId xmlns:a16="http://schemas.microsoft.com/office/drawing/2014/main" val="2149241398"/>
                    </a:ext>
                  </a:extLst>
                </a:gridCol>
                <a:gridCol w="976415">
                  <a:extLst>
                    <a:ext uri="{9D8B030D-6E8A-4147-A177-3AD203B41FA5}">
                      <a16:colId xmlns:a16="http://schemas.microsoft.com/office/drawing/2014/main" val="4164251699"/>
                    </a:ext>
                  </a:extLst>
                </a:gridCol>
              </a:tblGrid>
              <a:tr h="658623">
                <a:tc>
                  <a:txBody>
                    <a:bodyPr/>
                    <a:lstStyle/>
                    <a:p>
                      <a:r>
                        <a:rPr lang="tr-TR" dirty="0"/>
                        <a:t>ÜRÜN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MİKTAR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DESTEK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39928"/>
                  </a:ext>
                </a:extLst>
              </a:tr>
              <a:tr h="989729">
                <a:tc>
                  <a:txBody>
                    <a:bodyPr/>
                    <a:lstStyle/>
                    <a:p>
                      <a:r>
                        <a:rPr lang="tr-TR" dirty="0"/>
                        <a:t>ELMA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%67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793626"/>
                  </a:ext>
                </a:extLst>
              </a:tr>
              <a:tr h="618580">
                <a:tc>
                  <a:txBody>
                    <a:bodyPr/>
                    <a:lstStyle/>
                    <a:p>
                      <a:r>
                        <a:rPr lang="tr-TR" dirty="0"/>
                        <a:t>MUZ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%67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897531"/>
                  </a:ext>
                </a:extLst>
              </a:tr>
              <a:tr h="665048">
                <a:tc>
                  <a:txBody>
                    <a:bodyPr/>
                    <a:lstStyle/>
                    <a:p>
                      <a:r>
                        <a:rPr lang="tr-TR" dirty="0"/>
                        <a:t>DONDURMA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%17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571142"/>
                  </a:ext>
                </a:extLst>
              </a:tr>
              <a:tr h="514743">
                <a:tc>
                  <a:txBody>
                    <a:bodyPr/>
                    <a:lstStyle/>
                    <a:p>
                      <a:r>
                        <a:rPr lang="tr-TR" dirty="0"/>
                        <a:t>SİMİT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%50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178412"/>
                  </a:ext>
                </a:extLst>
              </a:tr>
              <a:tr h="658623">
                <a:tc>
                  <a:txBody>
                    <a:bodyPr/>
                    <a:lstStyle/>
                    <a:p>
                      <a:r>
                        <a:rPr lang="tr-TR" dirty="0"/>
                        <a:t>YUMURTA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%50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21386"/>
                  </a:ext>
                </a:extLst>
              </a:tr>
              <a:tr h="804154">
                <a:tc>
                  <a:txBody>
                    <a:bodyPr/>
                    <a:lstStyle/>
                    <a:p>
                      <a:r>
                        <a:rPr lang="tr-TR" dirty="0"/>
                        <a:t>ERİK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%17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593150"/>
                  </a:ext>
                </a:extLst>
              </a:tr>
            </a:tbl>
          </a:graphicData>
        </a:graphic>
      </p:graphicFrame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9E4FD833-C34B-501B-EED6-BDAF961B399B}"/>
              </a:ext>
            </a:extLst>
          </p:cNvPr>
          <p:cNvSpPr txBox="1">
            <a:spLocks/>
          </p:cNvSpPr>
          <p:nvPr/>
        </p:nvSpPr>
        <p:spPr>
          <a:xfrm>
            <a:off x="1311579" y="1259181"/>
            <a:ext cx="2239926" cy="394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b="1" dirty="0"/>
              <a:t>Birinci tarama</a:t>
            </a:r>
            <a:endParaRPr lang="en-US" b="1" dirty="0"/>
          </a:p>
        </p:txBody>
      </p:sp>
      <p:graphicFrame>
        <p:nvGraphicFramePr>
          <p:cNvPr id="7" name="Tablo 4">
            <a:extLst>
              <a:ext uri="{FF2B5EF4-FFF2-40B4-BE49-F238E27FC236}">
                <a16:creationId xmlns:a16="http://schemas.microsoft.com/office/drawing/2014/main" id="{8F6A230C-2504-1F04-2DA7-1C66A6737E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0345643"/>
              </p:ext>
            </p:extLst>
          </p:nvPr>
        </p:nvGraphicFramePr>
        <p:xfrm>
          <a:off x="4816550" y="1787977"/>
          <a:ext cx="3558133" cy="4892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906">
                  <a:extLst>
                    <a:ext uri="{9D8B030D-6E8A-4147-A177-3AD203B41FA5}">
                      <a16:colId xmlns:a16="http://schemas.microsoft.com/office/drawing/2014/main" val="537831396"/>
                    </a:ext>
                  </a:extLst>
                </a:gridCol>
                <a:gridCol w="1305812">
                  <a:extLst>
                    <a:ext uri="{9D8B030D-6E8A-4147-A177-3AD203B41FA5}">
                      <a16:colId xmlns:a16="http://schemas.microsoft.com/office/drawing/2014/main" val="2149241398"/>
                    </a:ext>
                  </a:extLst>
                </a:gridCol>
                <a:gridCol w="976415">
                  <a:extLst>
                    <a:ext uri="{9D8B030D-6E8A-4147-A177-3AD203B41FA5}">
                      <a16:colId xmlns:a16="http://schemas.microsoft.com/office/drawing/2014/main" val="4164251699"/>
                    </a:ext>
                  </a:extLst>
                </a:gridCol>
              </a:tblGrid>
              <a:tr h="658623">
                <a:tc>
                  <a:txBody>
                    <a:bodyPr/>
                    <a:lstStyle/>
                    <a:p>
                      <a:r>
                        <a:rPr lang="tr-TR" dirty="0"/>
                        <a:t>ÜRÜN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MİKTAR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DESTEK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39928"/>
                  </a:ext>
                </a:extLst>
              </a:tr>
              <a:tr h="989729">
                <a:tc>
                  <a:txBody>
                    <a:bodyPr/>
                    <a:lstStyle/>
                    <a:p>
                      <a:r>
                        <a:rPr lang="tr-TR" dirty="0"/>
                        <a:t>ELMA, MUZ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%67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793626"/>
                  </a:ext>
                </a:extLst>
              </a:tr>
              <a:tr h="618580">
                <a:tc>
                  <a:txBody>
                    <a:bodyPr/>
                    <a:lstStyle/>
                    <a:p>
                      <a:r>
                        <a:rPr lang="tr-TR" dirty="0"/>
                        <a:t>ELMA, SİMİT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%33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897531"/>
                  </a:ext>
                </a:extLst>
              </a:tr>
              <a:tr h="665048">
                <a:tc>
                  <a:txBody>
                    <a:bodyPr/>
                    <a:lstStyle/>
                    <a:p>
                      <a:r>
                        <a:rPr lang="tr-TR" dirty="0"/>
                        <a:t>ELMA, YUMURTA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%17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571142"/>
                  </a:ext>
                </a:extLst>
              </a:tr>
              <a:tr h="514743">
                <a:tc>
                  <a:txBody>
                    <a:bodyPr/>
                    <a:lstStyle/>
                    <a:p>
                      <a:r>
                        <a:rPr lang="tr-TR" dirty="0"/>
                        <a:t>MUZ, SİMİT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%33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178412"/>
                  </a:ext>
                </a:extLst>
              </a:tr>
              <a:tr h="658623">
                <a:tc>
                  <a:txBody>
                    <a:bodyPr/>
                    <a:lstStyle/>
                    <a:p>
                      <a:r>
                        <a:rPr lang="tr-TR" dirty="0"/>
                        <a:t>MUZ, YUMURTA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%17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21386"/>
                  </a:ext>
                </a:extLst>
              </a:tr>
              <a:tr h="605188">
                <a:tc>
                  <a:txBody>
                    <a:bodyPr/>
                    <a:lstStyle/>
                    <a:p>
                      <a:r>
                        <a:rPr lang="tr-TR" dirty="0"/>
                        <a:t>SİMİT, YUMURTA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%17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593150"/>
                  </a:ext>
                </a:extLst>
              </a:tr>
            </a:tbl>
          </a:graphicData>
        </a:graphic>
      </p:graphicFrame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DF3176EF-AE94-BBE3-D797-47F4031516F4}"/>
              </a:ext>
            </a:extLst>
          </p:cNvPr>
          <p:cNvSpPr txBox="1">
            <a:spLocks/>
          </p:cNvSpPr>
          <p:nvPr/>
        </p:nvSpPr>
        <p:spPr>
          <a:xfrm>
            <a:off x="4976037" y="1259181"/>
            <a:ext cx="2239926" cy="394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b="1" dirty="0"/>
              <a:t>İkinci tarama</a:t>
            </a:r>
            <a:endParaRPr lang="en-US" b="1" dirty="0"/>
          </a:p>
        </p:txBody>
      </p:sp>
      <p:graphicFrame>
        <p:nvGraphicFramePr>
          <p:cNvPr id="10" name="Tablo 10">
            <a:extLst>
              <a:ext uri="{FF2B5EF4-FFF2-40B4-BE49-F238E27FC236}">
                <a16:creationId xmlns:a16="http://schemas.microsoft.com/office/drawing/2014/main" id="{CD76000E-F7BE-5870-0F0C-F57C1E59E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728178"/>
              </p:ext>
            </p:extLst>
          </p:nvPr>
        </p:nvGraphicFramePr>
        <p:xfrm>
          <a:off x="8488555" y="1789684"/>
          <a:ext cx="3558132" cy="1570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044">
                  <a:extLst>
                    <a:ext uri="{9D8B030D-6E8A-4147-A177-3AD203B41FA5}">
                      <a16:colId xmlns:a16="http://schemas.microsoft.com/office/drawing/2014/main" val="806308997"/>
                    </a:ext>
                  </a:extLst>
                </a:gridCol>
                <a:gridCol w="1186044">
                  <a:extLst>
                    <a:ext uri="{9D8B030D-6E8A-4147-A177-3AD203B41FA5}">
                      <a16:colId xmlns:a16="http://schemas.microsoft.com/office/drawing/2014/main" val="2794242313"/>
                    </a:ext>
                  </a:extLst>
                </a:gridCol>
                <a:gridCol w="1186044">
                  <a:extLst>
                    <a:ext uri="{9D8B030D-6E8A-4147-A177-3AD203B41FA5}">
                      <a16:colId xmlns:a16="http://schemas.microsoft.com/office/drawing/2014/main" val="3489743222"/>
                    </a:ext>
                  </a:extLst>
                </a:gridCol>
              </a:tblGrid>
              <a:tr h="655804">
                <a:tc>
                  <a:txBody>
                    <a:bodyPr/>
                    <a:lstStyle/>
                    <a:p>
                      <a:r>
                        <a:rPr lang="tr-TR" dirty="0"/>
                        <a:t>ÜRÜN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MİKTAR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DESTEK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091268"/>
                  </a:ext>
                </a:extLst>
              </a:tr>
              <a:tr h="779786">
                <a:tc>
                  <a:txBody>
                    <a:bodyPr/>
                    <a:lstStyle/>
                    <a:p>
                      <a:r>
                        <a:rPr lang="tr-TR" dirty="0"/>
                        <a:t>ELMA, MUZ, SİMİT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%33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03341"/>
                  </a:ext>
                </a:extLst>
              </a:tr>
            </a:tbl>
          </a:graphicData>
        </a:graphic>
      </p:graphicFrame>
      <p:sp>
        <p:nvSpPr>
          <p:cNvPr id="11" name="İçerik Yer Tutucusu 2">
            <a:extLst>
              <a:ext uri="{FF2B5EF4-FFF2-40B4-BE49-F238E27FC236}">
                <a16:creationId xmlns:a16="http://schemas.microsoft.com/office/drawing/2014/main" id="{5017E8D3-038F-5977-2CFD-0FEAD4F331BF}"/>
              </a:ext>
            </a:extLst>
          </p:cNvPr>
          <p:cNvSpPr txBox="1">
            <a:spLocks/>
          </p:cNvSpPr>
          <p:nvPr/>
        </p:nvSpPr>
        <p:spPr>
          <a:xfrm>
            <a:off x="8640495" y="1259181"/>
            <a:ext cx="2239926" cy="3946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b="1" dirty="0"/>
              <a:t>Üçüncü tarama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2320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Market Sepet Analizi Örnek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765D6AA4-901A-4D1F-1CFD-B4F8520F3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5126" y="1658679"/>
            <a:ext cx="9569486" cy="4575211"/>
          </a:xfrm>
        </p:spPr>
        <p:txBody>
          <a:bodyPr>
            <a:normAutofit/>
          </a:bodyPr>
          <a:lstStyle/>
          <a:p>
            <a:r>
              <a:rPr lang="tr-TR" dirty="0"/>
              <a:t>Elma alanlar (4 kayıt), Muz ve Simit alır (2 Kayıt) [Destek %33, Güven = %50]</a:t>
            </a:r>
          </a:p>
          <a:p>
            <a:r>
              <a:rPr lang="tr-TR" dirty="0"/>
              <a:t>Muz alanlar (4 kayıt), Elma ve Simit alır (2 Kayıt) [Destek %33, Güven = %50]</a:t>
            </a:r>
          </a:p>
          <a:p>
            <a:r>
              <a:rPr lang="tr-TR" dirty="0"/>
              <a:t>Simit alanlar (3 kayıt), Elma ve Muz alır (2 Kayıt) [Destek %33, Güven = %67]</a:t>
            </a:r>
          </a:p>
          <a:p>
            <a:r>
              <a:rPr lang="tr-TR" dirty="0"/>
              <a:t>Elma ve Muz alanlar (4 kayıt), Simit alır (2 Kayıt) [Destek %33, Güven = %50]</a:t>
            </a:r>
          </a:p>
          <a:p>
            <a:r>
              <a:rPr lang="tr-TR" dirty="0"/>
              <a:t>Elma ve Simit alanlar (2 kayıt), Muz alır (2 Kayıt) [Destek %33, Güven = %100]</a:t>
            </a:r>
          </a:p>
          <a:p>
            <a:endParaRPr lang="tr-TR" dirty="0"/>
          </a:p>
          <a:p>
            <a:r>
              <a:rPr lang="tr-TR" dirty="0"/>
              <a:t>Yukarıdaki sonuçlara göre minimum destek %30 ve güven %60 şartını sağlayan sadece iki adet birliktelik kuralı elde edilmiştir.</a:t>
            </a:r>
          </a:p>
          <a:p>
            <a:endParaRPr lang="tr-TR" dirty="0"/>
          </a:p>
          <a:p>
            <a:r>
              <a:rPr lang="tr-TR" dirty="0"/>
              <a:t>Simit alanlar (3 kayıt), Elma ve Muz alır (2 Kayıt) [Destek %33, Güven = %67]</a:t>
            </a:r>
          </a:p>
          <a:p>
            <a:r>
              <a:rPr lang="tr-TR" dirty="0"/>
              <a:t>Elma ve Simit alanlar (2 kayıt), Muz alır (2 Kayıt) [Destek %33, Güven = %100]</a:t>
            </a:r>
          </a:p>
        </p:txBody>
      </p:sp>
    </p:spTree>
    <p:extLst>
      <p:ext uri="{BB962C8B-B14F-4D97-AF65-F5344CB8AC3E}">
        <p14:creationId xmlns:p14="http://schemas.microsoft.com/office/powerpoint/2010/main" val="77955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Market Sepet Analizi Örnek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765D6AA4-901A-4D1F-1CFD-B4F8520F3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5126" y="1658679"/>
            <a:ext cx="9569486" cy="1913861"/>
          </a:xfrm>
        </p:spPr>
        <p:txBody>
          <a:bodyPr>
            <a:normAutofit fontScale="85000" lnSpcReduction="10000"/>
          </a:bodyPr>
          <a:lstStyle/>
          <a:p>
            <a:r>
              <a:rPr lang="tr-TR" dirty="0"/>
              <a:t>Simit alanlar (3 kayıt), Elma ve Muz alır (2 Kayıt) [Destek %33, Güven = %67]</a:t>
            </a:r>
          </a:p>
          <a:p>
            <a:r>
              <a:rPr lang="tr-TR" dirty="0"/>
              <a:t>Elma ve Simit alanlar (2 kayıt), Muz alır (2 Kayıt) [Destek %33, Güven = %100]</a:t>
            </a:r>
          </a:p>
          <a:p>
            <a:endParaRPr lang="tr-TR" dirty="0"/>
          </a:p>
          <a:p>
            <a:r>
              <a:rPr lang="tr-TR" dirty="0"/>
              <a:t>Elimizdeki </a:t>
            </a:r>
            <a:r>
              <a:rPr lang="tr-TR" dirty="0" err="1"/>
              <a:t>veritabanına</a:t>
            </a:r>
            <a:r>
              <a:rPr lang="tr-TR" dirty="0"/>
              <a:t> göre Elma – Muz – Simit en geniş nesne kümesidir. Güven seviyesi ise bakış açısına göre değişmektedir. Örneğin her elma ve simit alan, mutlaka muz da satın almıştır; bununla beraber her elma ve muz alan, mutlaka simit almıştır diyemiyoruz.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8A0CEAA-9D24-789B-FED3-3EE4A1580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279" y="3429000"/>
            <a:ext cx="42862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93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916326"/>
          </a:xfrm>
        </p:spPr>
        <p:txBody>
          <a:bodyPr>
            <a:normAutofit fontScale="85000" lnSpcReduction="20000"/>
          </a:bodyPr>
          <a:lstStyle/>
          <a:p>
            <a:r>
              <a:rPr lang="tr-TR" dirty="0"/>
              <a:t>https://www.researchgate.net/profile/Ugur-Yuezgec</a:t>
            </a:r>
            <a:br>
              <a:rPr lang="tr-TR" dirty="0"/>
            </a:br>
            <a:endParaRPr lang="tr-TR" dirty="0"/>
          </a:p>
          <a:p>
            <a:r>
              <a:rPr lang="tr-TR" dirty="0"/>
              <a:t>https://ab.org.tr/ab16/sunum/46.pdf</a:t>
            </a:r>
          </a:p>
          <a:p>
            <a:endParaRPr lang="tr-TR" dirty="0"/>
          </a:p>
          <a:p>
            <a:r>
              <a:rPr lang="tr-TR" dirty="0"/>
              <a:t>https://www.datasciencearth.com/birliktelik-kurallari-algoritmalari/</a:t>
            </a:r>
          </a:p>
          <a:p>
            <a:endParaRPr lang="tr-TR" dirty="0"/>
          </a:p>
          <a:p>
            <a:r>
              <a:rPr lang="tr-TR" dirty="0"/>
              <a:t>https://www.datasciencearth.com/birliktelik-kurallari-turleri/</a:t>
            </a:r>
          </a:p>
          <a:p>
            <a:endParaRPr lang="tr-TR" dirty="0"/>
          </a:p>
          <a:p>
            <a:r>
              <a:rPr lang="tr-TR" dirty="0"/>
              <a:t>https://www.veribilimiokulu.com/association-rules-analysis-with-weka/</a:t>
            </a:r>
          </a:p>
          <a:p>
            <a:endParaRPr lang="tr-TR" dirty="0"/>
          </a:p>
          <a:p>
            <a:r>
              <a:rPr lang="tr-TR" dirty="0"/>
              <a:t>https://www.veribilimiokulu.com/associationrulesanalysis/</a:t>
            </a:r>
          </a:p>
          <a:p>
            <a:endParaRPr lang="tr-TR" dirty="0"/>
          </a:p>
          <a:p>
            <a:r>
              <a:rPr lang="tr-TR" dirty="0"/>
              <a:t>https://canererden.com/birliktelik-analizi-kurallari/</a:t>
            </a:r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03FCA83D-C5FB-435B-A2B5-B2A5937640CC}"/>
              </a:ext>
            </a:extLst>
          </p:cNvPr>
          <p:cNvSpPr/>
          <p:nvPr/>
        </p:nvSpPr>
        <p:spPr>
          <a:xfrm>
            <a:off x="9303026" y="6450986"/>
            <a:ext cx="288897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http://youtube.com/@bmderslerim</a:t>
            </a:r>
            <a:endParaRPr lang="tr-TR" sz="12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C884824E-9ABA-46E8-A589-83522BCF90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94" t="21526" r="11094" b="21125"/>
          <a:stretch/>
        </p:blipFill>
        <p:spPr>
          <a:xfrm>
            <a:off x="10052869" y="5115683"/>
            <a:ext cx="1811729" cy="133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38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4362681" y="5057069"/>
            <a:ext cx="7613734" cy="169318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2720" y="2984641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4693186" y="5158863"/>
            <a:ext cx="7157490" cy="14895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: </a:t>
            </a:r>
            <a:r>
              <a:rPr lang="tr-TR" b="1" dirty="0">
                <a:solidFill>
                  <a:schemeClr val="tx1"/>
                </a:solidFill>
              </a:rPr>
              <a:t>Beyza Nur Yüksel</a:t>
            </a:r>
            <a:br>
              <a:rPr lang="tr-TR" b="1" dirty="0">
                <a:solidFill>
                  <a:schemeClr val="tx1"/>
                </a:solidFill>
              </a:rPr>
            </a:br>
            <a:br>
              <a:rPr lang="tr-TR" b="1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E-posta                       : beyzayuksel0111@gmail.com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07/01/2023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</p:txBody>
      </p:sp>
      <p:sp>
        <p:nvSpPr>
          <p:cNvPr id="10" name="Alt Başlık 2">
            <a:extLst>
              <a:ext uri="{FF2B5EF4-FFF2-40B4-BE49-F238E27FC236}">
                <a16:creationId xmlns:a16="http://schemas.microsoft.com/office/drawing/2014/main" id="{F3FB4516-AA03-4E40-A3E9-4BD1CB9AAD92}"/>
              </a:ext>
            </a:extLst>
          </p:cNvPr>
          <p:cNvSpPr txBox="1">
            <a:spLocks/>
          </p:cNvSpPr>
          <p:nvPr/>
        </p:nvSpPr>
        <p:spPr>
          <a:xfrm>
            <a:off x="3526004" y="50651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Veri Madenciliğine Giriş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8" name="Picture 2" descr="5 Temel Soruda Veri Madenciliği (Data Mining) Nedir? - Vizyoner Genç">
            <a:extLst>
              <a:ext uri="{FF2B5EF4-FFF2-40B4-BE49-F238E27FC236}">
                <a16:creationId xmlns:a16="http://schemas.microsoft.com/office/drawing/2014/main" id="{B5411EE9-9287-46B7-A776-02783B9C2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95" y="318325"/>
            <a:ext cx="3441481" cy="19341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1" name="Dikdörtgen 10">
            <a:extLst>
              <a:ext uri="{FF2B5EF4-FFF2-40B4-BE49-F238E27FC236}">
                <a16:creationId xmlns:a16="http://schemas.microsoft.com/office/drawing/2014/main" id="{DB04ABB8-254C-4048-B046-344B5E0579C6}"/>
              </a:ext>
            </a:extLst>
          </p:cNvPr>
          <p:cNvSpPr/>
          <p:nvPr/>
        </p:nvSpPr>
        <p:spPr>
          <a:xfrm>
            <a:off x="564054" y="1473529"/>
            <a:ext cx="291696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http://youtube.com/@bmderslerim</a:t>
            </a:r>
            <a:endParaRPr lang="tr-TR" sz="12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AB8EB301-BEE9-4D50-B8FC-046E46C5C2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094" t="21526" r="11094" b="21125"/>
          <a:stretch/>
        </p:blipFill>
        <p:spPr>
          <a:xfrm>
            <a:off x="1054642" y="107098"/>
            <a:ext cx="1811729" cy="133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WEKA nedir?</a:t>
            </a:r>
          </a:p>
          <a:p>
            <a:r>
              <a:rPr lang="tr-TR" dirty="0"/>
              <a:t>Birliktelik Kuralları nedir?</a:t>
            </a:r>
          </a:p>
          <a:p>
            <a:r>
              <a:rPr lang="tr-TR" dirty="0"/>
              <a:t>Birliktelik Kuralları Algoritmaları</a:t>
            </a:r>
          </a:p>
          <a:p>
            <a:r>
              <a:rPr lang="tr-TR" dirty="0"/>
              <a:t>Birliktelik Kuralları Türleri</a:t>
            </a:r>
          </a:p>
          <a:p>
            <a:r>
              <a:rPr lang="tr-TR" dirty="0"/>
              <a:t>Birliktelik Kuralları Örnekleri</a:t>
            </a:r>
          </a:p>
          <a:p>
            <a:r>
              <a:rPr lang="tr-TR" dirty="0"/>
              <a:t>Apriori Algoritması</a:t>
            </a:r>
          </a:p>
          <a:p>
            <a:r>
              <a:rPr lang="tr-TR" dirty="0"/>
              <a:t>Algoritmanın Adımları</a:t>
            </a:r>
          </a:p>
          <a:p>
            <a:r>
              <a:rPr lang="tr-TR" dirty="0"/>
              <a:t>Market Sepet Analizi Örnek</a:t>
            </a:r>
          </a:p>
          <a:p>
            <a:r>
              <a:rPr lang="tr-TR" dirty="0"/>
              <a:t>Sonuç</a:t>
            </a:r>
          </a:p>
          <a:p>
            <a:r>
              <a:rPr lang="tr-TR" dirty="0"/>
              <a:t>Kaynaklar</a:t>
            </a:r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6172CFBE-5876-4842-A283-B284E964BE1B}"/>
              </a:ext>
            </a:extLst>
          </p:cNvPr>
          <p:cNvSpPr/>
          <p:nvPr/>
        </p:nvSpPr>
        <p:spPr>
          <a:xfrm>
            <a:off x="9221118" y="6547199"/>
            <a:ext cx="291072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http://youtube.com/@bmderslerim</a:t>
            </a:r>
            <a:endParaRPr lang="tr-TR" sz="12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452394C0-7382-490D-A6ED-0FD560AF12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94" t="21526" r="11094" b="21125"/>
          <a:stretch/>
        </p:blipFill>
        <p:spPr>
          <a:xfrm>
            <a:off x="9857119" y="5211896"/>
            <a:ext cx="1811729" cy="1335303"/>
          </a:xfrm>
          <a:prstGeom prst="rect">
            <a:avLst/>
          </a:prstGeom>
        </p:spPr>
      </p:pic>
      <p:pic>
        <p:nvPicPr>
          <p:cNvPr id="1026" name="Picture 2" descr="Content Writer Resume - How to Build the Perfect Resume | Leverage Edu">
            <a:extLst>
              <a:ext uri="{FF2B5EF4-FFF2-40B4-BE49-F238E27FC236}">
                <a16:creationId xmlns:a16="http://schemas.microsoft.com/office/drawing/2014/main" id="{0A2E6492-6398-476E-9C1F-A21814238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916" y="305522"/>
            <a:ext cx="3814721" cy="238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WEKA </a:t>
            </a:r>
            <a:r>
              <a:rPr lang="en-US" dirty="0" err="1"/>
              <a:t>nedir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6977675" cy="458938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tr-TR" dirty="0"/>
              <a:t>Temelde, makine öğrenmesi algoritmalarının ve veri ön işleme (data </a:t>
            </a:r>
            <a:r>
              <a:rPr lang="tr-TR" dirty="0" err="1"/>
              <a:t>pre-processing</a:t>
            </a:r>
            <a:r>
              <a:rPr lang="tr-TR" dirty="0"/>
              <a:t>) gibi gereksinimlerin bir arada sunulduğu </a:t>
            </a:r>
            <a:r>
              <a:rPr lang="tr-TR" dirty="0" err="1"/>
              <a:t>Waikato</a:t>
            </a:r>
            <a:r>
              <a:rPr lang="tr-TR" dirty="0"/>
              <a:t> Üniversitesi tarafından açık kaynak olarak dağıtılan ve Java ile geliştirilen bir veri madenciliği programıdır.</a:t>
            </a:r>
          </a:p>
          <a:p>
            <a:pPr algn="just"/>
            <a:r>
              <a:rPr lang="tr-TR" dirty="0" err="1"/>
              <a:t>Weka</a:t>
            </a:r>
            <a:r>
              <a:rPr lang="tr-TR" dirty="0"/>
              <a:t> yazılımı dosya uzantısı olarak ARFF formatını kullanır.</a:t>
            </a:r>
          </a:p>
          <a:p>
            <a:pPr algn="just"/>
            <a:r>
              <a:rPr lang="tr-TR" dirty="0"/>
              <a:t>WEKA verileri basit bir dosyadan okur ve veriler üzerindeki stokastik değişkenlerin sayısal veya nominal değerler olduğunu kabul eder.</a:t>
            </a:r>
          </a:p>
          <a:p>
            <a:pPr algn="just"/>
            <a:r>
              <a:rPr lang="tr-TR" dirty="0"/>
              <a:t>Aynı zamanda </a:t>
            </a:r>
            <a:r>
              <a:rPr lang="tr-TR" dirty="0" err="1"/>
              <a:t>veritabanı</a:t>
            </a:r>
            <a:r>
              <a:rPr lang="tr-TR" dirty="0"/>
              <a:t> (</a:t>
            </a:r>
            <a:r>
              <a:rPr lang="tr-TR" dirty="0" err="1"/>
              <a:t>database</a:t>
            </a:r>
            <a:r>
              <a:rPr lang="tr-TR" dirty="0"/>
              <a:t>) üzerinden de veri çekebilir ancak bu durumda verilerin bir dosya verisi şeklinde olması beklenir.</a:t>
            </a:r>
          </a:p>
          <a:p>
            <a:pPr algn="just"/>
            <a:r>
              <a:rPr lang="tr-TR" dirty="0"/>
              <a:t>WEKA üzerinde makine öğrenmesi ve istatistik ile ilgili </a:t>
            </a:r>
            <a:r>
              <a:rPr lang="tr-TR" dirty="0" err="1"/>
              <a:t>pekçok</a:t>
            </a:r>
            <a:r>
              <a:rPr lang="tr-TR" dirty="0"/>
              <a:t> kütüphane hazır olarak gelmektedir.</a:t>
            </a:r>
          </a:p>
          <a:p>
            <a:pPr algn="just"/>
            <a:r>
              <a:rPr lang="tr-TR" dirty="0"/>
              <a:t>Örneğin veri ön işlemesi (data </a:t>
            </a:r>
            <a:r>
              <a:rPr lang="tr-TR" dirty="0" err="1"/>
              <a:t>preprocessing</a:t>
            </a:r>
            <a:r>
              <a:rPr lang="tr-TR" dirty="0"/>
              <a:t>), </a:t>
            </a:r>
            <a:r>
              <a:rPr lang="tr-TR" dirty="0" err="1"/>
              <a:t>ilkelleme</a:t>
            </a:r>
            <a:r>
              <a:rPr lang="tr-TR" dirty="0"/>
              <a:t> (</a:t>
            </a:r>
            <a:r>
              <a:rPr lang="tr-TR" dirty="0" err="1"/>
              <a:t>regression</a:t>
            </a:r>
            <a:r>
              <a:rPr lang="tr-TR" dirty="0"/>
              <a:t>), sınıflandırma (</a:t>
            </a:r>
            <a:r>
              <a:rPr lang="tr-TR" dirty="0" err="1"/>
              <a:t>classification</a:t>
            </a:r>
            <a:r>
              <a:rPr lang="tr-TR" dirty="0"/>
              <a:t>), gruplandırma (</a:t>
            </a:r>
            <a:r>
              <a:rPr lang="tr-TR" dirty="0" err="1"/>
              <a:t>clustering</a:t>
            </a:r>
            <a:r>
              <a:rPr lang="tr-TR" dirty="0"/>
              <a:t>), özellik seçimi veya özellik çıkarımı (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extraction</a:t>
            </a:r>
            <a:r>
              <a:rPr lang="tr-TR" dirty="0"/>
              <a:t>) bunlardan bazılarıdır. 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074" name="Picture 2" descr="Abstract Class in Java - Javatpoint">
            <a:extLst>
              <a:ext uri="{FF2B5EF4-FFF2-40B4-BE49-F238E27FC236}">
                <a16:creationId xmlns:a16="http://schemas.microsoft.com/office/drawing/2014/main" id="{68CBE0F4-3EA6-44F9-9B2B-B2BE0BC69A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0" b="8330"/>
          <a:stretch/>
        </p:blipFill>
        <p:spPr bwMode="auto">
          <a:xfrm>
            <a:off x="8073646" y="1659316"/>
            <a:ext cx="3687717" cy="237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Birliktelik Kuralları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458938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 </a:t>
            </a:r>
            <a:r>
              <a:rPr lang="en-US" dirty="0" err="1"/>
              <a:t>Birliktelik</a:t>
            </a:r>
            <a:r>
              <a:rPr lang="en-US" dirty="0"/>
              <a:t> </a:t>
            </a:r>
            <a:r>
              <a:rPr lang="en-US" dirty="0" err="1"/>
              <a:t>Kuralları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madenciliğinde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ilk </a:t>
            </a:r>
            <a:r>
              <a:rPr lang="en-US" dirty="0" err="1"/>
              <a:t>tekniklerden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madenciliği</a:t>
            </a:r>
            <a:r>
              <a:rPr lang="en-US" dirty="0"/>
              <a:t> </a:t>
            </a:r>
            <a:r>
              <a:rPr lang="en-US" dirty="0" err="1"/>
              <a:t>denildiğinde</a:t>
            </a:r>
            <a:r>
              <a:rPr lang="en-US" dirty="0"/>
              <a:t> </a:t>
            </a:r>
            <a:r>
              <a:rPr lang="en-US" dirty="0" err="1"/>
              <a:t>akla</a:t>
            </a:r>
            <a:r>
              <a:rPr lang="en-US" dirty="0"/>
              <a:t> ilk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analizlerden</a:t>
            </a:r>
            <a:r>
              <a:rPr lang="en-US" dirty="0"/>
              <a:t> </a:t>
            </a:r>
            <a:r>
              <a:rPr lang="en-US" dirty="0" err="1"/>
              <a:t>biridir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/>
              <a:t> </a:t>
            </a:r>
            <a:r>
              <a:rPr lang="en-US" dirty="0" err="1"/>
              <a:t>Günümüzde</a:t>
            </a:r>
            <a:r>
              <a:rPr lang="en-US" dirty="0"/>
              <a:t> </a:t>
            </a:r>
            <a:r>
              <a:rPr lang="en-US" dirty="0" err="1"/>
              <a:t>Birliktelik</a:t>
            </a:r>
            <a:r>
              <a:rPr lang="en-US" dirty="0"/>
              <a:t> </a:t>
            </a:r>
            <a:r>
              <a:rPr lang="en-US" dirty="0" err="1"/>
              <a:t>Kuralları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</a:t>
            </a:r>
            <a:r>
              <a:rPr lang="en-US" dirty="0" err="1"/>
              <a:t>evrilerek</a:t>
            </a:r>
            <a:r>
              <a:rPr lang="en-US" dirty="0"/>
              <a:t> “Recommendation Engine” </a:t>
            </a:r>
            <a:r>
              <a:rPr lang="en-US" dirty="0" err="1"/>
              <a:t>yani</a:t>
            </a:r>
            <a:r>
              <a:rPr lang="en-US" dirty="0"/>
              <a:t> “</a:t>
            </a:r>
            <a:r>
              <a:rPr lang="en-US" dirty="0" err="1"/>
              <a:t>Tavsiye</a:t>
            </a:r>
            <a:r>
              <a:rPr lang="en-US" dirty="0"/>
              <a:t> </a:t>
            </a:r>
            <a:r>
              <a:rPr lang="en-US" dirty="0" err="1"/>
              <a:t>Motoru</a:t>
            </a:r>
            <a:r>
              <a:rPr lang="en-US" dirty="0"/>
              <a:t>”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edilmektedir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 err="1"/>
              <a:t>Birliktelik</a:t>
            </a:r>
            <a:r>
              <a:rPr lang="en-US" dirty="0"/>
              <a:t> </a:t>
            </a:r>
            <a:r>
              <a:rPr lang="en-US" dirty="0" err="1"/>
              <a:t>kuralları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ilk </a:t>
            </a:r>
            <a:r>
              <a:rPr lang="en-US" dirty="0" err="1"/>
              <a:t>olarak</a:t>
            </a:r>
            <a:r>
              <a:rPr lang="en-US" dirty="0"/>
              <a:t> Agrawal, </a:t>
            </a:r>
            <a:r>
              <a:rPr lang="en-US" dirty="0" err="1"/>
              <a:t>Imielinski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Swami </a:t>
            </a:r>
            <a:r>
              <a:rPr lang="en-US" dirty="0" err="1"/>
              <a:t>tarafından</a:t>
            </a:r>
            <a:r>
              <a:rPr lang="en-US" dirty="0"/>
              <a:t> 1993 </a:t>
            </a:r>
            <a:r>
              <a:rPr lang="en-US" dirty="0" err="1"/>
              <a:t>yılında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alınmış</a:t>
            </a:r>
            <a:r>
              <a:rPr lang="en-US" dirty="0"/>
              <a:t> </a:t>
            </a:r>
            <a:r>
              <a:rPr lang="en-US" dirty="0" err="1"/>
              <a:t>olup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madenciliğinde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ilk </a:t>
            </a:r>
            <a:r>
              <a:rPr lang="en-US" dirty="0" err="1"/>
              <a:t>tekniklerden</a:t>
            </a:r>
            <a:r>
              <a:rPr lang="en-US" dirty="0"/>
              <a:t> </a:t>
            </a:r>
            <a:r>
              <a:rPr lang="en-US" dirty="0" err="1"/>
              <a:t>birisidir</a:t>
            </a:r>
            <a:r>
              <a:rPr lang="en-US" dirty="0"/>
              <a:t> (Agrawal </a:t>
            </a:r>
            <a:r>
              <a:rPr lang="en-US" dirty="0" err="1"/>
              <a:t>vd</a:t>
            </a:r>
            <a:r>
              <a:rPr lang="en-US" dirty="0"/>
              <a:t>., 1993). </a:t>
            </a:r>
            <a:endParaRPr lang="tr-TR" dirty="0"/>
          </a:p>
          <a:p>
            <a:pPr algn="just"/>
            <a:r>
              <a:rPr lang="en-US" dirty="0" err="1"/>
              <a:t>Olayların</a:t>
            </a:r>
            <a:r>
              <a:rPr lang="en-US" dirty="0"/>
              <a:t> </a:t>
            </a:r>
            <a:r>
              <a:rPr lang="en-US" dirty="0" err="1"/>
              <a:t>birlikte</a:t>
            </a:r>
            <a:r>
              <a:rPr lang="en-US" dirty="0"/>
              <a:t> </a:t>
            </a:r>
            <a:r>
              <a:rPr lang="en-US" dirty="0" err="1"/>
              <a:t>gerçekleşme</a:t>
            </a:r>
            <a:r>
              <a:rPr lang="en-US" dirty="0"/>
              <a:t> </a:t>
            </a:r>
            <a:r>
              <a:rPr lang="en-US" dirty="0" err="1"/>
              <a:t>durumlarını</a:t>
            </a:r>
            <a:r>
              <a:rPr lang="en-US" dirty="0"/>
              <a:t> </a:t>
            </a:r>
            <a:r>
              <a:rPr lang="en-US" dirty="0" err="1"/>
              <a:t>çözümleyen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madenciliği</a:t>
            </a:r>
            <a:r>
              <a:rPr lang="en-US" dirty="0"/>
              <a:t> </a:t>
            </a:r>
            <a:r>
              <a:rPr lang="en-US" dirty="0" err="1"/>
              <a:t>yöntemlerine</a:t>
            </a:r>
            <a:r>
              <a:rPr lang="en-US" dirty="0"/>
              <a:t> </a:t>
            </a:r>
            <a:r>
              <a:rPr lang="en-US" dirty="0" err="1"/>
              <a:t>Birliktelik</a:t>
            </a:r>
            <a:r>
              <a:rPr lang="en-US" dirty="0"/>
              <a:t> </a:t>
            </a:r>
            <a:r>
              <a:rPr lang="en-US" dirty="0" err="1"/>
              <a:t>Kuralları</a:t>
            </a:r>
            <a:r>
              <a:rPr lang="en-US" dirty="0"/>
              <a:t> </a:t>
            </a:r>
            <a:r>
              <a:rPr lang="en-US" dirty="0" err="1"/>
              <a:t>denir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dirty="0"/>
              <a:t>Bu </a:t>
            </a:r>
            <a:r>
              <a:rPr lang="en-US" dirty="0" err="1"/>
              <a:t>yöntemler</a:t>
            </a:r>
            <a:r>
              <a:rPr lang="en-US" dirty="0"/>
              <a:t>, </a:t>
            </a:r>
            <a:r>
              <a:rPr lang="en-US" dirty="0" err="1"/>
              <a:t>birlikte</a:t>
            </a:r>
            <a:r>
              <a:rPr lang="en-US" dirty="0"/>
              <a:t> </a:t>
            </a:r>
            <a:r>
              <a:rPr lang="en-US" dirty="0" err="1"/>
              <a:t>olma</a:t>
            </a:r>
            <a:r>
              <a:rPr lang="en-US" dirty="0"/>
              <a:t> </a:t>
            </a:r>
            <a:r>
              <a:rPr lang="en-US" dirty="0" err="1"/>
              <a:t>kurallarını</a:t>
            </a:r>
            <a:r>
              <a:rPr lang="en-US" dirty="0"/>
              <a:t>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olasılıklarla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koyar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dirty="0" err="1"/>
              <a:t>Birliktelik</a:t>
            </a:r>
            <a:r>
              <a:rPr lang="en-US" dirty="0"/>
              <a:t> </a:t>
            </a:r>
            <a:r>
              <a:rPr lang="en-US" dirty="0" err="1"/>
              <a:t>kuralları</a:t>
            </a:r>
            <a:r>
              <a:rPr lang="en-US" dirty="0"/>
              <a:t>, </a:t>
            </a:r>
            <a:r>
              <a:rPr lang="en-US" dirty="0" err="1"/>
              <a:t>geçmiş</a:t>
            </a:r>
            <a:r>
              <a:rPr lang="en-US" dirty="0"/>
              <a:t> </a:t>
            </a:r>
            <a:r>
              <a:rPr lang="en-US" dirty="0" err="1"/>
              <a:t>verilerin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edilerek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veriler</a:t>
            </a:r>
            <a:r>
              <a:rPr lang="en-US" dirty="0"/>
              <a:t> </a:t>
            </a:r>
            <a:r>
              <a:rPr lang="en-US" dirty="0" err="1"/>
              <a:t>içindeki</a:t>
            </a:r>
            <a:r>
              <a:rPr lang="en-US" dirty="0"/>
              <a:t> </a:t>
            </a:r>
            <a:r>
              <a:rPr lang="en-US" dirty="0" err="1"/>
              <a:t>birliktelik</a:t>
            </a:r>
            <a:r>
              <a:rPr lang="en-US" dirty="0"/>
              <a:t> </a:t>
            </a:r>
            <a:r>
              <a:rPr lang="en-US" dirty="0" err="1"/>
              <a:t>davranışlarının</a:t>
            </a:r>
            <a:r>
              <a:rPr lang="en-US" dirty="0"/>
              <a:t> </a:t>
            </a:r>
            <a:r>
              <a:rPr lang="en-US" dirty="0" err="1"/>
              <a:t>tespiti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geleceğe</a:t>
            </a:r>
            <a:r>
              <a:rPr lang="en-US" dirty="0"/>
              <a:t> </a:t>
            </a:r>
            <a:r>
              <a:rPr lang="en-US" dirty="0" err="1"/>
              <a:t>yönelik</a:t>
            </a:r>
            <a:r>
              <a:rPr lang="en-US" dirty="0"/>
              <a:t> </a:t>
            </a:r>
            <a:r>
              <a:rPr lang="en-US" dirty="0" err="1"/>
              <a:t>çalışmalar</a:t>
            </a:r>
            <a:r>
              <a:rPr lang="en-US" dirty="0"/>
              <a:t> </a:t>
            </a:r>
            <a:r>
              <a:rPr lang="en-US" dirty="0" err="1"/>
              <a:t>yapılmasını</a:t>
            </a:r>
            <a:r>
              <a:rPr lang="en-US" dirty="0"/>
              <a:t> </a:t>
            </a:r>
            <a:r>
              <a:rPr lang="en-US" dirty="0" err="1"/>
              <a:t>destekleyen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yaklaşımdır</a:t>
            </a:r>
            <a:r>
              <a:rPr lang="en-US" dirty="0"/>
              <a:t>.</a:t>
            </a:r>
            <a:endParaRPr lang="tr-TR" dirty="0"/>
          </a:p>
          <a:p>
            <a:pPr algn="just"/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8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Birliktelik Kuralları Algoritmaları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246697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err="1"/>
              <a:t>Birliktelik</a:t>
            </a:r>
            <a:r>
              <a:rPr lang="en-US" dirty="0"/>
              <a:t> </a:t>
            </a:r>
            <a:r>
              <a:rPr lang="en-US" dirty="0" err="1"/>
              <a:t>kuralları</a:t>
            </a:r>
            <a:r>
              <a:rPr lang="en-US" dirty="0"/>
              <a:t> </a:t>
            </a:r>
            <a:r>
              <a:rPr lang="en-US" dirty="0" err="1"/>
              <a:t>algoritmaları</a:t>
            </a:r>
            <a:r>
              <a:rPr lang="en-US" dirty="0"/>
              <a:t>,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boyutlu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veritabanında</a:t>
            </a:r>
            <a:r>
              <a:rPr lang="en-US" dirty="0"/>
              <a:t> var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değişkenler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pozitif</a:t>
            </a:r>
            <a:r>
              <a:rPr lang="en-US" dirty="0"/>
              <a:t>, </a:t>
            </a:r>
            <a:r>
              <a:rPr lang="en-US" dirty="0" err="1"/>
              <a:t>negatif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türlerde</a:t>
            </a:r>
            <a:r>
              <a:rPr lang="en-US" dirty="0"/>
              <a:t> </a:t>
            </a:r>
            <a:r>
              <a:rPr lang="en-US" dirty="0" err="1"/>
              <a:t>ilişkileri</a:t>
            </a:r>
            <a:r>
              <a:rPr lang="en-US" dirty="0"/>
              <a:t> </a:t>
            </a:r>
            <a:r>
              <a:rPr lang="en-US" dirty="0" err="1"/>
              <a:t>elde</a:t>
            </a:r>
            <a:r>
              <a:rPr lang="en-US" dirty="0"/>
              <a:t> </a:t>
            </a:r>
            <a:r>
              <a:rPr lang="en-US" dirty="0" err="1"/>
              <a:t>etmeye</a:t>
            </a:r>
            <a:r>
              <a:rPr lang="en-US" dirty="0"/>
              <a:t> </a:t>
            </a:r>
            <a:r>
              <a:rPr lang="en-US" dirty="0" err="1"/>
              <a:t>çalışmaktadır</a:t>
            </a:r>
            <a:r>
              <a:rPr lang="en-US" dirty="0"/>
              <a:t>. Bu </a:t>
            </a:r>
            <a:r>
              <a:rPr lang="en-US" dirty="0" err="1"/>
              <a:t>mantık</a:t>
            </a:r>
            <a:r>
              <a:rPr lang="en-US" dirty="0"/>
              <a:t> </a:t>
            </a:r>
            <a:r>
              <a:rPr lang="en-US" dirty="0" err="1"/>
              <a:t>çerçevesinde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ihtiyaçlara</a:t>
            </a:r>
            <a:r>
              <a:rPr lang="en-US" dirty="0"/>
              <a:t> </a:t>
            </a:r>
            <a:r>
              <a:rPr lang="en-US" dirty="0" err="1"/>
              <a:t>cevap</a:t>
            </a:r>
            <a:r>
              <a:rPr lang="en-US" dirty="0"/>
              <a:t> </a:t>
            </a:r>
            <a:r>
              <a:rPr lang="en-US" dirty="0" err="1"/>
              <a:t>verecek</a:t>
            </a:r>
            <a:r>
              <a:rPr lang="en-US" dirty="0"/>
              <a:t> </a:t>
            </a:r>
            <a:r>
              <a:rPr lang="en-US" dirty="0" err="1"/>
              <a:t>nitelikte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birliktelik</a:t>
            </a:r>
            <a:r>
              <a:rPr lang="en-US" dirty="0"/>
              <a:t> </a:t>
            </a:r>
            <a:r>
              <a:rPr lang="en-US" dirty="0" err="1"/>
              <a:t>kuralları</a:t>
            </a:r>
            <a:r>
              <a:rPr lang="en-US" dirty="0"/>
              <a:t> </a:t>
            </a:r>
            <a:r>
              <a:rPr lang="en-US" dirty="0" err="1"/>
              <a:t>algoritması</a:t>
            </a:r>
            <a:r>
              <a:rPr lang="en-US" dirty="0"/>
              <a:t> </a:t>
            </a:r>
            <a:r>
              <a:rPr lang="en-US" dirty="0" err="1"/>
              <a:t>geliştirilmiştir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dirty="0" err="1"/>
              <a:t>Birliktelik</a:t>
            </a:r>
            <a:r>
              <a:rPr lang="en-US" dirty="0"/>
              <a:t> </a:t>
            </a:r>
            <a:r>
              <a:rPr lang="en-US" dirty="0" err="1"/>
              <a:t>Kuralları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algoritmalar</a:t>
            </a:r>
            <a:r>
              <a:rPr lang="en-US" dirty="0"/>
              <a:t>: </a:t>
            </a:r>
            <a:r>
              <a:rPr lang="en-US" dirty="0" err="1"/>
              <a:t>Apriori</a:t>
            </a:r>
            <a:r>
              <a:rPr lang="en-US" dirty="0"/>
              <a:t>, Carma, Sequence, GRI, Eclat, FP-Growth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diğerleri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dirty="0" err="1"/>
              <a:t>Birliktelik</a:t>
            </a:r>
            <a:r>
              <a:rPr lang="en-US" dirty="0"/>
              <a:t> </a:t>
            </a:r>
            <a:r>
              <a:rPr lang="en-US" dirty="0" err="1"/>
              <a:t>algoritmaları</a:t>
            </a:r>
            <a:r>
              <a:rPr lang="en-US" dirty="0"/>
              <a:t> </a:t>
            </a:r>
            <a:r>
              <a:rPr lang="en-US" dirty="0" err="1"/>
              <a:t>uygulandığı</a:t>
            </a:r>
            <a:r>
              <a:rPr lang="en-US" dirty="0"/>
              <a:t> </a:t>
            </a:r>
            <a:r>
              <a:rPr lang="en-US" dirty="0" err="1"/>
              <a:t>araştırma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,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türü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boyutuna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açısından</a:t>
            </a:r>
            <a:r>
              <a:rPr lang="en-US" dirty="0"/>
              <a:t> </a:t>
            </a:r>
            <a:r>
              <a:rPr lang="en-US" dirty="0" err="1"/>
              <a:t>birbirinden</a:t>
            </a:r>
            <a:r>
              <a:rPr lang="en-US" dirty="0"/>
              <a:t> </a:t>
            </a:r>
            <a:r>
              <a:rPr lang="en-US" dirty="0" err="1"/>
              <a:t>ayrılmaktadır</a:t>
            </a:r>
            <a:r>
              <a:rPr lang="en-US" dirty="0"/>
              <a:t>. Bu </a:t>
            </a:r>
            <a:r>
              <a:rPr lang="en-US" dirty="0" err="1"/>
              <a:t>nedenle</a:t>
            </a:r>
            <a:r>
              <a:rPr lang="en-US" dirty="0"/>
              <a:t> </a:t>
            </a:r>
            <a:r>
              <a:rPr lang="en-US" dirty="0" err="1"/>
              <a:t>birliktelik</a:t>
            </a:r>
            <a:r>
              <a:rPr lang="en-US" dirty="0"/>
              <a:t> </a:t>
            </a:r>
            <a:r>
              <a:rPr lang="en-US" dirty="0" err="1"/>
              <a:t>algoritmaları</a:t>
            </a:r>
            <a:r>
              <a:rPr lang="en-US" dirty="0"/>
              <a:t> </a:t>
            </a:r>
            <a:r>
              <a:rPr lang="en-US" dirty="0" err="1"/>
              <a:t>uzmanlar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birbirinden</a:t>
            </a:r>
            <a:r>
              <a:rPr lang="en-US" dirty="0"/>
              <a:t> </a:t>
            </a:r>
            <a:r>
              <a:rPr lang="en-US" dirty="0" err="1"/>
              <a:t>ayrılmıştır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dirty="0"/>
              <a:t>Kural </a:t>
            </a:r>
            <a:r>
              <a:rPr lang="en-US" dirty="0" err="1"/>
              <a:t>oluşturmak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birliktelik</a:t>
            </a:r>
            <a:r>
              <a:rPr lang="en-US" dirty="0"/>
              <a:t> </a:t>
            </a:r>
            <a:r>
              <a:rPr lang="en-US" dirty="0" err="1"/>
              <a:t>algoritmaları</a:t>
            </a:r>
            <a:r>
              <a:rPr lang="en-US" dirty="0"/>
              <a:t> </a:t>
            </a:r>
            <a:r>
              <a:rPr lang="en-US" dirty="0" err="1"/>
              <a:t>ardışık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paralel</a:t>
            </a:r>
            <a:r>
              <a:rPr lang="en-US" dirty="0"/>
              <a:t>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 2 ana </a:t>
            </a:r>
            <a:r>
              <a:rPr lang="en-US" dirty="0" err="1"/>
              <a:t>gruba</a:t>
            </a:r>
            <a:r>
              <a:rPr lang="en-US" dirty="0"/>
              <a:t> </a:t>
            </a:r>
            <a:r>
              <a:rPr lang="en-US" dirty="0" err="1"/>
              <a:t>ayrılmaktadır</a:t>
            </a:r>
            <a:r>
              <a:rPr lang="en-US" dirty="0"/>
              <a:t>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9484B2E-0E01-26EF-E2E7-B0EF8FE10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591" y="3880045"/>
            <a:ext cx="6451409" cy="297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3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Birliktelik Kuralları Algoritmaları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1"/>
            <a:ext cx="10086552" cy="4699874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/>
              <a:t>Ardışık</a:t>
            </a:r>
            <a:r>
              <a:rPr lang="en-US" b="1" dirty="0"/>
              <a:t> </a:t>
            </a:r>
            <a:r>
              <a:rPr lang="en-US" b="1" dirty="0" err="1"/>
              <a:t>Algoritmalar</a:t>
            </a:r>
            <a:endParaRPr lang="tr-TR" b="1" dirty="0"/>
          </a:p>
          <a:p>
            <a:pPr algn="just"/>
            <a:r>
              <a:rPr lang="en-US" dirty="0" err="1"/>
              <a:t>Veritabanlarında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nesnelerin</a:t>
            </a:r>
            <a:r>
              <a:rPr lang="en-US" dirty="0"/>
              <a:t> </a:t>
            </a:r>
            <a:r>
              <a:rPr lang="en-US" dirty="0" err="1"/>
              <a:t>isimleri</a:t>
            </a:r>
            <a:r>
              <a:rPr lang="en-US" dirty="0"/>
              <a:t> </a:t>
            </a:r>
            <a:r>
              <a:rPr lang="en-US" dirty="0" err="1"/>
              <a:t>ön</a:t>
            </a:r>
            <a:r>
              <a:rPr lang="en-US" dirty="0"/>
              <a:t> </a:t>
            </a:r>
            <a:r>
              <a:rPr lang="en-US" dirty="0" err="1"/>
              <a:t>koşul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kümeler</a:t>
            </a:r>
            <a:r>
              <a:rPr lang="en-US" dirty="0"/>
              <a:t> </a:t>
            </a:r>
            <a:r>
              <a:rPr lang="en-US" dirty="0" err="1"/>
              <a:t>alfabetik</a:t>
            </a:r>
            <a:r>
              <a:rPr lang="en-US" dirty="0"/>
              <a:t> </a:t>
            </a:r>
            <a:r>
              <a:rPr lang="en-US" dirty="0" err="1"/>
              <a:t>sıra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kayıt</a:t>
            </a:r>
            <a:r>
              <a:rPr lang="en-US" dirty="0"/>
              <a:t> </a:t>
            </a:r>
            <a:r>
              <a:rPr lang="en-US" dirty="0" err="1"/>
              <a:t>altında</a:t>
            </a:r>
            <a:r>
              <a:rPr lang="en-US" dirty="0"/>
              <a:t> </a:t>
            </a:r>
            <a:r>
              <a:rPr lang="en-US" dirty="0" err="1"/>
              <a:t>tutulmaktadır</a:t>
            </a:r>
            <a:r>
              <a:rPr lang="en-US" dirty="0"/>
              <a:t>. Bu </a:t>
            </a:r>
            <a:r>
              <a:rPr lang="en-US" dirty="0" err="1"/>
              <a:t>depolama</a:t>
            </a:r>
            <a:r>
              <a:rPr lang="en-US" dirty="0"/>
              <a:t> </a:t>
            </a:r>
            <a:r>
              <a:rPr lang="en-US" dirty="0" err="1"/>
              <a:t>şekli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kümelerin</a:t>
            </a:r>
            <a:r>
              <a:rPr lang="en-US" dirty="0"/>
              <a:t> </a:t>
            </a:r>
            <a:r>
              <a:rPr lang="en-US" dirty="0" err="1"/>
              <a:t>veritabanında</a:t>
            </a:r>
            <a:r>
              <a:rPr lang="en-US" dirty="0"/>
              <a:t> </a:t>
            </a:r>
            <a:r>
              <a:rPr lang="en-US" dirty="0" err="1"/>
              <a:t>üretilirken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hesaplanırken</a:t>
            </a:r>
            <a:r>
              <a:rPr lang="en-US" dirty="0"/>
              <a:t> </a:t>
            </a:r>
            <a:r>
              <a:rPr lang="en-US" dirty="0" err="1"/>
              <a:t>sistemde</a:t>
            </a:r>
            <a:r>
              <a:rPr lang="en-US" dirty="0"/>
              <a:t> </a:t>
            </a:r>
            <a:r>
              <a:rPr lang="en-US" dirty="0" err="1"/>
              <a:t>kolaylık</a:t>
            </a:r>
            <a:r>
              <a:rPr lang="en-US" dirty="0"/>
              <a:t> </a:t>
            </a:r>
            <a:r>
              <a:rPr lang="en-US" dirty="0" err="1"/>
              <a:t>sağlamaktadır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 err="1"/>
              <a:t>Ardışık</a:t>
            </a:r>
            <a:r>
              <a:rPr lang="en-US" dirty="0"/>
              <a:t> </a:t>
            </a:r>
            <a:r>
              <a:rPr lang="en-US" dirty="0" err="1"/>
              <a:t>algoritmalar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klasik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yaklaşımdır</a:t>
            </a:r>
            <a:r>
              <a:rPr lang="en-US" dirty="0"/>
              <a:t>.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ögekümeleri</a:t>
            </a:r>
            <a:r>
              <a:rPr lang="en-US" dirty="0"/>
              <a:t> </a:t>
            </a:r>
            <a:r>
              <a:rPr lang="en-US" dirty="0" err="1"/>
              <a:t>oluşturacak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sıralamayı</a:t>
            </a:r>
            <a:r>
              <a:rPr lang="en-US" dirty="0"/>
              <a:t> </a:t>
            </a:r>
            <a:r>
              <a:rPr lang="en-US" dirty="0" err="1"/>
              <a:t>sağlayacak</a:t>
            </a:r>
            <a:r>
              <a:rPr lang="en-US" dirty="0"/>
              <a:t> </a:t>
            </a:r>
            <a:r>
              <a:rPr lang="en-US" dirty="0" err="1"/>
              <a:t>mantıksal</a:t>
            </a:r>
            <a:r>
              <a:rPr lang="en-US" dirty="0"/>
              <a:t> </a:t>
            </a:r>
            <a:r>
              <a:rPr lang="en-US" dirty="0" err="1"/>
              <a:t>sorgular</a:t>
            </a:r>
            <a:r>
              <a:rPr lang="en-US" dirty="0"/>
              <a:t> </a:t>
            </a:r>
            <a:r>
              <a:rPr lang="en-US" dirty="0" err="1"/>
              <a:t>bulunmaktadır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b="1" dirty="0" err="1"/>
              <a:t>Paralel</a:t>
            </a:r>
            <a:r>
              <a:rPr lang="en-US" b="1" dirty="0"/>
              <a:t> </a:t>
            </a:r>
            <a:r>
              <a:rPr lang="en-US" b="1" dirty="0" err="1"/>
              <a:t>Algoritmalar</a:t>
            </a:r>
            <a:endParaRPr lang="tr-TR" b="1" dirty="0"/>
          </a:p>
          <a:p>
            <a:pPr algn="just"/>
            <a:r>
              <a:rPr lang="en-US" dirty="0" err="1"/>
              <a:t>Birliktelik</a:t>
            </a:r>
            <a:r>
              <a:rPr lang="en-US" dirty="0"/>
              <a:t> </a:t>
            </a:r>
            <a:r>
              <a:rPr lang="en-US" dirty="0" err="1"/>
              <a:t>kuralları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grubu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paralel</a:t>
            </a:r>
            <a:r>
              <a:rPr lang="en-US" dirty="0"/>
              <a:t> </a:t>
            </a:r>
            <a:r>
              <a:rPr lang="en-US" dirty="0" err="1"/>
              <a:t>algoritmalar</a:t>
            </a:r>
            <a:r>
              <a:rPr lang="en-US" dirty="0"/>
              <a:t> </a:t>
            </a:r>
            <a:r>
              <a:rPr lang="en-US" dirty="0" err="1"/>
              <a:t>geniş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kümelerinin</a:t>
            </a:r>
            <a:r>
              <a:rPr lang="en-US" dirty="0"/>
              <a:t> </a:t>
            </a:r>
            <a:r>
              <a:rPr lang="en-US" dirty="0" err="1"/>
              <a:t>üretilmesi</a:t>
            </a:r>
            <a:r>
              <a:rPr lang="en-US" dirty="0"/>
              <a:t> </a:t>
            </a:r>
            <a:r>
              <a:rPr lang="en-US" dirty="0" err="1"/>
              <a:t>görevinin</a:t>
            </a:r>
            <a:r>
              <a:rPr lang="en-US" dirty="0"/>
              <a:t> </a:t>
            </a:r>
            <a:r>
              <a:rPr lang="en-US" dirty="0" err="1"/>
              <a:t>paralelleştirilmesi</a:t>
            </a:r>
            <a:r>
              <a:rPr lang="en-US" dirty="0"/>
              <a:t> </a:t>
            </a:r>
            <a:r>
              <a:rPr lang="en-US" dirty="0" err="1"/>
              <a:t>mantığına</a:t>
            </a:r>
            <a:r>
              <a:rPr lang="en-US" dirty="0"/>
              <a:t> </a:t>
            </a:r>
            <a:r>
              <a:rPr lang="en-US" dirty="0" err="1"/>
              <a:t>dayanmaktadır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dirty="0" err="1"/>
              <a:t>Apriori</a:t>
            </a:r>
            <a:r>
              <a:rPr lang="en-US" dirty="0"/>
              <a:t> </a:t>
            </a:r>
            <a:r>
              <a:rPr lang="en-US" dirty="0" err="1"/>
              <a:t>algoritması</a:t>
            </a:r>
            <a:r>
              <a:rPr lang="en-US" dirty="0"/>
              <a:t> </a:t>
            </a:r>
            <a:r>
              <a:rPr lang="en-US" dirty="0" err="1"/>
              <a:t>mantığına</a:t>
            </a:r>
            <a:r>
              <a:rPr lang="en-US" dirty="0"/>
              <a:t> </a:t>
            </a:r>
            <a:r>
              <a:rPr lang="en-US" dirty="0" err="1"/>
              <a:t>dayanan</a:t>
            </a:r>
            <a:r>
              <a:rPr lang="en-US" dirty="0"/>
              <a:t> </a:t>
            </a:r>
            <a:r>
              <a:rPr lang="en-US" dirty="0" err="1"/>
              <a:t>paralel</a:t>
            </a:r>
            <a:r>
              <a:rPr lang="en-US" dirty="0"/>
              <a:t> </a:t>
            </a:r>
            <a:r>
              <a:rPr lang="en-US" dirty="0" err="1"/>
              <a:t>algoritmalar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geliştirilen</a:t>
            </a:r>
            <a:r>
              <a:rPr lang="en-US" dirty="0"/>
              <a:t> </a:t>
            </a:r>
            <a:r>
              <a:rPr lang="en-US" dirty="0" err="1"/>
              <a:t>algoritmalarda</a:t>
            </a:r>
            <a:r>
              <a:rPr lang="en-US" dirty="0"/>
              <a:t> </a:t>
            </a:r>
            <a:r>
              <a:rPr lang="en-US" dirty="0" err="1"/>
              <a:t>paralellik</a:t>
            </a:r>
            <a:r>
              <a:rPr lang="en-US" dirty="0"/>
              <a:t> </a:t>
            </a:r>
            <a:r>
              <a:rPr lang="en-US" dirty="0" err="1"/>
              <a:t>sisteminin</a:t>
            </a:r>
            <a:r>
              <a:rPr lang="en-US" dirty="0"/>
              <a:t> </a:t>
            </a:r>
            <a:r>
              <a:rPr lang="en-US" dirty="0" err="1"/>
              <a:t>getirilmesi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verimlilik</a:t>
            </a:r>
            <a:r>
              <a:rPr lang="en-US" dirty="0"/>
              <a:t> </a:t>
            </a:r>
            <a:r>
              <a:rPr lang="en-US" dirty="0" err="1"/>
              <a:t>arttırılmak</a:t>
            </a:r>
            <a:r>
              <a:rPr lang="en-US" dirty="0"/>
              <a:t> </a:t>
            </a:r>
            <a:r>
              <a:rPr lang="en-US" dirty="0" err="1"/>
              <a:t>istenilmiştir</a:t>
            </a:r>
            <a:r>
              <a:rPr lang="en-US" dirty="0"/>
              <a:t>.</a:t>
            </a:r>
            <a:endParaRPr lang="tr-TR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4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BİRLİKTELİK KURALLARI TÜRLERİ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1"/>
            <a:ext cx="10086552" cy="4699874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Birliktelik</a:t>
            </a:r>
            <a:r>
              <a:rPr lang="en-US" dirty="0"/>
              <a:t> </a:t>
            </a:r>
            <a:r>
              <a:rPr lang="en-US" dirty="0" err="1"/>
              <a:t>Kuralları</a:t>
            </a:r>
            <a:r>
              <a:rPr lang="en-US" dirty="0"/>
              <a:t> </a:t>
            </a:r>
            <a:r>
              <a:rPr lang="en-US" dirty="0" err="1"/>
              <a:t>yönteminde</a:t>
            </a:r>
            <a:r>
              <a:rPr lang="en-US" dirty="0"/>
              <a:t> </a:t>
            </a:r>
            <a:r>
              <a:rPr lang="en-US" dirty="0" err="1"/>
              <a:t>elde</a:t>
            </a:r>
            <a:r>
              <a:rPr lang="en-US" dirty="0"/>
              <a:t>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dirty="0" err="1"/>
              <a:t>kurallar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üçe</a:t>
            </a:r>
            <a:r>
              <a:rPr lang="en-US" dirty="0"/>
              <a:t> </a:t>
            </a:r>
            <a:r>
              <a:rPr lang="en-US" dirty="0" err="1"/>
              <a:t>ayrılabilir</a:t>
            </a:r>
            <a:r>
              <a:rPr lang="en-US" dirty="0"/>
              <a:t>. Bu </a:t>
            </a:r>
            <a:r>
              <a:rPr lang="en-US" dirty="0" err="1"/>
              <a:t>ayrımlar</a:t>
            </a:r>
            <a:r>
              <a:rPr lang="en-US" dirty="0"/>
              <a:t>; </a:t>
            </a:r>
            <a:r>
              <a:rPr lang="en-US" dirty="0" err="1"/>
              <a:t>kural</a:t>
            </a:r>
            <a:r>
              <a:rPr lang="en-US" dirty="0"/>
              <a:t> </a:t>
            </a:r>
            <a:r>
              <a:rPr lang="en-US" dirty="0" err="1"/>
              <a:t>boyutu</a:t>
            </a:r>
            <a:r>
              <a:rPr lang="en-US" dirty="0"/>
              <a:t>,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kapsamı</a:t>
            </a:r>
            <a:r>
              <a:rPr lang="en-US" dirty="0"/>
              <a:t> (</a:t>
            </a:r>
            <a:r>
              <a:rPr lang="en-US" dirty="0" err="1"/>
              <a:t>konu</a:t>
            </a:r>
            <a:r>
              <a:rPr lang="en-US" dirty="0"/>
              <a:t>, </a:t>
            </a:r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biçimi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türü</a:t>
            </a:r>
            <a:r>
              <a:rPr lang="en-US" dirty="0"/>
              <a:t>), </a:t>
            </a:r>
            <a:r>
              <a:rPr lang="en-US" dirty="0" err="1"/>
              <a:t>kuralda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ilişkinin</a:t>
            </a:r>
            <a:r>
              <a:rPr lang="en-US" dirty="0"/>
              <a:t> </a:t>
            </a:r>
            <a:r>
              <a:rPr lang="en-US" dirty="0" err="1"/>
              <a:t>yönü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şeklindedir</a:t>
            </a:r>
            <a:r>
              <a:rPr lang="en-US" dirty="0"/>
              <a:t>.</a:t>
            </a:r>
            <a:endParaRPr lang="tr-TR" dirty="0"/>
          </a:p>
          <a:p>
            <a:pPr algn="just"/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4F45B8A-155B-B399-2387-B2B124FE2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060" y="2453892"/>
            <a:ext cx="9962388" cy="431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8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Birliktelik Kuralları Örnekleri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0"/>
            <a:ext cx="10086552" cy="5185649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Birliktelik</a:t>
            </a:r>
            <a:r>
              <a:rPr lang="en-US" dirty="0"/>
              <a:t> </a:t>
            </a:r>
            <a:r>
              <a:rPr lang="en-US" dirty="0" err="1"/>
              <a:t>kuralları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çalışmalarda</a:t>
            </a:r>
            <a:r>
              <a:rPr lang="en-US" dirty="0"/>
              <a:t> “</a:t>
            </a:r>
            <a:r>
              <a:rPr lang="en-US" dirty="0" err="1"/>
              <a:t>Bağıntı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” </a:t>
            </a:r>
            <a:r>
              <a:rPr lang="en-US" dirty="0" err="1"/>
              <a:t>ve</a:t>
            </a:r>
            <a:r>
              <a:rPr lang="en-US" dirty="0"/>
              <a:t> “Market </a:t>
            </a:r>
            <a:r>
              <a:rPr lang="en-US" dirty="0" err="1"/>
              <a:t>Sepet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” </a:t>
            </a:r>
            <a:r>
              <a:rPr lang="en-US" dirty="0" err="1"/>
              <a:t>olarak</a:t>
            </a:r>
            <a:r>
              <a:rPr lang="en-US" dirty="0"/>
              <a:t> da </a:t>
            </a:r>
            <a:r>
              <a:rPr lang="en-US" dirty="0" err="1"/>
              <a:t>adlandırılmaktadır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tr-TR" b="1" dirty="0"/>
              <a:t>Market Sepet Analizi</a:t>
            </a:r>
          </a:p>
          <a:p>
            <a:pPr algn="just"/>
            <a:r>
              <a:rPr lang="en-US" dirty="0"/>
              <a:t>Market </a:t>
            </a:r>
            <a:r>
              <a:rPr lang="en-US" dirty="0" err="1"/>
              <a:t>sepet</a:t>
            </a:r>
            <a:r>
              <a:rPr lang="en-US" dirty="0"/>
              <a:t> </a:t>
            </a:r>
            <a:r>
              <a:rPr lang="en-US" dirty="0" err="1"/>
              <a:t>analizinde</a:t>
            </a:r>
            <a:r>
              <a:rPr lang="en-US" dirty="0"/>
              <a:t> </a:t>
            </a:r>
            <a:r>
              <a:rPr lang="en-US" dirty="0" err="1"/>
              <a:t>müşterilerin</a:t>
            </a:r>
            <a:r>
              <a:rPr lang="en-US" dirty="0"/>
              <a:t> </a:t>
            </a:r>
            <a:r>
              <a:rPr lang="en-US" dirty="0" err="1"/>
              <a:t>satın</a:t>
            </a:r>
            <a:r>
              <a:rPr lang="en-US" dirty="0"/>
              <a:t> </a:t>
            </a:r>
            <a:r>
              <a:rPr lang="en-US" dirty="0" err="1"/>
              <a:t>aldığı</a:t>
            </a:r>
            <a:r>
              <a:rPr lang="en-US" dirty="0"/>
              <a:t> </a:t>
            </a:r>
            <a:r>
              <a:rPr lang="en-US" dirty="0" err="1"/>
              <a:t>malların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. </a:t>
            </a:r>
            <a:r>
              <a:rPr lang="en-US" dirty="0" err="1"/>
              <a:t>Elde</a:t>
            </a:r>
            <a:r>
              <a:rPr lang="en-US" dirty="0"/>
              <a:t>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dirty="0" err="1"/>
              <a:t>kurallara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market </a:t>
            </a:r>
            <a:r>
              <a:rPr lang="en-US" dirty="0" err="1"/>
              <a:t>yöneticileri</a:t>
            </a:r>
            <a:r>
              <a:rPr lang="en-US" dirty="0"/>
              <a:t> </a:t>
            </a:r>
            <a:r>
              <a:rPr lang="en-US" dirty="0" err="1"/>
              <a:t>mağaza</a:t>
            </a:r>
            <a:r>
              <a:rPr lang="en-US" dirty="0"/>
              <a:t> </a:t>
            </a:r>
            <a:r>
              <a:rPr lang="en-US" dirty="0" err="1"/>
              <a:t>raf</a:t>
            </a:r>
            <a:r>
              <a:rPr lang="en-US" dirty="0"/>
              <a:t> </a:t>
            </a:r>
            <a:r>
              <a:rPr lang="en-US" dirty="0" err="1"/>
              <a:t>sistemini</a:t>
            </a:r>
            <a:r>
              <a:rPr lang="en-US" dirty="0"/>
              <a:t> </a:t>
            </a:r>
            <a:r>
              <a:rPr lang="en-US" dirty="0" err="1"/>
              <a:t>düzenleyebilir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sayede</a:t>
            </a:r>
            <a:r>
              <a:rPr lang="en-US" dirty="0"/>
              <a:t> </a:t>
            </a:r>
            <a:r>
              <a:rPr lang="en-US" dirty="0" err="1"/>
              <a:t>satış</a:t>
            </a:r>
            <a:r>
              <a:rPr lang="en-US" dirty="0"/>
              <a:t> </a:t>
            </a:r>
            <a:r>
              <a:rPr lang="en-US" dirty="0" err="1"/>
              <a:t>yapma</a:t>
            </a:r>
            <a:r>
              <a:rPr lang="en-US" dirty="0"/>
              <a:t> </a:t>
            </a:r>
            <a:r>
              <a:rPr lang="en-US" dirty="0" err="1"/>
              <a:t>ihtimallerini</a:t>
            </a:r>
            <a:r>
              <a:rPr lang="en-US" dirty="0"/>
              <a:t> </a:t>
            </a:r>
            <a:r>
              <a:rPr lang="en-US" dirty="0" err="1"/>
              <a:t>arttırmış</a:t>
            </a:r>
            <a:r>
              <a:rPr lang="en-US" dirty="0"/>
              <a:t> </a:t>
            </a:r>
            <a:r>
              <a:rPr lang="en-US" dirty="0" err="1"/>
              <a:t>olmaktadırlar</a:t>
            </a:r>
            <a:r>
              <a:rPr lang="en-US" dirty="0"/>
              <a:t>. </a:t>
            </a:r>
            <a:r>
              <a:rPr lang="en-US" dirty="0" err="1"/>
              <a:t>Bunlara</a:t>
            </a:r>
            <a:r>
              <a:rPr lang="en-US" dirty="0"/>
              <a:t> ek </a:t>
            </a:r>
            <a:r>
              <a:rPr lang="en-US" dirty="0" err="1"/>
              <a:t>olarak</a:t>
            </a:r>
            <a:r>
              <a:rPr lang="en-US" dirty="0"/>
              <a:t>, </a:t>
            </a:r>
            <a:r>
              <a:rPr lang="en-US" dirty="0" err="1"/>
              <a:t>müşterilerin</a:t>
            </a:r>
            <a:r>
              <a:rPr lang="en-US" dirty="0"/>
              <a:t> </a:t>
            </a:r>
            <a:r>
              <a:rPr lang="en-US" dirty="0" err="1"/>
              <a:t>kişisel</a:t>
            </a:r>
            <a:r>
              <a:rPr lang="en-US" dirty="0"/>
              <a:t> </a:t>
            </a:r>
            <a:r>
              <a:rPr lang="en-US" dirty="0" err="1"/>
              <a:t>tercihleri</a:t>
            </a:r>
            <a:r>
              <a:rPr lang="en-US" dirty="0"/>
              <a:t>, </a:t>
            </a:r>
            <a:r>
              <a:rPr lang="en-US" dirty="0" err="1"/>
              <a:t>promosyon</a:t>
            </a:r>
            <a:r>
              <a:rPr lang="en-US" dirty="0"/>
              <a:t> </a:t>
            </a:r>
            <a:r>
              <a:rPr lang="en-US" dirty="0" err="1"/>
              <a:t>düzenlemeleri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tüketiciye</a:t>
            </a:r>
            <a:r>
              <a:rPr lang="en-US" dirty="0"/>
              <a:t> </a:t>
            </a:r>
            <a:r>
              <a:rPr lang="en-US" dirty="0" err="1"/>
              <a:t>yönelik</a:t>
            </a:r>
            <a:r>
              <a:rPr lang="en-US" dirty="0"/>
              <a:t> </a:t>
            </a:r>
            <a:r>
              <a:rPr lang="en-US" dirty="0" err="1"/>
              <a:t>aktiviteler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bilinçli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yapılabilmektedir</a:t>
            </a:r>
            <a:r>
              <a:rPr lang="en-US" dirty="0"/>
              <a:t>. Bu </a:t>
            </a:r>
            <a:r>
              <a:rPr lang="en-US" dirty="0" err="1"/>
              <a:t>yöntem</a:t>
            </a:r>
            <a:r>
              <a:rPr lang="en-US" dirty="0"/>
              <a:t>, online </a:t>
            </a:r>
            <a:r>
              <a:rPr lang="en-US" dirty="0" err="1"/>
              <a:t>sistemlere</a:t>
            </a:r>
            <a:r>
              <a:rPr lang="en-US" dirty="0"/>
              <a:t> de </a:t>
            </a:r>
            <a:r>
              <a:rPr lang="en-US" dirty="0" err="1"/>
              <a:t>kolaylıkla</a:t>
            </a:r>
            <a:r>
              <a:rPr lang="en-US" dirty="0"/>
              <a:t> </a:t>
            </a:r>
            <a:r>
              <a:rPr lang="en-US" dirty="0" err="1"/>
              <a:t>entegre</a:t>
            </a:r>
            <a:r>
              <a:rPr lang="en-US" dirty="0"/>
              <a:t> </a:t>
            </a:r>
            <a:r>
              <a:rPr lang="en-US" dirty="0" err="1"/>
              <a:t>edilerek</a:t>
            </a:r>
            <a:r>
              <a:rPr lang="en-US" dirty="0"/>
              <a:t>, internet </a:t>
            </a:r>
            <a:r>
              <a:rPr lang="en-US" dirty="0" err="1"/>
              <a:t>siteleri</a:t>
            </a:r>
            <a:r>
              <a:rPr lang="en-US" dirty="0"/>
              <a:t>, </a:t>
            </a:r>
            <a:r>
              <a:rPr lang="en-US" dirty="0" err="1"/>
              <a:t>yayınlar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dokümanlar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benzerlikler</a:t>
            </a:r>
            <a:r>
              <a:rPr lang="en-US" dirty="0"/>
              <a:t> </a:t>
            </a:r>
            <a:r>
              <a:rPr lang="en-US" dirty="0" err="1"/>
              <a:t>keşfedilebilmektedir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b="1" dirty="0" err="1"/>
              <a:t>Apriori</a:t>
            </a:r>
            <a:r>
              <a:rPr lang="en-US" b="1" dirty="0"/>
              <a:t> </a:t>
            </a:r>
            <a:r>
              <a:rPr lang="en-US" b="1" dirty="0" err="1"/>
              <a:t>Algoritması</a:t>
            </a:r>
            <a:r>
              <a:rPr lang="en-US" b="1" dirty="0"/>
              <a:t> (</a:t>
            </a:r>
            <a:r>
              <a:rPr lang="en-US" b="1" dirty="0" err="1"/>
              <a:t>Apriori</a:t>
            </a:r>
            <a:r>
              <a:rPr lang="en-US" b="1" dirty="0"/>
              <a:t> Algorithm)</a:t>
            </a:r>
            <a:endParaRPr lang="tr-TR" b="1" dirty="0"/>
          </a:p>
          <a:p>
            <a:pPr algn="just"/>
            <a:r>
              <a:rPr lang="en-US" dirty="0" err="1"/>
              <a:t>Apriori</a:t>
            </a:r>
            <a:r>
              <a:rPr lang="en-US" dirty="0"/>
              <a:t> </a:t>
            </a:r>
            <a:r>
              <a:rPr lang="en-US" dirty="0" err="1"/>
              <a:t>algoritmasına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, </a:t>
            </a:r>
            <a:r>
              <a:rPr lang="en-US" dirty="0" err="1"/>
              <a:t>eğer</a:t>
            </a:r>
            <a:r>
              <a:rPr lang="en-US" dirty="0"/>
              <a:t> k-</a:t>
            </a:r>
            <a:r>
              <a:rPr lang="en-US" dirty="0" err="1"/>
              <a:t>öğe</a:t>
            </a:r>
            <a:r>
              <a:rPr lang="en-US" dirty="0"/>
              <a:t> </a:t>
            </a:r>
            <a:r>
              <a:rPr lang="en-US" dirty="0" err="1"/>
              <a:t>kümesi</a:t>
            </a:r>
            <a:r>
              <a:rPr lang="en-US" dirty="0"/>
              <a:t> (k </a:t>
            </a:r>
            <a:r>
              <a:rPr lang="en-US" dirty="0" err="1"/>
              <a:t>adet</a:t>
            </a:r>
            <a:r>
              <a:rPr lang="en-US" dirty="0"/>
              <a:t> </a:t>
            </a:r>
            <a:r>
              <a:rPr lang="en-US" dirty="0" err="1"/>
              <a:t>elemana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öğe</a:t>
            </a:r>
            <a:r>
              <a:rPr lang="en-US" dirty="0"/>
              <a:t> </a:t>
            </a:r>
            <a:r>
              <a:rPr lang="en-US" dirty="0" err="1"/>
              <a:t>kümesi</a:t>
            </a:r>
            <a:r>
              <a:rPr lang="en-US" dirty="0"/>
              <a:t>) minimum </a:t>
            </a:r>
            <a:r>
              <a:rPr lang="en-US" dirty="0" err="1"/>
              <a:t>destek</a:t>
            </a:r>
            <a:r>
              <a:rPr lang="en-US" dirty="0"/>
              <a:t> </a:t>
            </a:r>
            <a:r>
              <a:rPr lang="en-US" dirty="0" err="1"/>
              <a:t>değerini</a:t>
            </a:r>
            <a:r>
              <a:rPr lang="en-US" dirty="0"/>
              <a:t> </a:t>
            </a:r>
            <a:r>
              <a:rPr lang="en-US" dirty="0" err="1"/>
              <a:t>sağlıyorsa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kümenin</a:t>
            </a:r>
            <a:r>
              <a:rPr lang="en-US" dirty="0"/>
              <a:t> alt </a:t>
            </a:r>
            <a:r>
              <a:rPr lang="en-US" dirty="0" err="1"/>
              <a:t>kümeleri</a:t>
            </a:r>
            <a:r>
              <a:rPr lang="en-US" dirty="0"/>
              <a:t> de minimum </a:t>
            </a:r>
            <a:r>
              <a:rPr lang="en-US" dirty="0" err="1"/>
              <a:t>destek</a:t>
            </a:r>
            <a:r>
              <a:rPr lang="en-US" dirty="0"/>
              <a:t> </a:t>
            </a:r>
            <a:r>
              <a:rPr lang="en-US" dirty="0" err="1"/>
              <a:t>ölçütünü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dirty="0" err="1"/>
              <a:t>Birliktelik</a:t>
            </a:r>
            <a:r>
              <a:rPr lang="en-US" dirty="0"/>
              <a:t> </a:t>
            </a:r>
            <a:r>
              <a:rPr lang="en-US" dirty="0" err="1"/>
              <a:t>kuralı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,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geçen</a:t>
            </a:r>
            <a:r>
              <a:rPr lang="en-US" dirty="0"/>
              <a:t> </a:t>
            </a:r>
            <a:r>
              <a:rPr lang="en-US" dirty="0" err="1"/>
              <a:t>öğelerin</a:t>
            </a:r>
            <a:r>
              <a:rPr lang="en-US" dirty="0"/>
              <a:t> </a:t>
            </a:r>
            <a:r>
              <a:rPr lang="en-US" dirty="0" err="1"/>
              <a:t>bulunması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geçen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öğelerden</a:t>
            </a:r>
            <a:r>
              <a:rPr lang="en-US" dirty="0"/>
              <a:t> </a:t>
            </a:r>
            <a:r>
              <a:rPr lang="en-US" dirty="0" err="1"/>
              <a:t>güçlü</a:t>
            </a:r>
            <a:r>
              <a:rPr lang="en-US" dirty="0"/>
              <a:t> </a:t>
            </a:r>
            <a:r>
              <a:rPr lang="en-US" dirty="0" err="1"/>
              <a:t>birliktelik</a:t>
            </a:r>
            <a:r>
              <a:rPr lang="en-US" dirty="0"/>
              <a:t> </a:t>
            </a:r>
            <a:r>
              <a:rPr lang="en-US" dirty="0" err="1"/>
              <a:t>kurallarının</a:t>
            </a:r>
            <a:r>
              <a:rPr lang="en-US" dirty="0"/>
              <a:t> </a:t>
            </a:r>
            <a:r>
              <a:rPr lang="en-US" dirty="0" err="1"/>
              <a:t>üretilmesi</a:t>
            </a:r>
            <a:r>
              <a:rPr lang="en-US" dirty="0"/>
              <a:t>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aşamalıdır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1474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Apriori Algoritması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59" y="1405650"/>
            <a:ext cx="10373129" cy="4071225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err="1"/>
              <a:t>Birliktelik</a:t>
            </a:r>
            <a:r>
              <a:rPr lang="en-US" dirty="0"/>
              <a:t> </a:t>
            </a:r>
            <a:r>
              <a:rPr lang="en-US" dirty="0" err="1"/>
              <a:t>kuralının</a:t>
            </a:r>
            <a:r>
              <a:rPr lang="en-US" dirty="0"/>
              <a:t> ilk </a:t>
            </a:r>
            <a:r>
              <a:rPr lang="en-US" dirty="0" err="1"/>
              <a:t>aşaması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Apriori</a:t>
            </a:r>
            <a:r>
              <a:rPr lang="en-US" dirty="0"/>
              <a:t> </a:t>
            </a:r>
            <a:r>
              <a:rPr lang="en-US" dirty="0" err="1"/>
              <a:t>Algoritması</a:t>
            </a:r>
            <a:r>
              <a:rPr lang="en-US" dirty="0"/>
              <a:t>, </a:t>
            </a:r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geçen</a:t>
            </a:r>
            <a:r>
              <a:rPr lang="en-US" dirty="0"/>
              <a:t> </a:t>
            </a:r>
            <a:r>
              <a:rPr lang="en-US" dirty="0" err="1"/>
              <a:t>öğeler</a:t>
            </a:r>
            <a:r>
              <a:rPr lang="en-US" dirty="0"/>
              <a:t> </a:t>
            </a:r>
            <a:r>
              <a:rPr lang="en-US" dirty="0" err="1"/>
              <a:t>madenciliğinde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popüler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klasik</a:t>
            </a:r>
            <a:r>
              <a:rPr lang="en-US" dirty="0"/>
              <a:t> </a:t>
            </a:r>
            <a:r>
              <a:rPr lang="en-US" dirty="0" err="1"/>
              <a:t>algoritmadır</a:t>
            </a:r>
            <a:r>
              <a:rPr lang="en-US" dirty="0"/>
              <a:t>. Bu </a:t>
            </a:r>
            <a:r>
              <a:rPr lang="en-US" dirty="0" err="1"/>
              <a:t>algoritmada</a:t>
            </a:r>
            <a:r>
              <a:rPr lang="en-US" dirty="0"/>
              <a:t> </a:t>
            </a:r>
            <a:r>
              <a:rPr lang="en-US" dirty="0" err="1"/>
              <a:t>özellikler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, Boolean </a:t>
            </a:r>
            <a:r>
              <a:rPr lang="en-US" dirty="0" err="1"/>
              <a:t>ilişki</a:t>
            </a:r>
            <a:r>
              <a:rPr lang="en-US" dirty="0"/>
              <a:t> </a:t>
            </a:r>
            <a:r>
              <a:rPr lang="en-US" dirty="0" err="1"/>
              <a:t>kuralları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değerlendirilir</a:t>
            </a:r>
            <a:r>
              <a:rPr lang="en-US" dirty="0"/>
              <a:t> (Gao, 2004). </a:t>
            </a:r>
            <a:r>
              <a:rPr lang="en-US" dirty="0" err="1"/>
              <a:t>Apriori</a:t>
            </a:r>
            <a:r>
              <a:rPr lang="en-US" dirty="0"/>
              <a:t> </a:t>
            </a:r>
            <a:r>
              <a:rPr lang="en-US" dirty="0" err="1"/>
              <a:t>algoritması</a:t>
            </a:r>
            <a:r>
              <a:rPr lang="en-US" dirty="0"/>
              <a:t>, </a:t>
            </a:r>
            <a:r>
              <a:rPr lang="en-US" dirty="0" err="1"/>
              <a:t>Birliktelik</a:t>
            </a:r>
            <a:r>
              <a:rPr lang="en-US" dirty="0"/>
              <a:t> </a:t>
            </a:r>
            <a:r>
              <a:rPr lang="en-US" dirty="0" err="1"/>
              <a:t>kuralları</a:t>
            </a:r>
            <a:r>
              <a:rPr lang="en-US" dirty="0"/>
              <a:t> </a:t>
            </a:r>
            <a:r>
              <a:rPr lang="en-US" dirty="0" err="1"/>
              <a:t>çıkarmak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algoritmadır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b="1" dirty="0" err="1"/>
              <a:t>Algoritma</a:t>
            </a:r>
            <a:r>
              <a:rPr lang="en-US" b="1" dirty="0"/>
              <a:t> </a:t>
            </a:r>
            <a:r>
              <a:rPr lang="en-US" b="1" dirty="0" err="1"/>
              <a:t>Gereksinimler</a:t>
            </a:r>
            <a:r>
              <a:rPr lang="en-US" b="1" dirty="0"/>
              <a:t>:</a:t>
            </a:r>
          </a:p>
          <a:p>
            <a:pPr algn="just"/>
            <a:r>
              <a:rPr lang="en-US" dirty="0" err="1"/>
              <a:t>Kullanılacak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seti</a:t>
            </a:r>
            <a:r>
              <a:rPr lang="en-US" dirty="0"/>
              <a:t> Tabular </a:t>
            </a:r>
            <a:r>
              <a:rPr lang="en-US" dirty="0" err="1"/>
              <a:t>ya</a:t>
            </a:r>
            <a:r>
              <a:rPr lang="en-US" dirty="0"/>
              <a:t> da Transactional </a:t>
            </a:r>
            <a:r>
              <a:rPr lang="en-US" dirty="0" err="1"/>
              <a:t>yapıya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olmalı</a:t>
            </a:r>
            <a:r>
              <a:rPr lang="en-US" dirty="0"/>
              <a:t>,</a:t>
            </a:r>
          </a:p>
          <a:p>
            <a:pPr algn="just"/>
            <a:r>
              <a:rPr lang="en-US" dirty="0"/>
              <a:t>Veri </a:t>
            </a:r>
            <a:r>
              <a:rPr lang="en-US" dirty="0" err="1"/>
              <a:t>seti</a:t>
            </a:r>
            <a:r>
              <a:rPr lang="en-US" dirty="0"/>
              <a:t> </a:t>
            </a:r>
            <a:r>
              <a:rPr lang="en-US" dirty="0" err="1"/>
              <a:t>kategorik</a:t>
            </a:r>
            <a:r>
              <a:rPr lang="en-US" dirty="0"/>
              <a:t> </a:t>
            </a:r>
            <a:r>
              <a:rPr lang="en-US" dirty="0" err="1"/>
              <a:t>yapıda</a:t>
            </a:r>
            <a:r>
              <a:rPr lang="en-US" dirty="0"/>
              <a:t> </a:t>
            </a:r>
            <a:r>
              <a:rPr lang="en-US" dirty="0" err="1"/>
              <a:t>olmalıdır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Veri </a:t>
            </a:r>
            <a:r>
              <a:rPr lang="en-US" dirty="0" err="1"/>
              <a:t>setindeki</a:t>
            </a:r>
            <a:r>
              <a:rPr lang="en-US" dirty="0"/>
              <a:t> </a:t>
            </a:r>
            <a:r>
              <a:rPr lang="en-US" dirty="0" err="1"/>
              <a:t>değişkenler</a:t>
            </a:r>
            <a:r>
              <a:rPr lang="en-US" dirty="0"/>
              <a:t> </a:t>
            </a:r>
            <a:r>
              <a:rPr lang="en-US" dirty="0" err="1"/>
              <a:t>yönleri</a:t>
            </a:r>
            <a:r>
              <a:rPr lang="en-US" dirty="0"/>
              <a:t> (direction) in, out yada both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tanımlanmalıdır</a:t>
            </a:r>
            <a:r>
              <a:rPr lang="en-US" dirty="0"/>
              <a:t>.</a:t>
            </a:r>
            <a:endParaRPr lang="tr-TR" dirty="0"/>
          </a:p>
          <a:p>
            <a:pPr marL="0" indent="0" algn="just">
              <a:buNone/>
            </a:pPr>
            <a:endParaRPr lang="tr-TR" dirty="0"/>
          </a:p>
          <a:p>
            <a:pPr marL="0" indent="0" algn="just">
              <a:buNone/>
            </a:pPr>
            <a:r>
              <a:rPr lang="tr-TR" dirty="0"/>
              <a:t>(</a:t>
            </a:r>
            <a:r>
              <a:rPr lang="en-US" dirty="0"/>
              <a:t>Veri </a:t>
            </a:r>
            <a:r>
              <a:rPr lang="en-US" dirty="0" err="1"/>
              <a:t>seti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her </a:t>
            </a:r>
            <a:r>
              <a:rPr lang="en-US" dirty="0" err="1"/>
              <a:t>değişkenin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Girdi</a:t>
            </a:r>
            <a:r>
              <a:rPr lang="en-US" dirty="0"/>
              <a:t>,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Çıktı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Her</a:t>
            </a:r>
            <a:r>
              <a:rPr lang="tr-TR" dirty="0"/>
              <a:t> </a:t>
            </a:r>
            <a:r>
              <a:rPr lang="en-US" dirty="0" err="1"/>
              <a:t>İkisi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edilmesini</a:t>
            </a:r>
            <a:r>
              <a:rPr lang="en-US" dirty="0"/>
              <a:t> </a:t>
            </a:r>
            <a:r>
              <a:rPr lang="en-US" dirty="0" err="1"/>
              <a:t>belirtir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/>
              <a:t>in: </a:t>
            </a:r>
            <a:r>
              <a:rPr lang="en-US" dirty="0" err="1"/>
              <a:t>Girdi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out: </a:t>
            </a:r>
            <a:r>
              <a:rPr lang="en-US" dirty="0" err="1"/>
              <a:t>Çıktı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both: Hem </a:t>
            </a:r>
            <a:r>
              <a:rPr lang="en-US" dirty="0" err="1"/>
              <a:t>girdi</a:t>
            </a:r>
            <a:r>
              <a:rPr lang="en-US" dirty="0"/>
              <a:t>, </a:t>
            </a:r>
            <a:r>
              <a:rPr lang="en-US" dirty="0" err="1"/>
              <a:t>hemde</a:t>
            </a:r>
            <a:r>
              <a:rPr lang="en-US" dirty="0"/>
              <a:t> </a:t>
            </a:r>
            <a:r>
              <a:rPr lang="en-US" dirty="0" err="1"/>
              <a:t>çıktı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</a:t>
            </a:r>
            <a:r>
              <a:rPr lang="tr-TR" dirty="0"/>
              <a:t>)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6DAB2AF-24BC-4A92-F20C-1972BC626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812" y="5559552"/>
            <a:ext cx="3998976" cy="129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51165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506</TotalTime>
  <Words>1734</Words>
  <Application>Microsoft Office PowerPoint</Application>
  <PresentationFormat>Geniş ekran</PresentationFormat>
  <Paragraphs>217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Duman</vt:lpstr>
      <vt:lpstr>WEKA ile Birliktelik Kuralları</vt:lpstr>
      <vt:lpstr>İçindekiler</vt:lpstr>
      <vt:lpstr>WEKA nedir? </vt:lpstr>
      <vt:lpstr>Birliktelik Kuralları nedir?</vt:lpstr>
      <vt:lpstr>Birliktelik Kuralları Algoritmaları</vt:lpstr>
      <vt:lpstr>Birliktelik Kuralları Algoritmaları</vt:lpstr>
      <vt:lpstr>BİRLİKTELİK KURALLARI TÜRLERİ</vt:lpstr>
      <vt:lpstr>Birliktelik Kuralları Örnekleri</vt:lpstr>
      <vt:lpstr>Apriori Algoritması</vt:lpstr>
      <vt:lpstr>Apriori Algoritması</vt:lpstr>
      <vt:lpstr>Apriori Algoritması</vt:lpstr>
      <vt:lpstr>Apriori Algoritması</vt:lpstr>
      <vt:lpstr>Algoritmanın Adımları</vt:lpstr>
      <vt:lpstr>Market Sepet Analizi Örnek</vt:lpstr>
      <vt:lpstr>Market Sepet Analizi Örnek</vt:lpstr>
      <vt:lpstr>Market Sepet Analizi Örnek</vt:lpstr>
      <vt:lpstr>Market Sepet Analizi Örnek</vt:lpstr>
      <vt:lpstr>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Beyza Nur Yüksel</cp:lastModifiedBy>
  <cp:revision>32</cp:revision>
  <dcterms:created xsi:type="dcterms:W3CDTF">2020-04-15T07:57:29Z</dcterms:created>
  <dcterms:modified xsi:type="dcterms:W3CDTF">2023-01-11T16:07:48Z</dcterms:modified>
</cp:coreProperties>
</file>