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4" r:id="rId5"/>
    <p:sldId id="263" r:id="rId6"/>
    <p:sldId id="261" r:id="rId7"/>
    <p:sldId id="271" r:id="rId8"/>
    <p:sldId id="262" r:id="rId9"/>
    <p:sldId id="265" r:id="rId10"/>
    <p:sldId id="266" r:id="rId11"/>
    <p:sldId id="272" r:id="rId12"/>
    <p:sldId id="273" r:id="rId13"/>
    <p:sldId id="274" r:id="rId14"/>
    <p:sldId id="270" r:id="rId15"/>
    <p:sldId id="259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32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be.com/@bmdersleri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youtube.com/@bmdersleri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be.com/@bmdersleri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youtube.com/bmdersler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05042" y="4370664"/>
            <a:ext cx="6015714" cy="218449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6544" y="3151112"/>
            <a:ext cx="7296995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Python modellerin kayıt edilmesi ve yüklenmesi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119997" y="4539292"/>
            <a:ext cx="6381203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b="1" dirty="0">
                <a:solidFill>
                  <a:schemeClr val="tx1"/>
                </a:solidFill>
              </a:rPr>
              <a:t>Orkun Canıgür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14/01/2023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</p:txBody>
      </p:sp>
      <p:pic>
        <p:nvPicPr>
          <p:cNvPr id="12" name="Picture 2" descr="What Is Real Artificial Intelligence: Characteristics of True AI ...">
            <a:extLst>
              <a:ext uri="{FF2B5EF4-FFF2-40B4-BE49-F238E27FC236}">
                <a16:creationId xmlns:a16="http://schemas.microsoft.com/office/drawing/2014/main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372" y="4319146"/>
            <a:ext cx="3492832" cy="2328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Alt Başlık 2">
            <a:extLst>
              <a:ext uri="{FF2B5EF4-FFF2-40B4-BE49-F238E27FC236}">
                <a16:creationId xmlns:a16="http://schemas.microsoft.com/office/drawing/2014/main" id="{49E0EA79-140A-465A-BD6F-C58E011B4CAE}"/>
              </a:ext>
            </a:extLst>
          </p:cNvPr>
          <p:cNvSpPr txBox="1">
            <a:spLocks/>
          </p:cNvSpPr>
          <p:nvPr/>
        </p:nvSpPr>
        <p:spPr>
          <a:xfrm>
            <a:off x="3302737" y="959313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Veri Madenciliğine Giriş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610042" y="1570353"/>
            <a:ext cx="289332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http://youtube.com/@bmderslerim</a:t>
            </a:r>
            <a:endParaRPr lang="tr-TR" sz="12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5 Temel Soruda Veri Madenciliği (Data Mining) Nedir? - Vizyoner Genç">
            <a:extLst>
              <a:ext uri="{FF2B5EF4-FFF2-40B4-BE49-F238E27FC236}">
                <a16:creationId xmlns:a16="http://schemas.microsoft.com/office/drawing/2014/main" id="{DB474768-8265-4825-B490-0A4ABEF5E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374" y="440789"/>
            <a:ext cx="3441481" cy="19341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319D2D9E-98F2-4D32-AB5B-DC3A750997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094" t="21526" r="11094" b="21125"/>
          <a:stretch/>
        </p:blipFill>
        <p:spPr>
          <a:xfrm>
            <a:off x="1109726" y="264405"/>
            <a:ext cx="1811729" cy="133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Joblib</a:t>
            </a:r>
            <a:r>
              <a:rPr lang="tr-TR" dirty="0"/>
              <a:t> Nedir, Nasıl Kullanılır?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85C6F041-180E-8F8F-A94B-991590141F65}"/>
              </a:ext>
            </a:extLst>
          </p:cNvPr>
          <p:cNvSpPr txBox="1">
            <a:spLocks/>
          </p:cNvSpPr>
          <p:nvPr/>
        </p:nvSpPr>
        <p:spPr>
          <a:xfrm>
            <a:off x="1644563" y="1346929"/>
            <a:ext cx="9655408" cy="1488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Joblib</a:t>
            </a:r>
            <a:r>
              <a:rPr lang="en-US" dirty="0"/>
              <a:t>, Python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seri</a:t>
            </a:r>
            <a:r>
              <a:rPr lang="en-US" dirty="0"/>
              <a:t> hale </a:t>
            </a:r>
            <a:r>
              <a:rPr lang="en-US" dirty="0" err="1"/>
              <a:t>getirme</a:t>
            </a:r>
            <a:r>
              <a:rPr lang="en-US" dirty="0"/>
              <a:t> </a:t>
            </a:r>
            <a:r>
              <a:rPr lang="en-US" dirty="0" err="1"/>
              <a:t>modülüdür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pickle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benzer</a:t>
            </a:r>
            <a:r>
              <a:rPr lang="en-US" dirty="0"/>
              <a:t> </a:t>
            </a:r>
            <a:r>
              <a:rPr lang="en-US" dirty="0" err="1"/>
              <a:t>özelliklere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/>
              <a:t>. </a:t>
            </a:r>
            <a:r>
              <a:rPr lang="en-US" dirty="0" err="1"/>
              <a:t>Ancak</a:t>
            </a:r>
            <a:r>
              <a:rPr lang="en-US" dirty="0"/>
              <a:t>, </a:t>
            </a:r>
            <a:r>
              <a:rPr lang="en-US" dirty="0" err="1"/>
              <a:t>joblib</a:t>
            </a:r>
            <a:r>
              <a:rPr lang="en-US" dirty="0"/>
              <a:t>,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kümeleri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çalıştığı</a:t>
            </a:r>
            <a:r>
              <a:rPr lang="en-US" dirty="0"/>
              <a:t> </a:t>
            </a:r>
            <a:r>
              <a:rPr lang="en-US" dirty="0" err="1"/>
              <a:t>iddia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 Bu, </a:t>
            </a:r>
            <a:r>
              <a:rPr lang="en-US" dirty="0" err="1"/>
              <a:t>joblib'i</a:t>
            </a:r>
            <a:r>
              <a:rPr lang="en-US" dirty="0"/>
              <a:t>, </a:t>
            </a:r>
            <a:r>
              <a:rPr lang="en-US" dirty="0" err="1"/>
              <a:t>özellikle</a:t>
            </a:r>
            <a:r>
              <a:rPr lang="en-US" dirty="0"/>
              <a:t> </a:t>
            </a:r>
            <a:r>
              <a:rPr lang="en-US" dirty="0" err="1"/>
              <a:t>makine</a:t>
            </a:r>
            <a:r>
              <a:rPr lang="en-US" dirty="0"/>
              <a:t> </a:t>
            </a:r>
            <a:r>
              <a:rPr lang="en-US" dirty="0" err="1"/>
              <a:t>öğrenimi</a:t>
            </a:r>
            <a:r>
              <a:rPr lang="en-US" dirty="0"/>
              <a:t> </a:t>
            </a:r>
            <a:r>
              <a:rPr lang="en-US" dirty="0" err="1"/>
              <a:t>modelleri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eğitim</a:t>
            </a:r>
            <a:r>
              <a:rPr lang="en-US" dirty="0"/>
              <a:t> </a:t>
            </a:r>
            <a:r>
              <a:rPr lang="en-US" dirty="0" err="1"/>
              <a:t>aşamasından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kaydetme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yükleme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seçenek</a:t>
            </a:r>
            <a:r>
              <a:rPr lang="en-US" dirty="0"/>
              <a:t> </a:t>
            </a:r>
            <a:r>
              <a:rPr lang="en-US" dirty="0" err="1"/>
              <a:t>haline</a:t>
            </a:r>
            <a:r>
              <a:rPr lang="en-US" dirty="0"/>
              <a:t> </a:t>
            </a:r>
            <a:r>
              <a:rPr lang="en-US" dirty="0" err="1"/>
              <a:t>getirir</a:t>
            </a:r>
            <a:r>
              <a:rPr lang="en-US" dirty="0"/>
              <a:t>.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DD9D8C2-E749-DD89-12F8-7FF811212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5198" cy="276999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kumimoji="0" lang="tr-TR" altLang="tr-T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İçerik Yer Tutucusu 2">
            <a:extLst>
              <a:ext uri="{FF2B5EF4-FFF2-40B4-BE49-F238E27FC236}">
                <a16:creationId xmlns:a16="http://schemas.microsoft.com/office/drawing/2014/main" id="{7F3E6D71-57D9-5597-F887-C420AC4B88B8}"/>
              </a:ext>
            </a:extLst>
          </p:cNvPr>
          <p:cNvSpPr txBox="1">
            <a:spLocks/>
          </p:cNvSpPr>
          <p:nvPr/>
        </p:nvSpPr>
        <p:spPr>
          <a:xfrm rot="10800000" flipV="1">
            <a:off x="1644561" y="3123725"/>
            <a:ext cx="9655406" cy="2235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Bir Python </a:t>
            </a:r>
            <a:r>
              <a:rPr lang="en-US" dirty="0" err="1"/>
              <a:t>modelini</a:t>
            </a:r>
            <a:r>
              <a:rPr lang="en-US" dirty="0"/>
              <a:t> </a:t>
            </a:r>
            <a:r>
              <a:rPr lang="en-US" dirty="0" err="1"/>
              <a:t>joblib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kaydetmek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, </a:t>
            </a:r>
            <a:r>
              <a:rPr lang="en-US" dirty="0" err="1"/>
              <a:t>öncelikle</a:t>
            </a:r>
            <a:r>
              <a:rPr lang="en-US" dirty="0"/>
              <a:t> </a:t>
            </a:r>
            <a:r>
              <a:rPr lang="en-US" dirty="0" err="1"/>
              <a:t>joblib</a:t>
            </a:r>
            <a:r>
              <a:rPr lang="en-US" dirty="0"/>
              <a:t> </a:t>
            </a:r>
            <a:r>
              <a:rPr lang="en-US" dirty="0" err="1"/>
              <a:t>modülünü</a:t>
            </a:r>
            <a:r>
              <a:rPr lang="en-US" dirty="0"/>
              <a:t> import </a:t>
            </a:r>
            <a:r>
              <a:rPr lang="en-US" dirty="0" err="1"/>
              <a:t>edin</a:t>
            </a:r>
            <a:r>
              <a:rPr lang="en-US" dirty="0"/>
              <a:t>.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, model </a:t>
            </a:r>
            <a:r>
              <a:rPr lang="en-US" dirty="0" err="1"/>
              <a:t>nesnesini</a:t>
            </a:r>
            <a:r>
              <a:rPr lang="en-US" dirty="0"/>
              <a:t> </a:t>
            </a:r>
            <a:r>
              <a:rPr lang="en-US" dirty="0" err="1"/>
              <a:t>oluşturun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kaydetmek</a:t>
            </a:r>
            <a:r>
              <a:rPr lang="en-US" dirty="0"/>
              <a:t> </a:t>
            </a:r>
            <a:r>
              <a:rPr lang="en-US" dirty="0" err="1"/>
              <a:t>istediğiniz</a:t>
            </a:r>
            <a:r>
              <a:rPr lang="en-US" dirty="0"/>
              <a:t>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adını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uzantısını</a:t>
            </a:r>
            <a:r>
              <a:rPr lang="en-US" dirty="0"/>
              <a:t> </a:t>
            </a:r>
            <a:r>
              <a:rPr lang="en-US" dirty="0" err="1"/>
              <a:t>belirleyin</a:t>
            </a:r>
            <a:r>
              <a:rPr lang="en-US" dirty="0"/>
              <a:t>. </a:t>
            </a:r>
            <a:endParaRPr lang="tr-TR" dirty="0"/>
          </a:p>
          <a:p>
            <a:pPr marL="0" indent="0" algn="just">
              <a:buNone/>
            </a:pPr>
            <a:r>
              <a:rPr lang="tr-TR" dirty="0"/>
              <a:t>     </a:t>
            </a:r>
          </a:p>
          <a:p>
            <a:pPr marL="0" indent="0" algn="just">
              <a:buNone/>
            </a:pPr>
            <a:r>
              <a:rPr lang="tr-TR" dirty="0"/>
              <a:t>     </a:t>
            </a:r>
          </a:p>
          <a:p>
            <a:pPr marL="0" indent="0" algn="just">
              <a:buNone/>
            </a:pPr>
            <a:r>
              <a:rPr lang="tr-TR" dirty="0"/>
              <a:t>   </a:t>
            </a:r>
            <a:r>
              <a:rPr lang="en-US" dirty="0" err="1"/>
              <a:t>Örneği</a:t>
            </a:r>
            <a:r>
              <a:rPr lang="tr-TR" dirty="0"/>
              <a:t>n: </a:t>
            </a:r>
            <a:endParaRPr lang="en-US" dirty="0"/>
          </a:p>
        </p:txBody>
      </p:sp>
      <p:pic>
        <p:nvPicPr>
          <p:cNvPr id="21" name="Resim 20">
            <a:extLst>
              <a:ext uri="{FF2B5EF4-FFF2-40B4-BE49-F238E27FC236}">
                <a16:creationId xmlns:a16="http://schemas.microsoft.com/office/drawing/2014/main" id="{9F1C552F-4A4E-B024-FF97-D0DE4F076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475" y="4287218"/>
            <a:ext cx="3451625" cy="214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34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Joblib</a:t>
            </a:r>
            <a:r>
              <a:rPr lang="tr-TR" dirty="0"/>
              <a:t> Nedir, Nasıl Kullanılır?(Devam)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85C6F041-180E-8F8F-A94B-991590141F65}"/>
              </a:ext>
            </a:extLst>
          </p:cNvPr>
          <p:cNvSpPr txBox="1">
            <a:spLocks/>
          </p:cNvSpPr>
          <p:nvPr/>
        </p:nvSpPr>
        <p:spPr>
          <a:xfrm>
            <a:off x="1644563" y="1346929"/>
            <a:ext cx="9655408" cy="1488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tr-TR" dirty="0"/>
          </a:p>
          <a:p>
            <a:pPr algn="just"/>
            <a:r>
              <a:rPr lang="en-US" dirty="0"/>
              <a:t>Bir Python </a:t>
            </a:r>
            <a:r>
              <a:rPr lang="en-US" dirty="0" err="1"/>
              <a:t>modelini</a:t>
            </a:r>
            <a:r>
              <a:rPr lang="en-US" dirty="0"/>
              <a:t> </a:t>
            </a:r>
            <a:r>
              <a:rPr lang="en-US" dirty="0" err="1"/>
              <a:t>joblib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yüklemek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, </a:t>
            </a:r>
            <a:r>
              <a:rPr lang="en-US" dirty="0" err="1"/>
              <a:t>yüklemek</a:t>
            </a:r>
            <a:r>
              <a:rPr lang="en-US" dirty="0"/>
              <a:t> </a:t>
            </a:r>
            <a:r>
              <a:rPr lang="en-US" dirty="0" err="1"/>
              <a:t>istediğiniz</a:t>
            </a:r>
            <a:r>
              <a:rPr lang="en-US" dirty="0"/>
              <a:t>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adını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uzantısını</a:t>
            </a:r>
            <a:r>
              <a:rPr lang="en-US" dirty="0"/>
              <a:t> </a:t>
            </a:r>
            <a:r>
              <a:rPr lang="en-US" dirty="0" err="1"/>
              <a:t>belirleyin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kodları</a:t>
            </a:r>
            <a:r>
              <a:rPr lang="en-US" dirty="0"/>
              <a:t> </a:t>
            </a:r>
            <a:r>
              <a:rPr lang="en-US" dirty="0" err="1"/>
              <a:t>kullanın</a:t>
            </a:r>
            <a:r>
              <a:rPr lang="en-US" dirty="0"/>
              <a:t>: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DD9D8C2-E749-DD89-12F8-7FF811212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5198" cy="276999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kumimoji="0" lang="tr-TR" altLang="tr-T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İçerik Yer Tutucusu 2">
            <a:extLst>
              <a:ext uri="{FF2B5EF4-FFF2-40B4-BE49-F238E27FC236}">
                <a16:creationId xmlns:a16="http://schemas.microsoft.com/office/drawing/2014/main" id="{7F3E6D71-57D9-5597-F887-C420AC4B88B8}"/>
              </a:ext>
            </a:extLst>
          </p:cNvPr>
          <p:cNvSpPr txBox="1">
            <a:spLocks/>
          </p:cNvSpPr>
          <p:nvPr/>
        </p:nvSpPr>
        <p:spPr>
          <a:xfrm rot="10800000" flipV="1">
            <a:off x="1555661" y="3707925"/>
            <a:ext cx="9655406" cy="2235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tr-TR" dirty="0"/>
          </a:p>
          <a:p>
            <a:pPr algn="just"/>
            <a:r>
              <a:rPr lang="en-US" dirty="0" err="1"/>
              <a:t>Yüklenen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kullanmak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, model </a:t>
            </a:r>
            <a:r>
              <a:rPr lang="en-US" dirty="0" err="1"/>
              <a:t>nesnesine</a:t>
            </a:r>
            <a:r>
              <a:rPr lang="en-US" dirty="0"/>
              <a:t> </a:t>
            </a:r>
            <a:r>
              <a:rPr lang="en-US" dirty="0" err="1"/>
              <a:t>erişebilirsiniz</a:t>
            </a:r>
            <a:r>
              <a:rPr lang="en-US" dirty="0"/>
              <a:t>.</a:t>
            </a:r>
            <a:endParaRPr lang="tr-TR" dirty="0"/>
          </a:p>
          <a:p>
            <a:pPr marL="0" indent="0" algn="just">
              <a:buNone/>
            </a:pPr>
            <a:r>
              <a:rPr lang="tr-TR" dirty="0"/>
              <a:t>     </a:t>
            </a:r>
          </a:p>
          <a:p>
            <a:pPr marL="0" indent="0" algn="just">
              <a:buNone/>
            </a:pPr>
            <a:r>
              <a:rPr lang="tr-TR" dirty="0"/>
              <a:t>   </a:t>
            </a:r>
            <a:r>
              <a:rPr lang="en-US" dirty="0" err="1"/>
              <a:t>Örneği</a:t>
            </a:r>
            <a:r>
              <a:rPr lang="tr-TR" dirty="0"/>
              <a:t>n: 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56034EE-A44A-4573-1118-4D26152AE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395" y="2696833"/>
            <a:ext cx="5109209" cy="918322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38B5A722-B063-A745-6336-AAD88686E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395" y="4688362"/>
            <a:ext cx="5109209" cy="137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13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205" y="624110"/>
            <a:ext cx="9655408" cy="1280890"/>
          </a:xfrm>
        </p:spPr>
        <p:txBody>
          <a:bodyPr>
            <a:normAutofit/>
          </a:bodyPr>
          <a:lstStyle/>
          <a:p>
            <a:r>
              <a:rPr lang="tr-TR" dirty="0"/>
              <a:t>Python Modellerin Kayıt Edilmesi Ve Yüklenmesi Örneği-1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85C6F041-180E-8F8F-A94B-991590141F65}"/>
              </a:ext>
            </a:extLst>
          </p:cNvPr>
          <p:cNvSpPr txBox="1">
            <a:spLocks/>
          </p:cNvSpPr>
          <p:nvPr/>
        </p:nvSpPr>
        <p:spPr>
          <a:xfrm>
            <a:off x="1601420" y="1905000"/>
            <a:ext cx="5099137" cy="23791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en-US" dirty="0"/>
              <a:t>Bu </a:t>
            </a:r>
            <a:r>
              <a:rPr lang="en-US" dirty="0" err="1"/>
              <a:t>örnekte</a:t>
            </a:r>
            <a:r>
              <a:rPr lang="en-US" dirty="0"/>
              <a:t>, Python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oluşturulan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kütüphane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k-NN (k-Nearest Neighbors)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eğitilir</a:t>
            </a:r>
            <a:r>
              <a:rPr lang="en-US" dirty="0"/>
              <a:t>, </a:t>
            </a:r>
            <a:r>
              <a:rPr lang="en-US" dirty="0" err="1"/>
              <a:t>joblib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kaydedilir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yüklenir</a:t>
            </a:r>
            <a:r>
              <a:rPr lang="en-US" dirty="0"/>
              <a:t>.</a:t>
            </a:r>
            <a:r>
              <a:rPr lang="tr-TR" dirty="0"/>
              <a:t>(E</a:t>
            </a:r>
            <a:r>
              <a:rPr lang="nn-NO" dirty="0"/>
              <a:t>ğitim verisi olarak iris veri kümesi kullanılmıştır. Model KNeighborsClass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DD9D8C2-E749-DD89-12F8-7FF811212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5198" cy="276999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kumimoji="0" lang="tr-TR" altLang="tr-T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796D8CE-B08A-6175-2E16-BD891FEFE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535" y="1786404"/>
            <a:ext cx="4143953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86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205" y="624110"/>
            <a:ext cx="9655408" cy="1280890"/>
          </a:xfrm>
        </p:spPr>
        <p:txBody>
          <a:bodyPr>
            <a:normAutofit/>
          </a:bodyPr>
          <a:lstStyle/>
          <a:p>
            <a:r>
              <a:rPr lang="tr-TR" dirty="0"/>
              <a:t>Python Modellerin Kayıt Edilmesi Ve Yüklenmesi Örneği-2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85C6F041-180E-8F8F-A94B-991590141F65}"/>
              </a:ext>
            </a:extLst>
          </p:cNvPr>
          <p:cNvSpPr txBox="1">
            <a:spLocks/>
          </p:cNvSpPr>
          <p:nvPr/>
        </p:nvSpPr>
        <p:spPr>
          <a:xfrm>
            <a:off x="1601420" y="1904999"/>
            <a:ext cx="5099137" cy="4527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en-US" dirty="0"/>
              <a:t>Bu </a:t>
            </a:r>
            <a:r>
              <a:rPr lang="en-US" dirty="0" err="1"/>
              <a:t>örnekte</a:t>
            </a:r>
            <a:r>
              <a:rPr lang="en-US" dirty="0"/>
              <a:t>, Python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oluşturulan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kütüphane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lineer</a:t>
            </a:r>
            <a:r>
              <a:rPr lang="en-US" dirty="0"/>
              <a:t> </a:t>
            </a:r>
            <a:r>
              <a:rPr lang="en-US" dirty="0" err="1"/>
              <a:t>regresyon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eğitilir</a:t>
            </a:r>
            <a:r>
              <a:rPr lang="en-US" dirty="0"/>
              <a:t>, </a:t>
            </a:r>
            <a:r>
              <a:rPr lang="en-US" dirty="0" err="1"/>
              <a:t>kaydedilir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yüklenir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tr-TR" dirty="0"/>
              <a:t>E</a:t>
            </a:r>
            <a:r>
              <a:rPr lang="en-US" dirty="0" err="1"/>
              <a:t>ğitim</a:t>
            </a:r>
            <a:r>
              <a:rPr lang="en-US" dirty="0"/>
              <a:t> </a:t>
            </a:r>
            <a:r>
              <a:rPr lang="en-US" dirty="0" err="1"/>
              <a:t>verisi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rasgele</a:t>
            </a:r>
            <a:r>
              <a:rPr lang="en-US" dirty="0"/>
              <a:t> </a:t>
            </a:r>
            <a:r>
              <a:rPr lang="en-US" dirty="0" err="1"/>
              <a:t>veriler</a:t>
            </a:r>
            <a:r>
              <a:rPr lang="en-US" dirty="0"/>
              <a:t> </a:t>
            </a:r>
            <a:r>
              <a:rPr lang="en-US" dirty="0" err="1"/>
              <a:t>kullanılmıştır</a:t>
            </a:r>
            <a:r>
              <a:rPr lang="en-US" dirty="0"/>
              <a:t>. Model </a:t>
            </a:r>
            <a:r>
              <a:rPr lang="en-US" dirty="0" err="1"/>
              <a:t>LinearRegression</a:t>
            </a:r>
            <a:r>
              <a:rPr lang="en-US" dirty="0"/>
              <a:t> </a:t>
            </a:r>
            <a:r>
              <a:rPr lang="en-US" dirty="0" err="1"/>
              <a:t>kütüphanesi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oluşturulur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eğitilir</a:t>
            </a:r>
            <a:r>
              <a:rPr lang="en-US" dirty="0"/>
              <a:t>.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model pickle </a:t>
            </a:r>
            <a:r>
              <a:rPr lang="en-US" dirty="0" err="1"/>
              <a:t>modülü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'</a:t>
            </a:r>
            <a:r>
              <a:rPr lang="en-US" dirty="0" err="1"/>
              <a:t>model.pkl</a:t>
            </a:r>
            <a:r>
              <a:rPr lang="en-US" dirty="0"/>
              <a:t>' </a:t>
            </a:r>
            <a:r>
              <a:rPr lang="en-US" dirty="0" err="1"/>
              <a:t>dosyasına</a:t>
            </a:r>
            <a:r>
              <a:rPr lang="en-US" dirty="0"/>
              <a:t> </a:t>
            </a:r>
            <a:r>
              <a:rPr lang="en-US" dirty="0" err="1"/>
              <a:t>kaydedilir</a:t>
            </a:r>
            <a:r>
              <a:rPr lang="en-US" dirty="0"/>
              <a:t>. Son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yüklenir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DD9D8C2-E749-DD89-12F8-7FF811212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5198" cy="276999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kumimoji="0" lang="tr-TR" altLang="tr-T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796D8CE-B08A-6175-2E16-BD891FEFE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535" y="1786404"/>
            <a:ext cx="4143953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3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Sonuç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190" y="1367149"/>
            <a:ext cx="10086553" cy="5364265"/>
          </a:xfrm>
        </p:spPr>
        <p:txBody>
          <a:bodyPr>
            <a:normAutofit/>
          </a:bodyPr>
          <a:lstStyle/>
          <a:p>
            <a:pPr algn="just"/>
            <a:endParaRPr lang="tr-TR" dirty="0"/>
          </a:p>
          <a:p>
            <a:pPr algn="just"/>
            <a:r>
              <a:rPr lang="en-US" dirty="0"/>
              <a:t>Model </a:t>
            </a:r>
            <a:r>
              <a:rPr lang="en-US" dirty="0" err="1"/>
              <a:t>kaydetme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yükleme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model </a:t>
            </a:r>
            <a:r>
              <a:rPr lang="en-US" dirty="0" err="1"/>
              <a:t>nesnesini</a:t>
            </a:r>
            <a:r>
              <a:rPr lang="en-US" dirty="0"/>
              <a:t> </a:t>
            </a:r>
            <a:r>
              <a:rPr lang="en-US" dirty="0" err="1"/>
              <a:t>içerebilir</a:t>
            </a:r>
            <a:r>
              <a:rPr lang="en-US" dirty="0"/>
              <a:t>,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zamanda</a:t>
            </a:r>
            <a:r>
              <a:rPr lang="en-US" dirty="0"/>
              <a:t> </a:t>
            </a:r>
            <a:r>
              <a:rPr lang="en-US" dirty="0" err="1"/>
              <a:t>eğitim</a:t>
            </a:r>
            <a:r>
              <a:rPr lang="en-US" dirty="0"/>
              <a:t> </a:t>
            </a:r>
            <a:r>
              <a:rPr lang="en-US" dirty="0" err="1"/>
              <a:t>verisi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bağımlılıkları</a:t>
            </a:r>
            <a:r>
              <a:rPr lang="en-US" dirty="0"/>
              <a:t> </a:t>
            </a:r>
            <a:r>
              <a:rPr lang="en-US" dirty="0" err="1"/>
              <a:t>içerebilir</a:t>
            </a:r>
            <a:r>
              <a:rPr lang="en-US" dirty="0"/>
              <a:t>. Bu, </a:t>
            </a:r>
            <a:r>
              <a:rPr lang="en-US" dirty="0" err="1"/>
              <a:t>modelin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çalışmasını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gereklidir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Model </a:t>
            </a:r>
            <a:r>
              <a:rPr lang="en-US" dirty="0" err="1"/>
              <a:t>kaydetme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yükleme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, </a:t>
            </a:r>
            <a:r>
              <a:rPr lang="en-US" dirty="0" err="1"/>
              <a:t>modelin</a:t>
            </a:r>
            <a:r>
              <a:rPr lang="en-US" dirty="0"/>
              <a:t> </a:t>
            </a:r>
            <a:r>
              <a:rPr lang="en-US" dirty="0" err="1"/>
              <a:t>eğitim</a:t>
            </a:r>
            <a:r>
              <a:rPr lang="en-US" dirty="0"/>
              <a:t> </a:t>
            </a:r>
            <a:r>
              <a:rPr lang="en-US" dirty="0" err="1"/>
              <a:t>aşamasından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kullanılmasını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eğitim</a:t>
            </a:r>
            <a:r>
              <a:rPr lang="en-US" dirty="0"/>
              <a:t> </a:t>
            </a:r>
            <a:r>
              <a:rPr lang="en-US" dirty="0" err="1"/>
              <a:t>aşamasının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yapılmasını</a:t>
            </a:r>
            <a:r>
              <a:rPr lang="en-US" dirty="0"/>
              <a:t> </a:t>
            </a:r>
            <a:r>
              <a:rPr lang="en-US" dirty="0" err="1"/>
              <a:t>gerektirmez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Model </a:t>
            </a:r>
            <a:r>
              <a:rPr lang="en-US" dirty="0" err="1"/>
              <a:t>kaydetme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, </a:t>
            </a:r>
            <a:r>
              <a:rPr lang="en-US" dirty="0" err="1"/>
              <a:t>modelin</a:t>
            </a:r>
            <a:r>
              <a:rPr lang="en-US" dirty="0"/>
              <a:t> </a:t>
            </a:r>
            <a:r>
              <a:rPr lang="en-US" dirty="0" err="1"/>
              <a:t>özelliklerini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ağırlıklarını</a:t>
            </a:r>
            <a:r>
              <a:rPr lang="en-US" dirty="0"/>
              <a:t> </a:t>
            </a:r>
            <a:r>
              <a:rPr lang="en-US" dirty="0" err="1"/>
              <a:t>içerebilir</a:t>
            </a:r>
            <a:r>
              <a:rPr lang="en-US" dirty="0"/>
              <a:t>,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eğitim</a:t>
            </a:r>
            <a:r>
              <a:rPr lang="en-US" dirty="0"/>
              <a:t> </a:t>
            </a:r>
            <a:r>
              <a:rPr lang="en-US" dirty="0" err="1"/>
              <a:t>algoritmasını</a:t>
            </a:r>
            <a:r>
              <a:rPr lang="en-US" dirty="0"/>
              <a:t> </a:t>
            </a:r>
            <a:r>
              <a:rPr lang="en-US" dirty="0" err="1"/>
              <a:t>içeremez</a:t>
            </a:r>
            <a:r>
              <a:rPr lang="en-US" dirty="0"/>
              <a:t>. Bu </a:t>
            </a:r>
            <a:r>
              <a:rPr lang="en-US" dirty="0" err="1"/>
              <a:t>nedenle</a:t>
            </a:r>
            <a:r>
              <a:rPr lang="en-US" dirty="0"/>
              <a:t>, </a:t>
            </a:r>
            <a:r>
              <a:rPr lang="en-US" dirty="0" err="1"/>
              <a:t>modelin</a:t>
            </a:r>
            <a:r>
              <a:rPr lang="en-US" dirty="0"/>
              <a:t> </a:t>
            </a:r>
            <a:r>
              <a:rPr lang="en-US" dirty="0" err="1"/>
              <a:t>eğitim</a:t>
            </a:r>
            <a:r>
              <a:rPr lang="en-US" dirty="0"/>
              <a:t> </a:t>
            </a:r>
            <a:r>
              <a:rPr lang="en-US" dirty="0" err="1"/>
              <a:t>algoritmasının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çalıştığının</a:t>
            </a:r>
            <a:r>
              <a:rPr lang="en-US" dirty="0"/>
              <a:t> </a:t>
            </a:r>
            <a:r>
              <a:rPr lang="en-US" dirty="0" err="1"/>
              <a:t>bilinmesi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Joblib</a:t>
            </a:r>
            <a:r>
              <a:rPr lang="en-US" dirty="0"/>
              <a:t> </a:t>
            </a:r>
            <a:r>
              <a:rPr lang="en-US" dirty="0" err="1"/>
              <a:t>modülü</a:t>
            </a:r>
            <a:r>
              <a:rPr lang="en-US" dirty="0"/>
              <a:t>, pickle </a:t>
            </a:r>
            <a:r>
              <a:rPr lang="en-US" dirty="0" err="1"/>
              <a:t>modülüne</a:t>
            </a:r>
            <a:r>
              <a:rPr lang="en-US" dirty="0"/>
              <a:t> </a:t>
            </a:r>
            <a:r>
              <a:rPr lang="en-US" dirty="0" err="1"/>
              <a:t>benzer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Model </a:t>
            </a:r>
            <a:r>
              <a:rPr lang="en-US" dirty="0" err="1"/>
              <a:t>kaydetme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yükleme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, </a:t>
            </a:r>
            <a:r>
              <a:rPr lang="en-US" dirty="0" err="1"/>
              <a:t>modelin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kopyasını</a:t>
            </a:r>
            <a:r>
              <a:rPr lang="en-US" dirty="0"/>
              <a:t> </a:t>
            </a:r>
            <a:r>
              <a:rPr lang="en-US" dirty="0" err="1"/>
              <a:t>içerebilir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eğitim</a:t>
            </a:r>
            <a:r>
              <a:rPr lang="en-US" dirty="0"/>
              <a:t> </a:t>
            </a:r>
            <a:r>
              <a:rPr lang="en-US" dirty="0" err="1"/>
              <a:t>aşamasının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yapılmasını</a:t>
            </a:r>
            <a:r>
              <a:rPr lang="en-US" dirty="0"/>
              <a:t> </a:t>
            </a:r>
            <a:r>
              <a:rPr lang="en-US" dirty="0" err="1"/>
              <a:t>gerektirir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7588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Save and Load Machine Learning Models in Python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/>
              <a:t>https://machinelearningmastery.com/save-load-machine-learning-models-python-scikit-learn/</a:t>
            </a:r>
            <a:r>
              <a:rPr lang="tr-TR" dirty="0"/>
              <a:t>)</a:t>
            </a:r>
          </a:p>
          <a:p>
            <a:r>
              <a:rPr lang="en-US" dirty="0"/>
              <a:t>Python Model Saving And </a:t>
            </a:r>
            <a:r>
              <a:rPr lang="en-US" dirty="0" err="1"/>
              <a:t>Loadin</a:t>
            </a:r>
            <a:r>
              <a:rPr lang="tr-TR" dirty="0"/>
              <a:t>g </a:t>
            </a:r>
            <a:r>
              <a:rPr lang="tr-TR" dirty="0" err="1"/>
              <a:t>Why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/>
              <a:t>https://chat.openai.com/</a:t>
            </a:r>
            <a:r>
              <a:rPr lang="tr-TR" dirty="0"/>
              <a:t>)</a:t>
            </a:r>
          </a:p>
          <a:p>
            <a:r>
              <a:rPr lang="en-US" dirty="0"/>
              <a:t>Python Model Saving And </a:t>
            </a:r>
            <a:r>
              <a:rPr lang="en-US" dirty="0" err="1"/>
              <a:t>Loadin</a:t>
            </a:r>
            <a:r>
              <a:rPr lang="tr-TR" dirty="0"/>
              <a:t>g</a:t>
            </a:r>
            <a:br>
              <a:rPr lang="tr-TR" dirty="0"/>
            </a:br>
            <a:r>
              <a:rPr lang="tr-TR" dirty="0"/>
              <a:t>(https://www.geeksforgeeks.org/save-and-load-machine-learning-models-in-python-with-scikit-learn/)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03FCA83D-C5FB-435B-A2B5-B2A5937640CC}"/>
              </a:ext>
            </a:extLst>
          </p:cNvPr>
          <p:cNvSpPr/>
          <p:nvPr/>
        </p:nvSpPr>
        <p:spPr>
          <a:xfrm>
            <a:off x="9303026" y="6450986"/>
            <a:ext cx="288897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http://youtube.com/@bmderslerim</a:t>
            </a:r>
            <a:endParaRPr lang="tr-TR" sz="12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C884824E-9ABA-46E8-A589-83522BCF90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94" t="21526" r="11094" b="21125"/>
          <a:stretch/>
        </p:blipFill>
        <p:spPr>
          <a:xfrm>
            <a:off x="10052869" y="5115683"/>
            <a:ext cx="1811729" cy="133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4362681" y="5057069"/>
            <a:ext cx="7613734" cy="169318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2720" y="2984641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4693186" y="5158863"/>
            <a:ext cx="7157490" cy="14895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tr-TR" b="1" dirty="0">
                <a:solidFill>
                  <a:schemeClr val="tx1"/>
                </a:solidFill>
              </a:rPr>
              <a:t>Orkun Canıgür</a:t>
            </a:r>
            <a:br>
              <a:rPr lang="tr-TR" b="1" dirty="0">
                <a:solidFill>
                  <a:schemeClr val="tx1"/>
                </a:solidFill>
              </a:rPr>
            </a:b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                       : orkun832832@gmail.com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14/01/2023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</p:txBody>
      </p:sp>
      <p:sp>
        <p:nvSpPr>
          <p:cNvPr id="10" name="Alt Başlık 2">
            <a:extLst>
              <a:ext uri="{FF2B5EF4-FFF2-40B4-BE49-F238E27FC236}">
                <a16:creationId xmlns:a16="http://schemas.microsoft.com/office/drawing/2014/main" id="{F3FB4516-AA03-4E40-A3E9-4BD1CB9AAD92}"/>
              </a:ext>
            </a:extLst>
          </p:cNvPr>
          <p:cNvSpPr txBox="1">
            <a:spLocks/>
          </p:cNvSpPr>
          <p:nvPr/>
        </p:nvSpPr>
        <p:spPr>
          <a:xfrm>
            <a:off x="3526004" y="50651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Veri Madenciliğine Giriş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8" name="Picture 2" descr="5 Temel Soruda Veri Madenciliği (Data Mining) Nedir? - Vizyoner Genç">
            <a:extLst>
              <a:ext uri="{FF2B5EF4-FFF2-40B4-BE49-F238E27FC236}">
                <a16:creationId xmlns:a16="http://schemas.microsoft.com/office/drawing/2014/main" id="{B5411EE9-9287-46B7-A776-02783B9C2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95" y="318325"/>
            <a:ext cx="3441481" cy="19341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1" name="Dikdörtgen 10">
            <a:extLst>
              <a:ext uri="{FF2B5EF4-FFF2-40B4-BE49-F238E27FC236}">
                <a16:creationId xmlns:a16="http://schemas.microsoft.com/office/drawing/2014/main" id="{DB04ABB8-254C-4048-B046-344B5E0579C6}"/>
              </a:ext>
            </a:extLst>
          </p:cNvPr>
          <p:cNvSpPr/>
          <p:nvPr/>
        </p:nvSpPr>
        <p:spPr>
          <a:xfrm>
            <a:off x="564054" y="1473529"/>
            <a:ext cx="291696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http://youtube.com/@bmderslerim</a:t>
            </a:r>
            <a:endParaRPr lang="tr-TR" sz="12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AB8EB301-BEE9-4D50-B8FC-046E46C5C2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094" t="21526" r="11094" b="21125"/>
          <a:stretch/>
        </p:blipFill>
        <p:spPr>
          <a:xfrm>
            <a:off x="1054642" y="107098"/>
            <a:ext cx="1811729" cy="133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492578"/>
            <a:ext cx="8915400" cy="3777622"/>
          </a:xfrm>
        </p:spPr>
        <p:txBody>
          <a:bodyPr>
            <a:normAutofit fontScale="92500" lnSpcReduction="20000"/>
          </a:bodyPr>
          <a:lstStyle/>
          <a:p>
            <a:r>
              <a:rPr lang="tr-TR" dirty="0"/>
              <a:t>Python Modellerin Kayıt Edilmesi Ve Yüklenmesi Nedir?</a:t>
            </a:r>
          </a:p>
          <a:p>
            <a:r>
              <a:rPr lang="tr-TR" dirty="0"/>
              <a:t>Python Modellerin Kayıt Edilmesi Ve Yüklenmesi</a:t>
            </a:r>
            <a:r>
              <a:rPr lang="tr-TR" sz="1800" dirty="0"/>
              <a:t> için modellerin oluşturulması </a:t>
            </a:r>
            <a:endParaRPr lang="tr-TR" dirty="0"/>
          </a:p>
          <a:p>
            <a:r>
              <a:rPr lang="tr-TR" dirty="0"/>
              <a:t>Python Modellerin Kayıt Edilmesi Ve Yüklenmesi Yöntemleri</a:t>
            </a:r>
          </a:p>
          <a:p>
            <a:r>
              <a:rPr lang="en-US" dirty="0"/>
              <a:t>Python </a:t>
            </a:r>
            <a:r>
              <a:rPr lang="tr-TR" dirty="0"/>
              <a:t>M</a:t>
            </a:r>
            <a:r>
              <a:rPr lang="en-US" dirty="0" err="1"/>
              <a:t>odel</a:t>
            </a:r>
            <a:r>
              <a:rPr lang="tr-TR" dirty="0" err="1"/>
              <a:t>ler</a:t>
            </a:r>
            <a:r>
              <a:rPr lang="en-US" dirty="0" err="1"/>
              <a:t>ini</a:t>
            </a:r>
            <a:r>
              <a:rPr lang="tr-TR" dirty="0"/>
              <a:t>n</a:t>
            </a:r>
            <a:r>
              <a:rPr lang="en-US" dirty="0"/>
              <a:t> </a:t>
            </a:r>
            <a:r>
              <a:rPr lang="tr-TR" dirty="0"/>
              <a:t>K</a:t>
            </a:r>
            <a:r>
              <a:rPr lang="en-US" dirty="0"/>
              <a:t>ay</a:t>
            </a:r>
            <a:r>
              <a:rPr lang="tr-TR" dirty="0" err="1"/>
              <a:t>ıt</a:t>
            </a:r>
            <a:r>
              <a:rPr lang="tr-TR" dirty="0"/>
              <a:t> Edilmesi</a:t>
            </a:r>
          </a:p>
          <a:p>
            <a:r>
              <a:rPr lang="en-US" dirty="0"/>
              <a:t>Python </a:t>
            </a:r>
            <a:r>
              <a:rPr lang="tr-TR" dirty="0"/>
              <a:t>M</a:t>
            </a:r>
            <a:r>
              <a:rPr lang="en-US" dirty="0" err="1"/>
              <a:t>odel</a:t>
            </a:r>
            <a:r>
              <a:rPr lang="tr-TR" dirty="0" err="1"/>
              <a:t>ler</a:t>
            </a:r>
            <a:r>
              <a:rPr lang="en-US" dirty="0" err="1"/>
              <a:t>ini</a:t>
            </a:r>
            <a:r>
              <a:rPr lang="tr-TR" dirty="0"/>
              <a:t>n</a:t>
            </a:r>
            <a:r>
              <a:rPr lang="en-US" dirty="0"/>
              <a:t> </a:t>
            </a:r>
            <a:r>
              <a:rPr lang="tr-TR" dirty="0"/>
              <a:t>Yüklenmesi</a:t>
            </a:r>
          </a:p>
          <a:p>
            <a:r>
              <a:rPr lang="tr-TR" dirty="0" err="1"/>
              <a:t>Pickle</a:t>
            </a:r>
            <a:r>
              <a:rPr lang="tr-TR" dirty="0"/>
              <a:t> Nedir, Nasıl Kullanılır?</a:t>
            </a:r>
          </a:p>
          <a:p>
            <a:r>
              <a:rPr lang="tr-TR" dirty="0" err="1"/>
              <a:t>Joblib</a:t>
            </a:r>
            <a:r>
              <a:rPr lang="tr-TR" dirty="0"/>
              <a:t> Nedir, Nasıl Kullanılır?</a:t>
            </a:r>
          </a:p>
          <a:p>
            <a:r>
              <a:rPr lang="tr-TR" dirty="0"/>
              <a:t>Python Modellerin Kayıt Edilmesi Ve Yüklenmesi Örneği-1</a:t>
            </a:r>
          </a:p>
          <a:p>
            <a:r>
              <a:rPr lang="tr-TR" dirty="0"/>
              <a:t>Python Modellerin Kayıt Edilmesi Ve Yüklenmesi Örneği-2</a:t>
            </a:r>
          </a:p>
          <a:p>
            <a:r>
              <a:rPr lang="tr-TR" dirty="0"/>
              <a:t>Sonuç</a:t>
            </a:r>
          </a:p>
          <a:p>
            <a:r>
              <a:rPr lang="tr-TR" dirty="0"/>
              <a:t>Kaynaklar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6172CFBE-5876-4842-A283-B284E964BE1B}"/>
              </a:ext>
            </a:extLst>
          </p:cNvPr>
          <p:cNvSpPr/>
          <p:nvPr/>
        </p:nvSpPr>
        <p:spPr>
          <a:xfrm>
            <a:off x="9221118" y="6547199"/>
            <a:ext cx="291072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http://youtube.com/@bmderslerim</a:t>
            </a:r>
            <a:endParaRPr lang="tr-TR" sz="12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452394C0-7382-490D-A6ED-0FD560AF12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94" t="21526" r="11094" b="21125"/>
          <a:stretch/>
        </p:blipFill>
        <p:spPr>
          <a:xfrm>
            <a:off x="9857119" y="5211896"/>
            <a:ext cx="1811729" cy="1335303"/>
          </a:xfrm>
          <a:prstGeom prst="rect">
            <a:avLst/>
          </a:prstGeom>
        </p:spPr>
      </p:pic>
      <p:pic>
        <p:nvPicPr>
          <p:cNvPr id="1026" name="Picture 2" descr="Content Writer Resume - How to Build the Perfect Resume | Leverage Edu">
            <a:extLst>
              <a:ext uri="{FF2B5EF4-FFF2-40B4-BE49-F238E27FC236}">
                <a16:creationId xmlns:a16="http://schemas.microsoft.com/office/drawing/2014/main" id="{0A2E6492-6398-476E-9C1F-A21814238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071" y="305522"/>
            <a:ext cx="3465566" cy="216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927" y="624110"/>
            <a:ext cx="9733685" cy="1280890"/>
          </a:xfrm>
        </p:spPr>
        <p:txBody>
          <a:bodyPr>
            <a:normAutofit fontScale="90000"/>
          </a:bodyPr>
          <a:lstStyle/>
          <a:p>
            <a:r>
              <a:rPr lang="tr-TR" dirty="0"/>
              <a:t>Python Modellerin Kayıt Edilmesi Ve Yüklenmesi N</a:t>
            </a:r>
            <a:r>
              <a:rPr lang="en-US" dirty="0" err="1"/>
              <a:t>edir</a:t>
            </a:r>
            <a:r>
              <a:rPr lang="en-US" dirty="0"/>
              <a:t>?</a:t>
            </a:r>
            <a:br>
              <a:rPr lang="tr-TR" dirty="0"/>
            </a:br>
            <a:br>
              <a:rPr lang="tr-TR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6977675" cy="4589387"/>
          </a:xfrm>
        </p:spPr>
        <p:txBody>
          <a:bodyPr>
            <a:normAutofit/>
          </a:bodyPr>
          <a:lstStyle/>
          <a:p>
            <a:pPr algn="just"/>
            <a:endParaRPr lang="tr-TR" dirty="0"/>
          </a:p>
          <a:p>
            <a:pPr algn="just"/>
            <a:r>
              <a:rPr lang="en-US" dirty="0"/>
              <a:t>Python </a:t>
            </a:r>
            <a:r>
              <a:rPr lang="en-US" dirty="0" err="1"/>
              <a:t>modellerinin</a:t>
            </a:r>
            <a:r>
              <a:rPr lang="en-US" dirty="0"/>
              <a:t> </a:t>
            </a:r>
            <a:r>
              <a:rPr lang="en-US" dirty="0" err="1"/>
              <a:t>kayıt</a:t>
            </a:r>
            <a:r>
              <a:rPr lang="en-US" dirty="0"/>
              <a:t> </a:t>
            </a:r>
            <a:r>
              <a:rPr lang="en-US" dirty="0" err="1"/>
              <a:t>edilmesi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yüklenmesi</a:t>
            </a:r>
            <a:r>
              <a:rPr lang="en-US" dirty="0"/>
              <a:t>, </a:t>
            </a:r>
            <a:r>
              <a:rPr lang="en-US" dirty="0" err="1"/>
              <a:t>makine</a:t>
            </a:r>
            <a:r>
              <a:rPr lang="en-US" dirty="0"/>
              <a:t> </a:t>
            </a:r>
            <a:r>
              <a:rPr lang="en-US" dirty="0" err="1"/>
              <a:t>öğrenimi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analitik</a:t>
            </a:r>
            <a:r>
              <a:rPr lang="en-US" dirty="0"/>
              <a:t> </a:t>
            </a:r>
            <a:r>
              <a:rPr lang="en-US" dirty="0" err="1"/>
              <a:t>projelerinde</a:t>
            </a:r>
            <a:r>
              <a:rPr lang="en-US" dirty="0"/>
              <a:t>, </a:t>
            </a:r>
            <a:r>
              <a:rPr lang="en-US" dirty="0" err="1"/>
              <a:t>eğitilmiş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modelin</a:t>
            </a:r>
            <a:r>
              <a:rPr lang="en-US" dirty="0"/>
              <a:t> </a:t>
            </a:r>
            <a:r>
              <a:rPr lang="en-US" dirty="0" err="1"/>
              <a:t>dosyalara</a:t>
            </a:r>
            <a:r>
              <a:rPr lang="en-US" dirty="0"/>
              <a:t> </a:t>
            </a:r>
            <a:r>
              <a:rPr lang="en-US" dirty="0" err="1"/>
              <a:t>kaydedilmesi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dosyalardan</a:t>
            </a:r>
            <a:r>
              <a:rPr lang="en-US" dirty="0"/>
              <a:t> </a:t>
            </a:r>
            <a:r>
              <a:rPr lang="en-US" dirty="0" err="1"/>
              <a:t>yüklenmesi</a:t>
            </a:r>
            <a:r>
              <a:rPr lang="en-US" dirty="0"/>
              <a:t> </a:t>
            </a:r>
            <a:r>
              <a:rPr lang="en-US" dirty="0" err="1"/>
              <a:t>işlemidir</a:t>
            </a:r>
            <a:r>
              <a:rPr lang="en-US" dirty="0"/>
              <a:t>. Bu </a:t>
            </a:r>
            <a:r>
              <a:rPr lang="en-US" dirty="0" err="1"/>
              <a:t>işlemler</a:t>
            </a:r>
            <a:r>
              <a:rPr lang="en-US" dirty="0"/>
              <a:t>, </a:t>
            </a:r>
            <a:r>
              <a:rPr lang="en-US" dirty="0" err="1"/>
              <a:t>modelin</a:t>
            </a:r>
            <a:r>
              <a:rPr lang="en-US" dirty="0"/>
              <a:t> </a:t>
            </a:r>
            <a:r>
              <a:rPr lang="en-US" dirty="0" err="1"/>
              <a:t>eğitim</a:t>
            </a:r>
            <a:r>
              <a:rPr lang="en-US" dirty="0"/>
              <a:t> </a:t>
            </a:r>
            <a:r>
              <a:rPr lang="en-US" dirty="0" err="1"/>
              <a:t>aşamasından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kullanılmasını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eğitim</a:t>
            </a:r>
            <a:r>
              <a:rPr lang="en-US" dirty="0"/>
              <a:t> </a:t>
            </a:r>
            <a:r>
              <a:rPr lang="en-US" dirty="0" err="1"/>
              <a:t>aşamasının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yapılmasını</a:t>
            </a:r>
            <a:r>
              <a:rPr lang="en-US" dirty="0"/>
              <a:t> </a:t>
            </a:r>
            <a:r>
              <a:rPr lang="en-US" dirty="0" err="1"/>
              <a:t>gerektirmez</a:t>
            </a:r>
            <a:r>
              <a:rPr lang="en-US" dirty="0"/>
              <a:t>. Bu, </a:t>
            </a:r>
            <a:r>
              <a:rPr lang="en-US" dirty="0" err="1"/>
              <a:t>modelin</a:t>
            </a:r>
            <a:r>
              <a:rPr lang="en-US" dirty="0"/>
              <a:t> </a:t>
            </a:r>
            <a:r>
              <a:rPr lang="en-US" dirty="0" err="1"/>
              <a:t>özelliklerini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ağırlıklarını</a:t>
            </a:r>
            <a:r>
              <a:rPr lang="en-US" dirty="0"/>
              <a:t> </a:t>
            </a:r>
            <a:r>
              <a:rPr lang="en-US" dirty="0" err="1"/>
              <a:t>içerebilir</a:t>
            </a:r>
            <a:r>
              <a:rPr lang="en-US" dirty="0"/>
              <a:t>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eğitim</a:t>
            </a:r>
            <a:r>
              <a:rPr lang="en-US" dirty="0"/>
              <a:t> </a:t>
            </a:r>
            <a:r>
              <a:rPr lang="en-US" dirty="0" err="1"/>
              <a:t>algoritmasını</a:t>
            </a:r>
            <a:r>
              <a:rPr lang="en-US" dirty="0"/>
              <a:t> </a:t>
            </a:r>
            <a:r>
              <a:rPr lang="en-US" dirty="0" err="1"/>
              <a:t>içeremez</a:t>
            </a:r>
            <a:r>
              <a:rPr lang="en-US" dirty="0"/>
              <a:t>. Bu </a:t>
            </a:r>
            <a:r>
              <a:rPr lang="en-US" dirty="0" err="1"/>
              <a:t>nedenle</a:t>
            </a:r>
            <a:r>
              <a:rPr lang="en-US" dirty="0"/>
              <a:t>, </a:t>
            </a:r>
            <a:r>
              <a:rPr lang="en-US" dirty="0" err="1"/>
              <a:t>modelin</a:t>
            </a:r>
            <a:r>
              <a:rPr lang="en-US" dirty="0"/>
              <a:t> </a:t>
            </a:r>
            <a:r>
              <a:rPr lang="en-US" dirty="0" err="1"/>
              <a:t>eğitim</a:t>
            </a:r>
            <a:r>
              <a:rPr lang="en-US" dirty="0"/>
              <a:t> </a:t>
            </a:r>
            <a:r>
              <a:rPr lang="en-US" dirty="0" err="1"/>
              <a:t>algoritmasının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çalıştığının</a:t>
            </a:r>
            <a:r>
              <a:rPr lang="en-US" dirty="0"/>
              <a:t> </a:t>
            </a:r>
            <a:r>
              <a:rPr lang="en-US" dirty="0" err="1"/>
              <a:t>bilinmesi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 </a:t>
            </a:r>
            <a:r>
              <a:rPr lang="en-US" dirty="0" err="1"/>
              <a:t>Kayıt</a:t>
            </a:r>
            <a:r>
              <a:rPr lang="en-US" dirty="0"/>
              <a:t> </a:t>
            </a:r>
            <a:r>
              <a:rPr lang="en-US" dirty="0" err="1"/>
              <a:t>edilen</a:t>
            </a:r>
            <a:r>
              <a:rPr lang="en-US" dirty="0"/>
              <a:t> model </a:t>
            </a:r>
            <a:r>
              <a:rPr lang="en-US" dirty="0" err="1"/>
              <a:t>dosyası</a:t>
            </a:r>
            <a:r>
              <a:rPr lang="en-US" dirty="0"/>
              <a:t>, pickle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joblib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seri</a:t>
            </a:r>
            <a:r>
              <a:rPr lang="en-US" dirty="0"/>
              <a:t> hale </a:t>
            </a:r>
            <a:r>
              <a:rPr lang="en-US" dirty="0" err="1"/>
              <a:t>getirme</a:t>
            </a:r>
            <a:r>
              <a:rPr lang="en-US" dirty="0"/>
              <a:t> </a:t>
            </a:r>
            <a:r>
              <a:rPr lang="en-US" dirty="0" err="1"/>
              <a:t>modülleri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oluşturulur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yüklenir</a:t>
            </a:r>
            <a:r>
              <a:rPr lang="en-US" dirty="0"/>
              <a:t>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8733537-D5BA-B391-4209-FB1986DB7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380" y="1652752"/>
            <a:ext cx="4695497" cy="316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model</a:t>
            </a:r>
            <a:r>
              <a:rPr lang="tr-TR" dirty="0" err="1"/>
              <a:t>lerinin</a:t>
            </a:r>
            <a:r>
              <a:rPr lang="en-US" dirty="0"/>
              <a:t> kay</a:t>
            </a:r>
            <a:r>
              <a:rPr lang="tr-TR" dirty="0" err="1"/>
              <a:t>ıt</a:t>
            </a:r>
            <a:r>
              <a:rPr lang="tr-TR" dirty="0"/>
              <a:t> edilmesi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0"/>
            <a:ext cx="10086552" cy="505864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Bir Python </a:t>
            </a:r>
            <a:r>
              <a:rPr lang="en-US" dirty="0" err="1"/>
              <a:t>modelini</a:t>
            </a:r>
            <a:r>
              <a:rPr lang="en-US" dirty="0"/>
              <a:t> </a:t>
            </a:r>
            <a:r>
              <a:rPr lang="en-US" dirty="0" err="1"/>
              <a:t>kaydetmek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, </a:t>
            </a:r>
            <a:r>
              <a:rPr lang="en-US" dirty="0" err="1"/>
              <a:t>öncelikle</a:t>
            </a:r>
            <a:r>
              <a:rPr lang="en-US" dirty="0"/>
              <a:t> model </a:t>
            </a:r>
            <a:r>
              <a:rPr lang="en-US" dirty="0" err="1"/>
              <a:t>sınıfını</a:t>
            </a:r>
            <a:r>
              <a:rPr lang="en-US" dirty="0"/>
              <a:t> </a:t>
            </a:r>
            <a:r>
              <a:rPr lang="en-US" dirty="0" err="1"/>
              <a:t>tanımlayın</a:t>
            </a:r>
            <a:r>
              <a:rPr lang="en-US" dirty="0"/>
              <a:t>. </a:t>
            </a:r>
            <a:endParaRPr lang="tr-TR" dirty="0"/>
          </a:p>
          <a:p>
            <a:pPr marL="0" indent="0" algn="just">
              <a:buNone/>
            </a:pPr>
            <a:endParaRPr lang="tr-TR" dirty="0"/>
          </a:p>
          <a:p>
            <a:pPr marL="0" indent="0" algn="just">
              <a:buNone/>
            </a:pPr>
            <a:r>
              <a:rPr lang="en-US" dirty="0" err="1"/>
              <a:t>Örneğin</a:t>
            </a:r>
            <a:r>
              <a:rPr lang="en-US" dirty="0"/>
              <a:t>:</a:t>
            </a:r>
            <a:endParaRPr lang="tr-TR" dirty="0"/>
          </a:p>
          <a:p>
            <a:pPr marL="0" indent="0" algn="just">
              <a:buNone/>
            </a:pPr>
            <a:endParaRPr lang="tr-TR" dirty="0"/>
          </a:p>
          <a:p>
            <a:pPr marL="0" indent="0" algn="just">
              <a:buNone/>
            </a:pPr>
            <a:endParaRPr lang="tr-TR" dirty="0"/>
          </a:p>
          <a:p>
            <a:pPr marL="0" indent="0" algn="just">
              <a:buNone/>
            </a:pP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, model </a:t>
            </a:r>
            <a:r>
              <a:rPr lang="en-US" dirty="0" err="1"/>
              <a:t>nesnesini</a:t>
            </a:r>
            <a:r>
              <a:rPr lang="en-US" dirty="0"/>
              <a:t> </a:t>
            </a:r>
            <a:r>
              <a:rPr lang="en-US" dirty="0" err="1"/>
              <a:t>oluşturun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kaydetmek</a:t>
            </a:r>
            <a:r>
              <a:rPr lang="en-US" dirty="0"/>
              <a:t> </a:t>
            </a:r>
            <a:r>
              <a:rPr lang="en-US" dirty="0" err="1"/>
              <a:t>istediğiniz</a:t>
            </a:r>
            <a:r>
              <a:rPr lang="en-US" dirty="0"/>
              <a:t>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adını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uzantısını</a:t>
            </a:r>
            <a:r>
              <a:rPr lang="en-US" dirty="0"/>
              <a:t> </a:t>
            </a:r>
            <a:r>
              <a:rPr lang="en-US" dirty="0" err="1"/>
              <a:t>belirleyin</a:t>
            </a:r>
            <a:r>
              <a:rPr lang="en-US" dirty="0"/>
              <a:t>. </a:t>
            </a:r>
            <a:endParaRPr lang="tr-TR" dirty="0"/>
          </a:p>
          <a:p>
            <a:pPr marL="0" indent="0" algn="just">
              <a:buNone/>
            </a:pPr>
            <a:endParaRPr lang="tr-TR" dirty="0"/>
          </a:p>
          <a:p>
            <a:pPr marL="0" indent="0" algn="just">
              <a:buNone/>
            </a:pPr>
            <a:endParaRPr lang="tr-TR" dirty="0"/>
          </a:p>
          <a:p>
            <a:pPr marL="0" indent="0" algn="just">
              <a:buNone/>
            </a:pPr>
            <a:r>
              <a:rPr lang="en-US" dirty="0" err="1"/>
              <a:t>Örneğin</a:t>
            </a:r>
            <a:r>
              <a:rPr lang="en-US" dirty="0"/>
              <a:t>: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6F66DA1-9B64-1F76-57CC-A0143157D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038" y="1905000"/>
            <a:ext cx="3536371" cy="128089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57B7EF7-A8B7-0E2F-D36D-2770CF66F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039" y="4190894"/>
            <a:ext cx="3786801" cy="184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4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 Python 	Modellerinin Yüklenmesi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59" y="1405650"/>
            <a:ext cx="10086553" cy="5364265"/>
          </a:xfrm>
        </p:spPr>
        <p:txBody>
          <a:bodyPr>
            <a:normAutofit/>
          </a:bodyPr>
          <a:lstStyle/>
          <a:p>
            <a:pPr algn="just"/>
            <a:endParaRPr lang="tr-TR" dirty="0"/>
          </a:p>
          <a:p>
            <a:pPr algn="just"/>
            <a:r>
              <a:rPr lang="en-US" dirty="0"/>
              <a:t>Bir Python </a:t>
            </a:r>
            <a:r>
              <a:rPr lang="en-US" dirty="0" err="1"/>
              <a:t>modelini</a:t>
            </a:r>
            <a:r>
              <a:rPr lang="en-US" dirty="0"/>
              <a:t> </a:t>
            </a:r>
            <a:r>
              <a:rPr lang="en-US" dirty="0" err="1"/>
              <a:t>yüklemek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, </a:t>
            </a:r>
            <a:r>
              <a:rPr lang="en-US" dirty="0" err="1"/>
              <a:t>yüklemek</a:t>
            </a:r>
            <a:r>
              <a:rPr lang="en-US" dirty="0"/>
              <a:t> </a:t>
            </a:r>
            <a:r>
              <a:rPr lang="en-US" dirty="0" err="1"/>
              <a:t>istediğiniz</a:t>
            </a:r>
            <a:r>
              <a:rPr lang="en-US" dirty="0"/>
              <a:t>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adını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uzantısını</a:t>
            </a:r>
            <a:r>
              <a:rPr lang="en-US" dirty="0"/>
              <a:t> </a:t>
            </a:r>
            <a:r>
              <a:rPr lang="en-US" dirty="0" err="1"/>
              <a:t>belirleyin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kodları</a:t>
            </a:r>
            <a:r>
              <a:rPr lang="en-US" dirty="0"/>
              <a:t> </a:t>
            </a:r>
            <a:r>
              <a:rPr lang="en-US" dirty="0" err="1"/>
              <a:t>kullanın</a:t>
            </a:r>
            <a:r>
              <a:rPr lang="en-US" dirty="0"/>
              <a:t>:</a:t>
            </a:r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en-US" dirty="0" err="1"/>
              <a:t>Yüklenen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kullanmak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, model </a:t>
            </a:r>
            <a:r>
              <a:rPr lang="en-US" dirty="0" err="1"/>
              <a:t>nesnesine</a:t>
            </a:r>
            <a:r>
              <a:rPr lang="en-US" dirty="0"/>
              <a:t> </a:t>
            </a:r>
            <a:r>
              <a:rPr lang="en-US" dirty="0" err="1"/>
              <a:t>erişebilirsiniz</a:t>
            </a:r>
            <a:r>
              <a:rPr lang="en-US" dirty="0"/>
              <a:t>. </a:t>
            </a:r>
            <a:endParaRPr lang="tr-TR" dirty="0"/>
          </a:p>
          <a:p>
            <a:pPr algn="just"/>
            <a:endParaRPr lang="tr-TR" dirty="0"/>
          </a:p>
          <a:p>
            <a:pPr marL="0" indent="0" algn="just">
              <a:buNone/>
            </a:pPr>
            <a:r>
              <a:rPr lang="tr-TR" dirty="0"/>
              <a:t>     </a:t>
            </a:r>
            <a:r>
              <a:rPr lang="en-US" dirty="0" err="1"/>
              <a:t>Örneğin</a:t>
            </a:r>
            <a:r>
              <a:rPr lang="en-US" dirty="0"/>
              <a:t>: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5630A35-355A-AFCF-C0A7-9F27B2342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682" y="2884710"/>
            <a:ext cx="5160635" cy="147906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FF4ADB4-6C02-CB87-74E5-611E7B4A4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719" y="5452350"/>
            <a:ext cx="4034560" cy="10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51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525" y="624110"/>
            <a:ext cx="9641087" cy="1280890"/>
          </a:xfrm>
        </p:spPr>
        <p:txBody>
          <a:bodyPr>
            <a:normAutofit/>
          </a:bodyPr>
          <a:lstStyle/>
          <a:p>
            <a:r>
              <a:rPr lang="tr-TR" sz="2800" dirty="0"/>
              <a:t>Python Modellerin Kayıt Edilmesi Ve Yüklenmesi İçin Modellerin Oluşturulması </a:t>
            </a:r>
            <a:endParaRPr lang="en-US" sz="28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4589387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Python </a:t>
            </a:r>
            <a:r>
              <a:rPr lang="en-US" dirty="0" err="1"/>
              <a:t>modellerinin</a:t>
            </a:r>
            <a:r>
              <a:rPr lang="en-US" dirty="0"/>
              <a:t> </a:t>
            </a:r>
            <a:r>
              <a:rPr lang="en-US" dirty="0" err="1"/>
              <a:t>kaydedilmesi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yüklenmesi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, </a:t>
            </a:r>
            <a:r>
              <a:rPr lang="en-US" dirty="0" err="1"/>
              <a:t>öncelikle</a:t>
            </a:r>
            <a:r>
              <a:rPr lang="en-US" dirty="0"/>
              <a:t> </a:t>
            </a:r>
            <a:r>
              <a:rPr lang="en-US" dirty="0" err="1"/>
              <a:t>modelin</a:t>
            </a:r>
            <a:r>
              <a:rPr lang="en-US" dirty="0"/>
              <a:t> </a:t>
            </a:r>
            <a:r>
              <a:rPr lang="en-US" dirty="0" err="1"/>
              <a:t>oluşturulması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eğitilmesi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 </a:t>
            </a:r>
            <a:r>
              <a:rPr lang="en-US" dirty="0" err="1"/>
              <a:t>Makine</a:t>
            </a:r>
            <a:r>
              <a:rPr lang="en-US" dirty="0"/>
              <a:t> </a:t>
            </a:r>
            <a:r>
              <a:rPr lang="en-US" dirty="0" err="1"/>
              <a:t>öğrenimi</a:t>
            </a:r>
            <a:r>
              <a:rPr lang="en-US" dirty="0"/>
              <a:t> </a:t>
            </a:r>
            <a:r>
              <a:rPr lang="en-US" dirty="0" err="1"/>
              <a:t>alanında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adımları</a:t>
            </a:r>
            <a:r>
              <a:rPr lang="en-US" dirty="0"/>
              <a:t> </a:t>
            </a:r>
            <a:r>
              <a:rPr lang="en-US" dirty="0" err="1"/>
              <a:t>içerebilir</a:t>
            </a:r>
            <a:r>
              <a:rPr lang="en-US" dirty="0"/>
              <a:t>: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Veri </a:t>
            </a:r>
            <a:r>
              <a:rPr lang="en-US" dirty="0" err="1"/>
              <a:t>kümesinin</a:t>
            </a:r>
            <a:r>
              <a:rPr lang="en-US" dirty="0"/>
              <a:t> </a:t>
            </a:r>
            <a:r>
              <a:rPr lang="en-US" dirty="0" err="1"/>
              <a:t>yüklenmesi</a:t>
            </a:r>
            <a:r>
              <a:rPr lang="en-US" dirty="0"/>
              <a:t>: </a:t>
            </a:r>
            <a:r>
              <a:rPr lang="en-US" dirty="0" err="1"/>
              <a:t>Modelin</a:t>
            </a:r>
            <a:r>
              <a:rPr lang="en-US" dirty="0"/>
              <a:t> </a:t>
            </a:r>
            <a:r>
              <a:rPr lang="en-US" dirty="0" err="1"/>
              <a:t>eğitileceği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kümesi</a:t>
            </a:r>
            <a:r>
              <a:rPr lang="en-US" dirty="0"/>
              <a:t>, </a:t>
            </a:r>
            <a:r>
              <a:rPr lang="en-US" dirty="0" err="1"/>
              <a:t>öncelikle</a:t>
            </a:r>
            <a:r>
              <a:rPr lang="en-US" dirty="0"/>
              <a:t> </a:t>
            </a:r>
            <a:r>
              <a:rPr lang="en-US" dirty="0" err="1"/>
              <a:t>dosyalardan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tabanlarından</a:t>
            </a:r>
            <a:r>
              <a:rPr lang="en-US" dirty="0"/>
              <a:t> </a:t>
            </a:r>
            <a:r>
              <a:rPr lang="en-US" dirty="0" err="1"/>
              <a:t>yüklenir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Veri </a:t>
            </a:r>
            <a:r>
              <a:rPr lang="en-US" dirty="0" err="1"/>
              <a:t>hazırlığı</a:t>
            </a:r>
            <a:r>
              <a:rPr lang="en-US" dirty="0"/>
              <a:t>: Veri </a:t>
            </a:r>
            <a:r>
              <a:rPr lang="en-US" dirty="0" err="1"/>
              <a:t>kümesi</a:t>
            </a:r>
            <a:r>
              <a:rPr lang="en-US" dirty="0"/>
              <a:t>, </a:t>
            </a:r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ön</a:t>
            </a:r>
            <a:r>
              <a:rPr lang="en-US" dirty="0"/>
              <a:t> </a:t>
            </a:r>
            <a:r>
              <a:rPr lang="en-US" dirty="0" err="1"/>
              <a:t>işleme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(</a:t>
            </a:r>
            <a:r>
              <a:rPr lang="en-US" dirty="0" err="1"/>
              <a:t>örneğin</a:t>
            </a:r>
            <a:r>
              <a:rPr lang="en-US" dirty="0"/>
              <a:t> </a:t>
            </a:r>
            <a:r>
              <a:rPr lang="en-US" dirty="0" err="1"/>
              <a:t>normalizasyon</a:t>
            </a:r>
            <a:r>
              <a:rPr lang="en-US" dirty="0"/>
              <a:t>, </a:t>
            </a:r>
            <a:r>
              <a:rPr lang="en-US" dirty="0" err="1"/>
              <a:t>temizleme</a:t>
            </a:r>
            <a:r>
              <a:rPr lang="en-US" dirty="0"/>
              <a:t>)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bölünme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(</a:t>
            </a:r>
            <a:r>
              <a:rPr lang="en-US" dirty="0" err="1"/>
              <a:t>örneğin</a:t>
            </a:r>
            <a:r>
              <a:rPr lang="en-US" dirty="0"/>
              <a:t> </a:t>
            </a:r>
            <a:r>
              <a:rPr lang="en-US" dirty="0" err="1"/>
              <a:t>eğitim</a:t>
            </a:r>
            <a:r>
              <a:rPr lang="en-US" dirty="0"/>
              <a:t> </a:t>
            </a:r>
            <a:r>
              <a:rPr lang="en-US" dirty="0" err="1"/>
              <a:t>verisi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test </a:t>
            </a:r>
            <a:r>
              <a:rPr lang="en-US" dirty="0" err="1"/>
              <a:t>verisi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bölünme</a:t>
            </a:r>
            <a:r>
              <a:rPr lang="en-US" dirty="0"/>
              <a:t>)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hazırlanır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Model </a:t>
            </a:r>
            <a:r>
              <a:rPr lang="en-US" dirty="0" err="1"/>
              <a:t>oluşturma</a:t>
            </a:r>
            <a:r>
              <a:rPr lang="en-US" dirty="0"/>
              <a:t>: Model, Python </a:t>
            </a:r>
            <a:r>
              <a:rPr lang="en-US" dirty="0" err="1"/>
              <a:t>sınıfı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fonksiyonu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oluşturulur</a:t>
            </a:r>
            <a:r>
              <a:rPr lang="en-US" dirty="0"/>
              <a:t>. Bu, </a:t>
            </a:r>
            <a:r>
              <a:rPr lang="en-US" dirty="0" err="1"/>
              <a:t>modelin</a:t>
            </a:r>
            <a:r>
              <a:rPr lang="en-US" dirty="0"/>
              <a:t> </a:t>
            </a:r>
            <a:r>
              <a:rPr lang="en-US" dirty="0" err="1"/>
              <a:t>parametrelerini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ağırlıklarını</a:t>
            </a:r>
            <a:r>
              <a:rPr lang="en-US" dirty="0"/>
              <a:t> </a:t>
            </a:r>
            <a:r>
              <a:rPr lang="en-US" dirty="0" err="1"/>
              <a:t>tanımlayan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parçasıdır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Model </a:t>
            </a:r>
            <a:r>
              <a:rPr lang="en-US" dirty="0" err="1"/>
              <a:t>eğitimi</a:t>
            </a:r>
            <a:r>
              <a:rPr lang="en-US" dirty="0"/>
              <a:t>: Model, </a:t>
            </a:r>
            <a:r>
              <a:rPr lang="en-US" dirty="0" err="1"/>
              <a:t>eğitim</a:t>
            </a:r>
            <a:r>
              <a:rPr lang="en-US" dirty="0"/>
              <a:t> </a:t>
            </a:r>
            <a:r>
              <a:rPr lang="en-US" dirty="0" err="1"/>
              <a:t>verisiyle</a:t>
            </a:r>
            <a:r>
              <a:rPr lang="en-US" dirty="0"/>
              <a:t> </a:t>
            </a:r>
            <a:r>
              <a:rPr lang="en-US" dirty="0" err="1"/>
              <a:t>eğitilir</a:t>
            </a:r>
            <a:r>
              <a:rPr lang="en-US" dirty="0"/>
              <a:t>. Bu, </a:t>
            </a:r>
            <a:r>
              <a:rPr lang="en-US" dirty="0" err="1"/>
              <a:t>genellikle</a:t>
            </a:r>
            <a:r>
              <a:rPr lang="en-US" dirty="0"/>
              <a:t> optimize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kayıp</a:t>
            </a:r>
            <a:r>
              <a:rPr lang="en-US" dirty="0"/>
              <a:t> </a:t>
            </a:r>
            <a:r>
              <a:rPr lang="en-US" dirty="0" err="1"/>
              <a:t>fonksiyonu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gerçekleştirilir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Model </a:t>
            </a:r>
            <a:r>
              <a:rPr lang="en-US" dirty="0" err="1"/>
              <a:t>değerlendirmesi</a:t>
            </a:r>
            <a:r>
              <a:rPr lang="en-US" dirty="0"/>
              <a:t>: Model, test </a:t>
            </a:r>
            <a:r>
              <a:rPr lang="en-US" dirty="0" err="1"/>
              <a:t>verisiyle</a:t>
            </a:r>
            <a:r>
              <a:rPr lang="en-US" dirty="0"/>
              <a:t> </a:t>
            </a:r>
            <a:r>
              <a:rPr lang="en-US" dirty="0" err="1"/>
              <a:t>değerlendirilir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performansı</a:t>
            </a:r>
            <a:r>
              <a:rPr lang="en-US" dirty="0"/>
              <a:t> </a:t>
            </a:r>
            <a:r>
              <a:rPr lang="en-US" dirty="0" err="1"/>
              <a:t>ölçülür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Model </a:t>
            </a:r>
            <a:r>
              <a:rPr lang="en-US" dirty="0" err="1"/>
              <a:t>kaydetme</a:t>
            </a:r>
            <a:r>
              <a:rPr lang="en-US" dirty="0"/>
              <a:t>: </a:t>
            </a:r>
            <a:r>
              <a:rPr lang="en-US" dirty="0" err="1"/>
              <a:t>Eğitilmiş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değerlendirilmiş</a:t>
            </a:r>
            <a:r>
              <a:rPr lang="en-US" dirty="0"/>
              <a:t> model, pickle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joblib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seri</a:t>
            </a:r>
            <a:r>
              <a:rPr lang="en-US" dirty="0"/>
              <a:t> hale </a:t>
            </a:r>
            <a:r>
              <a:rPr lang="en-US" dirty="0" err="1"/>
              <a:t>getirme</a:t>
            </a:r>
            <a:r>
              <a:rPr lang="en-US" dirty="0"/>
              <a:t> </a:t>
            </a:r>
            <a:r>
              <a:rPr lang="en-US" dirty="0" err="1"/>
              <a:t>modülleri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dosyaya</a:t>
            </a:r>
            <a:r>
              <a:rPr lang="en-US" dirty="0"/>
              <a:t> </a:t>
            </a:r>
            <a:r>
              <a:rPr lang="en-US" dirty="0" err="1"/>
              <a:t>kaydedilir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/>
              <a:t>Not: Bu </a:t>
            </a:r>
            <a:r>
              <a:rPr lang="en-US" dirty="0" err="1"/>
              <a:t>adımlar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makine</a:t>
            </a:r>
            <a:r>
              <a:rPr lang="en-US" dirty="0"/>
              <a:t> </a:t>
            </a:r>
            <a:r>
              <a:rPr lang="en-US" dirty="0" err="1"/>
              <a:t>öğrenimi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geçerli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 </a:t>
            </a:r>
            <a:r>
              <a:rPr lang="en-US" dirty="0" err="1"/>
              <a:t>ancak</a:t>
            </a:r>
            <a:r>
              <a:rPr lang="en-US" dirty="0"/>
              <a:t> her model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 </a:t>
            </a:r>
            <a:r>
              <a:rPr lang="en-US" dirty="0" err="1"/>
              <a:t>Özellikle</a:t>
            </a:r>
            <a:r>
              <a:rPr lang="en-US" dirty="0"/>
              <a:t>, </a:t>
            </a:r>
            <a:r>
              <a:rPr lang="en-US" dirty="0" err="1"/>
              <a:t>modelinizin</a:t>
            </a:r>
            <a:r>
              <a:rPr lang="en-US" dirty="0"/>
              <a:t> ne </a:t>
            </a:r>
            <a:r>
              <a:rPr lang="en-US" dirty="0" err="1"/>
              <a:t>olduğuna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eğitildiğine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,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adımlar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sıralamalar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87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393" y="624110"/>
            <a:ext cx="9916510" cy="1280890"/>
          </a:xfrm>
        </p:spPr>
        <p:txBody>
          <a:bodyPr>
            <a:normAutofit/>
          </a:bodyPr>
          <a:lstStyle/>
          <a:p>
            <a:r>
              <a:rPr lang="tr-TR" dirty="0"/>
              <a:t>Python Modellerin Kayıt Edilmesi Ve Yüklenmesi Yöntemleri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790" y="2004431"/>
            <a:ext cx="10408642" cy="246697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Python </a:t>
            </a:r>
            <a:r>
              <a:rPr lang="en-US" dirty="0" err="1"/>
              <a:t>modellerini</a:t>
            </a:r>
            <a:r>
              <a:rPr lang="en-US" dirty="0"/>
              <a:t> </a:t>
            </a:r>
            <a:r>
              <a:rPr lang="en-US" dirty="0" err="1"/>
              <a:t>kaydetmek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yüklemek</a:t>
            </a:r>
            <a:r>
              <a:rPr lang="en-US" dirty="0"/>
              <a:t>, </a:t>
            </a:r>
            <a:r>
              <a:rPr lang="en-US" dirty="0" err="1"/>
              <a:t>modelinizi</a:t>
            </a:r>
            <a:r>
              <a:rPr lang="en-US" dirty="0"/>
              <a:t> </a:t>
            </a:r>
            <a:r>
              <a:rPr lang="en-US" dirty="0" err="1"/>
              <a:t>eğitim</a:t>
            </a:r>
            <a:r>
              <a:rPr lang="en-US" dirty="0"/>
              <a:t> </a:t>
            </a:r>
            <a:r>
              <a:rPr lang="en-US" dirty="0" err="1"/>
              <a:t>aşamasından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kullanıma</a:t>
            </a:r>
            <a:r>
              <a:rPr lang="en-US" dirty="0"/>
              <a:t> </a:t>
            </a:r>
            <a:r>
              <a:rPr lang="en-US" dirty="0" err="1"/>
              <a:t>hazır</a:t>
            </a:r>
            <a:r>
              <a:rPr lang="en-US" dirty="0"/>
              <a:t> hale </a:t>
            </a:r>
            <a:r>
              <a:rPr lang="en-US" dirty="0" err="1"/>
              <a:t>getirmenizi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kullanmanızı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Bu, </a:t>
            </a:r>
            <a:r>
              <a:rPr lang="en-US" dirty="0" err="1"/>
              <a:t>modelinizi</a:t>
            </a:r>
            <a:r>
              <a:rPr lang="en-US" dirty="0"/>
              <a:t> </a:t>
            </a:r>
            <a:r>
              <a:rPr lang="en-US" dirty="0" err="1"/>
              <a:t>eğitmek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harcadığınız</a:t>
            </a:r>
            <a:r>
              <a:rPr lang="en-US" dirty="0"/>
              <a:t> </a:t>
            </a:r>
            <a:r>
              <a:rPr lang="en-US" dirty="0" err="1"/>
              <a:t>zamanı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kaynakları</a:t>
            </a:r>
            <a:r>
              <a:rPr lang="en-US" dirty="0"/>
              <a:t> </a:t>
            </a:r>
            <a:r>
              <a:rPr lang="en-US" dirty="0" err="1"/>
              <a:t>korumanıza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modelinizi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uygulamada</a:t>
            </a:r>
            <a:r>
              <a:rPr lang="en-US" dirty="0"/>
              <a:t> </a:t>
            </a:r>
            <a:r>
              <a:rPr lang="en-US" dirty="0" err="1"/>
              <a:t>kullanmanıza</a:t>
            </a:r>
            <a:r>
              <a:rPr lang="en-US" dirty="0"/>
              <a:t> </a:t>
            </a:r>
            <a:r>
              <a:rPr lang="en-US" dirty="0" err="1"/>
              <a:t>olanak</a:t>
            </a:r>
            <a:r>
              <a:rPr lang="en-US" dirty="0"/>
              <a:t> </a:t>
            </a:r>
            <a:r>
              <a:rPr lang="en-US" dirty="0" err="1"/>
              <a:t>tanır</a:t>
            </a:r>
            <a:r>
              <a:rPr lang="en-US" dirty="0"/>
              <a:t>.</a:t>
            </a:r>
          </a:p>
          <a:p>
            <a:pPr algn="just"/>
            <a:r>
              <a:rPr lang="tr-TR" dirty="0"/>
              <a:t>P</a:t>
            </a:r>
            <a:r>
              <a:rPr lang="en-US" dirty="0" err="1"/>
              <a:t>ython</a:t>
            </a:r>
            <a:r>
              <a:rPr lang="en-US" dirty="0"/>
              <a:t> </a:t>
            </a:r>
            <a:r>
              <a:rPr lang="en-US" dirty="0" err="1"/>
              <a:t>modelleri</a:t>
            </a:r>
            <a:r>
              <a:rPr lang="en-US" dirty="0"/>
              <a:t> </a:t>
            </a:r>
            <a:r>
              <a:rPr lang="en-US" dirty="0" err="1"/>
              <a:t>kaydetmek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kullanabileceğiniz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yöntem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r>
              <a:rPr lang="tr-TR" dirty="0"/>
              <a:t>1- P</a:t>
            </a:r>
            <a:r>
              <a:rPr lang="en-US" dirty="0" err="1"/>
              <a:t>ickle</a:t>
            </a:r>
            <a:r>
              <a:rPr lang="en-US" dirty="0"/>
              <a:t>: Python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standart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seri</a:t>
            </a:r>
            <a:r>
              <a:rPr lang="en-US" dirty="0"/>
              <a:t> hale </a:t>
            </a:r>
            <a:r>
              <a:rPr lang="en-US" dirty="0" err="1"/>
              <a:t>getirme</a:t>
            </a:r>
            <a:r>
              <a:rPr lang="en-US" dirty="0"/>
              <a:t> </a:t>
            </a:r>
            <a:r>
              <a:rPr lang="en-US" dirty="0" err="1"/>
              <a:t>modülüdür</a:t>
            </a:r>
            <a:r>
              <a:rPr lang="en-US" dirty="0"/>
              <a:t>. Bu </a:t>
            </a:r>
            <a:r>
              <a:rPr lang="en-US" dirty="0" err="1"/>
              <a:t>modül</a:t>
            </a:r>
            <a:r>
              <a:rPr lang="en-US" dirty="0"/>
              <a:t>,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yapılarını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Python </a:t>
            </a:r>
            <a:r>
              <a:rPr lang="en-US" dirty="0" err="1"/>
              <a:t>nesnelerini</a:t>
            </a:r>
            <a:r>
              <a:rPr lang="en-US" dirty="0"/>
              <a:t> </a:t>
            </a:r>
            <a:r>
              <a:rPr lang="en-US" dirty="0" err="1"/>
              <a:t>dosyalara</a:t>
            </a:r>
            <a:r>
              <a:rPr lang="en-US" dirty="0"/>
              <a:t> </a:t>
            </a:r>
            <a:r>
              <a:rPr lang="en-US" dirty="0" err="1"/>
              <a:t>kaydetmenizi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yüklemenizi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  <a:endParaRPr lang="tr-TR" dirty="0"/>
          </a:p>
          <a:p>
            <a:pPr marL="0" indent="0" algn="just">
              <a:buNone/>
            </a:pPr>
            <a:r>
              <a:rPr lang="tr-TR" dirty="0"/>
              <a:t>2- J</a:t>
            </a:r>
            <a:r>
              <a:rPr lang="en-US" dirty="0" err="1"/>
              <a:t>oblib</a:t>
            </a:r>
            <a:r>
              <a:rPr lang="en-US" dirty="0"/>
              <a:t>: Bu </a:t>
            </a:r>
            <a:r>
              <a:rPr lang="en-US" dirty="0" err="1"/>
              <a:t>modül</a:t>
            </a:r>
            <a:r>
              <a:rPr lang="en-US" dirty="0"/>
              <a:t>, </a:t>
            </a:r>
            <a:r>
              <a:rPr lang="en-US" dirty="0" err="1"/>
              <a:t>pickle'ın</a:t>
            </a:r>
            <a:r>
              <a:rPr lang="en-US" dirty="0"/>
              <a:t> </a:t>
            </a:r>
            <a:r>
              <a:rPr lang="en-US" dirty="0" err="1"/>
              <a:t>benzeri</a:t>
            </a:r>
            <a:r>
              <a:rPr lang="en-US" dirty="0"/>
              <a:t> </a:t>
            </a:r>
            <a:r>
              <a:rPr lang="en-US" dirty="0" err="1"/>
              <a:t>olsa</a:t>
            </a:r>
            <a:r>
              <a:rPr lang="en-US" dirty="0"/>
              <a:t> da,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kümeleri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çalıştığı</a:t>
            </a:r>
            <a:r>
              <a:rPr lang="en-US" dirty="0"/>
              <a:t> </a:t>
            </a:r>
            <a:r>
              <a:rPr lang="en-US" dirty="0" err="1"/>
              <a:t>iddia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EC0D9E0-4E41-2723-B354-5CC09C39A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411" y="4337397"/>
            <a:ext cx="4979177" cy="221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3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Pickle</a:t>
            </a:r>
            <a:r>
              <a:rPr lang="tr-TR" dirty="0"/>
              <a:t> Nedir, Nasıl Kullanılır?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1413533"/>
            <a:ext cx="10499421" cy="235836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Pickle, Python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yaygın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seri</a:t>
            </a:r>
            <a:r>
              <a:rPr lang="en-US" dirty="0"/>
              <a:t> hale </a:t>
            </a:r>
            <a:r>
              <a:rPr lang="en-US" dirty="0" err="1"/>
              <a:t>getirme</a:t>
            </a:r>
            <a:r>
              <a:rPr lang="en-US" dirty="0"/>
              <a:t> </a:t>
            </a:r>
            <a:r>
              <a:rPr lang="en-US" dirty="0" err="1"/>
              <a:t>modülüdür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Python </a:t>
            </a:r>
            <a:r>
              <a:rPr lang="en-US" dirty="0" err="1"/>
              <a:t>nesnelerini</a:t>
            </a:r>
            <a:r>
              <a:rPr lang="en-US" dirty="0"/>
              <a:t> </a:t>
            </a:r>
            <a:r>
              <a:rPr lang="en-US" dirty="0" err="1"/>
              <a:t>dosyalara</a:t>
            </a:r>
            <a:r>
              <a:rPr lang="en-US" dirty="0"/>
              <a:t> </a:t>
            </a:r>
            <a:r>
              <a:rPr lang="en-US" dirty="0" err="1"/>
              <a:t>kaydetmenizi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yüklemenizi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Pickle </a:t>
            </a:r>
            <a:r>
              <a:rPr lang="en-US" dirty="0" err="1"/>
              <a:t>modülü</a:t>
            </a:r>
            <a:r>
              <a:rPr lang="en-US" dirty="0"/>
              <a:t>,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yapılarını</a:t>
            </a:r>
            <a:r>
              <a:rPr lang="en-US" dirty="0"/>
              <a:t>, </a:t>
            </a:r>
            <a:r>
              <a:rPr lang="en-US" dirty="0" err="1"/>
              <a:t>sınıfları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fonksiyonları</a:t>
            </a:r>
            <a:r>
              <a:rPr lang="en-US" dirty="0"/>
              <a:t> </a:t>
            </a:r>
            <a:r>
              <a:rPr lang="en-US" dirty="0" err="1"/>
              <a:t>saklamak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makine</a:t>
            </a:r>
            <a:r>
              <a:rPr lang="en-US" dirty="0"/>
              <a:t> </a:t>
            </a:r>
            <a:r>
              <a:rPr lang="en-US" dirty="0" err="1"/>
              <a:t>öğrenimi</a:t>
            </a:r>
            <a:r>
              <a:rPr lang="en-US" dirty="0"/>
              <a:t> </a:t>
            </a:r>
            <a:r>
              <a:rPr lang="en-US" dirty="0" err="1"/>
              <a:t>modelini</a:t>
            </a:r>
            <a:r>
              <a:rPr lang="en-US" dirty="0"/>
              <a:t> </a:t>
            </a:r>
            <a:r>
              <a:rPr lang="en-US" dirty="0" err="1"/>
              <a:t>eğitmeniz</a:t>
            </a:r>
            <a:r>
              <a:rPr lang="en-US" dirty="0"/>
              <a:t>,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kaydetmeniz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yüklemeniz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kullanmanız</a:t>
            </a:r>
            <a:r>
              <a:rPr lang="en-US" dirty="0"/>
              <a:t> </a:t>
            </a:r>
            <a:r>
              <a:rPr lang="en-US" dirty="0" err="1"/>
              <a:t>mümkündür</a:t>
            </a:r>
            <a:r>
              <a:rPr lang="en-US" dirty="0"/>
              <a:t>. </a:t>
            </a:r>
            <a:endParaRPr lang="tr-TR" dirty="0"/>
          </a:p>
          <a:p>
            <a:pPr marL="0" indent="0" algn="just">
              <a:buNone/>
            </a:pPr>
            <a:endParaRPr lang="tr-TR" dirty="0"/>
          </a:p>
          <a:p>
            <a:pPr algn="just"/>
            <a:endParaRPr lang="tr-TR" dirty="0"/>
          </a:p>
          <a:p>
            <a:pPr algn="just"/>
            <a:endParaRPr lang="en-US" dirty="0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7E8E98AC-919F-FD0D-08E2-595A6BD0B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268" y="2870225"/>
            <a:ext cx="4646344" cy="3781164"/>
          </a:xfrm>
          <a:prstGeom prst="rect">
            <a:avLst/>
          </a:prstGeom>
        </p:spPr>
      </p:pic>
      <p:sp>
        <p:nvSpPr>
          <p:cNvPr id="14" name="İçerik Yer Tutucusu 2">
            <a:extLst>
              <a:ext uri="{FF2B5EF4-FFF2-40B4-BE49-F238E27FC236}">
                <a16:creationId xmlns:a16="http://schemas.microsoft.com/office/drawing/2014/main" id="{26D9A3E7-7EE2-A38D-230B-2EE0E20BFB28}"/>
              </a:ext>
            </a:extLst>
          </p:cNvPr>
          <p:cNvSpPr txBox="1">
            <a:spLocks/>
          </p:cNvSpPr>
          <p:nvPr/>
        </p:nvSpPr>
        <p:spPr>
          <a:xfrm>
            <a:off x="1464113" y="3151073"/>
            <a:ext cx="5241621" cy="2820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/>
              <a:t>E</a:t>
            </a:r>
            <a:r>
              <a:rPr lang="en-US" dirty="0" err="1"/>
              <a:t>ğitilmiş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model </a:t>
            </a:r>
            <a:r>
              <a:rPr lang="en-US" dirty="0" err="1"/>
              <a:t>nesnesi</a:t>
            </a:r>
            <a:r>
              <a:rPr lang="en-US" dirty="0"/>
              <a:t> </a:t>
            </a:r>
            <a:r>
              <a:rPr lang="en-US" dirty="0" err="1"/>
              <a:t>oluşturulur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tr-TR" dirty="0">
                <a:solidFill>
                  <a:schemeClr val="tx1"/>
                </a:solidFill>
              </a:rPr>
              <a:t>‘</a:t>
            </a:r>
            <a:r>
              <a:rPr lang="tr-TR" dirty="0" err="1">
                <a:solidFill>
                  <a:schemeClr val="tx1"/>
                </a:solidFill>
              </a:rPr>
              <a:t>pickle.dump</a:t>
            </a:r>
            <a:r>
              <a:rPr lang="tr-TR" dirty="0">
                <a:solidFill>
                  <a:schemeClr val="tx1"/>
                </a:solidFill>
              </a:rPr>
              <a:t>()’ </a:t>
            </a:r>
            <a:r>
              <a:rPr lang="tr-TR" dirty="0"/>
              <a:t>fonksiyonu kullanılarak dosyaya kaydedilir.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Bu kod parçası, ‘</a:t>
            </a:r>
            <a:r>
              <a:rPr lang="tr-TR" dirty="0" err="1"/>
              <a:t>reg</a:t>
            </a:r>
            <a:r>
              <a:rPr lang="tr-TR" dirty="0"/>
              <a:t>’ adlı eğitilmiş bir </a:t>
            </a:r>
            <a:r>
              <a:rPr lang="tr-TR" dirty="0" err="1"/>
              <a:t>LinearRegression</a:t>
            </a:r>
            <a:r>
              <a:rPr lang="tr-TR" dirty="0"/>
              <a:t> nesnesini '</a:t>
            </a:r>
            <a:r>
              <a:rPr lang="tr-TR" dirty="0" err="1"/>
              <a:t>model.pkl</a:t>
            </a:r>
            <a:r>
              <a:rPr lang="tr-TR" dirty="0"/>
              <a:t>' adlı dosyaya kaydeder. Bu işlem </a:t>
            </a:r>
            <a:r>
              <a:rPr lang="tr-TR" dirty="0" err="1"/>
              <a:t>binary</a:t>
            </a:r>
            <a:r>
              <a:rPr lang="tr-TR" dirty="0"/>
              <a:t> bir dosya oluşturur, bu nedenle '</a:t>
            </a:r>
            <a:r>
              <a:rPr lang="tr-TR" dirty="0" err="1"/>
              <a:t>wb</a:t>
            </a:r>
            <a:r>
              <a:rPr lang="tr-TR" dirty="0"/>
              <a:t>' modunda açılması gerekir.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46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Pickle</a:t>
            </a:r>
            <a:r>
              <a:rPr lang="tr-TR" dirty="0"/>
              <a:t> Nedir, Nasıl Kullanılır?(Devam)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46929"/>
            <a:ext cx="9655408" cy="1967771"/>
          </a:xfrm>
        </p:spPr>
        <p:txBody>
          <a:bodyPr>
            <a:normAutofit fontScale="92500" lnSpcReduction="20000"/>
          </a:bodyPr>
          <a:lstStyle/>
          <a:p>
            <a:pPr algn="just"/>
            <a:endParaRPr lang="en-US" dirty="0"/>
          </a:p>
          <a:p>
            <a:pPr algn="just"/>
            <a:r>
              <a:rPr lang="en-US" dirty="0"/>
              <a:t>Pickle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modelin</a:t>
            </a:r>
            <a:r>
              <a:rPr lang="en-US" dirty="0"/>
              <a:t> </a:t>
            </a:r>
            <a:r>
              <a:rPr lang="en-US" dirty="0" err="1"/>
              <a:t>yüklenmesi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, </a:t>
            </a:r>
            <a:r>
              <a:rPr lang="en-US" dirty="0" err="1"/>
              <a:t>öncelikle</a:t>
            </a:r>
            <a:r>
              <a:rPr lang="en-US" dirty="0"/>
              <a:t> </a:t>
            </a:r>
            <a:r>
              <a:rPr lang="en-US" dirty="0" err="1"/>
              <a:t>kaydedilmiş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model </a:t>
            </a:r>
            <a:r>
              <a:rPr lang="en-US" dirty="0" err="1"/>
              <a:t>dosyası</a:t>
            </a:r>
            <a:r>
              <a:rPr lang="en-US" dirty="0"/>
              <a:t> </a:t>
            </a:r>
            <a:r>
              <a:rPr lang="en-US" dirty="0" err="1"/>
              <a:t>açılır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pickle.load</a:t>
            </a:r>
            <a:r>
              <a:rPr lang="en-US" dirty="0"/>
              <a:t>() </a:t>
            </a:r>
            <a:r>
              <a:rPr lang="en-US" dirty="0" err="1"/>
              <a:t>fonksiyonu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yüklenir</a:t>
            </a:r>
            <a:r>
              <a:rPr lang="en-US" dirty="0"/>
              <a:t>. </a:t>
            </a:r>
            <a:endParaRPr lang="tr-TR" dirty="0"/>
          </a:p>
          <a:p>
            <a:pPr marL="0" indent="0" algn="just">
              <a:buNone/>
            </a:pPr>
            <a:endParaRPr lang="tr-TR" dirty="0"/>
          </a:p>
          <a:p>
            <a:pPr marL="0" indent="0" algn="just">
              <a:buNone/>
            </a:pPr>
            <a:endParaRPr lang="tr-TR" dirty="0"/>
          </a:p>
          <a:p>
            <a:pPr marL="0" indent="0" algn="just">
              <a:buNone/>
            </a:pPr>
            <a:r>
              <a:rPr lang="en-US" dirty="0" err="1"/>
              <a:t>Örneğin</a:t>
            </a:r>
            <a:r>
              <a:rPr lang="en-US" dirty="0"/>
              <a:t>:</a:t>
            </a:r>
            <a:endParaRPr lang="tr-TR" dirty="0"/>
          </a:p>
          <a:p>
            <a:pPr marL="0" indent="0" algn="just">
              <a:buNone/>
            </a:pPr>
            <a:endParaRPr lang="tr-TR" dirty="0"/>
          </a:p>
          <a:p>
            <a:pPr marL="0" indent="0" algn="just">
              <a:buNone/>
            </a:pPr>
            <a:endParaRPr lang="tr-TR" dirty="0"/>
          </a:p>
          <a:p>
            <a:pPr marL="0" indent="0" algn="just">
              <a:buNone/>
            </a:pPr>
            <a:endParaRPr lang="tr-TR" dirty="0"/>
          </a:p>
          <a:p>
            <a:pPr marL="0" indent="0" algn="just">
              <a:buNone/>
            </a:pPr>
            <a:endParaRPr lang="tr-TR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5B13DE34-47C4-ED47-78E3-D40413539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871" y="2419918"/>
            <a:ext cx="4307166" cy="1280889"/>
          </a:xfrm>
          <a:prstGeom prst="rect">
            <a:avLst/>
          </a:prstGeom>
        </p:spPr>
      </p:pic>
      <p:sp>
        <p:nvSpPr>
          <p:cNvPr id="13" name="İçerik Yer Tutucusu 2">
            <a:extLst>
              <a:ext uri="{FF2B5EF4-FFF2-40B4-BE49-F238E27FC236}">
                <a16:creationId xmlns:a16="http://schemas.microsoft.com/office/drawing/2014/main" id="{969F70F0-0E02-FE79-047D-5927A28BA956}"/>
              </a:ext>
            </a:extLst>
          </p:cNvPr>
          <p:cNvSpPr txBox="1">
            <a:spLocks/>
          </p:cNvSpPr>
          <p:nvPr/>
        </p:nvSpPr>
        <p:spPr>
          <a:xfrm>
            <a:off x="1454063" y="3900710"/>
            <a:ext cx="9655408" cy="2538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Bu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parçası</a:t>
            </a:r>
            <a:r>
              <a:rPr lang="en-US" dirty="0"/>
              <a:t>, '</a:t>
            </a:r>
            <a:r>
              <a:rPr lang="en-US" dirty="0" err="1"/>
              <a:t>model.pkl</a:t>
            </a:r>
            <a:r>
              <a:rPr lang="en-US" dirty="0"/>
              <a:t>' </a:t>
            </a:r>
            <a:r>
              <a:rPr lang="en-US" dirty="0" err="1"/>
              <a:t>adlı</a:t>
            </a:r>
            <a:r>
              <a:rPr lang="en-US" dirty="0"/>
              <a:t> </a:t>
            </a:r>
            <a:r>
              <a:rPr lang="en-US" dirty="0" err="1"/>
              <a:t>dosyadan</a:t>
            </a:r>
            <a:r>
              <a:rPr lang="en-US" dirty="0"/>
              <a:t> </a:t>
            </a:r>
            <a:r>
              <a:rPr lang="en-US" dirty="0" err="1"/>
              <a:t>yüklenen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 '</a:t>
            </a:r>
            <a:r>
              <a:rPr lang="en-US" dirty="0" err="1"/>
              <a:t>reg_loaded</a:t>
            </a:r>
            <a:r>
              <a:rPr lang="en-US" dirty="0"/>
              <a:t>' </a:t>
            </a:r>
            <a:r>
              <a:rPr lang="en-US" dirty="0" err="1"/>
              <a:t>adlı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değişkene</a:t>
            </a:r>
            <a:r>
              <a:rPr lang="en-US" dirty="0"/>
              <a:t> </a:t>
            </a:r>
            <a:r>
              <a:rPr lang="en-US" dirty="0" err="1"/>
              <a:t>atar</a:t>
            </a:r>
            <a:r>
              <a:rPr lang="en-US" dirty="0"/>
              <a:t>. Bu </a:t>
            </a:r>
            <a:r>
              <a:rPr lang="en-US" dirty="0" err="1"/>
              <a:t>işlem</a:t>
            </a:r>
            <a:r>
              <a:rPr lang="en-US" dirty="0"/>
              <a:t> binary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okuyor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nedenle</a:t>
            </a:r>
            <a:r>
              <a:rPr lang="en-US" dirty="0"/>
              <a:t> '</a:t>
            </a:r>
            <a:r>
              <a:rPr lang="en-US" dirty="0" err="1"/>
              <a:t>rb</a:t>
            </a:r>
            <a:r>
              <a:rPr lang="en-US" dirty="0"/>
              <a:t>' </a:t>
            </a:r>
            <a:r>
              <a:rPr lang="en-US" dirty="0" err="1"/>
              <a:t>modunda</a:t>
            </a:r>
            <a:r>
              <a:rPr lang="en-US" dirty="0"/>
              <a:t> </a:t>
            </a:r>
            <a:r>
              <a:rPr lang="en-US" dirty="0" err="1"/>
              <a:t>açılması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Yüklenen</a:t>
            </a:r>
            <a:r>
              <a:rPr lang="en-US" dirty="0"/>
              <a:t> model </a:t>
            </a:r>
            <a:r>
              <a:rPr lang="en-US" dirty="0" err="1"/>
              <a:t>nesnesi</a:t>
            </a:r>
            <a:r>
              <a:rPr lang="en-US" dirty="0"/>
              <a:t>,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kaydedilen</a:t>
            </a:r>
            <a:r>
              <a:rPr lang="en-US" dirty="0"/>
              <a:t> model </a:t>
            </a:r>
            <a:r>
              <a:rPr lang="en-US" dirty="0" err="1"/>
              <a:t>nesnesiyle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şekildedir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.</a:t>
            </a:r>
            <a:endParaRPr lang="tr-TR" dirty="0"/>
          </a:p>
          <a:p>
            <a:pPr marL="0" indent="0" algn="just">
              <a:buNone/>
            </a:pPr>
            <a:endParaRPr lang="tr-TR" dirty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tr-TR" dirty="0"/>
              <a:t> </a:t>
            </a:r>
            <a:r>
              <a:rPr lang="en-US" dirty="0" err="1"/>
              <a:t>Örneğin</a:t>
            </a:r>
            <a:r>
              <a:rPr lang="en-US" dirty="0"/>
              <a:t>:</a:t>
            </a:r>
            <a:endParaRPr lang="tr-TR" dirty="0"/>
          </a:p>
          <a:p>
            <a:pPr marL="0" indent="0" algn="just">
              <a:buFont typeface="Wingdings 3" charset="2"/>
              <a:buNone/>
            </a:pPr>
            <a:endParaRPr lang="tr-TR" dirty="0"/>
          </a:p>
          <a:p>
            <a:pPr marL="0" indent="0" algn="just">
              <a:buFont typeface="Wingdings 3" charset="2"/>
              <a:buNone/>
            </a:pPr>
            <a:endParaRPr lang="tr-TR" dirty="0"/>
          </a:p>
          <a:p>
            <a:pPr marL="0" indent="0" algn="just">
              <a:buFont typeface="Wingdings 3" charset="2"/>
              <a:buNone/>
            </a:pPr>
            <a:endParaRPr lang="tr-TR" dirty="0"/>
          </a:p>
          <a:p>
            <a:pPr marL="0" indent="0" algn="just">
              <a:buFont typeface="Wingdings 3" charset="2"/>
              <a:buNone/>
            </a:pPr>
            <a:endParaRPr lang="en-US" dirty="0"/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3CE35F96-4740-7FBF-A4D8-06A8FC27C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871" y="5706136"/>
            <a:ext cx="5432629" cy="83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35731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348</TotalTime>
  <Words>1258</Words>
  <Application>Microsoft Office PowerPoint</Application>
  <PresentationFormat>Geniş ekran</PresentationFormat>
  <Paragraphs>147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Söhne</vt:lpstr>
      <vt:lpstr>Wingdings 3</vt:lpstr>
      <vt:lpstr>Duman</vt:lpstr>
      <vt:lpstr>Python modellerin kayıt edilmesi ve yüklenmesi </vt:lpstr>
      <vt:lpstr>İçindekiler</vt:lpstr>
      <vt:lpstr>Python Modellerin Kayıt Edilmesi Ve Yüklenmesi Nedir?   </vt:lpstr>
      <vt:lpstr>Python modellerinin kayıt edilmesi</vt:lpstr>
      <vt:lpstr> Python  Modellerinin Yüklenmesi</vt:lpstr>
      <vt:lpstr>Python Modellerin Kayıt Edilmesi Ve Yüklenmesi İçin Modellerin Oluşturulması </vt:lpstr>
      <vt:lpstr>Python Modellerin Kayıt Edilmesi Ve Yüklenmesi Yöntemleri</vt:lpstr>
      <vt:lpstr>Pickle Nedir, Nasıl Kullanılır?</vt:lpstr>
      <vt:lpstr>Pickle Nedir, Nasıl Kullanılır?(Devam)</vt:lpstr>
      <vt:lpstr>Joblib Nedir, Nasıl Kullanılır?</vt:lpstr>
      <vt:lpstr>Joblib Nedir, Nasıl Kullanılır?(Devam)</vt:lpstr>
      <vt:lpstr>Python Modellerin Kayıt Edilmesi Ve Yüklenmesi Örneği-1</vt:lpstr>
      <vt:lpstr>Python Modellerin Kayıt Edilmesi Ve Yüklenmesi Örneği-2</vt:lpstr>
      <vt:lpstr>Sonuç</vt:lpstr>
      <vt:lpstr>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orkun canıgür</cp:lastModifiedBy>
  <cp:revision>45</cp:revision>
  <dcterms:created xsi:type="dcterms:W3CDTF">2020-04-15T07:57:29Z</dcterms:created>
  <dcterms:modified xsi:type="dcterms:W3CDTF">2023-01-14T16:40:12Z</dcterms:modified>
</cp:coreProperties>
</file>