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1" r:id="rId5"/>
    <p:sldId id="262" r:id="rId6"/>
    <p:sldId id="264" r:id="rId7"/>
    <p:sldId id="265" r:id="rId8"/>
    <p:sldId id="266" r:id="rId9"/>
    <p:sldId id="268" r:id="rId10"/>
    <p:sldId id="269" r:id="rId11"/>
    <p:sldId id="272" r:id="rId12"/>
    <p:sldId id="270" r:id="rId13"/>
    <p:sldId id="25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85" d="100"/>
          <a:sy n="85"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1/14/2023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monitor.com/pds/index.php/Main/InstallPythonPackages" TargetMode="External"/><Relationship Id="rId2" Type="http://schemas.openxmlformats.org/officeDocument/2006/relationships/hyperlink" Target="https://www.iienstitu.com/blog/makine-ogrenmesi-nedir"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youtube.com/@bmderslerim" TargetMode="External"/><Relationship Id="rId4" Type="http://schemas.openxmlformats.org/officeDocument/2006/relationships/hyperlink" Target="https://beta.openai.com/playgroun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896077" y="4350892"/>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84724" y="2079551"/>
            <a:ext cx="9270545" cy="1785453"/>
          </a:xfrm>
        </p:spPr>
        <p:txBody>
          <a:bodyPr>
            <a:no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Makine öğrenmesi kütüphanelerinin tanıtımı ve kurulumları</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en-US" b="1" dirty="0">
                <a:solidFill>
                  <a:schemeClr val="tx1"/>
                </a:solidFill>
              </a:rPr>
              <a:t>Saifuddin Hassani</a:t>
            </a:r>
            <a:endParaRPr lang="tr-TR" b="1" dirty="0">
              <a:solidFill>
                <a:schemeClr val="tx1"/>
              </a:solidFill>
            </a:endParaRPr>
          </a:p>
          <a:p>
            <a:r>
              <a:rPr lang="tr-TR" dirty="0">
                <a:solidFill>
                  <a:schemeClr val="tx1"/>
                </a:solidFill>
              </a:rPr>
              <a:t>Tarih                            : </a:t>
            </a:r>
            <a:r>
              <a:rPr lang="en-US" dirty="0">
                <a:solidFill>
                  <a:schemeClr val="tx1"/>
                </a:solidFill>
              </a:rPr>
              <a:t>14</a:t>
            </a:r>
            <a:r>
              <a:rPr lang="tr-TR" dirty="0">
                <a:solidFill>
                  <a:schemeClr val="tx1"/>
                </a:solidFill>
              </a:rPr>
              <a:t>/01/2023</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İçerik Yer Tutucusu 2">
            <a:extLst>
              <a:ext uri="{FF2B5EF4-FFF2-40B4-BE49-F238E27FC236}">
                <a16:creationId xmlns:a16="http://schemas.microsoft.com/office/drawing/2014/main" id="{3968969A-0486-47AD-98EE-0427A8402CA2}"/>
              </a:ext>
            </a:extLst>
          </p:cNvPr>
          <p:cNvSpPr txBox="1">
            <a:spLocks/>
          </p:cNvSpPr>
          <p:nvPr/>
        </p:nvSpPr>
        <p:spPr>
          <a:xfrm>
            <a:off x="1761104" y="1245591"/>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u="none" strike="noStrike" dirty="0">
                <a:solidFill>
                  <a:srgbClr val="095EAE"/>
                </a:solidFill>
                <a:effectLst/>
              </a:rPr>
              <a:t>OpenCV (Open Source Computer Vision Library)</a:t>
            </a:r>
            <a:r>
              <a:rPr lang="tr-TR" sz="1500" b="0" i="0" dirty="0">
                <a:solidFill>
                  <a:srgbClr val="1B1B1B"/>
                </a:solidFill>
                <a:effectLst/>
              </a:rPr>
              <a:t> , gerçek zamanlı bilgisayar görüşü için bir pakettir ve Intel Research'ün desteğiyle geliştirilmiştir.</a:t>
            </a:r>
            <a:endParaRPr lang="en-US" sz="1500" b="0" i="0" dirty="0">
              <a:solidFill>
                <a:srgbClr val="1B1B1B"/>
              </a:solidFill>
              <a:effectLst/>
            </a:endParaRPr>
          </a:p>
          <a:p>
            <a:pPr algn="just"/>
            <a:r>
              <a:rPr lang="en-US" sz="1500" b="0" i="0" dirty="0">
                <a:solidFill>
                  <a:srgbClr val="000000"/>
                </a:solidFill>
                <a:effectLst/>
              </a:rPr>
              <a:t>!</a:t>
            </a:r>
            <a:r>
              <a:rPr lang="tr-TR" sz="1500" b="0" i="0" dirty="0">
                <a:solidFill>
                  <a:srgbClr val="000000"/>
                </a:solidFill>
                <a:effectLst/>
              </a:rPr>
              <a:t>Pip</a:t>
            </a:r>
            <a:r>
              <a:rPr lang="en-US" sz="1500" b="0" i="0" dirty="0">
                <a:solidFill>
                  <a:srgbClr val="000000"/>
                </a:solidFill>
                <a:effectLst/>
              </a:rPr>
              <a:t> </a:t>
            </a:r>
            <a:r>
              <a:rPr lang="en-US" sz="1500" b="1" i="0" dirty="0">
                <a:solidFill>
                  <a:srgbClr val="0070C0"/>
                </a:solidFill>
                <a:effectLst/>
              </a:rPr>
              <a:t>install</a:t>
            </a:r>
            <a:r>
              <a:rPr lang="en-US" sz="1500" b="0" i="0" dirty="0">
                <a:solidFill>
                  <a:srgbClr val="000000"/>
                </a:solidFill>
                <a:effectLst/>
              </a:rPr>
              <a:t> </a:t>
            </a:r>
            <a:r>
              <a:rPr lang="tr-TR" sz="1500" b="0" i="0" dirty="0">
                <a:solidFill>
                  <a:srgbClr val="000000"/>
                </a:solidFill>
                <a:effectLst/>
              </a:rPr>
              <a:t>opencv-python</a:t>
            </a:r>
            <a:endParaRPr lang="en-US" sz="1500" dirty="0">
              <a:solidFill>
                <a:schemeClr val="tx1"/>
              </a:solidFill>
            </a:endParaRPr>
          </a:p>
        </p:txBody>
      </p:sp>
      <p:pic>
        <p:nvPicPr>
          <p:cNvPr id="1026" name="Picture 2">
            <a:extLst>
              <a:ext uri="{FF2B5EF4-FFF2-40B4-BE49-F238E27FC236}">
                <a16:creationId xmlns:a16="http://schemas.microsoft.com/office/drawing/2014/main" id="{FC58226F-5E6F-4AEA-9D2B-6DB1F4160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584" y="1818561"/>
            <a:ext cx="1158761" cy="1076063"/>
          </a:xfrm>
          <a:prstGeom prst="rect">
            <a:avLst/>
          </a:prstGeom>
          <a:noFill/>
          <a:extLst>
            <a:ext uri="{909E8E84-426E-40DD-AFC4-6F175D3DCCD1}">
              <a14:hiddenFill xmlns:a14="http://schemas.microsoft.com/office/drawing/2010/main">
                <a:solidFill>
                  <a:srgbClr val="FFFFFF"/>
                </a:solidFill>
              </a14:hiddenFill>
            </a:ext>
          </a:extLst>
        </p:spPr>
      </p:pic>
      <p:sp>
        <p:nvSpPr>
          <p:cNvPr id="9" name="İçerik Yer Tutucusu 2">
            <a:extLst>
              <a:ext uri="{FF2B5EF4-FFF2-40B4-BE49-F238E27FC236}">
                <a16:creationId xmlns:a16="http://schemas.microsoft.com/office/drawing/2014/main" id="{B69B02A9-5D7F-49C9-975C-3BE894CC5750}"/>
              </a:ext>
            </a:extLst>
          </p:cNvPr>
          <p:cNvSpPr txBox="1">
            <a:spLocks/>
          </p:cNvSpPr>
          <p:nvPr/>
        </p:nvSpPr>
        <p:spPr>
          <a:xfrm>
            <a:off x="1761104" y="2967317"/>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u="none" strike="noStrike" dirty="0">
                <a:solidFill>
                  <a:srgbClr val="095EAE"/>
                </a:solidFill>
                <a:effectLst/>
              </a:rPr>
              <a:t>Pandalar</a:t>
            </a:r>
            <a:r>
              <a:rPr lang="tr-TR" sz="1500" b="0" i="0" dirty="0">
                <a:solidFill>
                  <a:srgbClr val="1B1B1B"/>
                </a:solidFill>
                <a:effectLst/>
              </a:rPr>
              <a:t> , veri tablolarını görselleştirir ve yönetir. Veri analizi problemlerinin ön adımları için verimli manipülasyona izin veren birçok fonksiyon vardır.</a:t>
            </a:r>
            <a:endParaRPr lang="en-US" sz="1500" b="0" i="0" dirty="0">
              <a:solidFill>
                <a:srgbClr val="1B1B1B"/>
              </a:solidFill>
              <a:effectLst/>
            </a:endParaRPr>
          </a:p>
          <a:p>
            <a:pPr algn="just"/>
            <a:r>
              <a:rPr lang="en-US" sz="1500" b="0" i="0" dirty="0">
                <a:solidFill>
                  <a:srgbClr val="000000"/>
                </a:solidFill>
                <a:effectLst/>
              </a:rPr>
              <a:t>!</a:t>
            </a:r>
            <a:r>
              <a:rPr lang="tr-TR" sz="1500" b="0" i="0" dirty="0">
                <a:solidFill>
                  <a:srgbClr val="000000"/>
                </a:solidFill>
                <a:effectLst/>
              </a:rPr>
              <a:t>pip </a:t>
            </a:r>
            <a:r>
              <a:rPr lang="en-US" sz="1500" b="1" i="0" dirty="0">
                <a:solidFill>
                  <a:srgbClr val="0070C0"/>
                </a:solidFill>
                <a:effectLst/>
              </a:rPr>
              <a:t>install</a:t>
            </a:r>
            <a:r>
              <a:rPr lang="tr-TR" sz="1500" b="0" i="0" dirty="0">
                <a:solidFill>
                  <a:srgbClr val="000000"/>
                </a:solidFill>
                <a:effectLst/>
              </a:rPr>
              <a:t> pand</a:t>
            </a:r>
            <a:r>
              <a:rPr lang="en-US" sz="1500" b="0" i="0" dirty="0">
                <a:solidFill>
                  <a:srgbClr val="000000"/>
                </a:solidFill>
                <a:effectLst/>
              </a:rPr>
              <a:t>as</a:t>
            </a:r>
            <a:endParaRPr lang="en-US" sz="1500" dirty="0">
              <a:solidFill>
                <a:schemeClr val="tx1"/>
              </a:solidFill>
            </a:endParaRPr>
          </a:p>
        </p:txBody>
      </p:sp>
      <p:pic>
        <p:nvPicPr>
          <p:cNvPr id="1028" name="Picture 4">
            <a:extLst>
              <a:ext uri="{FF2B5EF4-FFF2-40B4-BE49-F238E27FC236}">
                <a16:creationId xmlns:a16="http://schemas.microsoft.com/office/drawing/2014/main" id="{4CBC6E1B-A654-4296-83C5-B0BC5CADB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641" y="3464116"/>
            <a:ext cx="2096078" cy="847165"/>
          </a:xfrm>
          <a:prstGeom prst="rect">
            <a:avLst/>
          </a:prstGeom>
          <a:noFill/>
          <a:extLst>
            <a:ext uri="{909E8E84-426E-40DD-AFC4-6F175D3DCCD1}">
              <a14:hiddenFill xmlns:a14="http://schemas.microsoft.com/office/drawing/2010/main">
                <a:solidFill>
                  <a:srgbClr val="FFFFFF"/>
                </a:solidFill>
              </a14:hiddenFill>
            </a:ext>
          </a:extLst>
        </p:spPr>
      </p:pic>
      <p:sp>
        <p:nvSpPr>
          <p:cNvPr id="12" name="İçerik Yer Tutucusu 2">
            <a:extLst>
              <a:ext uri="{FF2B5EF4-FFF2-40B4-BE49-F238E27FC236}">
                <a16:creationId xmlns:a16="http://schemas.microsoft.com/office/drawing/2014/main" id="{0DE34BEE-FB91-4B64-A117-974A3F8A8984}"/>
              </a:ext>
            </a:extLst>
          </p:cNvPr>
          <p:cNvSpPr txBox="1">
            <a:spLocks/>
          </p:cNvSpPr>
          <p:nvPr/>
        </p:nvSpPr>
        <p:spPr>
          <a:xfrm>
            <a:off x="1761104" y="4616350"/>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dirty="0">
                <a:solidFill>
                  <a:srgbClr val="095EAE"/>
                </a:solidFill>
                <a:effectLst/>
              </a:rPr>
              <a:t>Plotly</a:t>
            </a:r>
            <a:r>
              <a:rPr lang="tr-TR" sz="1500" b="0" i="0" dirty="0">
                <a:solidFill>
                  <a:srgbClr val="1B1B1B"/>
                </a:solidFill>
                <a:effectLst/>
              </a:rPr>
              <a:t> , HTML ve JavaScript ile etkileşimli grafikler oluşturur. Plotly Express, Plotly'ye dahildir.</a:t>
            </a:r>
            <a:endParaRPr lang="en-US" sz="1500" b="0" i="0" dirty="0">
              <a:solidFill>
                <a:srgbClr val="1B1B1B"/>
              </a:solidFill>
              <a:effectLst/>
            </a:endParaRPr>
          </a:p>
          <a:p>
            <a:pPr algn="just"/>
            <a:r>
              <a:rPr lang="en-US" sz="1500" dirty="0">
                <a:solidFill>
                  <a:srgbClr val="1B1B1B"/>
                </a:solidFill>
              </a:rPr>
              <a:t>!Pip </a:t>
            </a:r>
            <a:r>
              <a:rPr lang="en-US" sz="1500" b="1" dirty="0">
                <a:solidFill>
                  <a:srgbClr val="0070C0"/>
                </a:solidFill>
              </a:rPr>
              <a:t>instal</a:t>
            </a:r>
            <a:r>
              <a:rPr lang="en-US" sz="1500" dirty="0">
                <a:solidFill>
                  <a:srgbClr val="1B1B1B"/>
                </a:solidFill>
              </a:rPr>
              <a:t>l plotly</a:t>
            </a:r>
            <a:endParaRPr lang="en-US" sz="1500" dirty="0">
              <a:solidFill>
                <a:schemeClr val="tx1"/>
              </a:solidFill>
            </a:endParaRPr>
          </a:p>
        </p:txBody>
      </p:sp>
      <p:pic>
        <p:nvPicPr>
          <p:cNvPr id="1030" name="Picture 6">
            <a:extLst>
              <a:ext uri="{FF2B5EF4-FFF2-40B4-BE49-F238E27FC236}">
                <a16:creationId xmlns:a16="http://schemas.microsoft.com/office/drawing/2014/main" id="{87ACEBB8-D4C9-4BC2-868A-8CE188B599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114" y="5226488"/>
            <a:ext cx="2633132" cy="87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00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8E4198-3414-4C3C-837B-A368BFFD788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İçerik Yer Tutucusu 2">
            <a:extLst>
              <a:ext uri="{FF2B5EF4-FFF2-40B4-BE49-F238E27FC236}">
                <a16:creationId xmlns:a16="http://schemas.microsoft.com/office/drawing/2014/main" id="{6576AAF4-414B-46F1-9EDF-9EB7C204236D}"/>
              </a:ext>
            </a:extLst>
          </p:cNvPr>
          <p:cNvSpPr txBox="1">
            <a:spLocks/>
          </p:cNvSpPr>
          <p:nvPr/>
        </p:nvSpPr>
        <p:spPr>
          <a:xfrm>
            <a:off x="1823857" y="970344"/>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u="none" strike="noStrike" dirty="0">
                <a:solidFill>
                  <a:srgbClr val="095EAE"/>
                </a:solidFill>
                <a:effectLst/>
              </a:rPr>
              <a:t>PyTorch</a:t>
            </a:r>
            <a:r>
              <a:rPr lang="tr-TR" sz="1500" b="0" i="0" dirty="0">
                <a:solidFill>
                  <a:srgbClr val="1B1B1B"/>
                </a:solidFill>
                <a:effectLst/>
              </a:rPr>
              <a:t> , derin öğrenme, bilgisayar görüşü ve doğal dil işlemeyi mümkün kılar. Geliştirme, Facebook'un AI Araştırma laboratuvarı (FAIR) tarafından yönetilmektedir.</a:t>
            </a:r>
            <a:endParaRPr lang="en-US" sz="1500" b="0" i="0" dirty="0">
              <a:solidFill>
                <a:srgbClr val="1B1B1B"/>
              </a:solidFill>
              <a:effectLst/>
            </a:endParaRPr>
          </a:p>
          <a:p>
            <a:pPr algn="just"/>
            <a:r>
              <a:rPr lang="en-US" sz="1500" dirty="0">
                <a:solidFill>
                  <a:srgbClr val="1B1B1B"/>
                </a:solidFill>
              </a:rPr>
              <a:t>!Pip </a:t>
            </a:r>
            <a:r>
              <a:rPr lang="en-US" sz="1500" b="1" dirty="0">
                <a:solidFill>
                  <a:srgbClr val="0070C0"/>
                </a:solidFill>
              </a:rPr>
              <a:t>install</a:t>
            </a:r>
            <a:r>
              <a:rPr lang="en-US" sz="1500" dirty="0">
                <a:solidFill>
                  <a:srgbClr val="1B1B1B"/>
                </a:solidFill>
              </a:rPr>
              <a:t> pyTorch</a:t>
            </a:r>
            <a:endParaRPr lang="en-US" sz="1500" dirty="0">
              <a:solidFill>
                <a:schemeClr val="tx1"/>
              </a:solidFill>
            </a:endParaRPr>
          </a:p>
        </p:txBody>
      </p:sp>
      <p:pic>
        <p:nvPicPr>
          <p:cNvPr id="2050" name="Picture 2">
            <a:extLst>
              <a:ext uri="{FF2B5EF4-FFF2-40B4-BE49-F238E27FC236}">
                <a16:creationId xmlns:a16="http://schemas.microsoft.com/office/drawing/2014/main" id="{49683B7A-4F7D-424E-8469-9BCFBE073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212" y="1714619"/>
            <a:ext cx="2393576" cy="593407"/>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a:extLst>
              <a:ext uri="{FF2B5EF4-FFF2-40B4-BE49-F238E27FC236}">
                <a16:creationId xmlns:a16="http://schemas.microsoft.com/office/drawing/2014/main" id="{11E5AE8D-D064-4742-9E8F-67F37F7C6781}"/>
              </a:ext>
            </a:extLst>
          </p:cNvPr>
          <p:cNvSpPr txBox="1">
            <a:spLocks/>
          </p:cNvSpPr>
          <p:nvPr/>
        </p:nvSpPr>
        <p:spPr>
          <a:xfrm>
            <a:off x="1823857" y="2308026"/>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u="none" strike="noStrike" dirty="0">
                <a:solidFill>
                  <a:srgbClr val="095EAE"/>
                </a:solidFill>
                <a:effectLst/>
              </a:rPr>
              <a:t>Seaborn</a:t>
            </a:r>
            <a:r>
              <a:rPr lang="tr-TR" sz="1500" b="0" i="0" dirty="0">
                <a:solidFill>
                  <a:srgbClr val="1B1B1B"/>
                </a:solidFill>
                <a:effectLst/>
              </a:rPr>
              <a:t> , matplotlib üzerine kuruludur ve birkaç kod satırında ayrıntılı grafikler üretir.</a:t>
            </a:r>
            <a:endParaRPr lang="en-US" sz="1500" b="0" i="0" dirty="0">
              <a:solidFill>
                <a:srgbClr val="1B1B1B"/>
              </a:solidFill>
              <a:effectLst/>
            </a:endParaRPr>
          </a:p>
          <a:p>
            <a:pPr algn="just"/>
            <a:r>
              <a:rPr lang="en-US" sz="1500" dirty="0">
                <a:solidFill>
                  <a:srgbClr val="1B1B1B"/>
                </a:solidFill>
              </a:rPr>
              <a:t>!Pip</a:t>
            </a:r>
            <a:r>
              <a:rPr lang="en-US" sz="1500" b="1" dirty="0">
                <a:solidFill>
                  <a:srgbClr val="1B1B1B"/>
                </a:solidFill>
              </a:rPr>
              <a:t> </a:t>
            </a:r>
            <a:r>
              <a:rPr lang="en-US" sz="1500" b="1" dirty="0">
                <a:solidFill>
                  <a:srgbClr val="0070C0"/>
                </a:solidFill>
              </a:rPr>
              <a:t>install</a:t>
            </a:r>
            <a:r>
              <a:rPr lang="en-US" sz="1500" dirty="0">
                <a:solidFill>
                  <a:srgbClr val="1B1B1B"/>
                </a:solidFill>
              </a:rPr>
              <a:t> Seaborn</a:t>
            </a:r>
            <a:endParaRPr lang="en-US" sz="1500" b="0" i="0" dirty="0">
              <a:solidFill>
                <a:srgbClr val="1B1B1B"/>
              </a:solidFill>
              <a:effectLst/>
            </a:endParaRPr>
          </a:p>
          <a:p>
            <a:pPr algn="just"/>
            <a:endParaRPr lang="en-US" sz="1500" dirty="0">
              <a:solidFill>
                <a:schemeClr val="tx1"/>
              </a:solidFill>
            </a:endParaRPr>
          </a:p>
        </p:txBody>
      </p:sp>
      <p:sp>
        <p:nvSpPr>
          <p:cNvPr id="8" name="İçerik Yer Tutucusu 2">
            <a:extLst>
              <a:ext uri="{FF2B5EF4-FFF2-40B4-BE49-F238E27FC236}">
                <a16:creationId xmlns:a16="http://schemas.microsoft.com/office/drawing/2014/main" id="{2DD76CBF-623A-4F65-9C70-5678B1003D3D}"/>
              </a:ext>
            </a:extLst>
          </p:cNvPr>
          <p:cNvSpPr txBox="1">
            <a:spLocks/>
          </p:cNvSpPr>
          <p:nvPr/>
        </p:nvSpPr>
        <p:spPr>
          <a:xfrm>
            <a:off x="1823857" y="3977559"/>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dirty="0">
                <a:solidFill>
                  <a:srgbClr val="095EAE"/>
                </a:solidFill>
                <a:effectLst/>
              </a:rPr>
              <a:t>TensorFlow</a:t>
            </a:r>
            <a:r>
              <a:rPr lang="tr-TR" sz="1500" b="0" i="0" dirty="0">
                <a:solidFill>
                  <a:srgbClr val="1B1B1B"/>
                </a:solidFill>
                <a:effectLst/>
              </a:rPr>
              <a:t> , derin sinir ağlarının eğitimi ve çıkarımına özel olarak odaklanan açık kaynaklı bir makine öğrenimi platformudur. Geliştirme, Google Brain ekibi tarafından yönetilir.</a:t>
            </a:r>
            <a:endParaRPr lang="en-US" sz="1500" b="0" i="0" dirty="0">
              <a:solidFill>
                <a:srgbClr val="1B1B1B"/>
              </a:solidFill>
              <a:effectLst/>
            </a:endParaRPr>
          </a:p>
          <a:p>
            <a:pPr algn="just"/>
            <a:r>
              <a:rPr lang="en-US" sz="1500" dirty="0">
                <a:solidFill>
                  <a:srgbClr val="1B1B1B"/>
                </a:solidFill>
              </a:rPr>
              <a:t>!pip </a:t>
            </a:r>
            <a:r>
              <a:rPr lang="en-US" sz="1500" b="1" dirty="0">
                <a:solidFill>
                  <a:srgbClr val="0070C0"/>
                </a:solidFill>
              </a:rPr>
              <a:t>install</a:t>
            </a:r>
            <a:r>
              <a:rPr lang="en-US" sz="1500" dirty="0">
                <a:solidFill>
                  <a:srgbClr val="1B1B1B"/>
                </a:solidFill>
              </a:rPr>
              <a:t> TensorFlow</a:t>
            </a:r>
            <a:endParaRPr lang="en-US" sz="1500" dirty="0">
              <a:solidFill>
                <a:schemeClr val="tx1"/>
              </a:solidFill>
            </a:endParaRPr>
          </a:p>
        </p:txBody>
      </p:sp>
      <p:pic>
        <p:nvPicPr>
          <p:cNvPr id="2052" name="Picture 4">
            <a:extLst>
              <a:ext uri="{FF2B5EF4-FFF2-40B4-BE49-F238E27FC236}">
                <a16:creationId xmlns:a16="http://schemas.microsoft.com/office/drawing/2014/main" id="{7AE00466-4F44-443A-89D0-47F9916CD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212" y="4652681"/>
            <a:ext cx="2883364" cy="5511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7FC29E4-DE57-4718-9843-34E704D9DF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212" y="3052301"/>
            <a:ext cx="2487643" cy="59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19567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62619" y="787782"/>
            <a:ext cx="8911687" cy="1280890"/>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93307" y="1940889"/>
            <a:ext cx="8980999" cy="5364265"/>
          </a:xfrm>
        </p:spPr>
        <p:txBody>
          <a:bodyPr>
            <a:normAutofit/>
          </a:bodyPr>
          <a:lstStyle/>
          <a:p>
            <a:pPr algn="just"/>
            <a:r>
              <a:rPr lang="tr-TR" b="0" i="0" dirty="0">
                <a:solidFill>
                  <a:srgbClr val="353740"/>
                </a:solidFill>
                <a:effectLst/>
              </a:rPr>
              <a:t>Sonuç olarak Python makine öğrenmesi kütüphaneleri, veriyi analiz etmek, önerilerde bulunmak ve görüntü işleme gibi karmaşık problemleri çözmek için kullanılan yazılımlardır. </a:t>
            </a:r>
          </a:p>
          <a:p>
            <a:pPr algn="just"/>
            <a:r>
              <a:rPr lang="tr-TR" b="0" i="0" dirty="0">
                <a:solidFill>
                  <a:srgbClr val="353740"/>
                </a:solidFill>
                <a:effectLst/>
              </a:rPr>
              <a:t>Python makine öğrenmesi kütüphanelerinin kurulumu, Python programlama diliyle yazılan ve çalıştırılan programlardır. Python makine öğrenmesi kütüphaneleri, Python programlama dili ile yazılan ve çalıştırılan kodu daha hızlı ve daha güçlü bir şekilde çalıştırmak için tasarlanmıştır.</a:t>
            </a:r>
          </a:p>
        </p:txBody>
      </p:sp>
    </p:spTree>
    <p:extLst>
      <p:ext uri="{BB962C8B-B14F-4D97-AF65-F5344CB8AC3E}">
        <p14:creationId xmlns:p14="http://schemas.microsoft.com/office/powerpoint/2010/main" val="26975881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t>Makine Öğrenmesi</a:t>
            </a:r>
            <a:br>
              <a:rPr lang="tr-TR" dirty="0"/>
            </a:br>
            <a:r>
              <a:rPr lang="tr-TR" dirty="0">
                <a:hlinkClick r:id="rId2"/>
              </a:rPr>
              <a:t>https://www.iienstitu.com/blog/makine-ogrenmesi-nedir</a:t>
            </a:r>
            <a:endParaRPr lang="tr-TR" dirty="0"/>
          </a:p>
          <a:p>
            <a:r>
              <a:rPr lang="tr-TR" dirty="0"/>
              <a:t>İnstall Python, Kütühaneleri</a:t>
            </a:r>
          </a:p>
          <a:p>
            <a:pPr marL="0" indent="0">
              <a:buNone/>
            </a:pPr>
            <a:r>
              <a:rPr lang="tr-TR" dirty="0"/>
              <a:t>     </a:t>
            </a:r>
            <a:r>
              <a:rPr lang="tr-TR" dirty="0">
                <a:hlinkClick r:id="rId3"/>
              </a:rPr>
              <a:t>https://apmonitor.com/pds/index.php/Main/InstallPythonPackages</a:t>
            </a:r>
            <a:endParaRPr lang="tr-TR" dirty="0"/>
          </a:p>
          <a:p>
            <a:pPr marL="0" indent="0">
              <a:buNone/>
            </a:pPr>
            <a:r>
              <a:rPr lang="tr-TR" dirty="0"/>
              <a:t>      Beta openai</a:t>
            </a:r>
          </a:p>
          <a:p>
            <a:r>
              <a:rPr lang="tr-TR" dirty="0">
                <a:hlinkClick r:id="rId4"/>
              </a:rPr>
              <a:t>https://beta.openai.com/playground</a:t>
            </a:r>
            <a:endParaRPr lang="tr-TR" dirty="0"/>
          </a:p>
          <a:p>
            <a:endParaRPr lang="tr-TR" dirty="0"/>
          </a:p>
          <a:p>
            <a:pPr marL="0" indent="0">
              <a:buNone/>
            </a:pPr>
            <a:r>
              <a:rPr lang="tr-TR" dirty="0"/>
              <a:t>      </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6"/>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en-US" b="1" dirty="0">
                <a:solidFill>
                  <a:schemeClr val="tx1"/>
                </a:solidFill>
              </a:rPr>
              <a:t>Saifuddin Hassani</a:t>
            </a:r>
            <a:br>
              <a:rPr lang="tr-TR" b="1" dirty="0">
                <a:solidFill>
                  <a:schemeClr val="tx1"/>
                </a:solidFill>
              </a:rPr>
            </a:br>
            <a:br>
              <a:rPr lang="tr-TR" b="1" dirty="0">
                <a:solidFill>
                  <a:schemeClr val="tx1"/>
                </a:solidFill>
              </a:rPr>
            </a:br>
            <a:r>
              <a:rPr lang="tr-TR" dirty="0">
                <a:solidFill>
                  <a:schemeClr val="tx1"/>
                </a:solidFill>
              </a:rPr>
              <a:t>E-posta                       : </a:t>
            </a:r>
            <a:r>
              <a:rPr lang="en-US" dirty="0">
                <a:solidFill>
                  <a:schemeClr val="tx1"/>
                </a:solidFill>
              </a:rPr>
              <a:t>sfdn.hassani@gmail.com</a:t>
            </a:r>
            <a:endParaRPr lang="tr-TR" dirty="0">
              <a:solidFill>
                <a:schemeClr val="tx1"/>
              </a:solidFill>
            </a:endParaRPr>
          </a:p>
          <a:p>
            <a:r>
              <a:rPr lang="tr-TR" dirty="0">
                <a:solidFill>
                  <a:schemeClr val="tx1"/>
                </a:solidFill>
              </a:rPr>
              <a:t>Tarih                            : </a:t>
            </a:r>
            <a:r>
              <a:rPr lang="en-US" dirty="0">
                <a:solidFill>
                  <a:schemeClr val="tx1"/>
                </a:solidFill>
              </a:rPr>
              <a:t>14</a:t>
            </a:r>
            <a:r>
              <a:rPr lang="tr-TR" dirty="0">
                <a:solidFill>
                  <a:schemeClr val="tx1"/>
                </a:solidFill>
              </a:rPr>
              <a:t>/01/2023</a:t>
            </a: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en-US" dirty="0"/>
              <a:t>Python</a:t>
            </a:r>
            <a:r>
              <a:rPr lang="tr-TR" dirty="0"/>
              <a:t>,</a:t>
            </a:r>
            <a:r>
              <a:rPr lang="en-US" dirty="0"/>
              <a:t> Makine </a:t>
            </a:r>
            <a:r>
              <a:rPr lang="tr-TR" dirty="0"/>
              <a:t>Öğrenmesi Nedir?</a:t>
            </a:r>
          </a:p>
          <a:p>
            <a:r>
              <a:rPr lang="tr-TR" dirty="0"/>
              <a:t>Python,Kütüphaneler?</a:t>
            </a:r>
          </a:p>
          <a:p>
            <a:r>
              <a:rPr lang="tr-TR" dirty="0"/>
              <a:t>Kütüphanelerinin tanıtımı ve  Kurulumları </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95701" y="524313"/>
            <a:ext cx="8911687" cy="1280890"/>
          </a:xfrm>
        </p:spPr>
        <p:txBody>
          <a:bodyPr>
            <a:normAutofit fontScale="90000"/>
          </a:bodyPr>
          <a:lstStyle/>
          <a:p>
            <a:r>
              <a:rPr lang="en-US" sz="4000" dirty="0"/>
              <a:t>Python</a:t>
            </a:r>
            <a:r>
              <a:rPr lang="tr-TR" sz="4000" dirty="0"/>
              <a:t>,</a:t>
            </a:r>
            <a:r>
              <a:rPr lang="en-US" sz="4000" dirty="0"/>
              <a:t> </a:t>
            </a:r>
            <a:r>
              <a:rPr lang="en-US" sz="4000" dirty="0" err="1"/>
              <a:t>Makine</a:t>
            </a:r>
            <a:r>
              <a:rPr lang="en-US" sz="4000" dirty="0"/>
              <a:t> </a:t>
            </a:r>
            <a:r>
              <a:rPr lang="tr-TR" sz="4000" dirty="0"/>
              <a:t>Öğrenmesi?</a:t>
            </a:r>
            <a:br>
              <a:rPr lang="tr-TR" dirty="0"/>
            </a:b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sz="1500" dirty="0">
                <a:solidFill>
                  <a:schemeClr val="tx1"/>
                </a:solidFill>
              </a:rPr>
              <a:t>Makine öğrenmesi, analitik model oluşturmayı otomatikleştiren bir veri analizi yöntemidir. </a:t>
            </a:r>
          </a:p>
          <a:p>
            <a:pPr algn="just"/>
            <a:r>
              <a:rPr lang="tr-TR" sz="1500" dirty="0">
                <a:solidFill>
                  <a:schemeClr val="tx1"/>
                </a:solidFill>
              </a:rPr>
              <a:t>Sistemlerin verilerden öğrenebileceği, kalıpları belirleyebileceği ve minimum insan müdahalesi ile kararlar alabileceği fikrine dayanan yapay zekanın bir dalıdır.</a:t>
            </a:r>
          </a:p>
          <a:p>
            <a:pPr algn="just"/>
            <a:r>
              <a:rPr lang="tr-TR" sz="1500" dirty="0">
                <a:solidFill>
                  <a:schemeClr val="tx1"/>
                </a:solidFill>
              </a:rPr>
              <a:t>Yapay zeka alanında öne çıkan bir konu olan makine öğrenmesi bir   süredir gündemde. Bu alan çekici bir fırsat sunabilir ve bu alanda bir kariyere başlamak ilk bakışta göründüğü kadar zor değildir.</a:t>
            </a:r>
            <a:endParaRPr lang="en-US" sz="1500" dirty="0">
              <a:solidFill>
                <a:schemeClr val="tx1"/>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297763" y="1766314"/>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86102" y="642039"/>
            <a:ext cx="8911687" cy="1280890"/>
          </a:xfrm>
        </p:spPr>
        <p:txBody>
          <a:bodyPr>
            <a:normAutofit/>
          </a:bodyPr>
          <a:lstStyle/>
          <a:p>
            <a:r>
              <a:rPr lang="en-US" sz="3600" dirty="0"/>
              <a:t>Python</a:t>
            </a:r>
            <a:r>
              <a:rPr lang="tr-TR" sz="3600" dirty="0"/>
              <a:t>,</a:t>
            </a:r>
            <a:r>
              <a:rPr lang="en-US" sz="3600" dirty="0"/>
              <a:t> Makine </a:t>
            </a:r>
            <a:r>
              <a:rPr lang="tr-TR" sz="3600" dirty="0"/>
              <a:t>Öğrenmesi?(devamı)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8911687" cy="4589387"/>
          </a:xfrm>
        </p:spPr>
        <p:txBody>
          <a:bodyPr>
            <a:normAutofit/>
          </a:bodyPr>
          <a:lstStyle/>
          <a:p>
            <a:r>
              <a:rPr lang="tr-TR" sz="1500" b="1" dirty="0">
                <a:solidFill>
                  <a:schemeClr val="tx1"/>
                </a:solidFill>
              </a:rPr>
              <a:t>Makine öğrenmesi deneyime dayalı bir öğrenmedir ve çeşitli aşamaları vardır.</a:t>
            </a:r>
          </a:p>
          <a:p>
            <a:pPr>
              <a:buFont typeface="Arial" panose="020B0604020202020204" pitchFamily="34" charset="0"/>
              <a:buChar char="•"/>
            </a:pPr>
            <a:r>
              <a:rPr lang="tr-TR" sz="1500" dirty="0">
                <a:solidFill>
                  <a:schemeClr val="tx1"/>
                </a:solidFill>
              </a:rPr>
              <a:t>Veri toplama</a:t>
            </a:r>
          </a:p>
          <a:p>
            <a:pPr>
              <a:buFont typeface="Arial" panose="020B0604020202020204" pitchFamily="34" charset="0"/>
              <a:buChar char="•"/>
            </a:pPr>
            <a:r>
              <a:rPr lang="tr-TR" sz="1500" dirty="0">
                <a:solidFill>
                  <a:schemeClr val="tx1"/>
                </a:solidFill>
              </a:rPr>
              <a:t>Veri sıralama</a:t>
            </a:r>
          </a:p>
          <a:p>
            <a:pPr>
              <a:buFont typeface="Arial" panose="020B0604020202020204" pitchFamily="34" charset="0"/>
              <a:buChar char="•"/>
            </a:pPr>
            <a:r>
              <a:rPr lang="tr-TR" sz="1500" dirty="0">
                <a:solidFill>
                  <a:schemeClr val="tx1"/>
                </a:solidFill>
              </a:rPr>
              <a:t>Veri analizi</a:t>
            </a:r>
          </a:p>
          <a:p>
            <a:pPr>
              <a:buFont typeface="Arial" panose="020B0604020202020204" pitchFamily="34" charset="0"/>
              <a:buChar char="•"/>
            </a:pPr>
            <a:r>
              <a:rPr lang="tr-TR" sz="1500" dirty="0">
                <a:solidFill>
                  <a:schemeClr val="tx1"/>
                </a:solidFill>
              </a:rPr>
              <a:t>Algoritma geliştirme</a:t>
            </a:r>
          </a:p>
          <a:p>
            <a:pPr>
              <a:buFont typeface="Arial" panose="020B0604020202020204" pitchFamily="34" charset="0"/>
              <a:buChar char="•"/>
            </a:pPr>
            <a:r>
              <a:rPr lang="tr-TR" sz="1500" dirty="0">
                <a:solidFill>
                  <a:schemeClr val="tx1"/>
                </a:solidFill>
              </a:rPr>
              <a:t>Üretilen algoritmayı kontrol etme</a:t>
            </a:r>
          </a:p>
          <a:p>
            <a:pPr>
              <a:buFont typeface="Arial" panose="020B0604020202020204" pitchFamily="34" charset="0"/>
              <a:buChar char="•"/>
            </a:pPr>
            <a:r>
              <a:rPr lang="tr-TR" sz="1500" dirty="0">
                <a:solidFill>
                  <a:schemeClr val="tx1"/>
                </a:solidFill>
              </a:rPr>
              <a:t>Daha fazla sonuca varmak için bir algoritma kullanılmasıdır.</a:t>
            </a:r>
          </a:p>
          <a:p>
            <a:pPr marL="0" indent="0">
              <a:buNone/>
            </a:pPr>
            <a:endParaRPr lang="en-US" sz="1500" dirty="0">
              <a:solidFill>
                <a:schemeClr val="tx1"/>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8" name="Picture 7">
            <a:extLst>
              <a:ext uri="{FF2B5EF4-FFF2-40B4-BE49-F238E27FC236}">
                <a16:creationId xmlns:a16="http://schemas.microsoft.com/office/drawing/2014/main" id="{9F9E4BFD-1CC4-489C-B088-5CE6B3526F04}"/>
              </a:ext>
            </a:extLst>
          </p:cNvPr>
          <p:cNvPicPr>
            <a:picLocks noChangeAspect="1"/>
          </p:cNvPicPr>
          <p:nvPr/>
        </p:nvPicPr>
        <p:blipFill>
          <a:blip r:embed="rId2"/>
          <a:stretch>
            <a:fillRect/>
          </a:stretch>
        </p:blipFill>
        <p:spPr>
          <a:xfrm>
            <a:off x="8068235" y="2090198"/>
            <a:ext cx="4115821" cy="2677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İçerik Yer Tutucusu 2">
            <a:extLst>
              <a:ext uri="{FF2B5EF4-FFF2-40B4-BE49-F238E27FC236}">
                <a16:creationId xmlns:a16="http://schemas.microsoft.com/office/drawing/2014/main" id="{4F69742F-FCD2-4871-9708-092E201C114E}"/>
              </a:ext>
            </a:extLst>
          </p:cNvPr>
          <p:cNvSpPr txBox="1">
            <a:spLocks/>
          </p:cNvSpPr>
          <p:nvPr/>
        </p:nvSpPr>
        <p:spPr>
          <a:xfrm>
            <a:off x="1095970" y="4283401"/>
            <a:ext cx="6972265" cy="24669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20000"/>
              </a:lnSpc>
            </a:pPr>
            <a:r>
              <a:rPr lang="tr-TR" sz="1500">
                <a:solidFill>
                  <a:schemeClr val="tx1"/>
                </a:solidFill>
              </a:rPr>
              <a:t>Denetimsiz ve denetimli öğrenme olarak iki farklı algoritma kullanılır. Denetimsiz öğrenme ile makineniz sadece bir grup giriş verisi kabul eder. Daha sonra girilen veriler ile diğer varsayımsal veriler arasındaki ilişkiyi belirlemeye hazırdır. Bilgisayar farklı veri kümeleri arasındaki kalıpları ve ilişkileri bulur. Denetimli öğrenme ise bilgisayara sağlanan örneklere dayalı öğeleri tanıma yeteneğidir. Bilgisayar bunu inceler ve bu verilere dayanarak yeni verileri tanıma yeteneğini geliştirir.</a:t>
            </a:r>
          </a:p>
          <a:p>
            <a:pPr marL="0" indent="0" algn="just">
              <a:lnSpc>
                <a:spcPct val="120000"/>
              </a:lnSpc>
              <a:buFont typeface="Wingdings 3" charset="2"/>
              <a:buNone/>
            </a:pPr>
            <a:endParaRPr lang="en-US" sz="1500" dirty="0">
              <a:solidFill>
                <a:schemeClr val="tx1"/>
              </a:solidFill>
            </a:endParaRPr>
          </a:p>
        </p:txBody>
      </p:sp>
    </p:spTree>
    <p:extLst>
      <p:ext uri="{BB962C8B-B14F-4D97-AF65-F5344CB8AC3E}">
        <p14:creationId xmlns:p14="http://schemas.microsoft.com/office/powerpoint/2010/main" val="23254871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98478" y="606181"/>
            <a:ext cx="8911687" cy="1280890"/>
          </a:xfrm>
        </p:spPr>
        <p:txBody>
          <a:bodyPr>
            <a:normAutofit/>
          </a:bodyPr>
          <a:lstStyle/>
          <a:p>
            <a:r>
              <a:rPr lang="tr-TR" dirty="0"/>
              <a:t>Python,Kütüphaneler?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44954" y="1683556"/>
            <a:ext cx="9509916" cy="2359525"/>
          </a:xfrm>
        </p:spPr>
        <p:txBody>
          <a:bodyPr>
            <a:normAutofit/>
          </a:bodyPr>
          <a:lstStyle/>
          <a:p>
            <a:pPr algn="just"/>
            <a:r>
              <a:rPr lang="tr-TR" sz="1500" b="0" i="0" dirty="0">
                <a:solidFill>
                  <a:schemeClr val="tx1"/>
                </a:solidFill>
                <a:effectLst/>
              </a:rPr>
              <a:t>Python kütüphaneleri, Python programlama dili üzerinde çalışan paketler ve modüllerdir. Python kütüphaneleri, belirli bir tür işlemleri veya görevleri gerçekleştirmek için kullanıcıların kodlarını büyük ölçüde kolaylaştırmak için hazırlanmıştır. Örneğin, kullanıcılar bir web sitesini tasarlamak veya veri biliminde çalışmak istiyorsa, Python kütüphaneleri aracılığıyla tüm işlemleri daha kolay ve hızlı bir şekilde gerçekleştirebilirler. Ayrıca, Python kütüphaneleri, programcıların veri analitik, makine öğrenimi ve veri madenciliği gibi gelişmiş uygulamaları çok daha hızlı bir şekilde geliştirmesine ve kodlamasına yardımcı olur.</a:t>
            </a:r>
            <a:endParaRPr lang="en-US" sz="1500" dirty="0">
              <a:solidFill>
                <a:schemeClr val="tx1"/>
              </a:solidFill>
            </a:endParaRPr>
          </a:p>
        </p:txBody>
      </p:sp>
      <p:pic>
        <p:nvPicPr>
          <p:cNvPr id="5" name="Picture 4">
            <a:extLst>
              <a:ext uri="{FF2B5EF4-FFF2-40B4-BE49-F238E27FC236}">
                <a16:creationId xmlns:a16="http://schemas.microsoft.com/office/drawing/2014/main" id="{7D08ECC5-7909-4E15-8549-344A88C2B67D}"/>
              </a:ext>
            </a:extLst>
          </p:cNvPr>
          <p:cNvPicPr>
            <a:picLocks noChangeAspect="1"/>
          </p:cNvPicPr>
          <p:nvPr/>
        </p:nvPicPr>
        <p:blipFill>
          <a:blip r:embed="rId2"/>
          <a:stretch>
            <a:fillRect/>
          </a:stretch>
        </p:blipFill>
        <p:spPr>
          <a:xfrm>
            <a:off x="4225446" y="3500717"/>
            <a:ext cx="4857750" cy="3106403"/>
          </a:xfrm>
          <a:prstGeom prst="rect">
            <a:avLst/>
          </a:prstGeom>
          <a:ln>
            <a:noFill/>
          </a:ln>
          <a:effectLst>
            <a:softEdge rad="112500"/>
          </a:effectLst>
        </p:spPr>
      </p:pic>
    </p:spTree>
    <p:extLst>
      <p:ext uri="{BB962C8B-B14F-4D97-AF65-F5344CB8AC3E}">
        <p14:creationId xmlns:p14="http://schemas.microsoft.com/office/powerpoint/2010/main" val="12917462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04030" y="663181"/>
            <a:ext cx="9446675" cy="1280890"/>
          </a:xfrm>
        </p:spPr>
        <p:txBody>
          <a:bodyPr>
            <a:normAutofit/>
          </a:bodyPr>
          <a:lstStyle/>
          <a:p>
            <a:r>
              <a:rPr lang="tr-TR" dirty="0"/>
              <a:t>Kütüphanelerinin tanıtımı ve  Kurulumları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84091" y="1944071"/>
            <a:ext cx="10086552" cy="2260338"/>
          </a:xfrm>
        </p:spPr>
        <p:txBody>
          <a:bodyPr>
            <a:normAutofit/>
          </a:bodyPr>
          <a:lstStyle/>
          <a:p>
            <a:pPr algn="just"/>
            <a:r>
              <a:rPr lang="tr-TR" sz="1500" b="0" i="0" dirty="0">
                <a:solidFill>
                  <a:schemeClr val="tx1"/>
                </a:solidFill>
                <a:effectLst/>
              </a:rPr>
              <a:t>Python, çok yönlü ve kullanımı kolay bir programlama dili olup, makine öğrenmesi kütüphaneleri en yaygın olarak kullanılan aracıdır. Python kullanılarak geliştirilen makine öğrenmesi kütüphaneleri, çeşitli alanlarda çok sayıda problemi çözmeye yardımcı olmak için tasarlanmıştır. Makine öğrenmesi kütüphaneleri, veri setlerini işleyebilen, model oluşturulabilen ve tahminler yapılabilen çok yönlü araçlar sağlar. Bu kütüphaneler, büyük veri setleri için ölçeklenebilme, karar ağaçları ve destek vektör makineleri gibi yapay zeka algoritmaları ile veri üzerinde özelleştirilmiş istatistiksel modelleme yapmak için kullanılır. </a:t>
            </a:r>
            <a:endParaRPr lang="en-US" sz="1500" dirty="0">
              <a:solidFill>
                <a:schemeClr val="tx1"/>
              </a:solidFill>
            </a:endParaRPr>
          </a:p>
        </p:txBody>
      </p:sp>
      <p:pic>
        <p:nvPicPr>
          <p:cNvPr id="5" name="Picture 4">
            <a:extLst>
              <a:ext uri="{FF2B5EF4-FFF2-40B4-BE49-F238E27FC236}">
                <a16:creationId xmlns:a16="http://schemas.microsoft.com/office/drawing/2014/main" id="{DB0AC242-97D7-470D-BEC3-7A099D98F366}"/>
              </a:ext>
            </a:extLst>
          </p:cNvPr>
          <p:cNvPicPr>
            <a:picLocks noChangeAspect="1"/>
          </p:cNvPicPr>
          <p:nvPr/>
        </p:nvPicPr>
        <p:blipFill>
          <a:blip r:embed="rId2"/>
          <a:stretch>
            <a:fillRect/>
          </a:stretch>
        </p:blipFill>
        <p:spPr>
          <a:xfrm>
            <a:off x="3449701" y="3629024"/>
            <a:ext cx="5292598" cy="2977086"/>
          </a:xfrm>
          <a:prstGeom prst="rect">
            <a:avLst/>
          </a:prstGeom>
          <a:ln>
            <a:noFill/>
          </a:ln>
          <a:effectLst>
            <a:softEdge rad="112500"/>
          </a:effectLst>
        </p:spPr>
      </p:pic>
    </p:spTree>
    <p:extLst>
      <p:ext uri="{BB962C8B-B14F-4D97-AF65-F5344CB8AC3E}">
        <p14:creationId xmlns:p14="http://schemas.microsoft.com/office/powerpoint/2010/main" val="401474330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20035"/>
            <a:ext cx="9655408" cy="1488551"/>
          </a:xfrm>
        </p:spPr>
        <p:txBody>
          <a:bodyPr>
            <a:normAutofit/>
          </a:bodyPr>
          <a:lstStyle/>
          <a:p>
            <a:pPr algn="just"/>
            <a:r>
              <a:rPr lang="tr-TR" sz="1800" b="1" i="0" dirty="0">
                <a:solidFill>
                  <a:srgbClr val="353740"/>
                </a:solidFill>
                <a:effectLst/>
              </a:rPr>
              <a:t>Python için mevcut olan makine öğrenmesi kütüphaneleri:</a:t>
            </a:r>
          </a:p>
          <a:p>
            <a:pPr algn="just"/>
            <a:endParaRPr lang="tr-TR" b="1" dirty="0">
              <a:solidFill>
                <a:srgbClr val="353740"/>
              </a:solidFill>
            </a:endParaRPr>
          </a:p>
          <a:p>
            <a:pPr marL="0" indent="0" algn="just">
              <a:buNone/>
            </a:pPr>
            <a:endParaRPr lang="en-US" b="1" dirty="0"/>
          </a:p>
        </p:txBody>
      </p:sp>
      <p:sp>
        <p:nvSpPr>
          <p:cNvPr id="9" name="İçerik Yer Tutucusu 2">
            <a:extLst>
              <a:ext uri="{FF2B5EF4-FFF2-40B4-BE49-F238E27FC236}">
                <a16:creationId xmlns:a16="http://schemas.microsoft.com/office/drawing/2014/main" id="{5109EC9D-F435-4F21-8CE0-B92123EBF67D}"/>
              </a:ext>
            </a:extLst>
          </p:cNvPr>
          <p:cNvSpPr txBox="1">
            <a:spLocks/>
          </p:cNvSpPr>
          <p:nvPr/>
        </p:nvSpPr>
        <p:spPr>
          <a:xfrm>
            <a:off x="1644563" y="2019282"/>
            <a:ext cx="9655408" cy="4462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0" i="0" dirty="0">
                <a:solidFill>
                  <a:schemeClr val="tx1"/>
                </a:solidFill>
                <a:effectLst/>
              </a:rPr>
              <a:t>Scikit-Learn, temel makine öğrenmesi algoritmalarının yanı sıra kullanıcıların kendi modelleme algoritmalarını kolayca inşa etmesine de olanak tanımaktadır.</a:t>
            </a:r>
          </a:p>
          <a:p>
            <a:pPr algn="just"/>
            <a:r>
              <a:rPr lang="tr-TR" sz="1500" b="0" i="0" dirty="0">
                <a:solidFill>
                  <a:schemeClr val="tx1"/>
                </a:solidFill>
                <a:effectLst/>
              </a:rPr>
              <a:t>Keras: Keras, derin öğrenme algoritmalarının kullanımını kolaylaştıran bir Python kütüphanesidir. Keras, kullanıcıların kompleks veri modelleri oluşturmalarını sağlayarak, derin öğrenme modellerinin oluşturulmasının ve eğitilmesinin kolaylaştırılmasını sağlar.</a:t>
            </a:r>
          </a:p>
          <a:p>
            <a:pPr algn="just"/>
            <a:r>
              <a:rPr lang="tr-TR" sz="1500" b="0" i="0" dirty="0">
                <a:solidFill>
                  <a:schemeClr val="tx1"/>
                </a:solidFill>
                <a:effectLst/>
              </a:rPr>
              <a:t>TensorFlow: TensorFlow, derin öğrenme algoritmalarının kullanımını kolaylaştıran bir Python kütüphanesidir. TensorFlow, veri modellerini oluşturmak, eğitmek ve tahminler yapmak için kullanılan bir aracıdır. Python makine öğrenmesi kütüphanelerinin kurulumu, Python ekosistemi içinde kullanılan diğer kütüphaneler gibi basit bir süreçtir. </a:t>
            </a:r>
          </a:p>
          <a:p>
            <a:pPr algn="just"/>
            <a:r>
              <a:rPr lang="tr-TR" sz="1500" b="0" i="0" dirty="0">
                <a:solidFill>
                  <a:schemeClr val="tx1"/>
                </a:solidFill>
                <a:effectLst/>
              </a:rPr>
              <a:t>Scikit-Learn, Keras ve TensorFlow kütüphanelerinin kurulumu için, komut satırı aracılığıyla “pip install” komutu kullanılabilir. Kurulumu tamamlanan kütüphanelerin, komut satırı aracılığıyla “python” komutuyla çalıştırılması gerekir. Makine öğrenmesi kütüphanelerinin kullanımına başlamak için, Python ekosistemi içinde mevcut olan diğer kütüphanelerin ve tekniklerin de kullanılması gerekebilir.</a:t>
            </a:r>
            <a:endParaRPr lang="en-US" sz="1500" b="1" dirty="0">
              <a:solidFill>
                <a:schemeClr val="tx1"/>
              </a:solidFill>
            </a:endParaRPr>
          </a:p>
        </p:txBody>
      </p:sp>
      <p:sp>
        <p:nvSpPr>
          <p:cNvPr id="5" name="Başlık 1">
            <a:extLst>
              <a:ext uri="{FF2B5EF4-FFF2-40B4-BE49-F238E27FC236}">
                <a16:creationId xmlns:a16="http://schemas.microsoft.com/office/drawing/2014/main" id="{9E32552C-1A56-475B-AC6E-19F762D7AECC}"/>
              </a:ext>
            </a:extLst>
          </p:cNvPr>
          <p:cNvSpPr>
            <a:spLocks noGrp="1"/>
          </p:cNvSpPr>
          <p:nvPr>
            <p:ph type="title"/>
          </p:nvPr>
        </p:nvSpPr>
        <p:spPr>
          <a:xfrm>
            <a:off x="1748929" y="679590"/>
            <a:ext cx="9446675" cy="1280890"/>
          </a:xfrm>
        </p:spPr>
        <p:txBody>
          <a:bodyPr>
            <a:normAutofit/>
          </a:bodyPr>
          <a:lstStyle/>
          <a:p>
            <a:r>
              <a:rPr lang="tr-TR" dirty="0"/>
              <a:t>Kütüphanelerinin tanıtımı ve  Kurulumları </a:t>
            </a:r>
          </a:p>
        </p:txBody>
      </p:sp>
    </p:spTree>
    <p:extLst>
      <p:ext uri="{BB962C8B-B14F-4D97-AF65-F5344CB8AC3E}">
        <p14:creationId xmlns:p14="http://schemas.microsoft.com/office/powerpoint/2010/main" val="31500357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11070"/>
            <a:ext cx="9655408" cy="1488551"/>
          </a:xfrm>
        </p:spPr>
        <p:txBody>
          <a:bodyPr>
            <a:normAutofit/>
          </a:bodyPr>
          <a:lstStyle/>
          <a:p>
            <a:pPr algn="just"/>
            <a:r>
              <a:rPr lang="tr-TR" sz="1500" b="0" i="0" dirty="0">
                <a:solidFill>
                  <a:schemeClr val="tx1"/>
                </a:solidFill>
                <a:effectLst/>
              </a:rPr>
              <a:t>Veri bilimi ve makine öğrenimi için yaygın olarak kullanılan Python paketlerini keşfedeceğiz. Paketleri terminalden, Anaconda isteminden, komut isteminden veya Jupyter Notebook'tan yüklemeniz gerekebilir. Birden fazla Python sürümünüz varsa veya belirli bağımlılıklarınız varsa, </a:t>
            </a:r>
            <a:r>
              <a:rPr lang="tr-TR" sz="1500" b="1" i="0" dirty="0">
                <a:solidFill>
                  <a:schemeClr val="tx1"/>
                </a:solidFill>
                <a:effectLst/>
              </a:rPr>
              <a:t>pyenv</a:t>
            </a:r>
            <a:r>
              <a:rPr lang="tr-TR" sz="1500" b="0" i="0" dirty="0">
                <a:solidFill>
                  <a:schemeClr val="tx1"/>
                </a:solidFill>
                <a:effectLst/>
              </a:rPr>
              <a:t> gibi bir ortam yöneticisi kullanın . Çoğu kullanıcı için genellikle tek bir kurulum yeterlidir. Python paket yöneticisi </a:t>
            </a:r>
            <a:r>
              <a:rPr lang="tr-TR" sz="1500" b="1" i="0" dirty="0">
                <a:solidFill>
                  <a:schemeClr val="tx1"/>
                </a:solidFill>
                <a:effectLst/>
              </a:rPr>
              <a:t>pip</a:t>
            </a:r>
            <a:r>
              <a:rPr lang="tr-TR" sz="1500" b="0" i="0" dirty="0">
                <a:solidFill>
                  <a:schemeClr val="tx1"/>
                </a:solidFill>
                <a:effectLst/>
              </a:rPr>
              <a:t> , bu kurs için ihtiyacımız olan tüm paketlere ( </a:t>
            </a:r>
            <a:r>
              <a:rPr lang="tr-TR" sz="1500" b="1" i="0" dirty="0">
                <a:solidFill>
                  <a:schemeClr val="tx1"/>
                </a:solidFill>
                <a:effectLst/>
              </a:rPr>
              <a:t>gekko gibi) sahiptir.</a:t>
            </a:r>
            <a:endParaRPr lang="en-US" sz="1500" dirty="0">
              <a:solidFill>
                <a:schemeClr val="tx1"/>
              </a:solidFill>
            </a:endParaRPr>
          </a:p>
        </p:txBody>
      </p:sp>
      <p:sp>
        <p:nvSpPr>
          <p:cNvPr id="11" name="İçerik Yer Tutucusu 2">
            <a:extLst>
              <a:ext uri="{FF2B5EF4-FFF2-40B4-BE49-F238E27FC236}">
                <a16:creationId xmlns:a16="http://schemas.microsoft.com/office/drawing/2014/main" id="{E12771F2-7B31-4C8B-9B36-0491E37BAADB}"/>
              </a:ext>
            </a:extLst>
          </p:cNvPr>
          <p:cNvSpPr txBox="1">
            <a:spLocks/>
          </p:cNvSpPr>
          <p:nvPr/>
        </p:nvSpPr>
        <p:spPr>
          <a:xfrm>
            <a:off x="1644563" y="3314104"/>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u="none" strike="noStrike" dirty="0">
                <a:solidFill>
                  <a:schemeClr val="tx1"/>
                </a:solidFill>
                <a:effectLst/>
              </a:rPr>
              <a:t>Gekko</a:t>
            </a:r>
            <a:r>
              <a:rPr lang="tr-TR" sz="1500" b="0" i="0" dirty="0">
                <a:solidFill>
                  <a:schemeClr val="tx1"/>
                </a:solidFill>
                <a:effectLst/>
              </a:rPr>
              <a:t> , makine öğrenimi ve karma tamsayı, diferansiyel cebirsel denklemler ve zaman serisi modellerinin optimizasyonu için gradyan tabanlı çözücülere bir arabirim sağlar. Gekko, eşzamanlı veya sıralı yöntemlerle otomatik türev ve ayrıklaştırma yoluyla tam birinci ve ikinci türevleri sağlar.</a:t>
            </a:r>
          </a:p>
          <a:p>
            <a:pPr algn="just"/>
            <a:r>
              <a:rPr lang="en-US" sz="1500" b="0" i="0" dirty="0">
                <a:solidFill>
                  <a:srgbClr val="000000"/>
                </a:solidFill>
                <a:effectLst/>
              </a:rPr>
              <a:t>!</a:t>
            </a:r>
            <a:r>
              <a:rPr lang="tr-TR" sz="1500" b="0" i="0" dirty="0">
                <a:solidFill>
                  <a:srgbClr val="000000"/>
                </a:solidFill>
                <a:effectLst/>
              </a:rPr>
              <a:t>pip </a:t>
            </a:r>
            <a:r>
              <a:rPr lang="en-US" sz="1500" b="1" i="0" dirty="0">
                <a:solidFill>
                  <a:srgbClr val="0070C0"/>
                </a:solidFill>
                <a:effectLst/>
              </a:rPr>
              <a:t>install</a:t>
            </a:r>
            <a:r>
              <a:rPr lang="tr-TR" sz="1500" b="0" i="0" dirty="0">
                <a:solidFill>
                  <a:srgbClr val="000000"/>
                </a:solidFill>
                <a:effectLst/>
              </a:rPr>
              <a:t> gekko</a:t>
            </a:r>
            <a:endParaRPr lang="en-US" sz="1500" dirty="0">
              <a:solidFill>
                <a:schemeClr val="tx1"/>
              </a:solidFill>
            </a:endParaRPr>
          </a:p>
        </p:txBody>
      </p:sp>
      <p:pic>
        <p:nvPicPr>
          <p:cNvPr id="12" name="Picture 5">
            <a:extLst>
              <a:ext uri="{FF2B5EF4-FFF2-40B4-BE49-F238E27FC236}">
                <a16:creationId xmlns:a16="http://schemas.microsoft.com/office/drawing/2014/main" id="{2155BFB3-4AA9-4C4F-AEB0-5E8843857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949" y="4802655"/>
            <a:ext cx="2967569" cy="933934"/>
          </a:xfrm>
          <a:prstGeom prst="rect">
            <a:avLst/>
          </a:prstGeom>
          <a:noFill/>
          <a:extLst>
            <a:ext uri="{909E8E84-426E-40DD-AFC4-6F175D3DCCD1}">
              <a14:hiddenFill xmlns:a14="http://schemas.microsoft.com/office/drawing/2010/main">
                <a:solidFill>
                  <a:srgbClr val="FFFFFF"/>
                </a:solidFill>
              </a14:hiddenFill>
            </a:ext>
          </a:extLst>
        </p:spPr>
      </p:pic>
      <p:sp>
        <p:nvSpPr>
          <p:cNvPr id="6" name="Başlık 1">
            <a:extLst>
              <a:ext uri="{FF2B5EF4-FFF2-40B4-BE49-F238E27FC236}">
                <a16:creationId xmlns:a16="http://schemas.microsoft.com/office/drawing/2014/main" id="{3F004923-2490-4D13-9B43-6BCE6BF5A2BB}"/>
              </a:ext>
            </a:extLst>
          </p:cNvPr>
          <p:cNvSpPr>
            <a:spLocks noGrp="1"/>
          </p:cNvSpPr>
          <p:nvPr>
            <p:ph type="title"/>
          </p:nvPr>
        </p:nvSpPr>
        <p:spPr>
          <a:xfrm>
            <a:off x="1789395" y="512462"/>
            <a:ext cx="9446675" cy="1280890"/>
          </a:xfrm>
        </p:spPr>
        <p:txBody>
          <a:bodyPr>
            <a:normAutofit/>
          </a:bodyPr>
          <a:lstStyle/>
          <a:p>
            <a:r>
              <a:rPr lang="tr-TR" dirty="0"/>
              <a:t>Kütüphanelerinin tanıtımı ve  Kurulumları </a:t>
            </a:r>
          </a:p>
        </p:txBody>
      </p:sp>
    </p:spTree>
    <p:extLst>
      <p:ext uri="{BB962C8B-B14F-4D97-AF65-F5344CB8AC3E}">
        <p14:creationId xmlns:p14="http://schemas.microsoft.com/office/powerpoint/2010/main" val="5276347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İçerik Yer Tutucusu 2">
            <a:extLst>
              <a:ext uri="{FF2B5EF4-FFF2-40B4-BE49-F238E27FC236}">
                <a16:creationId xmlns:a16="http://schemas.microsoft.com/office/drawing/2014/main" id="{F576A0AC-5889-470C-9294-FC56219D1D5E}"/>
              </a:ext>
            </a:extLst>
          </p:cNvPr>
          <p:cNvSpPr txBox="1">
            <a:spLocks/>
          </p:cNvSpPr>
          <p:nvPr/>
        </p:nvSpPr>
        <p:spPr>
          <a:xfrm>
            <a:off x="5320093" y="6992885"/>
            <a:ext cx="3457488" cy="107053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tr-TR" sz="1600" dirty="0">
              <a:solidFill>
                <a:schemeClr val="tx1"/>
              </a:solidFill>
            </a:endParaRPr>
          </a:p>
          <a:p>
            <a:endParaRPr lang="tr-TR" sz="1600" dirty="0">
              <a:solidFill>
                <a:schemeClr val="tx1"/>
              </a:solidFill>
            </a:endParaRPr>
          </a:p>
        </p:txBody>
      </p:sp>
      <p:sp>
        <p:nvSpPr>
          <p:cNvPr id="17" name="İçerik Yer Tutucusu 2">
            <a:extLst>
              <a:ext uri="{FF2B5EF4-FFF2-40B4-BE49-F238E27FC236}">
                <a16:creationId xmlns:a16="http://schemas.microsoft.com/office/drawing/2014/main" id="{0C23B649-3ABD-4163-81C7-2799984E1692}"/>
              </a:ext>
            </a:extLst>
          </p:cNvPr>
          <p:cNvSpPr txBox="1">
            <a:spLocks/>
          </p:cNvSpPr>
          <p:nvPr/>
        </p:nvSpPr>
        <p:spPr>
          <a:xfrm>
            <a:off x="1590774" y="525723"/>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dirty="0">
                <a:solidFill>
                  <a:srgbClr val="1B1B1B"/>
                </a:solidFill>
                <a:effectLst/>
              </a:rPr>
              <a:t>Keras</a:t>
            </a:r>
            <a:r>
              <a:rPr lang="tr-TR" sz="1500" b="0" i="0" dirty="0">
                <a:solidFill>
                  <a:srgbClr val="1B1B1B"/>
                </a:solidFill>
                <a:effectLst/>
              </a:rPr>
              <a:t>, yapay sinir ağları için bir arayüz sağlar. Keras, TensorFlow kitaplığı için bir arabirim görevi görür. Diğer arka uç paketleri, 2.4 sürümüne kadar desteklendi. TensorFlow artık tek arka uç ve </a:t>
            </a:r>
            <a:r>
              <a:rPr lang="tr-TR" sz="1500" b="1" i="0" dirty="0">
                <a:solidFill>
                  <a:srgbClr val="1B1B1B"/>
                </a:solidFill>
                <a:effectLst/>
              </a:rPr>
              <a:t>pip install tensorflow</a:t>
            </a:r>
            <a:r>
              <a:rPr lang="tr-TR" sz="1500" b="0" i="0" dirty="0">
                <a:solidFill>
                  <a:srgbClr val="1B1B1B"/>
                </a:solidFill>
                <a:effectLst/>
              </a:rPr>
              <a:t> ile ayrı olarak kuruluyor.</a:t>
            </a:r>
          </a:p>
          <a:p>
            <a:pPr algn="just"/>
            <a:r>
              <a:rPr lang="en-US" sz="1500" b="0" i="0" dirty="0">
                <a:solidFill>
                  <a:srgbClr val="000000"/>
                </a:solidFill>
                <a:effectLst/>
              </a:rPr>
              <a:t>!</a:t>
            </a:r>
            <a:r>
              <a:rPr lang="tr-TR" sz="1500" b="0" i="0" dirty="0">
                <a:solidFill>
                  <a:srgbClr val="000000"/>
                </a:solidFill>
                <a:effectLst/>
              </a:rPr>
              <a:t>pip </a:t>
            </a:r>
            <a:r>
              <a:rPr lang="tr-TR" sz="1500" b="1" i="0" dirty="0">
                <a:solidFill>
                  <a:srgbClr val="0070C0"/>
                </a:solidFill>
                <a:effectLst/>
              </a:rPr>
              <a:t>İnstall</a:t>
            </a:r>
            <a:r>
              <a:rPr lang="tr-TR" sz="1500" b="0" i="0" dirty="0">
                <a:solidFill>
                  <a:srgbClr val="000000"/>
                </a:solidFill>
                <a:effectLst/>
              </a:rPr>
              <a:t> keras</a:t>
            </a:r>
            <a:endParaRPr lang="en-US" sz="1500" dirty="0">
              <a:solidFill>
                <a:schemeClr val="tx1"/>
              </a:solidFill>
            </a:endParaRPr>
          </a:p>
        </p:txBody>
      </p:sp>
      <p:pic>
        <p:nvPicPr>
          <p:cNvPr id="1031" name="Picture 7">
            <a:extLst>
              <a:ext uri="{FF2B5EF4-FFF2-40B4-BE49-F238E27FC236}">
                <a16:creationId xmlns:a16="http://schemas.microsoft.com/office/drawing/2014/main" id="{71863FED-69E3-4448-9214-82AA13F46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730" y="1374630"/>
            <a:ext cx="2913347" cy="844871"/>
          </a:xfrm>
          <a:prstGeom prst="rect">
            <a:avLst/>
          </a:prstGeom>
          <a:noFill/>
          <a:extLst>
            <a:ext uri="{909E8E84-426E-40DD-AFC4-6F175D3DCCD1}">
              <a14:hiddenFill xmlns:a14="http://schemas.microsoft.com/office/drawing/2010/main">
                <a:solidFill>
                  <a:srgbClr val="FFFFFF"/>
                </a:solidFill>
              </a14:hiddenFill>
            </a:ext>
          </a:extLst>
        </p:spPr>
      </p:pic>
      <p:sp>
        <p:nvSpPr>
          <p:cNvPr id="19" name="İçerik Yer Tutucusu 2">
            <a:extLst>
              <a:ext uri="{FF2B5EF4-FFF2-40B4-BE49-F238E27FC236}">
                <a16:creationId xmlns:a16="http://schemas.microsoft.com/office/drawing/2014/main" id="{96F074F5-0744-4DC6-9A62-BDAE725DE284}"/>
              </a:ext>
            </a:extLst>
          </p:cNvPr>
          <p:cNvSpPr txBox="1">
            <a:spLocks/>
          </p:cNvSpPr>
          <p:nvPr/>
        </p:nvSpPr>
        <p:spPr>
          <a:xfrm>
            <a:off x="1590774" y="2324132"/>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500" b="1" i="0" u="none" strike="noStrike" dirty="0">
                <a:solidFill>
                  <a:schemeClr val="tx1"/>
                </a:solidFill>
                <a:effectLst/>
              </a:rPr>
              <a:t>Matplotlib</a:t>
            </a:r>
            <a:r>
              <a:rPr lang="tr-TR" sz="1500" b="0" i="0" dirty="0">
                <a:solidFill>
                  <a:srgbClr val="1B1B1B"/>
                </a:solidFill>
                <a:effectLst/>
              </a:rPr>
              <a:t> paketi Python'da grafikler oluşturur.</a:t>
            </a:r>
          </a:p>
          <a:p>
            <a:pPr algn="l"/>
            <a:r>
              <a:rPr lang="en-US" sz="1500" dirty="0">
                <a:solidFill>
                  <a:srgbClr val="000000"/>
                </a:solidFill>
              </a:rPr>
              <a:t>!</a:t>
            </a:r>
            <a:r>
              <a:rPr lang="tr-TR" sz="1500" b="0" dirty="0">
                <a:solidFill>
                  <a:srgbClr val="000000"/>
                </a:solidFill>
                <a:effectLst/>
              </a:rPr>
              <a:t>pip </a:t>
            </a:r>
            <a:r>
              <a:rPr lang="tr-TR" sz="1500" b="1" dirty="0">
                <a:solidFill>
                  <a:srgbClr val="0070C0"/>
                </a:solidFill>
                <a:effectLst/>
              </a:rPr>
              <a:t>İnstall</a:t>
            </a:r>
            <a:r>
              <a:rPr lang="tr-TR" sz="1500" b="0" dirty="0">
                <a:solidFill>
                  <a:srgbClr val="0070C0"/>
                </a:solidFill>
                <a:effectLst/>
              </a:rPr>
              <a:t> </a:t>
            </a:r>
            <a:r>
              <a:rPr lang="tr-TR" sz="1500" b="0" dirty="0">
                <a:solidFill>
                  <a:srgbClr val="000000"/>
                </a:solidFill>
                <a:effectLst/>
              </a:rPr>
              <a:t>matplotlib</a:t>
            </a:r>
          </a:p>
          <a:p>
            <a:pPr marL="0" indent="0">
              <a:buNone/>
            </a:pPr>
            <a:br>
              <a:rPr lang="tr-TR" sz="1600" dirty="0"/>
            </a:br>
            <a:endParaRPr lang="en-US" sz="1500" dirty="0">
              <a:solidFill>
                <a:schemeClr val="tx1"/>
              </a:solidFill>
            </a:endParaRPr>
          </a:p>
        </p:txBody>
      </p:sp>
      <p:pic>
        <p:nvPicPr>
          <p:cNvPr id="1033" name="Picture 9">
            <a:extLst>
              <a:ext uri="{FF2B5EF4-FFF2-40B4-BE49-F238E27FC236}">
                <a16:creationId xmlns:a16="http://schemas.microsoft.com/office/drawing/2014/main" id="{5DE7CD9F-861A-4676-9826-92A3B4D11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400" y="2692656"/>
            <a:ext cx="2935943" cy="590247"/>
          </a:xfrm>
          <a:prstGeom prst="rect">
            <a:avLst/>
          </a:prstGeom>
          <a:noFill/>
          <a:extLst>
            <a:ext uri="{909E8E84-426E-40DD-AFC4-6F175D3DCCD1}">
              <a14:hiddenFill xmlns:a14="http://schemas.microsoft.com/office/drawing/2010/main">
                <a:solidFill>
                  <a:srgbClr val="FFFFFF"/>
                </a:solidFill>
              </a14:hiddenFill>
            </a:ext>
          </a:extLst>
        </p:spPr>
      </p:pic>
      <p:sp>
        <p:nvSpPr>
          <p:cNvPr id="21" name="İçerik Yer Tutucusu 2">
            <a:extLst>
              <a:ext uri="{FF2B5EF4-FFF2-40B4-BE49-F238E27FC236}">
                <a16:creationId xmlns:a16="http://schemas.microsoft.com/office/drawing/2014/main" id="{CAB30805-2693-41E0-A4AF-30F37875AED6}"/>
              </a:ext>
            </a:extLst>
          </p:cNvPr>
          <p:cNvSpPr txBox="1">
            <a:spLocks/>
          </p:cNvSpPr>
          <p:nvPr/>
        </p:nvSpPr>
        <p:spPr>
          <a:xfrm>
            <a:off x="1590774" y="3436931"/>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sz="1500" b="1" i="0" u="none" strike="noStrike" dirty="0">
                <a:solidFill>
                  <a:schemeClr val="tx1"/>
                </a:solidFill>
                <a:effectLst/>
              </a:rPr>
              <a:t>Numpy</a:t>
            </a:r>
            <a:r>
              <a:rPr lang="tr-TR" sz="1500" b="0" i="0" dirty="0">
                <a:solidFill>
                  <a:srgbClr val="1B1B1B"/>
                </a:solidFill>
                <a:effectLst/>
              </a:rPr>
              <a:t> matematik, bilim ve mühendislik için sayısal bir hesaplama paketidir. Birçok veri bilimi paketi, Numpy'yi bir bağımlılık olarak kullanır.</a:t>
            </a:r>
          </a:p>
          <a:p>
            <a:r>
              <a:rPr lang="en-US" sz="1500" b="0" i="0" dirty="0">
                <a:solidFill>
                  <a:srgbClr val="000000"/>
                </a:solidFill>
                <a:effectLst/>
              </a:rPr>
              <a:t>!</a:t>
            </a:r>
            <a:r>
              <a:rPr lang="tr-TR" sz="1500" b="0" i="0" dirty="0">
                <a:solidFill>
                  <a:srgbClr val="000000"/>
                </a:solidFill>
                <a:effectLst/>
              </a:rPr>
              <a:t>pip </a:t>
            </a:r>
            <a:r>
              <a:rPr lang="tr-TR" sz="1500" b="1" i="0" dirty="0">
                <a:solidFill>
                  <a:srgbClr val="0070C0"/>
                </a:solidFill>
                <a:effectLst/>
              </a:rPr>
              <a:t>İnstall</a:t>
            </a:r>
            <a:r>
              <a:rPr lang="tr-TR" sz="1500" b="0" i="0" dirty="0">
                <a:solidFill>
                  <a:srgbClr val="000000"/>
                </a:solidFill>
                <a:effectLst/>
              </a:rPr>
              <a:t> numpy</a:t>
            </a:r>
            <a:br>
              <a:rPr lang="tr-TR" sz="1500" dirty="0"/>
            </a:br>
            <a:endParaRPr lang="en-US" sz="1500" dirty="0">
              <a:solidFill>
                <a:schemeClr val="tx1"/>
              </a:solidFill>
            </a:endParaRPr>
          </a:p>
        </p:txBody>
      </p:sp>
      <p:pic>
        <p:nvPicPr>
          <p:cNvPr id="1035" name="Picture 11">
            <a:extLst>
              <a:ext uri="{FF2B5EF4-FFF2-40B4-BE49-F238E27FC236}">
                <a16:creationId xmlns:a16="http://schemas.microsoft.com/office/drawing/2014/main" id="{56899C6C-ACE6-436A-AE16-7CB706A26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359" y="3812683"/>
            <a:ext cx="3080024" cy="1386011"/>
          </a:xfrm>
          <a:prstGeom prst="rect">
            <a:avLst/>
          </a:prstGeom>
          <a:noFill/>
          <a:extLst>
            <a:ext uri="{909E8E84-426E-40DD-AFC4-6F175D3DCCD1}">
              <a14:hiddenFill xmlns:a14="http://schemas.microsoft.com/office/drawing/2010/main">
                <a:solidFill>
                  <a:srgbClr val="FFFFFF"/>
                </a:solidFill>
              </a14:hiddenFill>
            </a:ext>
          </a:extLst>
        </p:spPr>
      </p:pic>
      <p:sp>
        <p:nvSpPr>
          <p:cNvPr id="10" name="İçerik Yer Tutucusu 2">
            <a:extLst>
              <a:ext uri="{FF2B5EF4-FFF2-40B4-BE49-F238E27FC236}">
                <a16:creationId xmlns:a16="http://schemas.microsoft.com/office/drawing/2014/main" id="{5DF29D32-3302-4102-A673-0B38BB13F454}"/>
              </a:ext>
            </a:extLst>
          </p:cNvPr>
          <p:cNvSpPr txBox="1">
            <a:spLocks/>
          </p:cNvSpPr>
          <p:nvPr/>
        </p:nvSpPr>
        <p:spPr>
          <a:xfrm>
            <a:off x="1590774" y="4925482"/>
            <a:ext cx="965540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sz="1500" b="1" i="0" u="none" strike="noStrike" dirty="0">
                <a:solidFill>
                  <a:srgbClr val="095EAE"/>
                </a:solidFill>
                <a:effectLst/>
              </a:rPr>
              <a:t>Scikit-Learn (veya sklearn)</a:t>
            </a:r>
            <a:r>
              <a:rPr lang="tr-TR" sz="1500" b="0" i="0" dirty="0">
                <a:solidFill>
                  <a:srgbClr val="1B1B1B"/>
                </a:solidFill>
                <a:effectLst/>
              </a:rPr>
              <a:t> , sinir ağı, destek vektör makinesi, rastgele orman, gradyan artırma, k-means kümeleme ve diğer denetimli veya denetimsiz öğrenme yöntemleri dahil olmak üzere çok çeşitli sınıflandırma, regresyon ve kümeleme algoritmaları içerir.</a:t>
            </a:r>
            <a:endParaRPr lang="en-US" sz="1500" b="0" i="0" dirty="0">
              <a:solidFill>
                <a:srgbClr val="1B1B1B"/>
              </a:solidFill>
              <a:effectLst/>
            </a:endParaRPr>
          </a:p>
          <a:p>
            <a:r>
              <a:rPr lang="en-US" sz="1500" dirty="0">
                <a:solidFill>
                  <a:srgbClr val="1B1B1B"/>
                </a:solidFill>
              </a:rPr>
              <a:t>!pip </a:t>
            </a:r>
            <a:r>
              <a:rPr lang="en-US" sz="1500" b="1" dirty="0">
                <a:solidFill>
                  <a:srgbClr val="0070C0"/>
                </a:solidFill>
              </a:rPr>
              <a:t>install </a:t>
            </a:r>
            <a:r>
              <a:rPr lang="tr-TR" sz="1600" b="0" i="0" dirty="0">
                <a:solidFill>
                  <a:srgbClr val="000000"/>
                </a:solidFill>
                <a:effectLst/>
              </a:rPr>
              <a:t>scikit-learn</a:t>
            </a:r>
            <a:endParaRPr lang="en-US" sz="1500" dirty="0">
              <a:solidFill>
                <a:schemeClr val="tx1"/>
              </a:solidFill>
            </a:endParaRPr>
          </a:p>
        </p:txBody>
      </p:sp>
      <p:pic>
        <p:nvPicPr>
          <p:cNvPr id="3074" name="Picture 2">
            <a:extLst>
              <a:ext uri="{FF2B5EF4-FFF2-40B4-BE49-F238E27FC236}">
                <a16:creationId xmlns:a16="http://schemas.microsoft.com/office/drawing/2014/main" id="{7730C0C8-6C9A-4D96-A111-4CCB60247E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3751" y="5696864"/>
            <a:ext cx="1768701" cy="9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773913"/>
      </p:ext>
    </p:extLst>
  </p:cSld>
  <p:clrMapOvr>
    <a:masterClrMapping/>
  </p:clrMapOvr>
  <p:transition spd="slow">
    <p:wipe/>
  </p:transition>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824</TotalTime>
  <Words>1147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Duman</vt:lpstr>
      <vt:lpstr>Python, Makine öğrenmesi kütüphanelerinin tanıtımı ve kurulumları</vt:lpstr>
      <vt:lpstr>İçindekiler</vt:lpstr>
      <vt:lpstr>Python, Makine Öğrenmesi?  </vt:lpstr>
      <vt:lpstr>Python, Makine Öğrenmesi?(devamı)</vt:lpstr>
      <vt:lpstr>Python,Kütüphaneler?</vt:lpstr>
      <vt:lpstr>Kütüphanelerinin tanıtımı ve  Kurulumları </vt:lpstr>
      <vt:lpstr>Kütüphanelerinin tanıtımı ve  Kurulumları </vt:lpstr>
      <vt:lpstr>Kütüphanelerinin tanıtımı ve  Kurulumları </vt:lpstr>
      <vt:lpstr>PowerPoint Presentation</vt:lpstr>
      <vt:lpstr>PowerPoint Presentation</vt:lpstr>
      <vt:lpstr>PowerPoint Presentation</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Saifuddin Hassani</cp:lastModifiedBy>
  <cp:revision>57</cp:revision>
  <dcterms:created xsi:type="dcterms:W3CDTF">2020-04-15T07:57:29Z</dcterms:created>
  <dcterms:modified xsi:type="dcterms:W3CDTF">2023-01-14T19:06:57Z</dcterms:modified>
</cp:coreProperties>
</file>