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1" r:id="rId5"/>
    <p:sldId id="271" r:id="rId6"/>
    <p:sldId id="262" r:id="rId7"/>
    <p:sldId id="264" r:id="rId8"/>
    <p:sldId id="263" r:id="rId9"/>
    <p:sldId id="265" r:id="rId10"/>
    <p:sldId id="266" r:id="rId11"/>
    <p:sldId id="268" r:id="rId12"/>
    <p:sldId id="270" r:id="rId13"/>
    <p:sldId id="25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660"/>
  </p:normalViewPr>
  <p:slideViewPr>
    <p:cSldViewPr snapToGrid="0">
      <p:cViewPr varScale="1">
        <p:scale>
          <a:sx n="116" d="100"/>
          <a:sy n="116" d="100"/>
        </p:scale>
        <p:origin x="30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1/10/2023</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extLst>
      <p:ext uri="{BB962C8B-B14F-4D97-AF65-F5344CB8AC3E}">
        <p14:creationId xmlns:p14="http://schemas.microsoft.com/office/powerpoint/2010/main" val="30029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1/10/2023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1/10/2023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1/10/2023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1/10/2023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1/10/2023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1/10/2023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medium.com/@hamzaerguder/temiz-veri-nas&#305;l-haz&#305;rlan&#305;r-232ce560d4ad" TargetMode="External"/><Relationship Id="rId7" Type="http://schemas.openxmlformats.org/officeDocument/2006/relationships/hyperlink" Target="http://youtube.com/@bmderslerim" TargetMode="External"/><Relationship Id="rId2" Type="http://schemas.openxmlformats.org/officeDocument/2006/relationships/hyperlink" Target="https://acikveri.ulakbim.gov.tr/acik-veri-acik-bilim/bolum-3-veri-isleme/3-3-veri-kontrolu-ve-veri-temizleme/" TargetMode="External"/><Relationship Id="rId1" Type="http://schemas.openxmlformats.org/officeDocument/2006/relationships/slideLayout" Target="../slideLayouts/slideLayout2.xml"/><Relationship Id="rId6" Type="http://schemas.openxmlformats.org/officeDocument/2006/relationships/hyperlink" Target="https://www.veribilimiokulu.com/eksik-veri-eksik-veride-kullanilabilecek-algoritmalar/#:~:text=Fakat%20eksik%20verinin%20&#231;ok%20oldu&#287;u,son%20g&#246;zlem%20gibi%20y&#246;ntemler%20kullan&#305;labilir" TargetMode="External"/><Relationship Id="rId5" Type="http://schemas.openxmlformats.org/officeDocument/2006/relationships/hyperlink" Target="https://www.youtube.com/@Sadievrenseker_BK" TargetMode="External"/><Relationship Id="rId4" Type="http://schemas.openxmlformats.org/officeDocument/2006/relationships/hyperlink" Target="https://towardsdatascience.com/6-different-ways-to-compensate-for-missing-values-data-imputation-with-examples-6022d9ca077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youtube.com/@bmderslerim"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youtube.com/bmdersleri"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5905042" y="4370664"/>
            <a:ext cx="6015714" cy="218449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1441623" y="2210748"/>
            <a:ext cx="8041982" cy="1517575"/>
          </a:xfrm>
        </p:spPr>
        <p:txBody>
          <a:bodyPr>
            <a:normAutofit fontScale="90000"/>
          </a:bodyPr>
          <a:lstStyle/>
          <a:p>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Veri Temizleme </a:t>
            </a:r>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Nedir</a:t>
            </a:r>
            <a:r>
              <a:rPr lang="tr-TR" b="1"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 Nasıl Yapılır?</a:t>
            </a:r>
            <a:endPar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6119997" y="4539292"/>
            <a:ext cx="6381203"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tr-TR" b="1" dirty="0" smtClean="0">
                <a:solidFill>
                  <a:schemeClr val="tx1"/>
                </a:solidFill>
              </a:rPr>
              <a:t>Aykut ÖKSÜZ</a:t>
            </a:r>
            <a:endParaRPr lang="tr-TR" b="1" dirty="0">
              <a:solidFill>
                <a:schemeClr val="tx1"/>
              </a:solidFill>
            </a:endParaRPr>
          </a:p>
          <a:p>
            <a:r>
              <a:rPr lang="tr-TR" dirty="0">
                <a:solidFill>
                  <a:schemeClr val="tx1"/>
                </a:solidFill>
              </a:rPr>
              <a:t>Tarih                            </a:t>
            </a:r>
            <a:r>
              <a:rPr lang="tr-TR">
                <a:solidFill>
                  <a:schemeClr val="tx1"/>
                </a:solidFill>
              </a:rPr>
              <a:t>: </a:t>
            </a:r>
            <a:r>
              <a:rPr lang="tr-TR" smtClean="0">
                <a:solidFill>
                  <a:schemeClr val="tx1"/>
                </a:solidFill>
              </a:rPr>
              <a:t>10/01/2023</a:t>
            </a:r>
            <a:endParaRPr lang="tr-TR" dirty="0">
              <a:solidFill>
                <a:schemeClr val="tx1"/>
              </a:solidFill>
            </a:endParaRPr>
          </a:p>
          <a:p>
            <a:r>
              <a:rPr lang="tr-TR" dirty="0">
                <a:solidFill>
                  <a:schemeClr val="tx1"/>
                </a:solidFill>
              </a:rPr>
              <a:t>Sürüm                         : v1</a:t>
            </a:r>
          </a:p>
        </p:txBody>
      </p:sp>
      <p:pic>
        <p:nvPicPr>
          <p:cNvPr id="12" name="Picture 2" descr="What Is Real Artificial Intelligence: Characteristics of True AI ...">
            <a:extLst>
              <a:ext uri="{FF2B5EF4-FFF2-40B4-BE49-F238E27FC236}">
                <a16:creationId xmlns:a16="http://schemas.microsoft.com/office/drawing/2014/main" id="{9C97840F-45F2-4B61-ACA8-042E075CB6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9372" y="4319146"/>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lt Başlık 2">
            <a:extLst>
              <a:ext uri="{FF2B5EF4-FFF2-40B4-BE49-F238E27FC236}">
                <a16:creationId xmlns:a16="http://schemas.microsoft.com/office/drawing/2014/main" id="{49E0EA79-140A-465A-BD6F-C58E011B4CAE}"/>
              </a:ext>
            </a:extLst>
          </p:cNvPr>
          <p:cNvSpPr txBox="1">
            <a:spLocks/>
          </p:cNvSpPr>
          <p:nvPr/>
        </p:nvSpPr>
        <p:spPr>
          <a:xfrm>
            <a:off x="3302737" y="959313"/>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sp>
        <p:nvSpPr>
          <p:cNvPr id="8" name="Dikdörtgen 7">
            <a:extLst>
              <a:ext uri="{FF2B5EF4-FFF2-40B4-BE49-F238E27FC236}">
                <a16:creationId xmlns:a16="http://schemas.microsoft.com/office/drawing/2014/main" id="{1E4F3095-F1B4-404E-8096-C524CBBDD076}"/>
              </a:ext>
            </a:extLst>
          </p:cNvPr>
          <p:cNvSpPr/>
          <p:nvPr/>
        </p:nvSpPr>
        <p:spPr>
          <a:xfrm>
            <a:off x="610042" y="1570353"/>
            <a:ext cx="2893322"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026" name="Picture 2" descr="5 Temel Soruda Veri Madenciliği (Data Mining) Nedir? - Vizyoner Genç">
            <a:extLst>
              <a:ext uri="{FF2B5EF4-FFF2-40B4-BE49-F238E27FC236}">
                <a16:creationId xmlns:a16="http://schemas.microsoft.com/office/drawing/2014/main" id="{DB474768-8265-4825-B490-0A4ABEF5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8374" y="440789"/>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Resim 10">
            <a:extLst>
              <a:ext uri="{FF2B5EF4-FFF2-40B4-BE49-F238E27FC236}">
                <a16:creationId xmlns:a16="http://schemas.microsoft.com/office/drawing/2014/main" id="{319D2D9E-98F2-4D32-AB5B-DC3A7509971B}"/>
              </a:ext>
            </a:extLst>
          </p:cNvPr>
          <p:cNvPicPr>
            <a:picLocks noChangeAspect="1"/>
          </p:cNvPicPr>
          <p:nvPr/>
        </p:nvPicPr>
        <p:blipFill rotWithShape="1">
          <a:blip r:embed="rId5"/>
          <a:srcRect l="11094" t="21526" r="11094" b="21125"/>
          <a:stretch/>
        </p:blipFill>
        <p:spPr>
          <a:xfrm>
            <a:off x="1109726" y="264405"/>
            <a:ext cx="1811729" cy="1335303"/>
          </a:xfrm>
          <a:prstGeom prst="rect">
            <a:avLst/>
          </a:prstGeom>
        </p:spPr>
      </p:pic>
    </p:spTree>
    <p:extLst>
      <p:ext uri="{BB962C8B-B14F-4D97-AF65-F5344CB8AC3E}">
        <p14:creationId xmlns:p14="http://schemas.microsoft.com/office/powerpoint/2010/main" val="1461375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-2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dirty="0" smtClean="0"/>
              <a:t>Grafiğin sağ tarafındaki, veri setinden aykırı davranış sergileyen 2 adet gürültülü veri sort_values() kullanarak silinir.</a:t>
            </a:r>
            <a:endParaRPr lang="en-US" dirty="0"/>
          </a:p>
        </p:txBody>
      </p:sp>
      <p:pic>
        <p:nvPicPr>
          <p:cNvPr id="2050" name="Picture 2" descr="https://cdn.discordapp.com/attachments/1031660094976446585/1062099935371202690/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2541" y="2217642"/>
            <a:ext cx="7175157" cy="4441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34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-3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3074" name="Picture 2" descr="https://cdn.discordapp.com/attachments/1031660094976446585/1062100489765912706/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561" y="2552907"/>
            <a:ext cx="5090983" cy="4111417"/>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066757"/>
          </a:xfrm>
        </p:spPr>
        <p:txBody>
          <a:bodyPr>
            <a:normAutofit/>
          </a:bodyPr>
          <a:lstStyle/>
          <a:p>
            <a:pPr algn="just"/>
            <a:r>
              <a:rPr lang="tr-TR" dirty="0" smtClean="0"/>
              <a:t>isna() fonksiyonu kullanılarak null/nan değerli bütün veriler, verisetinden kaldırılır.</a:t>
            </a:r>
            <a:endParaRPr lang="en-US" dirty="0"/>
          </a:p>
        </p:txBody>
      </p:sp>
    </p:spTree>
    <p:extLst>
      <p:ext uri="{BB962C8B-B14F-4D97-AF65-F5344CB8AC3E}">
        <p14:creationId xmlns:p14="http://schemas.microsoft.com/office/powerpoint/2010/main" val="1816773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Sonuç</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20190" y="1367149"/>
            <a:ext cx="10086553" cy="5364265"/>
          </a:xfrm>
        </p:spPr>
        <p:txBody>
          <a:bodyPr>
            <a:normAutofit/>
          </a:bodyPr>
          <a:lstStyle/>
          <a:p>
            <a:pPr algn="just"/>
            <a:r>
              <a:rPr lang="tr-TR" sz="2400" dirty="0" smtClean="0"/>
              <a:t>Bir veri setinin gerçeği en doğru şekilde yansıtması için temiz ve düzenli olması gereklidir. Kötü ve kalitesiz verinin şirketlere çok büyük zararı vardır.</a:t>
            </a:r>
          </a:p>
          <a:p>
            <a:pPr algn="just"/>
            <a:r>
              <a:rPr lang="tr-TR" sz="2400" dirty="0" smtClean="0"/>
              <a:t>Düzensiz verileri düzeltmek için sabit bir yöntem yoktur. Sorun çıkartan veriler özel olarak incelenmeli ve sorunun kaynağı bulunup ona özel çözüm üretilmelidir.</a:t>
            </a:r>
          </a:p>
          <a:p>
            <a:pPr algn="just"/>
            <a:r>
              <a:rPr lang="tr-TR" sz="2400" dirty="0" smtClean="0"/>
              <a:t>Kaliteli bir veriseti üzerinde çalışmak isteniyorsa hatalı verilerin bulunup düzeltilmesi için büyük bir özen gösterilmesi gerekir. Yapılan anketlere göre bir </a:t>
            </a:r>
            <a:r>
              <a:rPr lang="tr-TR" sz="2400" dirty="0"/>
              <a:t>veri </a:t>
            </a:r>
            <a:r>
              <a:rPr lang="tr-TR" sz="2400" dirty="0" smtClean="0"/>
              <a:t>bilimci zamanının </a:t>
            </a:r>
            <a:r>
              <a:rPr lang="tr-TR" sz="2400" dirty="0"/>
              <a:t>%80’ini veri temizliği/veri ön işlemesi gibi veri hazırlığı aşamalarına harcamaktadır. </a:t>
            </a:r>
            <a:endParaRPr lang="en-US" sz="2400" dirty="0"/>
          </a:p>
        </p:txBody>
      </p:sp>
    </p:spTree>
    <p:extLst>
      <p:ext uri="{BB962C8B-B14F-4D97-AF65-F5344CB8AC3E}">
        <p14:creationId xmlns:p14="http://schemas.microsoft.com/office/powerpoint/2010/main" val="2697588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a:t>Kaynaklar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221731" y="1820562"/>
            <a:ext cx="8915400" cy="4481384"/>
          </a:xfrm>
        </p:spPr>
        <p:txBody>
          <a:bodyPr>
            <a:normAutofit fontScale="92500" lnSpcReduction="10000"/>
          </a:bodyPr>
          <a:lstStyle/>
          <a:p>
            <a:r>
              <a:rPr lang="tr-TR" dirty="0" smtClean="0"/>
              <a:t>Veri kontrolü ve veri temizleme </a:t>
            </a:r>
            <a:br>
              <a:rPr lang="tr-TR" dirty="0" smtClean="0"/>
            </a:br>
            <a:r>
              <a:rPr lang="tr-TR" dirty="0" smtClean="0">
                <a:hlinkClick r:id="rId2"/>
              </a:rPr>
              <a:t>https</a:t>
            </a:r>
            <a:r>
              <a:rPr lang="tr-TR" dirty="0">
                <a:hlinkClick r:id="rId2"/>
              </a:rPr>
              <a:t>://acikveri.ulakbim.gov.tr/acik-veri-acik-bilim/bolum-3-veri-isleme/3-3-veri-kontrolu-ve-veri-temizleme</a:t>
            </a:r>
            <a:r>
              <a:rPr lang="tr-TR" dirty="0" smtClean="0">
                <a:hlinkClick r:id="rId2"/>
              </a:rPr>
              <a:t>/</a:t>
            </a:r>
            <a:endParaRPr lang="tr-TR" dirty="0" smtClean="0"/>
          </a:p>
          <a:p>
            <a:r>
              <a:rPr lang="tr-TR" dirty="0"/>
              <a:t>Temiz veri nasıl hazırlanır</a:t>
            </a:r>
            <a:br>
              <a:rPr lang="tr-TR" dirty="0"/>
            </a:br>
            <a:r>
              <a:rPr lang="tr-TR" dirty="0">
                <a:hlinkClick r:id="rId3"/>
              </a:rPr>
              <a:t>https://medium.com/@</a:t>
            </a:r>
            <a:r>
              <a:rPr lang="tr-TR" dirty="0" smtClean="0">
                <a:hlinkClick r:id="rId3"/>
              </a:rPr>
              <a:t>hamzaerguder/temiz-veri-nasıl-hazırlanır-232ce560d4ad</a:t>
            </a:r>
            <a:r>
              <a:rPr lang="tr-TR" dirty="0" smtClean="0"/>
              <a:t> </a:t>
            </a:r>
          </a:p>
          <a:p>
            <a:r>
              <a:rPr lang="en-US" dirty="0"/>
              <a:t>6 Different Ways to Compensate for Missing Values In a Dataset (Data Imputation with examples</a:t>
            </a:r>
            <a:r>
              <a:rPr lang="en-US" dirty="0" smtClean="0"/>
              <a:t>)</a:t>
            </a:r>
            <a:r>
              <a:rPr lang="tr-TR" dirty="0"/>
              <a:t/>
            </a:r>
            <a:br>
              <a:rPr lang="tr-TR" dirty="0"/>
            </a:br>
            <a:r>
              <a:rPr lang="tr-TR" dirty="0">
                <a:hlinkClick r:id="rId4"/>
              </a:rPr>
              <a:t>https://</a:t>
            </a:r>
            <a:r>
              <a:rPr lang="tr-TR" dirty="0" smtClean="0">
                <a:hlinkClick r:id="rId4"/>
              </a:rPr>
              <a:t>towardsdatascience.com/6-different-ways-to-compensate-for-missing-values-data-imputation-with-examples-6022d9ca0779</a:t>
            </a:r>
            <a:r>
              <a:rPr lang="en-US" dirty="0" smtClean="0"/>
              <a:t> </a:t>
            </a:r>
          </a:p>
          <a:p>
            <a:r>
              <a:rPr lang="tr-TR" dirty="0"/>
              <a:t>Bilgisayar Kavramları / Şadi Evren Şeker</a:t>
            </a:r>
            <a:br>
              <a:rPr lang="tr-TR" dirty="0"/>
            </a:br>
            <a:r>
              <a:rPr lang="tr-TR" dirty="0">
                <a:hlinkClick r:id="rId5"/>
              </a:rPr>
              <a:t>https://www.youtube.com/@</a:t>
            </a:r>
            <a:r>
              <a:rPr lang="tr-TR" dirty="0" smtClean="0">
                <a:hlinkClick r:id="rId5"/>
              </a:rPr>
              <a:t>Sadievrenseker_BK</a:t>
            </a:r>
            <a:r>
              <a:rPr lang="tr-TR" dirty="0" smtClean="0"/>
              <a:t> </a:t>
            </a:r>
          </a:p>
          <a:p>
            <a:r>
              <a:rPr lang="tr-TR" dirty="0"/>
              <a:t>Eksik Veri – Kayıp Veride Kullanılabilecek Algoritmalar</a:t>
            </a:r>
            <a:br>
              <a:rPr lang="tr-TR" dirty="0"/>
            </a:br>
            <a:r>
              <a:rPr lang="tr-TR" dirty="0">
                <a:hlinkClick r:id="rId6"/>
              </a:rPr>
              <a:t>https://www.veribilimiokulu.com/eksik-veri-eksik-veride-kullanilabilecek-algoritmalar/#:~:text=Fakat%20eksik%20verinin%20çok%20olduğu,son%20gözlem%20gibi%20yöntemler%20kullanılabilir</a:t>
            </a:r>
            <a:r>
              <a:rPr lang="tr-TR" dirty="0" smtClean="0"/>
              <a:t>. </a:t>
            </a:r>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Dikdörtgen 7">
            <a:extLst>
              <a:ext uri="{FF2B5EF4-FFF2-40B4-BE49-F238E27FC236}">
                <a16:creationId xmlns:a16="http://schemas.microsoft.com/office/drawing/2014/main" id="{03FCA83D-C5FB-435B-A2B5-B2A5937640CC}"/>
              </a:ext>
            </a:extLst>
          </p:cNvPr>
          <p:cNvSpPr/>
          <p:nvPr/>
        </p:nvSpPr>
        <p:spPr>
          <a:xfrm>
            <a:off x="9303026" y="6450986"/>
            <a:ext cx="288897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7">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9" name="Resim 8">
            <a:extLst>
              <a:ext uri="{FF2B5EF4-FFF2-40B4-BE49-F238E27FC236}">
                <a16:creationId xmlns:a16="http://schemas.microsoft.com/office/drawing/2014/main" id="{C884824E-9ABA-46E8-A589-83522BCF90FF}"/>
              </a:ext>
            </a:extLst>
          </p:cNvPr>
          <p:cNvPicPr>
            <a:picLocks noChangeAspect="1"/>
          </p:cNvPicPr>
          <p:nvPr/>
        </p:nvPicPr>
        <p:blipFill rotWithShape="1">
          <a:blip r:embed="rId8"/>
          <a:srcRect l="11094" t="21526" r="11094" b="21125"/>
          <a:stretch/>
        </p:blipFill>
        <p:spPr>
          <a:xfrm>
            <a:off x="10052869" y="5115683"/>
            <a:ext cx="1811729" cy="1335303"/>
          </a:xfrm>
          <a:prstGeom prst="rect">
            <a:avLst/>
          </a:prstGeom>
        </p:spPr>
      </p:pic>
    </p:spTree>
    <p:extLst>
      <p:ext uri="{BB962C8B-B14F-4D97-AF65-F5344CB8AC3E}">
        <p14:creationId xmlns:p14="http://schemas.microsoft.com/office/powerpoint/2010/main" val="255613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a:extLst>
              <a:ext uri="{FF2B5EF4-FFF2-40B4-BE49-F238E27FC236}">
                <a16:creationId xmlns:a16="http://schemas.microsoft.com/office/drawing/2014/main" id="{076FD396-29BE-4299-87ED-718DA102194B}"/>
              </a:ext>
            </a:extLst>
          </p:cNvPr>
          <p:cNvSpPr/>
          <p:nvPr/>
        </p:nvSpPr>
        <p:spPr>
          <a:xfrm>
            <a:off x="4362681" y="5057069"/>
            <a:ext cx="7613734" cy="1693186"/>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9BA139C7-4FF9-4739-8B42-CEE441CD9363}"/>
              </a:ext>
            </a:extLst>
          </p:cNvPr>
          <p:cNvSpPr>
            <a:spLocks noGrp="1"/>
          </p:cNvSpPr>
          <p:nvPr>
            <p:ph type="ctrTitle"/>
          </p:nvPr>
        </p:nvSpPr>
        <p:spPr>
          <a:xfrm>
            <a:off x="2682720" y="2984641"/>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a:extLst>
              <a:ext uri="{FF2B5EF4-FFF2-40B4-BE49-F238E27FC236}">
                <a16:creationId xmlns:a16="http://schemas.microsoft.com/office/drawing/2014/main" id="{EF0C1E0F-E3F3-485B-B968-94C7F3058E4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7" name="Alt Başlık 2">
            <a:extLst>
              <a:ext uri="{FF2B5EF4-FFF2-40B4-BE49-F238E27FC236}">
                <a16:creationId xmlns:a16="http://schemas.microsoft.com/office/drawing/2014/main" id="{ABB297CB-A6C7-4031-8C8E-CA95B981B15B}"/>
              </a:ext>
            </a:extLst>
          </p:cNvPr>
          <p:cNvSpPr txBox="1">
            <a:spLocks/>
          </p:cNvSpPr>
          <p:nvPr/>
        </p:nvSpPr>
        <p:spPr>
          <a:xfrm>
            <a:off x="4693186" y="5158863"/>
            <a:ext cx="7157490" cy="1489597"/>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smtClean="0">
                <a:solidFill>
                  <a:schemeClr val="tx1"/>
                </a:solidFill>
              </a:rPr>
              <a:t>Aykut ÖKSÜZ</a:t>
            </a:r>
            <a:r>
              <a:rPr lang="tr-TR" b="1" dirty="0">
                <a:solidFill>
                  <a:schemeClr val="tx1"/>
                </a:solidFill>
              </a:rPr>
              <a:t/>
            </a:r>
            <a:br>
              <a:rPr lang="tr-TR" b="1" dirty="0">
                <a:solidFill>
                  <a:schemeClr val="tx1"/>
                </a:solidFill>
              </a:rPr>
            </a:br>
            <a:r>
              <a:rPr lang="tr-TR" b="1" dirty="0">
                <a:solidFill>
                  <a:schemeClr val="tx1"/>
                </a:solidFill>
              </a:rPr>
              <a:t/>
            </a:r>
            <a:br>
              <a:rPr lang="tr-TR" b="1" dirty="0">
                <a:solidFill>
                  <a:schemeClr val="tx1"/>
                </a:solidFill>
              </a:rPr>
            </a:br>
            <a:r>
              <a:rPr lang="tr-TR" dirty="0">
                <a:solidFill>
                  <a:schemeClr val="tx1"/>
                </a:solidFill>
              </a:rPr>
              <a:t>E-posta                       : </a:t>
            </a:r>
            <a:r>
              <a:rPr lang="tr-TR" dirty="0" smtClean="0">
                <a:solidFill>
                  <a:schemeClr val="tx1"/>
                </a:solidFill>
              </a:rPr>
              <a:t>aykutoksuz.124@gmail.com</a:t>
            </a:r>
            <a:endParaRPr lang="tr-TR" dirty="0">
              <a:solidFill>
                <a:schemeClr val="tx1"/>
              </a:solidFill>
            </a:endParaRPr>
          </a:p>
          <a:p>
            <a:r>
              <a:rPr lang="tr-TR" dirty="0">
                <a:solidFill>
                  <a:schemeClr val="tx1"/>
                </a:solidFill>
              </a:rPr>
              <a:t>Tarih                            : </a:t>
            </a:r>
            <a:r>
              <a:rPr lang="tr-TR" dirty="0" smtClean="0">
                <a:solidFill>
                  <a:schemeClr val="tx1"/>
                </a:solidFill>
              </a:rPr>
              <a:t>10/01/2023</a:t>
            </a:r>
            <a:endParaRPr lang="tr-TR" dirty="0">
              <a:solidFill>
                <a:schemeClr val="tx1"/>
              </a:solidFill>
            </a:endParaRPr>
          </a:p>
          <a:p>
            <a:r>
              <a:rPr lang="tr-TR" dirty="0">
                <a:solidFill>
                  <a:schemeClr val="tx1"/>
                </a:solidFill>
              </a:rPr>
              <a:t>Sürüm                         : v1</a:t>
            </a:r>
          </a:p>
        </p:txBody>
      </p:sp>
      <p:sp>
        <p:nvSpPr>
          <p:cNvPr id="10" name="Alt Başlık 2">
            <a:extLst>
              <a:ext uri="{FF2B5EF4-FFF2-40B4-BE49-F238E27FC236}">
                <a16:creationId xmlns:a16="http://schemas.microsoft.com/office/drawing/2014/main" id="{F3FB4516-AA03-4E40-A3E9-4BD1CB9AAD92}"/>
              </a:ext>
            </a:extLst>
          </p:cNvPr>
          <p:cNvSpPr txBox="1">
            <a:spLocks/>
          </p:cNvSpPr>
          <p:nvPr/>
        </p:nvSpPr>
        <p:spPr>
          <a:xfrm>
            <a:off x="3526004" y="506519"/>
            <a:ext cx="4186106"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b="1" dirty="0">
                <a:ln/>
                <a:solidFill>
                  <a:schemeClr val="accent3"/>
                </a:solidFill>
              </a:rPr>
              <a:t>Veri Madenciliğine Giriş</a:t>
            </a:r>
            <a:endParaRPr lang="en-US" b="1" dirty="0">
              <a:ln/>
              <a:solidFill>
                <a:schemeClr val="accent3"/>
              </a:solidFill>
            </a:endParaRPr>
          </a:p>
        </p:txBody>
      </p:sp>
      <p:pic>
        <p:nvPicPr>
          <p:cNvPr id="8" name="Picture 2" descr="5 Temel Soruda Veri Madenciliği (Data Mining) Nedir? - Vizyoner Genç">
            <a:extLst>
              <a:ext uri="{FF2B5EF4-FFF2-40B4-BE49-F238E27FC236}">
                <a16:creationId xmlns:a16="http://schemas.microsoft.com/office/drawing/2014/main" id="{B5411EE9-9287-46B7-A776-02783B9C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9195" y="318325"/>
            <a:ext cx="3441481" cy="19341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1" name="Dikdörtgen 10">
            <a:extLst>
              <a:ext uri="{FF2B5EF4-FFF2-40B4-BE49-F238E27FC236}">
                <a16:creationId xmlns:a16="http://schemas.microsoft.com/office/drawing/2014/main" id="{DB04ABB8-254C-4048-B046-344B5E0579C6}"/>
              </a:ext>
            </a:extLst>
          </p:cNvPr>
          <p:cNvSpPr/>
          <p:nvPr/>
        </p:nvSpPr>
        <p:spPr>
          <a:xfrm>
            <a:off x="564054" y="1473529"/>
            <a:ext cx="2916964"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3">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14" name="Resim 13">
            <a:extLst>
              <a:ext uri="{FF2B5EF4-FFF2-40B4-BE49-F238E27FC236}">
                <a16:creationId xmlns:a16="http://schemas.microsoft.com/office/drawing/2014/main" id="{AB8EB301-BEE9-4D50-B8FC-046E46C5C2FE}"/>
              </a:ext>
            </a:extLst>
          </p:cNvPr>
          <p:cNvPicPr>
            <a:picLocks noChangeAspect="1"/>
          </p:cNvPicPr>
          <p:nvPr/>
        </p:nvPicPr>
        <p:blipFill rotWithShape="1">
          <a:blip r:embed="rId4"/>
          <a:srcRect l="11094" t="21526" r="11094" b="21125"/>
          <a:stretch/>
        </p:blipFill>
        <p:spPr>
          <a:xfrm>
            <a:off x="1054642" y="107098"/>
            <a:ext cx="1811729" cy="1335303"/>
          </a:xfrm>
          <a:prstGeom prst="rect">
            <a:avLst/>
          </a:prstGeom>
        </p:spPr>
      </p:pic>
    </p:spTree>
    <p:extLst>
      <p:ext uri="{BB962C8B-B14F-4D97-AF65-F5344CB8AC3E}">
        <p14:creationId xmlns:p14="http://schemas.microsoft.com/office/powerpoint/2010/main" val="379375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a:xfrm>
            <a:off x="2592925" y="632348"/>
            <a:ext cx="8911687" cy="1280890"/>
          </a:xfrm>
        </p:spPr>
        <p:txBody>
          <a:bodyPr/>
          <a:lstStyle/>
          <a:p>
            <a:r>
              <a:rPr lang="tr-TR" dirty="0"/>
              <a:t>İçindekiler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p:txBody>
          <a:bodyPr>
            <a:normAutofit fontScale="92500" lnSpcReduction="20000"/>
          </a:bodyPr>
          <a:lstStyle/>
          <a:p>
            <a:r>
              <a:rPr lang="tr-TR" dirty="0" smtClean="0"/>
              <a:t>Veri temizleme nedir?</a:t>
            </a:r>
          </a:p>
          <a:p>
            <a:r>
              <a:rPr lang="tr-TR" dirty="0"/>
              <a:t>Eksik Veriler (Missing Data)</a:t>
            </a:r>
          </a:p>
          <a:p>
            <a:r>
              <a:rPr lang="tr-TR" dirty="0"/>
              <a:t>Eksik veriler nasıl çözülür?</a:t>
            </a:r>
          </a:p>
          <a:p>
            <a:r>
              <a:rPr lang="tr-TR" dirty="0"/>
              <a:t>Gürültülü Veriler (Noisy Data)</a:t>
            </a:r>
          </a:p>
          <a:p>
            <a:r>
              <a:rPr lang="tr-TR" dirty="0"/>
              <a:t>Gürültülü veri nasıl çözülür?</a:t>
            </a:r>
          </a:p>
          <a:p>
            <a:r>
              <a:rPr lang="tr-TR" dirty="0"/>
              <a:t>Veri Temizleme </a:t>
            </a:r>
            <a:r>
              <a:rPr lang="tr-TR" dirty="0" smtClean="0"/>
              <a:t>Süreci</a:t>
            </a:r>
          </a:p>
          <a:p>
            <a:r>
              <a:rPr lang="tr-TR" dirty="0" smtClean="0"/>
              <a:t>Uygulama Örneği – 1</a:t>
            </a:r>
          </a:p>
          <a:p>
            <a:r>
              <a:rPr lang="tr-TR" dirty="0" smtClean="0"/>
              <a:t>Uygulama Örneği – 2</a:t>
            </a:r>
          </a:p>
          <a:p>
            <a:r>
              <a:rPr lang="tr-TR" dirty="0" smtClean="0"/>
              <a:t>Uygulama Örneği – 3</a:t>
            </a:r>
          </a:p>
          <a:p>
            <a:r>
              <a:rPr lang="tr-TR" dirty="0" smtClean="0"/>
              <a:t>Sonuç</a:t>
            </a:r>
            <a:endParaRPr lang="tr-TR" dirty="0"/>
          </a:p>
          <a:p>
            <a:r>
              <a:rPr lang="tr-TR" dirty="0"/>
              <a:t>Kaynaklar</a:t>
            </a:r>
          </a:p>
          <a:p>
            <a:endParaRPr lang="tr-TR" dirty="0"/>
          </a:p>
          <a:p>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10" name="Dikdörtgen 9">
            <a:extLst>
              <a:ext uri="{FF2B5EF4-FFF2-40B4-BE49-F238E27FC236}">
                <a16:creationId xmlns:a16="http://schemas.microsoft.com/office/drawing/2014/main" id="{6172CFBE-5876-4842-A283-B284E964BE1B}"/>
              </a:ext>
            </a:extLst>
          </p:cNvPr>
          <p:cNvSpPr/>
          <p:nvPr/>
        </p:nvSpPr>
        <p:spPr>
          <a:xfrm>
            <a:off x="9221118" y="6547199"/>
            <a:ext cx="2910720" cy="276999"/>
          </a:xfrm>
          <a:prstGeom prst="rect">
            <a:avLst/>
          </a:prstGeom>
          <a:noFill/>
        </p:spPr>
        <p:txBody>
          <a:bodyPr wrap="square" lIns="91440" tIns="45720" rIns="91440" bIns="45720">
            <a:spAutoFit/>
          </a:bodyPr>
          <a:lstStyle/>
          <a:p>
            <a:pPr algn="ctr"/>
            <a:r>
              <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hlinkClick r:id="rId2">
                  <a:extLst>
                    <a:ext uri="{A12FA001-AC4F-418D-AE19-62706E023703}">
                      <ahyp:hlinkClr xmlns:ahyp="http://schemas.microsoft.com/office/drawing/2018/hyperlinkcolor" xmlns="" val="tx"/>
                    </a:ext>
                  </a:extLst>
                </a:hlinkClick>
              </a:rPr>
              <a:t>http://youtube.com/@bmderslerim</a:t>
            </a:r>
            <a:endParaRPr lang="tr-TR" sz="1200" b="0" cap="none" spc="0" dirty="0">
              <a:ln w="0"/>
              <a:solidFill>
                <a:schemeClr val="tx1">
                  <a:lumMod val="85000"/>
                  <a:lumOff val="15000"/>
                </a:schemeClr>
              </a:solidFill>
              <a:effectLst>
                <a:outerShdw blurRad="38100" dist="19050" dir="2700000" algn="tl" rotWithShape="0">
                  <a:schemeClr val="dk1">
                    <a:alpha val="40000"/>
                  </a:schemeClr>
                </a:outerShdw>
              </a:effectLst>
            </a:endParaRPr>
          </a:p>
        </p:txBody>
      </p:sp>
      <p:pic>
        <p:nvPicPr>
          <p:cNvPr id="8" name="Resim 7">
            <a:extLst>
              <a:ext uri="{FF2B5EF4-FFF2-40B4-BE49-F238E27FC236}">
                <a16:creationId xmlns:a16="http://schemas.microsoft.com/office/drawing/2014/main" id="{452394C0-7382-490D-A6ED-0FD560AF12CD}"/>
              </a:ext>
            </a:extLst>
          </p:cNvPr>
          <p:cNvPicPr>
            <a:picLocks noChangeAspect="1"/>
          </p:cNvPicPr>
          <p:nvPr/>
        </p:nvPicPr>
        <p:blipFill rotWithShape="1">
          <a:blip r:embed="rId3"/>
          <a:srcRect l="11094" t="21526" r="11094" b="21125"/>
          <a:stretch/>
        </p:blipFill>
        <p:spPr>
          <a:xfrm>
            <a:off x="9857119" y="5211896"/>
            <a:ext cx="1811729" cy="1335303"/>
          </a:xfrm>
          <a:prstGeom prst="rect">
            <a:avLst/>
          </a:prstGeom>
        </p:spPr>
      </p:pic>
      <p:pic>
        <p:nvPicPr>
          <p:cNvPr id="1026" name="Picture 2" descr="Content Writer Resume - How to Build the Perfect Resume | Leverage Edu">
            <a:extLst>
              <a:ext uri="{FF2B5EF4-FFF2-40B4-BE49-F238E27FC236}">
                <a16:creationId xmlns:a16="http://schemas.microsoft.com/office/drawing/2014/main" id="{0A2E6492-6398-476E-9C1F-A21814238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0916" y="305522"/>
            <a:ext cx="3814721" cy="23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228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lstStyle/>
          <a:p>
            <a:r>
              <a:rPr lang="tr-TR" dirty="0" smtClean="0"/>
              <a:t>Veri temizleme </a:t>
            </a:r>
            <a:r>
              <a:rPr lang="en-US" dirty="0" err="1" smtClean="0"/>
              <a:t>nedir</a:t>
            </a:r>
            <a:r>
              <a:rPr lang="en-US" dirty="0"/>
              <a:t>?</a:t>
            </a:r>
            <a:br>
              <a:rPr lang="en-US" dirty="0"/>
            </a:b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6977675" cy="4589387"/>
          </a:xfrm>
        </p:spPr>
        <p:txBody>
          <a:bodyPr>
            <a:normAutofit/>
          </a:bodyPr>
          <a:lstStyle/>
          <a:p>
            <a:pPr algn="just"/>
            <a:r>
              <a:rPr lang="tr-TR" dirty="0" smtClean="0"/>
              <a:t>Veri kontrolü ve veri temizleme işlemi yanlış veya bozuk bilgi ya da kayıtları algılama ve düzeltme işlemidir. Temelde verilerin gürültülü, tutarsız veya eksik kısımlarının belirlenmesi, ardından bu kısımları silme veya değiştirme işlemine dayanır. </a:t>
            </a:r>
          </a:p>
          <a:p>
            <a:pPr algn="just"/>
            <a:r>
              <a:rPr lang="tr-TR" dirty="0" smtClean="0"/>
              <a:t>Şirketlerin, karar verme sürecini şekillendirmek için verileri kullanırken alakalı, eksiksiz ve doğru verileri kullanmaları çok önemlidir. </a:t>
            </a:r>
          </a:p>
          <a:p>
            <a:pPr algn="just"/>
            <a:endParaRPr lang="tr-TR" dirty="0" smtClean="0"/>
          </a:p>
          <a:p>
            <a:pPr algn="just"/>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074" name="Picture 2" descr="Abstract Class in Java - Javatpoint">
            <a:extLst>
              <a:ext uri="{FF2B5EF4-FFF2-40B4-BE49-F238E27FC236}">
                <a16:creationId xmlns:a16="http://schemas.microsoft.com/office/drawing/2014/main" id="{68CBE0F4-3EA6-44F9-9B2B-B2BE0BC69A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p:blipFill>
        <p:spPr bwMode="auto">
          <a:xfrm>
            <a:off x="8073646" y="165931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154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Eksik Veriler (Missing Data)</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589387"/>
          </a:xfrm>
        </p:spPr>
        <p:txBody>
          <a:bodyPr>
            <a:normAutofit/>
          </a:bodyPr>
          <a:lstStyle/>
          <a:p>
            <a:pPr algn="just"/>
            <a:r>
              <a:rPr lang="tr-TR" dirty="0" smtClean="0"/>
              <a:t>Eksik veriler genelde aşağıdaki durumlarda olur:</a:t>
            </a:r>
          </a:p>
          <a:p>
            <a:pPr algn="just">
              <a:buFont typeface="Wingdings" panose="05000000000000000000" pitchFamily="2" charset="2"/>
              <a:buChar char="§"/>
            </a:pPr>
            <a:r>
              <a:rPr lang="tr-TR" dirty="0"/>
              <a:t>Uyuşmazlık yüzünden silinen veriler</a:t>
            </a:r>
          </a:p>
          <a:p>
            <a:pPr algn="just">
              <a:buFont typeface="Wingdings" panose="05000000000000000000" pitchFamily="2" charset="2"/>
              <a:buChar char="§"/>
            </a:pPr>
            <a:r>
              <a:rPr lang="tr-TR" dirty="0"/>
              <a:t>Anlaşılamayan verilerin </a:t>
            </a:r>
            <a:r>
              <a:rPr lang="tr-TR" dirty="0" smtClean="0"/>
              <a:t>girilmemiş </a:t>
            </a:r>
            <a:r>
              <a:rPr lang="tr-TR" dirty="0"/>
              <a:t>olması</a:t>
            </a:r>
          </a:p>
          <a:p>
            <a:pPr algn="just">
              <a:buFont typeface="Wingdings" panose="05000000000000000000" pitchFamily="2" charset="2"/>
              <a:buChar char="§"/>
            </a:pPr>
            <a:r>
              <a:rPr lang="tr-TR" dirty="0"/>
              <a:t>Donanımsal sorunlar</a:t>
            </a:r>
          </a:p>
          <a:p>
            <a:pPr algn="just">
              <a:buFont typeface="Wingdings" panose="05000000000000000000" pitchFamily="2" charset="2"/>
              <a:buChar char="§"/>
            </a:pPr>
            <a:r>
              <a:rPr lang="tr-TR" dirty="0"/>
              <a:t>Veri girişi sırasında veriye önem </a:t>
            </a:r>
            <a:r>
              <a:rPr lang="tr-TR" dirty="0" smtClean="0"/>
              <a:t>verilmemiş </a:t>
            </a:r>
            <a:r>
              <a:rPr lang="tr-TR" dirty="0"/>
              <a:t>olması</a:t>
            </a:r>
          </a:p>
          <a:p>
            <a:pPr algn="just">
              <a:buFont typeface="Wingdings" panose="05000000000000000000" pitchFamily="2" charset="2"/>
              <a:buChar char="§"/>
            </a:pPr>
            <a:r>
              <a:rPr lang="tr-TR" dirty="0"/>
              <a:t>Verideki değişiklerin kaydedilmemiş </a:t>
            </a:r>
            <a:r>
              <a:rPr lang="tr-TR" dirty="0" smtClean="0"/>
              <a:t>olması</a:t>
            </a:r>
          </a:p>
          <a:p>
            <a:pPr algn="just">
              <a:buFont typeface="Wingdings" panose="05000000000000000000" pitchFamily="2" charset="2"/>
              <a:buChar char="§"/>
            </a:pPr>
            <a:endParaRPr lang="tr-TR" dirty="0" smtClean="0"/>
          </a:p>
          <a:p>
            <a:pPr algn="just"/>
            <a:endParaRPr lang="tr-TR" dirty="0" smtClean="0"/>
          </a:p>
          <a:p>
            <a:pPr marL="0" indent="0" algn="just">
              <a:buNone/>
            </a:pPr>
            <a:endParaRPr lang="en-US"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325487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Eksik veriler nasıl çözülür?</a:t>
            </a:r>
            <a:endParaRPr lang="en-US" dirty="0"/>
          </a:p>
        </p:txBody>
      </p:sp>
      <p:sp>
        <p:nvSpPr>
          <p:cNvPr id="3" name="İçerik Yer Tutucusu 2">
            <a:extLst>
              <a:ext uri="{FF2B5EF4-FFF2-40B4-BE49-F238E27FC236}">
                <a16:creationId xmlns:a16="http://schemas.microsoft.com/office/drawing/2014/main" id="{D913E1FE-4E39-426D-88DE-2D02D43C23AA}"/>
              </a:ext>
            </a:extLst>
          </p:cNvPr>
          <p:cNvSpPr>
            <a:spLocks noGrp="1"/>
          </p:cNvSpPr>
          <p:nvPr>
            <p:ph idx="1"/>
          </p:nvPr>
        </p:nvSpPr>
        <p:spPr>
          <a:xfrm>
            <a:off x="1095970" y="1744300"/>
            <a:ext cx="10408642" cy="4119471"/>
          </a:xfrm>
        </p:spPr>
        <p:txBody>
          <a:bodyPr>
            <a:noAutofit/>
          </a:bodyPr>
          <a:lstStyle/>
          <a:p>
            <a:pPr algn="just"/>
            <a:r>
              <a:rPr lang="tr-TR" dirty="0" smtClean="0"/>
              <a:t>Sistemin etkilenmemesi için eksik veriler görmezden gerilebilir.</a:t>
            </a:r>
          </a:p>
          <a:p>
            <a:pPr algn="just"/>
            <a:r>
              <a:rPr lang="tr-TR" dirty="0" smtClean="0"/>
              <a:t>Eksik veriler elle doldurulur.</a:t>
            </a:r>
          </a:p>
          <a:p>
            <a:pPr algn="just"/>
            <a:r>
              <a:rPr lang="tr-TR" dirty="0" smtClean="0"/>
              <a:t>Eksik veriler otomatik olarak makineye doldurtulur</a:t>
            </a:r>
            <a:r>
              <a:rPr lang="tr-TR" dirty="0" smtClean="0"/>
              <a:t>.</a:t>
            </a:r>
            <a:endParaRPr lang="tr-TR" dirty="0" smtClean="0"/>
          </a:p>
          <a:p>
            <a:pPr algn="just">
              <a:buFont typeface="Arial" panose="020B0604020202020204" pitchFamily="34" charset="0"/>
              <a:buChar char="•"/>
            </a:pPr>
            <a:r>
              <a:rPr lang="tr-TR" dirty="0"/>
              <a:t>Ortalamanın </a:t>
            </a:r>
            <a:r>
              <a:rPr lang="tr-TR" dirty="0" smtClean="0"/>
              <a:t>yazılması</a:t>
            </a:r>
            <a:endParaRPr lang="tr-TR" dirty="0" smtClean="0"/>
          </a:p>
          <a:p>
            <a:pPr algn="just">
              <a:buFont typeface="Arial" panose="020B0604020202020204" pitchFamily="34" charset="0"/>
              <a:buChar char="•"/>
            </a:pPr>
            <a:r>
              <a:rPr lang="tr-TR" dirty="0" smtClean="0"/>
              <a:t>Sınıf </a:t>
            </a:r>
            <a:r>
              <a:rPr lang="tr-TR" dirty="0" smtClean="0"/>
              <a:t>bazında ortalamaların </a:t>
            </a:r>
            <a:r>
              <a:rPr lang="tr-TR" dirty="0" smtClean="0"/>
              <a:t>yazılması</a:t>
            </a:r>
          </a:p>
          <a:p>
            <a:pPr algn="just">
              <a:buFont typeface="Arial" panose="020B0604020202020204" pitchFamily="34" charset="0"/>
              <a:buChar char="•"/>
            </a:pPr>
            <a:r>
              <a:rPr lang="tr-TR" dirty="0"/>
              <a:t>Bütün eksik veriler için yeni bir sınıf </a:t>
            </a:r>
            <a:r>
              <a:rPr lang="tr-TR" dirty="0" smtClean="0"/>
              <a:t>oluşturulması</a:t>
            </a:r>
            <a:endParaRPr lang="tr-TR" dirty="0" smtClean="0"/>
          </a:p>
          <a:p>
            <a:pPr algn="just">
              <a:buFont typeface="Arial" panose="020B0604020202020204" pitchFamily="34" charset="0"/>
              <a:buChar char="•"/>
            </a:pPr>
            <a:r>
              <a:rPr lang="tr-TR" b="1" dirty="0" smtClean="0"/>
              <a:t>Bayes Teorisi</a:t>
            </a:r>
            <a:endParaRPr lang="en-US" b="1"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Picture 4"/>
          <p:cNvPicPr>
            <a:picLocks noChangeAspect="1"/>
          </p:cNvPicPr>
          <p:nvPr/>
        </p:nvPicPr>
        <p:blipFill>
          <a:blip r:embed="rId2"/>
          <a:stretch>
            <a:fillRect/>
          </a:stretch>
        </p:blipFill>
        <p:spPr>
          <a:xfrm>
            <a:off x="6776041" y="4496316"/>
            <a:ext cx="5048955" cy="1819529"/>
          </a:xfrm>
          <a:prstGeom prst="rect">
            <a:avLst/>
          </a:prstGeom>
        </p:spPr>
      </p:pic>
    </p:spTree>
    <p:extLst>
      <p:ext uri="{BB962C8B-B14F-4D97-AF65-F5344CB8AC3E}">
        <p14:creationId xmlns:p14="http://schemas.microsoft.com/office/powerpoint/2010/main" val="1676439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Gürültülü Veriler (Noisy Data)</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4995149"/>
          </a:xfrm>
        </p:spPr>
        <p:txBody>
          <a:bodyPr>
            <a:normAutofit/>
          </a:bodyPr>
          <a:lstStyle/>
          <a:p>
            <a:pPr algn="just"/>
            <a:r>
              <a:rPr lang="tr-TR" dirty="0" smtClean="0"/>
              <a:t>Gürültülü </a:t>
            </a:r>
            <a:r>
              <a:rPr lang="tr-TR" dirty="0" smtClean="0"/>
              <a:t>veri, veri girişi veya veri toplanması sırasında oluşan sistem dışı hatalardır.</a:t>
            </a:r>
            <a:endParaRPr lang="tr-TR" dirty="0" smtClean="0"/>
          </a:p>
          <a:p>
            <a:pPr algn="just"/>
            <a:r>
              <a:rPr lang="tr-TR" dirty="0" smtClean="0"/>
              <a:t>Yanlış özelllik değerleri aşağıdaki durumlarda oluşabilir:</a:t>
            </a:r>
          </a:p>
          <a:p>
            <a:pPr algn="just">
              <a:buFont typeface="Wingdings" panose="05000000000000000000" pitchFamily="2" charset="2"/>
              <a:buChar char="§"/>
            </a:pPr>
            <a:r>
              <a:rPr lang="tr-TR" dirty="0"/>
              <a:t>Veri toplama araçlarındaki hatalar</a:t>
            </a:r>
          </a:p>
          <a:p>
            <a:pPr algn="just">
              <a:buFont typeface="Wingdings" panose="05000000000000000000" pitchFamily="2" charset="2"/>
              <a:buChar char="§"/>
            </a:pPr>
            <a:r>
              <a:rPr lang="tr-TR" dirty="0"/>
              <a:t>Veri giriş problemleri</a:t>
            </a:r>
          </a:p>
          <a:p>
            <a:pPr algn="just">
              <a:buFont typeface="Wingdings" panose="05000000000000000000" pitchFamily="2" charset="2"/>
              <a:buChar char="§"/>
            </a:pPr>
            <a:r>
              <a:rPr lang="tr-TR" dirty="0"/>
              <a:t>Veril iletim problemleri</a:t>
            </a:r>
          </a:p>
          <a:p>
            <a:pPr algn="just">
              <a:buFont typeface="Wingdings" panose="05000000000000000000" pitchFamily="2" charset="2"/>
              <a:buChar char="§"/>
            </a:pPr>
            <a:r>
              <a:rPr lang="tr-TR" dirty="0"/>
              <a:t>Teknoloji </a:t>
            </a:r>
            <a:r>
              <a:rPr lang="tr-TR" dirty="0" smtClean="0"/>
              <a:t>sınırları</a:t>
            </a:r>
            <a:endParaRPr lang="tr-TR" dirty="0"/>
          </a:p>
          <a:p>
            <a:pPr algn="just">
              <a:buFont typeface="Wingdings" panose="05000000000000000000" pitchFamily="2" charset="2"/>
              <a:buChar char="§"/>
            </a:pPr>
            <a:r>
              <a:rPr lang="tr-TR" dirty="0"/>
              <a:t>İsimlendirmedeki </a:t>
            </a:r>
            <a:r>
              <a:rPr lang="tr-TR" dirty="0" smtClean="0"/>
              <a:t>tutarsızlıklar</a:t>
            </a:r>
          </a:p>
          <a:p>
            <a:pPr marL="0" indent="0" algn="just">
              <a:buNone/>
            </a:pPr>
            <a:endParaRPr lang="tr-TR" dirty="0" smtClean="0"/>
          </a:p>
          <a:p>
            <a:pPr marL="0" indent="0" algn="just">
              <a:buNone/>
            </a:pPr>
            <a:endParaRPr lang="en-US" dirty="0"/>
          </a:p>
        </p:txBody>
      </p:sp>
    </p:spTree>
    <p:extLst>
      <p:ext uri="{BB962C8B-B14F-4D97-AF65-F5344CB8AC3E}">
        <p14:creationId xmlns:p14="http://schemas.microsoft.com/office/powerpoint/2010/main" val="1291746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Gürültülü veri nasıl çözülür?</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60" y="1405650"/>
            <a:ext cx="10086552" cy="5111263"/>
          </a:xfrm>
        </p:spPr>
        <p:txBody>
          <a:bodyPr>
            <a:normAutofit/>
          </a:bodyPr>
          <a:lstStyle/>
          <a:p>
            <a:pPr algn="just"/>
            <a:r>
              <a:rPr lang="tr-TR" b="1" dirty="0" smtClean="0"/>
              <a:t>Paketleme : </a:t>
            </a:r>
            <a:r>
              <a:rPr lang="tr-TR" dirty="0" smtClean="0"/>
              <a:t>Veri sıralanır ve eşit frekanslarda paketlere bölünür.</a:t>
            </a:r>
          </a:p>
          <a:p>
            <a:pPr algn="just"/>
            <a:r>
              <a:rPr lang="tr-TR" b="1" dirty="0" smtClean="0"/>
              <a:t>Regrezisyon :  </a:t>
            </a:r>
            <a:r>
              <a:rPr lang="tr-TR" dirty="0" smtClean="0"/>
              <a:t>Regrezisyon fonksiyonlarına tabi tutularak eksik verilerin girilmesi</a:t>
            </a:r>
          </a:p>
          <a:p>
            <a:pPr algn="just"/>
            <a:r>
              <a:rPr lang="tr-TR" b="1" dirty="0" smtClean="0"/>
              <a:t>Kümeleme : </a:t>
            </a:r>
            <a:r>
              <a:rPr lang="tr-TR" dirty="0" smtClean="0"/>
              <a:t>Aykırı verilerin bulunması ve temizlenmesi</a:t>
            </a:r>
          </a:p>
          <a:p>
            <a:pPr algn="just"/>
            <a:r>
              <a:rPr lang="tr-TR" dirty="0" smtClean="0"/>
              <a:t>Bilgisayar ve insan bilgisinin ortaklaşa kullanılması</a:t>
            </a:r>
            <a:endParaRPr lang="en-US" dirty="0"/>
          </a:p>
        </p:txBody>
      </p:sp>
      <p:sp>
        <p:nvSpPr>
          <p:cNvPr id="3" name="AutoShape 2" descr="Veri Ön İşleme Nedir ?"/>
          <p:cNvSpPr>
            <a:spLocks noChangeAspect="1" noChangeArrowheads="1"/>
          </p:cNvSpPr>
          <p:nvPr/>
        </p:nvSpPr>
        <p:spPr bwMode="auto">
          <a:xfrm>
            <a:off x="1868003" y="464525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tr-TR" dirty="0" smtClean="0"/>
              <a:t>        </a:t>
            </a:r>
            <a:endParaRPr lang="tr-TR" dirty="0"/>
          </a:p>
        </p:txBody>
      </p:sp>
      <p:pic>
        <p:nvPicPr>
          <p:cNvPr id="6" name="Picture 5"/>
          <p:cNvPicPr>
            <a:picLocks noChangeAspect="1"/>
          </p:cNvPicPr>
          <p:nvPr/>
        </p:nvPicPr>
        <p:blipFill>
          <a:blip r:embed="rId2"/>
          <a:stretch>
            <a:fillRect/>
          </a:stretch>
        </p:blipFill>
        <p:spPr>
          <a:xfrm>
            <a:off x="2592925" y="3121841"/>
            <a:ext cx="6228670" cy="3656421"/>
          </a:xfrm>
          <a:prstGeom prst="rect">
            <a:avLst/>
          </a:prstGeom>
        </p:spPr>
      </p:pic>
    </p:spTree>
    <p:extLst>
      <p:ext uri="{BB962C8B-B14F-4D97-AF65-F5344CB8AC3E}">
        <p14:creationId xmlns:p14="http://schemas.microsoft.com/office/powerpoint/2010/main" val="4014743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smtClean="0"/>
              <a:t>Veri Temizleme Süreci</a:t>
            </a:r>
            <a:endParaRPr lang="tr-TR" dirty="0"/>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418059" y="1405650"/>
            <a:ext cx="5888751" cy="5364265"/>
          </a:xfrm>
        </p:spPr>
        <p:txBody>
          <a:bodyPr>
            <a:normAutofit/>
          </a:bodyPr>
          <a:lstStyle/>
          <a:p>
            <a:pPr algn="just"/>
            <a:r>
              <a:rPr lang="tr-TR" b="1" dirty="0" smtClean="0"/>
              <a:t>Verideki farklılıkların yakalanması</a:t>
            </a:r>
          </a:p>
          <a:p>
            <a:pPr algn="just">
              <a:buFont typeface="Wingdings" panose="05000000000000000000" pitchFamily="2" charset="2"/>
              <a:buChar char="§"/>
            </a:pPr>
            <a:r>
              <a:rPr lang="tr-TR" dirty="0" smtClean="0"/>
              <a:t>Üst verinin kullanılması, bağlılık, dağılım</a:t>
            </a:r>
          </a:p>
          <a:p>
            <a:pPr algn="just">
              <a:buFont typeface="Wingdings" panose="05000000000000000000" pitchFamily="2" charset="2"/>
              <a:buChar char="§"/>
            </a:pPr>
            <a:r>
              <a:rPr lang="tr-TR" dirty="0" smtClean="0"/>
              <a:t>Aşırı yüklü alanlar</a:t>
            </a:r>
          </a:p>
          <a:p>
            <a:pPr algn="just">
              <a:buFont typeface="Wingdings" panose="05000000000000000000" pitchFamily="2" charset="2"/>
              <a:buChar char="§"/>
            </a:pPr>
            <a:r>
              <a:rPr lang="tr-TR" dirty="0" smtClean="0"/>
              <a:t>Veri üzerinde kural kontroller</a:t>
            </a:r>
          </a:p>
          <a:p>
            <a:pPr algn="just">
              <a:buFont typeface="Wingdings" panose="05000000000000000000" pitchFamily="2" charset="2"/>
              <a:buChar char="§"/>
            </a:pPr>
            <a:r>
              <a:rPr lang="tr-TR" dirty="0" smtClean="0"/>
              <a:t>Ticari yazılımların kullanılması</a:t>
            </a:r>
          </a:p>
          <a:p>
            <a:pPr algn="just"/>
            <a:r>
              <a:rPr lang="tr-TR" b="1" dirty="0" smtClean="0"/>
              <a:t>Veri göçü ve entegresyonu</a:t>
            </a:r>
          </a:p>
          <a:p>
            <a:pPr algn="just">
              <a:buFont typeface="Wingdings" panose="05000000000000000000" pitchFamily="2" charset="2"/>
              <a:buChar char="§"/>
            </a:pPr>
            <a:r>
              <a:rPr lang="tr-TR" dirty="0" smtClean="0"/>
              <a:t>Data migration araçları</a:t>
            </a:r>
          </a:p>
          <a:p>
            <a:pPr algn="just">
              <a:buFont typeface="Wingdings" panose="05000000000000000000" pitchFamily="2" charset="2"/>
              <a:buChar char="§"/>
            </a:pPr>
            <a:r>
              <a:rPr lang="tr-TR" dirty="0" smtClean="0"/>
              <a:t>ETL(Extraction</a:t>
            </a:r>
            <a:r>
              <a:rPr lang="en-US" dirty="0" smtClean="0"/>
              <a:t>/Transformat</a:t>
            </a:r>
            <a:r>
              <a:rPr lang="en-US" dirty="0" smtClean="0"/>
              <a:t>ion/Loading)</a:t>
            </a:r>
            <a:r>
              <a:rPr lang="tr-TR" dirty="0" smtClean="0"/>
              <a:t> </a:t>
            </a:r>
            <a:r>
              <a:rPr lang="tr-TR" dirty="0" smtClean="0"/>
              <a:t>araçları</a:t>
            </a:r>
          </a:p>
          <a:p>
            <a:pPr marL="0" indent="0" algn="just">
              <a:buNone/>
            </a:pPr>
            <a:endParaRPr lang="en-US" dirty="0"/>
          </a:p>
        </p:txBody>
      </p:sp>
      <p:pic>
        <p:nvPicPr>
          <p:cNvPr id="2062" name="Picture 14" descr="Why is Data Cleaning important? | Xalti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0" y="2432457"/>
            <a:ext cx="6000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251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0FD3E19-27CE-4D6A-8B21-C694EA9EA88D}"/>
              </a:ext>
            </a:extLst>
          </p:cNvPr>
          <p:cNvSpPr>
            <a:spLocks noGrp="1"/>
          </p:cNvSpPr>
          <p:nvPr>
            <p:ph type="title"/>
          </p:nvPr>
        </p:nvSpPr>
        <p:spPr/>
        <p:txBody>
          <a:bodyPr>
            <a:normAutofit/>
          </a:bodyPr>
          <a:lstStyle/>
          <a:p>
            <a:r>
              <a:rPr lang="tr-TR" dirty="0"/>
              <a:t>Uygulama Örneği -1 </a:t>
            </a:r>
          </a:p>
        </p:txBody>
      </p:sp>
      <p:sp>
        <p:nvSpPr>
          <p:cNvPr id="4" name="Slayt Numarası Yer Tutucusu 3">
            <a:extLst>
              <a:ext uri="{FF2B5EF4-FFF2-40B4-BE49-F238E27FC236}">
                <a16:creationId xmlns:a16="http://schemas.microsoft.com/office/drawing/2014/main" id="{5B46DB9C-FF16-43A5-9C90-74C4AA77562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İçerik Yer Tutucusu 2">
            <a:extLst>
              <a:ext uri="{FF2B5EF4-FFF2-40B4-BE49-F238E27FC236}">
                <a16:creationId xmlns:a16="http://schemas.microsoft.com/office/drawing/2014/main" id="{F2A25E5B-E61F-42AF-BFF3-6EA49E8C2BEA}"/>
              </a:ext>
            </a:extLst>
          </p:cNvPr>
          <p:cNvSpPr>
            <a:spLocks noGrp="1"/>
          </p:cNvSpPr>
          <p:nvPr>
            <p:ph idx="1"/>
          </p:nvPr>
        </p:nvSpPr>
        <p:spPr>
          <a:xfrm>
            <a:off x="1644563" y="1346929"/>
            <a:ext cx="9655408" cy="1488551"/>
          </a:xfrm>
        </p:spPr>
        <p:txBody>
          <a:bodyPr>
            <a:normAutofit/>
          </a:bodyPr>
          <a:lstStyle/>
          <a:p>
            <a:pPr algn="just"/>
            <a:r>
              <a:rPr lang="tr-TR" dirty="0" smtClean="0"/>
              <a:t>Pandas isnull() fonksiyonu kullanarak eksik datalar bulunur ve ortalama değer ile değiştirilir.</a:t>
            </a:r>
            <a:endParaRPr lang="en-US" dirty="0"/>
          </a:p>
        </p:txBody>
      </p:sp>
      <p:pic>
        <p:nvPicPr>
          <p:cNvPr id="1026" name="Picture 2" descr="https://cdn.discordapp.com/attachments/1031660094976446585/1062098132193779824/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4032" y="2835480"/>
            <a:ext cx="5586113" cy="388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35731"/>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348</TotalTime>
  <Words>509</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Duman</vt:lpstr>
      <vt:lpstr>Veri Temizleme Nedir? Nasıl Yapılır?</vt:lpstr>
      <vt:lpstr>İçindekiler</vt:lpstr>
      <vt:lpstr>Veri temizleme nedir? </vt:lpstr>
      <vt:lpstr>Eksik Veriler (Missing Data)</vt:lpstr>
      <vt:lpstr>Eksik veriler nasıl çözülür?</vt:lpstr>
      <vt:lpstr>Gürültülü Veriler (Noisy Data)</vt:lpstr>
      <vt:lpstr>Gürültülü veri nasıl çözülür?</vt:lpstr>
      <vt:lpstr>Veri Temizleme Süreci</vt:lpstr>
      <vt:lpstr>Uygulama Örneği -1 </vt:lpstr>
      <vt:lpstr>Uygulama Örneği -2 </vt:lpstr>
      <vt:lpstr>Uygulama Örneği -3 </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Aykut</cp:lastModifiedBy>
  <cp:revision>50</cp:revision>
  <dcterms:created xsi:type="dcterms:W3CDTF">2020-04-15T07:57:29Z</dcterms:created>
  <dcterms:modified xsi:type="dcterms:W3CDTF">2023-01-10T17:18:28Z</dcterms:modified>
</cp:coreProperties>
</file>