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1" r:id="rId5"/>
    <p:sldId id="265" r:id="rId6"/>
    <p:sldId id="271" r:id="rId7"/>
    <p:sldId id="266" r:id="rId8"/>
    <p:sldId id="262" r:id="rId9"/>
    <p:sldId id="268" r:id="rId10"/>
    <p:sldId id="264" r:id="rId11"/>
    <p:sldId id="269" r:id="rId12"/>
    <p:sldId id="263" r:id="rId13"/>
    <p:sldId id="270"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86" d="100"/>
          <a:sy n="86" d="100"/>
        </p:scale>
        <p:origin x="4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1/12/2023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185915" y="1673604"/>
            <a:ext cx="6342077" cy="2458816"/>
          </a:xfrm>
        </p:spPr>
        <p:txBody>
          <a:bodyPr>
            <a:normAutofit fontScale="90000"/>
          </a:bodyPr>
          <a:lstStyle/>
          <a:p>
            <a:r>
              <a:rPr lang="en-US" dirty="0">
                <a:solidFill>
                  <a:schemeClr val="tx1"/>
                </a:solidFill>
              </a:rPr>
              <a:t>Veri </a:t>
            </a:r>
            <a:r>
              <a:rPr lang="en-US" dirty="0" err="1">
                <a:solidFill>
                  <a:schemeClr val="tx1"/>
                </a:solidFill>
              </a:rPr>
              <a:t>Madenciliği</a:t>
            </a:r>
            <a:r>
              <a:rPr lang="en-US" dirty="0">
                <a:solidFill>
                  <a:schemeClr val="tx1"/>
                </a:solidFill>
              </a:rPr>
              <a:t> </a:t>
            </a:r>
            <a:r>
              <a:rPr lang="tr-TR" dirty="0">
                <a:solidFill>
                  <a:schemeClr val="tx1"/>
                </a:solidFill>
              </a:rPr>
              <a:t>İ</a:t>
            </a:r>
            <a:r>
              <a:rPr lang="en-US" dirty="0" err="1">
                <a:solidFill>
                  <a:schemeClr val="tx1"/>
                </a:solidFill>
              </a:rPr>
              <a:t>çin</a:t>
            </a:r>
            <a:r>
              <a:rPr lang="en-US" dirty="0">
                <a:solidFill>
                  <a:schemeClr val="tx1"/>
                </a:solidFill>
              </a:rPr>
              <a:t> Model </a:t>
            </a:r>
            <a:r>
              <a:rPr lang="en-US" dirty="0" err="1">
                <a:solidFill>
                  <a:schemeClr val="tx1"/>
                </a:solidFill>
              </a:rPr>
              <a:t>Başarım</a:t>
            </a:r>
            <a:r>
              <a:rPr lang="en-US" dirty="0">
                <a:solidFill>
                  <a:schemeClr val="tx1"/>
                </a:solidFill>
              </a:rPr>
              <a:t> </a:t>
            </a:r>
            <a:r>
              <a:rPr lang="en-US" dirty="0" err="1">
                <a:solidFill>
                  <a:schemeClr val="tx1"/>
                </a:solidFill>
              </a:rPr>
              <a:t>Parametreleri</a:t>
            </a:r>
            <a:endPar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Berat Can Katanalp</a:t>
            </a:r>
          </a:p>
          <a:p>
            <a:r>
              <a:rPr lang="tr-TR" dirty="0">
                <a:solidFill>
                  <a:schemeClr val="tx1"/>
                </a:solidFill>
              </a:rPr>
              <a:t>Tarih                            : 11/01/2023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71993" y="512462"/>
            <a:ext cx="8911687" cy="1280890"/>
          </a:xfrm>
        </p:spPr>
        <p:txBody>
          <a:bodyPr>
            <a:normAutofit/>
          </a:bodyPr>
          <a:lstStyle/>
          <a:p>
            <a:r>
              <a:rPr lang="tr-TR" dirty="0" err="1"/>
              <a:t>Mean</a:t>
            </a:r>
            <a:r>
              <a:rPr lang="tr-TR" dirty="0"/>
              <a:t> </a:t>
            </a:r>
            <a:r>
              <a:rPr lang="tr-TR" dirty="0" err="1"/>
              <a:t>Absolute</a:t>
            </a:r>
            <a:r>
              <a:rPr lang="tr-TR" dirty="0"/>
              <a:t> </a:t>
            </a:r>
            <a:r>
              <a:rPr lang="tr-TR" dirty="0" err="1"/>
              <a:t>Error</a:t>
            </a:r>
            <a:r>
              <a:rPr lang="tr-TR" dirty="0"/>
              <a:t> (MAE)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5296990"/>
          </a:xfrm>
        </p:spPr>
        <p:txBody>
          <a:bodyPr>
            <a:normAutofit lnSpcReduction="10000"/>
          </a:bodyPr>
          <a:lstStyle/>
          <a:p>
            <a:pPr algn="just"/>
            <a:r>
              <a:rPr lang="tr-TR" dirty="0"/>
              <a:t>G</a:t>
            </a:r>
            <a:r>
              <a:rPr lang="en-US" dirty="0" err="1"/>
              <a:t>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ortalama</a:t>
            </a:r>
            <a:r>
              <a:rPr lang="en-US" dirty="0"/>
              <a:t> </a:t>
            </a:r>
            <a:r>
              <a:rPr lang="en-US" dirty="0" err="1"/>
              <a:t>mutlak</a:t>
            </a:r>
            <a:r>
              <a:rPr lang="en-US" dirty="0"/>
              <a:t> </a:t>
            </a:r>
            <a:r>
              <a:rPr lang="en-US" dirty="0" err="1"/>
              <a:t>hata</a:t>
            </a:r>
            <a:r>
              <a:rPr lang="en-US" dirty="0"/>
              <a:t> </a:t>
            </a:r>
            <a:r>
              <a:rPr lang="en-US" dirty="0" err="1"/>
              <a:t>olarak</a:t>
            </a:r>
            <a:r>
              <a:rPr lang="en-US" dirty="0"/>
              <a:t> </a:t>
            </a:r>
            <a:r>
              <a:rPr lang="en-US" dirty="0" err="1"/>
              <a:t>hesaplanır</a:t>
            </a:r>
            <a:r>
              <a:rPr lang="en-US" dirty="0"/>
              <a:t> </a:t>
            </a:r>
            <a:r>
              <a:rPr lang="en-US" dirty="0" err="1"/>
              <a:t>ve</a:t>
            </a:r>
            <a:r>
              <a:rPr lang="en-US" dirty="0"/>
              <a:t> </a:t>
            </a:r>
            <a:r>
              <a:rPr lang="en-US" dirty="0" err="1"/>
              <a:t>gerçek</a:t>
            </a:r>
            <a:r>
              <a:rPr lang="en-US" dirty="0"/>
              <a:t> </a:t>
            </a:r>
            <a:r>
              <a:rPr lang="en-US" dirty="0" err="1"/>
              <a:t>değerlerin</a:t>
            </a:r>
            <a:r>
              <a:rPr lang="en-US" dirty="0"/>
              <a:t> </a:t>
            </a:r>
            <a:r>
              <a:rPr lang="en-US" dirty="0" err="1"/>
              <a:t>birimine</a:t>
            </a:r>
            <a:r>
              <a:rPr lang="en-US" dirty="0"/>
              <a:t> </a:t>
            </a:r>
            <a:r>
              <a:rPr lang="en-US" dirty="0" err="1"/>
              <a:t>eşit</a:t>
            </a:r>
            <a:r>
              <a:rPr lang="en-US" dirty="0"/>
              <a:t> </a:t>
            </a:r>
            <a:r>
              <a:rPr lang="en-US" dirty="0" err="1"/>
              <a:t>olur</a:t>
            </a:r>
            <a:r>
              <a:rPr lang="en-US" dirty="0"/>
              <a:t>. </a:t>
            </a:r>
            <a:r>
              <a:rPr lang="en-US" dirty="0" err="1"/>
              <a:t>Formül</a:t>
            </a:r>
            <a:r>
              <a:rPr lang="en-US" dirty="0"/>
              <a:t> </a:t>
            </a:r>
            <a:r>
              <a:rPr lang="en-US" dirty="0" err="1"/>
              <a:t>olarak</a:t>
            </a:r>
            <a:r>
              <a:rPr lang="en-US" dirty="0"/>
              <a:t> </a:t>
            </a:r>
            <a:r>
              <a:rPr lang="en-US" dirty="0" err="1"/>
              <a:t>aşağıdaki</a:t>
            </a:r>
            <a:r>
              <a:rPr lang="en-US" dirty="0"/>
              <a:t> </a:t>
            </a:r>
            <a:r>
              <a:rPr lang="en-US" dirty="0" err="1"/>
              <a:t>gibi</a:t>
            </a:r>
            <a:r>
              <a:rPr lang="en-US" dirty="0"/>
              <a:t> </a:t>
            </a:r>
            <a:r>
              <a:rPr lang="en-US" dirty="0" err="1"/>
              <a:t>gösterilir</a:t>
            </a:r>
            <a:r>
              <a:rPr lang="en-US" dirty="0"/>
              <a:t>:</a:t>
            </a:r>
          </a:p>
          <a:p>
            <a:pPr algn="just"/>
            <a:endParaRPr lang="en-US" dirty="0"/>
          </a:p>
          <a:p>
            <a:pPr algn="just"/>
            <a:r>
              <a:rPr lang="en-US" dirty="0"/>
              <a:t>MAE = (1/n) * </a:t>
            </a:r>
            <a:r>
              <a:rPr lang="el-GR" dirty="0"/>
              <a:t>Σ |</a:t>
            </a:r>
            <a:r>
              <a:rPr lang="en-US" dirty="0" err="1"/>
              <a:t>Actual_i</a:t>
            </a:r>
            <a:r>
              <a:rPr lang="en-US" dirty="0"/>
              <a:t> - </a:t>
            </a:r>
            <a:r>
              <a:rPr lang="en-US" dirty="0" err="1"/>
              <a:t>Predicted_i</a:t>
            </a:r>
            <a:r>
              <a:rPr lang="en-US" dirty="0"/>
              <a:t>|</a:t>
            </a:r>
          </a:p>
          <a:p>
            <a:pPr algn="just"/>
            <a:endParaRPr lang="en-US" dirty="0"/>
          </a:p>
          <a:p>
            <a:pPr algn="just"/>
            <a:r>
              <a:rPr lang="en-US" dirty="0" err="1"/>
              <a:t>Burada</a:t>
            </a:r>
            <a:r>
              <a:rPr lang="en-US" dirty="0"/>
              <a:t>:</a:t>
            </a:r>
          </a:p>
          <a:p>
            <a:pPr algn="just"/>
            <a:endParaRPr lang="en-US" dirty="0"/>
          </a:p>
          <a:p>
            <a:pPr algn="just"/>
            <a:r>
              <a:rPr lang="en-US" dirty="0"/>
              <a:t>n: </a:t>
            </a:r>
            <a:r>
              <a:rPr lang="en-US" dirty="0" err="1"/>
              <a:t>gözlem</a:t>
            </a:r>
            <a:r>
              <a:rPr lang="en-US" dirty="0"/>
              <a:t> </a:t>
            </a:r>
            <a:r>
              <a:rPr lang="en-US" dirty="0" err="1"/>
              <a:t>sayısı</a:t>
            </a:r>
            <a:endParaRPr lang="en-US" dirty="0"/>
          </a:p>
          <a:p>
            <a:pPr algn="just"/>
            <a:r>
              <a:rPr lang="en-US" dirty="0" err="1"/>
              <a:t>Actual_i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gerçek</a:t>
            </a:r>
            <a:r>
              <a:rPr lang="en-US" dirty="0"/>
              <a:t> </a:t>
            </a:r>
            <a:r>
              <a:rPr lang="en-US" dirty="0" err="1"/>
              <a:t>değer</a:t>
            </a:r>
            <a:endParaRPr lang="en-US" dirty="0"/>
          </a:p>
          <a:p>
            <a:pPr algn="just"/>
            <a:r>
              <a:rPr lang="en-US" dirty="0" err="1"/>
              <a:t>Predicted_i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tahmin</a:t>
            </a:r>
            <a:r>
              <a:rPr lang="en-US" dirty="0"/>
              <a:t> </a:t>
            </a:r>
            <a:r>
              <a:rPr lang="en-US" dirty="0" err="1"/>
              <a:t>edilen</a:t>
            </a:r>
            <a:r>
              <a:rPr lang="en-US" dirty="0"/>
              <a:t> </a:t>
            </a:r>
            <a:r>
              <a:rPr lang="en-US" dirty="0" err="1"/>
              <a:t>değer</a:t>
            </a:r>
            <a:endParaRPr lang="en-US" dirty="0"/>
          </a:p>
          <a:p>
            <a:pPr algn="just"/>
            <a:r>
              <a:rPr lang="en-US" dirty="0"/>
              <a:t>MAE,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mutlak</a:t>
            </a:r>
            <a:r>
              <a:rPr lang="en-US" dirty="0"/>
              <a:t> </a:t>
            </a:r>
            <a:r>
              <a:rPr lang="en-US" dirty="0" err="1"/>
              <a:t>hata</a:t>
            </a:r>
            <a:r>
              <a:rPr lang="en-US" dirty="0"/>
              <a:t> </a:t>
            </a:r>
            <a:r>
              <a:rPr lang="en-US" dirty="0" err="1"/>
              <a:t>ortalamasını</a:t>
            </a:r>
            <a:r>
              <a:rPr lang="en-US" dirty="0"/>
              <a:t> </a:t>
            </a:r>
            <a:r>
              <a:rPr lang="en-US" dirty="0" err="1"/>
              <a:t>ölçer</a:t>
            </a:r>
            <a:r>
              <a:rPr lang="en-US" dirty="0"/>
              <a:t>. Bu </a:t>
            </a:r>
            <a:r>
              <a:rPr lang="en-US" dirty="0" err="1"/>
              <a:t>metrik</a:t>
            </a:r>
            <a:r>
              <a:rPr lang="en-US" dirty="0"/>
              <a:t>, </a:t>
            </a:r>
            <a:r>
              <a:rPr lang="en-US" dirty="0" err="1"/>
              <a:t>hata</a:t>
            </a:r>
            <a:r>
              <a:rPr lang="en-US" dirty="0"/>
              <a:t> </a:t>
            </a:r>
            <a:r>
              <a:rPr lang="en-US" dirty="0" err="1"/>
              <a:t>değerlerinin</a:t>
            </a:r>
            <a:r>
              <a:rPr lang="en-US" dirty="0"/>
              <a:t> </a:t>
            </a:r>
            <a:r>
              <a:rPr lang="en-US" dirty="0" err="1"/>
              <a:t>pozitif</a:t>
            </a:r>
            <a:r>
              <a:rPr lang="en-US" dirty="0"/>
              <a:t> </a:t>
            </a:r>
            <a:r>
              <a:rPr lang="en-US" dirty="0" err="1"/>
              <a:t>veya</a:t>
            </a:r>
            <a:r>
              <a:rPr lang="en-US" dirty="0"/>
              <a:t> </a:t>
            </a:r>
            <a:r>
              <a:rPr lang="en-US" dirty="0" err="1"/>
              <a:t>negatif</a:t>
            </a:r>
            <a:r>
              <a:rPr lang="en-US" dirty="0"/>
              <a:t> </a:t>
            </a:r>
            <a:r>
              <a:rPr lang="en-US" dirty="0" err="1"/>
              <a:t>olmasından</a:t>
            </a:r>
            <a:r>
              <a:rPr lang="en-US" dirty="0"/>
              <a:t> </a:t>
            </a:r>
            <a:r>
              <a:rPr lang="en-US" dirty="0" err="1"/>
              <a:t>etkilenmez</a:t>
            </a:r>
            <a:r>
              <a:rPr lang="en-US" dirty="0"/>
              <a:t> </a:t>
            </a:r>
            <a:r>
              <a:rPr lang="en-US" dirty="0" err="1"/>
              <a:t>ve</a:t>
            </a:r>
            <a:r>
              <a:rPr lang="en-US" dirty="0"/>
              <a:t> </a:t>
            </a:r>
            <a:r>
              <a:rPr lang="en-US" dirty="0" err="1"/>
              <a:t>herhangi</a:t>
            </a:r>
            <a:r>
              <a:rPr lang="en-US" dirty="0"/>
              <a:t> </a:t>
            </a:r>
            <a:r>
              <a:rPr lang="en-US" dirty="0" err="1"/>
              <a:t>bir</a:t>
            </a:r>
            <a:r>
              <a:rPr lang="en-US" dirty="0"/>
              <a:t> </a:t>
            </a:r>
            <a:r>
              <a:rPr lang="en-US" dirty="0" err="1"/>
              <a:t>hata</a:t>
            </a:r>
            <a:r>
              <a:rPr lang="en-US" dirty="0"/>
              <a:t> </a:t>
            </a:r>
            <a:r>
              <a:rPr lang="en-US" dirty="0" err="1"/>
              <a:t>değeri</a:t>
            </a:r>
            <a:r>
              <a:rPr lang="en-US" dirty="0"/>
              <a:t> </a:t>
            </a:r>
            <a:r>
              <a:rPr lang="en-US" dirty="0" err="1"/>
              <a:t>için</a:t>
            </a:r>
            <a:r>
              <a:rPr lang="en-US" dirty="0"/>
              <a:t> </a:t>
            </a:r>
            <a:r>
              <a:rPr lang="en-US" dirty="0" err="1"/>
              <a:t>aynı</a:t>
            </a:r>
            <a:r>
              <a:rPr lang="en-US" dirty="0"/>
              <a:t> </a:t>
            </a:r>
            <a:r>
              <a:rPr lang="en-US" dirty="0" err="1"/>
              <a:t>ağırlık</a:t>
            </a:r>
            <a:r>
              <a:rPr lang="en-US" dirty="0"/>
              <a:t> </a:t>
            </a:r>
            <a:r>
              <a:rPr lang="en-US" dirty="0" err="1"/>
              <a:t>verir</a:t>
            </a:r>
            <a:r>
              <a:rPr lang="en-US" dirty="0"/>
              <a:t>. Bu </a:t>
            </a:r>
            <a:r>
              <a:rPr lang="en-US" dirty="0" err="1"/>
              <a:t>nedenle</a:t>
            </a:r>
            <a:r>
              <a:rPr lang="en-US" dirty="0"/>
              <a:t> MAE </a:t>
            </a:r>
            <a:r>
              <a:rPr lang="en-US" dirty="0" err="1"/>
              <a:t>özellikle</a:t>
            </a:r>
            <a:r>
              <a:rPr lang="en-US" dirty="0"/>
              <a:t>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ortalama</a:t>
            </a:r>
            <a:r>
              <a:rPr lang="en-US" dirty="0"/>
              <a:t> </a:t>
            </a:r>
            <a:r>
              <a:rPr lang="en-US" dirty="0" err="1"/>
              <a:t>hata</a:t>
            </a:r>
            <a:r>
              <a:rPr lang="en-US" dirty="0"/>
              <a:t> </a:t>
            </a:r>
            <a:r>
              <a:rPr lang="en-US" dirty="0" err="1"/>
              <a:t>ile</a:t>
            </a:r>
            <a:r>
              <a:rPr lang="en-US" dirty="0"/>
              <a:t> </a:t>
            </a:r>
            <a:r>
              <a:rPr lang="en-US" dirty="0" err="1"/>
              <a:t>ilgilenen</a:t>
            </a:r>
            <a:r>
              <a:rPr lang="en-US" dirty="0"/>
              <a:t> </a:t>
            </a:r>
            <a:r>
              <a:rPr lang="en-US" dirty="0" err="1"/>
              <a:t>durumlar</a:t>
            </a:r>
            <a:r>
              <a:rPr lang="en-US" dirty="0"/>
              <a:t> </a:t>
            </a:r>
            <a:r>
              <a:rPr lang="en-US" dirty="0" err="1"/>
              <a:t>için</a:t>
            </a:r>
            <a:r>
              <a:rPr lang="en-US" dirty="0"/>
              <a:t> </a:t>
            </a:r>
            <a:r>
              <a:rPr lang="en-US" dirty="0" err="1"/>
              <a:t>kullanılabilir</a:t>
            </a:r>
            <a:r>
              <a:rPr lang="en-US" dirty="0"/>
              <a:t>.</a:t>
            </a:r>
          </a:p>
        </p:txBody>
      </p:sp>
    </p:spTree>
    <p:extLst>
      <p:ext uri="{BB962C8B-B14F-4D97-AF65-F5344CB8AC3E}">
        <p14:creationId xmlns:p14="http://schemas.microsoft.com/office/powerpoint/2010/main" val="401474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4563" y="632988"/>
            <a:ext cx="8911687" cy="1280890"/>
          </a:xfrm>
        </p:spPr>
        <p:txBody>
          <a:bodyPr>
            <a:normAutofit/>
          </a:bodyPr>
          <a:lstStyle/>
          <a:p>
            <a:r>
              <a:rPr lang="tr-TR" dirty="0" err="1"/>
              <a:t>Mean</a:t>
            </a:r>
            <a:r>
              <a:rPr lang="tr-TR" dirty="0"/>
              <a:t> </a:t>
            </a:r>
            <a:r>
              <a:rPr lang="tr-TR" dirty="0" err="1"/>
              <a:t>Absolute</a:t>
            </a:r>
            <a:r>
              <a:rPr lang="tr-TR" dirty="0"/>
              <a:t> </a:t>
            </a:r>
            <a:r>
              <a:rPr lang="tr-TR" dirty="0" err="1"/>
              <a:t>Error</a:t>
            </a:r>
            <a:r>
              <a:rPr lang="tr-TR" dirty="0"/>
              <a:t> (MAE) Örneği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İçerik Yer Tutucusu 2">
            <a:extLst>
              <a:ext uri="{FF2B5EF4-FFF2-40B4-BE49-F238E27FC236}">
                <a16:creationId xmlns:a16="http://schemas.microsoft.com/office/drawing/2014/main" id="{84EB1840-369E-240A-8C74-6B64579473F5}"/>
              </a:ext>
            </a:extLst>
          </p:cNvPr>
          <p:cNvSpPr>
            <a:spLocks noGrp="1"/>
          </p:cNvSpPr>
          <p:nvPr>
            <p:ph idx="1"/>
          </p:nvPr>
        </p:nvSpPr>
        <p:spPr>
          <a:xfrm>
            <a:off x="1644563" y="1346929"/>
            <a:ext cx="9655408" cy="5169281"/>
          </a:xfrm>
        </p:spPr>
        <p:txBody>
          <a:bodyPr>
            <a:normAutofit fontScale="92500" lnSpcReduction="20000"/>
          </a:bodyPr>
          <a:lstStyle/>
          <a:p>
            <a:pPr algn="just"/>
            <a:r>
              <a:rPr lang="en-US" dirty="0"/>
              <a:t>Mean Absolute Error (MAE) </a:t>
            </a:r>
            <a:r>
              <a:rPr lang="en-US" dirty="0" err="1"/>
              <a:t>metriğini</a:t>
            </a:r>
            <a:r>
              <a:rPr lang="en-US" dirty="0"/>
              <a:t> </a:t>
            </a:r>
            <a:r>
              <a:rPr lang="en-US" dirty="0" err="1"/>
              <a:t>örneklemek</a:t>
            </a:r>
            <a:r>
              <a:rPr lang="en-US" dirty="0"/>
              <a:t> </a:t>
            </a:r>
            <a:r>
              <a:rPr lang="en-US" dirty="0" err="1"/>
              <a:t>için</a:t>
            </a:r>
            <a:r>
              <a:rPr lang="en-US" dirty="0"/>
              <a:t>, </a:t>
            </a:r>
            <a:r>
              <a:rPr lang="en-US" dirty="0" err="1"/>
              <a:t>öncelikle</a:t>
            </a:r>
            <a:r>
              <a:rPr lang="en-US" dirty="0"/>
              <a:t> </a:t>
            </a:r>
            <a:r>
              <a:rPr lang="en-US" dirty="0" err="1"/>
              <a:t>bir</a:t>
            </a:r>
            <a:r>
              <a:rPr lang="en-US" dirty="0"/>
              <a:t> </a:t>
            </a:r>
            <a:r>
              <a:rPr lang="en-US" dirty="0" err="1"/>
              <a:t>veri</a:t>
            </a:r>
            <a:r>
              <a:rPr lang="en-US" dirty="0"/>
              <a:t> </a:t>
            </a:r>
            <a:r>
              <a:rPr lang="en-US" dirty="0" err="1"/>
              <a:t>seti</a:t>
            </a:r>
            <a:r>
              <a:rPr lang="en-US" dirty="0"/>
              <a:t> </a:t>
            </a:r>
            <a:r>
              <a:rPr lang="en-US" dirty="0" err="1"/>
              <a:t>ve</a:t>
            </a:r>
            <a:r>
              <a:rPr lang="en-US" dirty="0"/>
              <a:t> </a:t>
            </a:r>
            <a:r>
              <a:rPr lang="en-US" dirty="0" err="1"/>
              <a:t>tahmin</a:t>
            </a:r>
            <a:r>
              <a:rPr lang="en-US" dirty="0"/>
              <a:t> </a:t>
            </a:r>
            <a:r>
              <a:rPr lang="en-US" dirty="0" err="1"/>
              <a:t>edilen</a:t>
            </a:r>
            <a:r>
              <a:rPr lang="en-US" dirty="0"/>
              <a:t> </a:t>
            </a:r>
            <a:r>
              <a:rPr lang="en-US" dirty="0" err="1"/>
              <a:t>değerleri</a:t>
            </a:r>
            <a:r>
              <a:rPr lang="en-US" dirty="0"/>
              <a:t> </a:t>
            </a:r>
            <a:r>
              <a:rPr lang="en-US" dirty="0" err="1"/>
              <a:t>gereklidir</a:t>
            </a:r>
            <a:r>
              <a:rPr lang="en-US" dirty="0"/>
              <a:t>. </a:t>
            </a:r>
            <a:r>
              <a:rPr lang="en-US" dirty="0" err="1"/>
              <a:t>Örneğin</a:t>
            </a:r>
            <a:r>
              <a:rPr lang="en-US" dirty="0"/>
              <a:t>, </a:t>
            </a:r>
            <a:r>
              <a:rPr lang="en-US" dirty="0" err="1"/>
              <a:t>bir</a:t>
            </a:r>
            <a:r>
              <a:rPr lang="en-US" dirty="0"/>
              <a:t> </a:t>
            </a:r>
            <a:r>
              <a:rPr lang="en-US" dirty="0" err="1"/>
              <a:t>perakende</a:t>
            </a:r>
            <a:r>
              <a:rPr lang="en-US" dirty="0"/>
              <a:t> </a:t>
            </a:r>
            <a:r>
              <a:rPr lang="en-US" dirty="0" err="1"/>
              <a:t>mağazasının</a:t>
            </a:r>
            <a:r>
              <a:rPr lang="en-US" dirty="0"/>
              <a:t> </a:t>
            </a:r>
            <a:r>
              <a:rPr lang="en-US" dirty="0" err="1"/>
              <a:t>aylık</a:t>
            </a:r>
            <a:r>
              <a:rPr lang="en-US" dirty="0"/>
              <a:t> </a:t>
            </a:r>
            <a:r>
              <a:rPr lang="en-US" dirty="0" err="1"/>
              <a:t>satış</a:t>
            </a:r>
            <a:r>
              <a:rPr lang="en-US" dirty="0"/>
              <a:t> </a:t>
            </a:r>
            <a:r>
              <a:rPr lang="en-US" dirty="0" err="1"/>
              <a:t>miktarlarını</a:t>
            </a:r>
            <a:r>
              <a:rPr lang="en-US" dirty="0"/>
              <a:t> </a:t>
            </a:r>
            <a:r>
              <a:rPr lang="en-US" dirty="0" err="1"/>
              <a:t>tahmin</a:t>
            </a:r>
            <a:r>
              <a:rPr lang="en-US" dirty="0"/>
              <a:t> </a:t>
            </a:r>
            <a:r>
              <a:rPr lang="en-US" dirty="0" err="1"/>
              <a:t>etmeye</a:t>
            </a:r>
            <a:r>
              <a:rPr lang="en-US" dirty="0"/>
              <a:t> </a:t>
            </a:r>
            <a:r>
              <a:rPr lang="en-US" dirty="0" err="1"/>
              <a:t>çalışalım</a:t>
            </a:r>
            <a:r>
              <a:rPr lang="en-US" dirty="0"/>
              <a:t>:</a:t>
            </a:r>
          </a:p>
          <a:p>
            <a:pPr algn="just"/>
            <a:endParaRPr lang="en-US" dirty="0"/>
          </a:p>
          <a:p>
            <a:pPr algn="just"/>
            <a:r>
              <a:rPr lang="en-US" dirty="0" err="1"/>
              <a:t>Aylar</a:t>
            </a:r>
            <a:r>
              <a:rPr lang="en-US" dirty="0"/>
              <a:t>: </a:t>
            </a:r>
            <a:r>
              <a:rPr lang="en-US" dirty="0" err="1"/>
              <a:t>Ocak</a:t>
            </a:r>
            <a:r>
              <a:rPr lang="en-US" dirty="0"/>
              <a:t>, </a:t>
            </a:r>
            <a:r>
              <a:rPr lang="en-US" dirty="0" err="1"/>
              <a:t>Şubat</a:t>
            </a:r>
            <a:r>
              <a:rPr lang="en-US" dirty="0"/>
              <a:t>, Mart</a:t>
            </a:r>
          </a:p>
          <a:p>
            <a:pPr algn="just"/>
            <a:r>
              <a:rPr lang="en-US" dirty="0" err="1"/>
              <a:t>Gerçek</a:t>
            </a:r>
            <a:r>
              <a:rPr lang="en-US" dirty="0"/>
              <a:t> </a:t>
            </a:r>
            <a:r>
              <a:rPr lang="en-US" dirty="0" err="1"/>
              <a:t>satış</a:t>
            </a:r>
            <a:r>
              <a:rPr lang="en-US" dirty="0"/>
              <a:t> </a:t>
            </a:r>
            <a:r>
              <a:rPr lang="en-US" dirty="0" err="1"/>
              <a:t>miktarları</a:t>
            </a:r>
            <a:r>
              <a:rPr lang="en-US" dirty="0"/>
              <a:t>: 100.000, 120.000, 150.000</a:t>
            </a:r>
          </a:p>
          <a:p>
            <a:pPr algn="just"/>
            <a:r>
              <a:rPr lang="en-US" dirty="0" err="1"/>
              <a:t>Tahmin</a:t>
            </a:r>
            <a:r>
              <a:rPr lang="en-US" dirty="0"/>
              <a:t> </a:t>
            </a:r>
            <a:r>
              <a:rPr lang="en-US" dirty="0" err="1"/>
              <a:t>edilen</a:t>
            </a:r>
            <a:r>
              <a:rPr lang="en-US" dirty="0"/>
              <a:t> </a:t>
            </a:r>
            <a:r>
              <a:rPr lang="en-US" dirty="0" err="1"/>
              <a:t>satış</a:t>
            </a:r>
            <a:r>
              <a:rPr lang="en-US" dirty="0"/>
              <a:t> </a:t>
            </a:r>
            <a:r>
              <a:rPr lang="en-US" dirty="0" err="1"/>
              <a:t>miktarları</a:t>
            </a:r>
            <a:r>
              <a:rPr lang="en-US" dirty="0"/>
              <a:t>: 110.000, 115.000, 130.000</a:t>
            </a:r>
          </a:p>
          <a:p>
            <a:pPr algn="just"/>
            <a:r>
              <a:rPr lang="en-US" dirty="0"/>
              <a:t>MAE,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ortalama</a:t>
            </a:r>
            <a:r>
              <a:rPr lang="en-US" dirty="0"/>
              <a:t> </a:t>
            </a:r>
            <a:r>
              <a:rPr lang="en-US" dirty="0" err="1"/>
              <a:t>mutlak</a:t>
            </a:r>
            <a:r>
              <a:rPr lang="en-US" dirty="0"/>
              <a:t> </a:t>
            </a:r>
            <a:r>
              <a:rPr lang="en-US" dirty="0" err="1"/>
              <a:t>hata</a:t>
            </a:r>
            <a:r>
              <a:rPr lang="en-US" dirty="0"/>
              <a:t> </a:t>
            </a:r>
            <a:r>
              <a:rPr lang="en-US" dirty="0" err="1"/>
              <a:t>olarak</a:t>
            </a:r>
            <a:r>
              <a:rPr lang="en-US" dirty="0"/>
              <a:t> </a:t>
            </a:r>
            <a:r>
              <a:rPr lang="en-US" dirty="0" err="1"/>
              <a:t>hesaplanır</a:t>
            </a:r>
            <a:r>
              <a:rPr lang="en-US" dirty="0"/>
              <a:t>:</a:t>
            </a:r>
          </a:p>
          <a:p>
            <a:pPr algn="just"/>
            <a:endParaRPr lang="en-US" dirty="0"/>
          </a:p>
          <a:p>
            <a:pPr algn="just"/>
            <a:r>
              <a:rPr lang="en-US" dirty="0"/>
              <a:t>MAE = (1/3) * (|100.000 - 110.000| + |120.000 - 115.000| + |150.000 - 130.000|)</a:t>
            </a:r>
          </a:p>
          <a:p>
            <a:pPr algn="just"/>
            <a:endParaRPr lang="en-US" dirty="0"/>
          </a:p>
          <a:p>
            <a:pPr algn="just"/>
            <a:r>
              <a:rPr lang="en-US" dirty="0"/>
              <a:t>MAE = (1/3) * (10 + 5 + 20) = 10</a:t>
            </a:r>
          </a:p>
          <a:p>
            <a:pPr algn="just"/>
            <a:endParaRPr lang="en-US" dirty="0"/>
          </a:p>
          <a:p>
            <a:pPr algn="just"/>
            <a:r>
              <a:rPr lang="en-US" dirty="0"/>
              <a:t>Bu </a:t>
            </a:r>
            <a:r>
              <a:rPr lang="en-US" dirty="0" err="1"/>
              <a:t>sonuç</a:t>
            </a:r>
            <a:r>
              <a:rPr lang="en-US" dirty="0"/>
              <a:t>, </a:t>
            </a:r>
            <a:r>
              <a:rPr lang="en-US" dirty="0" err="1"/>
              <a:t>tahmin</a:t>
            </a:r>
            <a:r>
              <a:rPr lang="en-US" dirty="0"/>
              <a:t> </a:t>
            </a:r>
            <a:r>
              <a:rPr lang="en-US" dirty="0" err="1"/>
              <a:t>edilen</a:t>
            </a:r>
            <a:r>
              <a:rPr lang="en-US" dirty="0"/>
              <a:t> </a:t>
            </a:r>
            <a:r>
              <a:rPr lang="en-US" dirty="0" err="1"/>
              <a:t>satış</a:t>
            </a:r>
            <a:r>
              <a:rPr lang="en-US" dirty="0"/>
              <a:t> </a:t>
            </a:r>
            <a:r>
              <a:rPr lang="en-US" dirty="0" err="1"/>
              <a:t>miktarlarının</a:t>
            </a:r>
            <a:r>
              <a:rPr lang="en-US" dirty="0"/>
              <a:t> </a:t>
            </a:r>
            <a:r>
              <a:rPr lang="en-US" dirty="0" err="1"/>
              <a:t>gerçek</a:t>
            </a:r>
            <a:r>
              <a:rPr lang="en-US" dirty="0"/>
              <a:t> </a:t>
            </a:r>
            <a:r>
              <a:rPr lang="en-US" dirty="0" err="1"/>
              <a:t>satış</a:t>
            </a:r>
            <a:r>
              <a:rPr lang="en-US" dirty="0"/>
              <a:t> </a:t>
            </a:r>
            <a:r>
              <a:rPr lang="en-US" dirty="0" err="1"/>
              <a:t>miktarlarına</a:t>
            </a:r>
            <a:r>
              <a:rPr lang="en-US" dirty="0"/>
              <a:t> </a:t>
            </a:r>
            <a:r>
              <a:rPr lang="en-US" dirty="0" err="1"/>
              <a:t>ortalama</a:t>
            </a:r>
            <a:r>
              <a:rPr lang="en-US" dirty="0"/>
              <a:t> </a:t>
            </a:r>
            <a:r>
              <a:rPr lang="en-US" dirty="0" err="1"/>
              <a:t>olarak</a:t>
            </a:r>
            <a:r>
              <a:rPr lang="en-US" dirty="0"/>
              <a:t> 10 </a:t>
            </a:r>
            <a:r>
              <a:rPr lang="en-US" dirty="0" err="1"/>
              <a:t>birim</a:t>
            </a:r>
            <a:r>
              <a:rPr lang="en-US" dirty="0"/>
              <a:t> </a:t>
            </a:r>
            <a:r>
              <a:rPr lang="en-US" dirty="0" err="1"/>
              <a:t>uzak</a:t>
            </a:r>
            <a:r>
              <a:rPr lang="en-US" dirty="0"/>
              <a:t> </a:t>
            </a:r>
            <a:r>
              <a:rPr lang="en-US" dirty="0" err="1"/>
              <a:t>olduğunu</a:t>
            </a:r>
            <a:r>
              <a:rPr lang="en-US" dirty="0"/>
              <a:t> </a:t>
            </a:r>
            <a:r>
              <a:rPr lang="en-US" dirty="0" err="1"/>
              <a:t>gösterir</a:t>
            </a:r>
            <a:r>
              <a:rPr lang="en-US" dirty="0"/>
              <a:t>.</a:t>
            </a:r>
          </a:p>
        </p:txBody>
      </p:sp>
    </p:spTree>
    <p:extLst>
      <p:ext uri="{BB962C8B-B14F-4D97-AF65-F5344CB8AC3E}">
        <p14:creationId xmlns:p14="http://schemas.microsoft.com/office/powerpoint/2010/main" val="6553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512462"/>
            <a:ext cx="8911687" cy="1280890"/>
          </a:xfrm>
        </p:spPr>
        <p:txBody>
          <a:bodyPr>
            <a:normAutofit/>
          </a:bodyPr>
          <a:lstStyle/>
          <a:p>
            <a:r>
              <a:rPr lang="tr-TR" dirty="0"/>
              <a:t>R-</a:t>
            </a:r>
            <a:r>
              <a:rPr lang="tr-TR" dirty="0" err="1"/>
              <a:t>Squared</a:t>
            </a:r>
            <a:r>
              <a:rPr lang="tr-TR" dirty="0"/>
              <a:t> (R^2)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10086553" cy="5364265"/>
          </a:xfrm>
        </p:spPr>
        <p:txBody>
          <a:bodyPr>
            <a:normAutofit lnSpcReduction="10000"/>
          </a:bodyPr>
          <a:lstStyle/>
          <a:p>
            <a:pPr algn="just"/>
            <a:r>
              <a:rPr lang="tr-TR" dirty="0"/>
              <a:t>B</a:t>
            </a:r>
            <a:r>
              <a:rPr lang="en-US" dirty="0" err="1"/>
              <a:t>ir</a:t>
            </a:r>
            <a:r>
              <a:rPr lang="en-US" dirty="0"/>
              <a:t> </a:t>
            </a:r>
            <a:r>
              <a:rPr lang="en-US" dirty="0" err="1"/>
              <a:t>regresyon</a:t>
            </a:r>
            <a:r>
              <a:rPr lang="en-US" dirty="0"/>
              <a:t> </a:t>
            </a:r>
            <a:r>
              <a:rPr lang="en-US" dirty="0" err="1"/>
              <a:t>modelinin</a:t>
            </a:r>
            <a:r>
              <a:rPr lang="en-US" dirty="0"/>
              <a:t> </a:t>
            </a:r>
            <a:r>
              <a:rPr lang="en-US" dirty="0" err="1"/>
              <a:t>veriye</a:t>
            </a:r>
            <a:r>
              <a:rPr lang="en-US" dirty="0"/>
              <a:t> ne </a:t>
            </a:r>
            <a:r>
              <a:rPr lang="en-US" dirty="0" err="1"/>
              <a:t>kadar</a:t>
            </a:r>
            <a:r>
              <a:rPr lang="en-US" dirty="0"/>
              <a:t> iyi </a:t>
            </a:r>
            <a:r>
              <a:rPr lang="en-US" dirty="0" err="1"/>
              <a:t>uyduğunu</a:t>
            </a:r>
            <a:r>
              <a:rPr lang="en-US" dirty="0"/>
              <a:t> </a:t>
            </a:r>
            <a:r>
              <a:rPr lang="en-US" dirty="0" err="1"/>
              <a:t>ölçer</a:t>
            </a:r>
            <a:r>
              <a:rPr lang="en-US" dirty="0"/>
              <a:t>. R^2, </a:t>
            </a:r>
            <a:r>
              <a:rPr lang="en-US" dirty="0" err="1"/>
              <a:t>gerçek</a:t>
            </a:r>
            <a:r>
              <a:rPr lang="en-US" dirty="0"/>
              <a:t> </a:t>
            </a:r>
            <a:r>
              <a:rPr lang="en-US" dirty="0" err="1"/>
              <a:t>değerlerin</a:t>
            </a:r>
            <a:r>
              <a:rPr lang="en-US" dirty="0"/>
              <a:t> </a:t>
            </a:r>
            <a:r>
              <a:rPr lang="en-US" dirty="0" err="1"/>
              <a:t>tahmin</a:t>
            </a:r>
            <a:r>
              <a:rPr lang="en-US" dirty="0"/>
              <a:t> </a:t>
            </a:r>
            <a:r>
              <a:rPr lang="en-US" dirty="0" err="1"/>
              <a:t>edilen</a:t>
            </a:r>
            <a:r>
              <a:rPr lang="en-US" dirty="0"/>
              <a:t> </a:t>
            </a:r>
            <a:r>
              <a:rPr lang="en-US" dirty="0" err="1"/>
              <a:t>değerlerle</a:t>
            </a:r>
            <a:r>
              <a:rPr lang="en-US" dirty="0"/>
              <a:t> ne </a:t>
            </a:r>
            <a:r>
              <a:rPr lang="en-US" dirty="0" err="1"/>
              <a:t>kadar</a:t>
            </a:r>
            <a:r>
              <a:rPr lang="en-US" dirty="0"/>
              <a:t> iyi </a:t>
            </a:r>
            <a:r>
              <a:rPr lang="en-US" dirty="0" err="1"/>
              <a:t>korele</a:t>
            </a:r>
            <a:r>
              <a:rPr lang="en-US" dirty="0"/>
              <a:t> </a:t>
            </a:r>
            <a:r>
              <a:rPr lang="en-US" dirty="0" err="1"/>
              <a:t>ettiğini</a:t>
            </a:r>
            <a:r>
              <a:rPr lang="en-US" dirty="0"/>
              <a:t> </a:t>
            </a:r>
            <a:r>
              <a:rPr lang="en-US" dirty="0" err="1"/>
              <a:t>gösterir</a:t>
            </a:r>
            <a:r>
              <a:rPr lang="en-US" dirty="0"/>
              <a:t> </a:t>
            </a:r>
            <a:r>
              <a:rPr lang="en-US" dirty="0" err="1"/>
              <a:t>ve</a:t>
            </a:r>
            <a:r>
              <a:rPr lang="en-US" dirty="0"/>
              <a:t> </a:t>
            </a:r>
            <a:r>
              <a:rPr lang="en-US" dirty="0" err="1"/>
              <a:t>değerleri</a:t>
            </a:r>
            <a:r>
              <a:rPr lang="en-US" dirty="0"/>
              <a:t> 0 </a:t>
            </a:r>
            <a:r>
              <a:rPr lang="en-US" dirty="0" err="1"/>
              <a:t>ile</a:t>
            </a:r>
            <a:r>
              <a:rPr lang="en-US" dirty="0"/>
              <a:t> 1 </a:t>
            </a:r>
            <a:r>
              <a:rPr lang="en-US" dirty="0" err="1"/>
              <a:t>arasında</a:t>
            </a:r>
            <a:r>
              <a:rPr lang="en-US" dirty="0"/>
              <a:t> </a:t>
            </a:r>
            <a:r>
              <a:rPr lang="en-US" dirty="0" err="1"/>
              <a:t>alır</a:t>
            </a:r>
            <a:r>
              <a:rPr lang="en-US" dirty="0"/>
              <a:t>, 1'e ne </a:t>
            </a:r>
            <a:r>
              <a:rPr lang="en-US" dirty="0" err="1"/>
              <a:t>kadar</a:t>
            </a:r>
            <a:r>
              <a:rPr lang="en-US" dirty="0"/>
              <a:t> </a:t>
            </a:r>
            <a:r>
              <a:rPr lang="en-US" dirty="0" err="1"/>
              <a:t>yakınsa</a:t>
            </a:r>
            <a:r>
              <a:rPr lang="en-US" dirty="0"/>
              <a:t> </a:t>
            </a:r>
            <a:r>
              <a:rPr lang="en-US" dirty="0" err="1"/>
              <a:t>modelin</a:t>
            </a:r>
            <a:r>
              <a:rPr lang="en-US" dirty="0"/>
              <a:t> </a:t>
            </a:r>
            <a:r>
              <a:rPr lang="en-US" dirty="0" err="1"/>
              <a:t>veriye</a:t>
            </a:r>
            <a:r>
              <a:rPr lang="en-US" dirty="0"/>
              <a:t> o </a:t>
            </a:r>
            <a:r>
              <a:rPr lang="en-US" dirty="0" err="1"/>
              <a:t>kadar</a:t>
            </a:r>
            <a:r>
              <a:rPr lang="en-US" dirty="0"/>
              <a:t> iyi </a:t>
            </a:r>
            <a:r>
              <a:rPr lang="en-US" dirty="0" err="1"/>
              <a:t>uymuş</a:t>
            </a:r>
            <a:r>
              <a:rPr lang="en-US" dirty="0"/>
              <a:t> </a:t>
            </a:r>
            <a:r>
              <a:rPr lang="en-US" dirty="0" err="1"/>
              <a:t>olduğunu</a:t>
            </a:r>
            <a:r>
              <a:rPr lang="en-US" dirty="0"/>
              <a:t> </a:t>
            </a:r>
            <a:r>
              <a:rPr lang="en-US" dirty="0" err="1"/>
              <a:t>gösterir</a:t>
            </a:r>
            <a:r>
              <a:rPr lang="en-US" dirty="0"/>
              <a:t>. </a:t>
            </a:r>
            <a:r>
              <a:rPr lang="en-US" dirty="0" err="1"/>
              <a:t>Formül</a:t>
            </a:r>
            <a:r>
              <a:rPr lang="en-US" dirty="0"/>
              <a:t> </a:t>
            </a:r>
            <a:r>
              <a:rPr lang="en-US" dirty="0" err="1"/>
              <a:t>olarak</a:t>
            </a:r>
            <a:r>
              <a:rPr lang="en-US" dirty="0"/>
              <a:t> </a:t>
            </a:r>
            <a:r>
              <a:rPr lang="en-US" dirty="0" err="1"/>
              <a:t>aşağıdaki</a:t>
            </a:r>
            <a:r>
              <a:rPr lang="en-US" dirty="0"/>
              <a:t> </a:t>
            </a:r>
            <a:r>
              <a:rPr lang="en-US" dirty="0" err="1"/>
              <a:t>gibi</a:t>
            </a:r>
            <a:r>
              <a:rPr lang="en-US" dirty="0"/>
              <a:t> </a:t>
            </a:r>
            <a:r>
              <a:rPr lang="en-US" dirty="0" err="1"/>
              <a:t>gösterilir</a:t>
            </a:r>
            <a:r>
              <a:rPr lang="en-US" dirty="0"/>
              <a:t>:</a:t>
            </a:r>
          </a:p>
          <a:p>
            <a:pPr algn="just"/>
            <a:endParaRPr lang="en-US" dirty="0"/>
          </a:p>
          <a:p>
            <a:pPr algn="just"/>
            <a:r>
              <a:rPr lang="en-US" dirty="0"/>
              <a:t>R^2 = 1 - ( </a:t>
            </a:r>
            <a:r>
              <a:rPr lang="el-GR" dirty="0"/>
              <a:t>Σ(</a:t>
            </a:r>
            <a:r>
              <a:rPr lang="en-US" dirty="0" err="1"/>
              <a:t>Actual_i</a:t>
            </a:r>
            <a:r>
              <a:rPr lang="en-US" dirty="0"/>
              <a:t> - </a:t>
            </a:r>
            <a:r>
              <a:rPr lang="en-US" dirty="0" err="1"/>
              <a:t>Predicted_i</a:t>
            </a:r>
            <a:r>
              <a:rPr lang="en-US" dirty="0"/>
              <a:t>)^2 / </a:t>
            </a:r>
            <a:r>
              <a:rPr lang="el-GR" dirty="0"/>
              <a:t>Σ(</a:t>
            </a:r>
            <a:r>
              <a:rPr lang="en-US" dirty="0" err="1"/>
              <a:t>Actual_i</a:t>
            </a:r>
            <a:r>
              <a:rPr lang="en-US" dirty="0"/>
              <a:t> - Mean(Actual))^2 )</a:t>
            </a:r>
          </a:p>
          <a:p>
            <a:pPr algn="just"/>
            <a:endParaRPr lang="en-US" dirty="0"/>
          </a:p>
          <a:p>
            <a:pPr algn="just"/>
            <a:r>
              <a:rPr lang="en-US" dirty="0" err="1"/>
              <a:t>Burada</a:t>
            </a:r>
            <a:r>
              <a:rPr lang="en-US" dirty="0"/>
              <a:t>:</a:t>
            </a:r>
          </a:p>
          <a:p>
            <a:pPr algn="just"/>
            <a:endParaRPr lang="en-US" dirty="0"/>
          </a:p>
          <a:p>
            <a:pPr algn="just"/>
            <a:r>
              <a:rPr lang="en-US" dirty="0" err="1"/>
              <a:t>Actual_i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gerçek</a:t>
            </a:r>
            <a:r>
              <a:rPr lang="en-US" dirty="0"/>
              <a:t> </a:t>
            </a:r>
            <a:r>
              <a:rPr lang="en-US" dirty="0" err="1"/>
              <a:t>değer</a:t>
            </a:r>
            <a:endParaRPr lang="en-US" dirty="0"/>
          </a:p>
          <a:p>
            <a:pPr algn="just"/>
            <a:r>
              <a:rPr lang="en-US" dirty="0" err="1"/>
              <a:t>Predicted_i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tahmin</a:t>
            </a:r>
            <a:r>
              <a:rPr lang="en-US" dirty="0"/>
              <a:t> </a:t>
            </a:r>
            <a:r>
              <a:rPr lang="en-US" dirty="0" err="1"/>
              <a:t>edilen</a:t>
            </a:r>
            <a:r>
              <a:rPr lang="en-US" dirty="0"/>
              <a:t> </a:t>
            </a:r>
            <a:r>
              <a:rPr lang="en-US" dirty="0" err="1"/>
              <a:t>değer</a:t>
            </a:r>
            <a:endParaRPr lang="en-US" dirty="0"/>
          </a:p>
          <a:p>
            <a:pPr algn="just"/>
            <a:r>
              <a:rPr lang="en-US" dirty="0"/>
              <a:t>Mean(Actual): </a:t>
            </a:r>
            <a:r>
              <a:rPr lang="en-US" dirty="0" err="1"/>
              <a:t>gerçek</a:t>
            </a:r>
            <a:r>
              <a:rPr lang="en-US" dirty="0"/>
              <a:t> </a:t>
            </a:r>
            <a:r>
              <a:rPr lang="en-US" dirty="0" err="1"/>
              <a:t>değerlerin</a:t>
            </a:r>
            <a:r>
              <a:rPr lang="en-US" dirty="0"/>
              <a:t> </a:t>
            </a:r>
            <a:r>
              <a:rPr lang="en-US" dirty="0" err="1"/>
              <a:t>ortalaması</a:t>
            </a:r>
            <a:endParaRPr lang="en-US" dirty="0"/>
          </a:p>
          <a:p>
            <a:pPr algn="just"/>
            <a:r>
              <a:rPr lang="en-US" dirty="0"/>
              <a:t>R^2, </a:t>
            </a:r>
            <a:r>
              <a:rPr lang="en-US" dirty="0" err="1"/>
              <a:t>gerçek</a:t>
            </a:r>
            <a:r>
              <a:rPr lang="en-US" dirty="0"/>
              <a:t> </a:t>
            </a:r>
            <a:r>
              <a:rPr lang="en-US" dirty="0" err="1"/>
              <a:t>değerlerin</a:t>
            </a:r>
            <a:r>
              <a:rPr lang="en-US" dirty="0"/>
              <a:t> </a:t>
            </a:r>
            <a:r>
              <a:rPr lang="en-US" dirty="0" err="1"/>
              <a:t>tahmin</a:t>
            </a:r>
            <a:r>
              <a:rPr lang="en-US" dirty="0"/>
              <a:t> </a:t>
            </a:r>
            <a:r>
              <a:rPr lang="en-US" dirty="0" err="1"/>
              <a:t>edilen</a:t>
            </a:r>
            <a:r>
              <a:rPr lang="en-US" dirty="0"/>
              <a:t> </a:t>
            </a:r>
            <a:r>
              <a:rPr lang="en-US" dirty="0" err="1"/>
              <a:t>değerlerle</a:t>
            </a:r>
            <a:r>
              <a:rPr lang="en-US" dirty="0"/>
              <a:t> ne </a:t>
            </a:r>
            <a:r>
              <a:rPr lang="en-US" dirty="0" err="1"/>
              <a:t>kadar</a:t>
            </a:r>
            <a:r>
              <a:rPr lang="en-US" dirty="0"/>
              <a:t> iyi </a:t>
            </a:r>
            <a:r>
              <a:rPr lang="en-US" dirty="0" err="1"/>
              <a:t>korele</a:t>
            </a:r>
            <a:r>
              <a:rPr lang="en-US" dirty="0"/>
              <a:t> </a:t>
            </a:r>
            <a:r>
              <a:rPr lang="en-US" dirty="0" err="1"/>
              <a:t>ettiğini</a:t>
            </a:r>
            <a:r>
              <a:rPr lang="en-US" dirty="0"/>
              <a:t> </a:t>
            </a:r>
            <a:r>
              <a:rPr lang="en-US" dirty="0" err="1"/>
              <a:t>gösterir</a:t>
            </a:r>
            <a:r>
              <a:rPr lang="en-US" dirty="0"/>
              <a:t>, </a:t>
            </a:r>
            <a:r>
              <a:rPr lang="en-US" dirty="0" err="1"/>
              <a:t>bu</a:t>
            </a:r>
            <a:r>
              <a:rPr lang="en-US" dirty="0"/>
              <a:t> </a:t>
            </a:r>
            <a:r>
              <a:rPr lang="en-US" dirty="0" err="1"/>
              <a:t>nedenle</a:t>
            </a:r>
            <a:r>
              <a:rPr lang="en-US" dirty="0"/>
              <a:t> </a:t>
            </a:r>
            <a:r>
              <a:rPr lang="en-US" dirty="0" err="1"/>
              <a:t>yüksek</a:t>
            </a:r>
            <a:r>
              <a:rPr lang="en-US" dirty="0"/>
              <a:t> </a:t>
            </a:r>
            <a:r>
              <a:rPr lang="en-US" dirty="0" err="1"/>
              <a:t>bir</a:t>
            </a:r>
            <a:r>
              <a:rPr lang="en-US" dirty="0"/>
              <a:t> R^2 </a:t>
            </a:r>
            <a:r>
              <a:rPr lang="en-US" dirty="0" err="1"/>
              <a:t>değeri</a:t>
            </a:r>
            <a:r>
              <a:rPr lang="en-US" dirty="0"/>
              <a:t> </a:t>
            </a:r>
            <a:r>
              <a:rPr lang="en-US" dirty="0" err="1"/>
              <a:t>modelin</a:t>
            </a:r>
            <a:r>
              <a:rPr lang="en-US" dirty="0"/>
              <a:t> </a:t>
            </a:r>
            <a:r>
              <a:rPr lang="en-US" dirty="0" err="1"/>
              <a:t>veriye</a:t>
            </a:r>
            <a:r>
              <a:rPr lang="en-US" dirty="0"/>
              <a:t> iyi </a:t>
            </a:r>
            <a:r>
              <a:rPr lang="en-US" dirty="0" err="1"/>
              <a:t>uymuş</a:t>
            </a:r>
            <a:r>
              <a:rPr lang="en-US" dirty="0"/>
              <a:t> </a:t>
            </a:r>
            <a:r>
              <a:rPr lang="en-US" dirty="0" err="1"/>
              <a:t>olduğunu</a:t>
            </a:r>
            <a:r>
              <a:rPr lang="en-US" dirty="0"/>
              <a:t> </a:t>
            </a:r>
            <a:r>
              <a:rPr lang="en-US" dirty="0" err="1"/>
              <a:t>gösterir</a:t>
            </a:r>
            <a:r>
              <a:rPr lang="en-US" dirty="0"/>
              <a:t>.</a:t>
            </a:r>
          </a:p>
          <a:p>
            <a:pPr algn="just"/>
            <a:r>
              <a:rPr lang="en-US" dirty="0" err="1"/>
              <a:t>Ancak</a:t>
            </a:r>
            <a:r>
              <a:rPr lang="en-US" dirty="0"/>
              <a:t> R^2 </a:t>
            </a:r>
            <a:r>
              <a:rPr lang="en-US" dirty="0" err="1"/>
              <a:t>değerinin</a:t>
            </a:r>
            <a:r>
              <a:rPr lang="en-US" dirty="0"/>
              <a:t> </a:t>
            </a:r>
            <a:r>
              <a:rPr lang="en-US" dirty="0" err="1"/>
              <a:t>yüksek</a:t>
            </a:r>
            <a:r>
              <a:rPr lang="en-US" dirty="0"/>
              <a:t> </a:t>
            </a:r>
            <a:r>
              <a:rPr lang="en-US" dirty="0" err="1"/>
              <a:t>olması</a:t>
            </a:r>
            <a:r>
              <a:rPr lang="en-US" dirty="0"/>
              <a:t> </a:t>
            </a:r>
            <a:r>
              <a:rPr lang="en-US" dirty="0" err="1"/>
              <a:t>sadece</a:t>
            </a:r>
            <a:r>
              <a:rPr lang="en-US" dirty="0"/>
              <a:t> </a:t>
            </a:r>
            <a:r>
              <a:rPr lang="en-US" dirty="0" err="1"/>
              <a:t>modelin</a:t>
            </a:r>
            <a:r>
              <a:rPr lang="en-US" dirty="0"/>
              <a:t> </a:t>
            </a:r>
            <a:r>
              <a:rPr lang="en-US" dirty="0" err="1"/>
              <a:t>doğruluğunun</a:t>
            </a:r>
            <a:r>
              <a:rPr lang="en-US" dirty="0"/>
              <a:t> </a:t>
            </a:r>
            <a:r>
              <a:rPr lang="en-US" dirty="0" err="1"/>
              <a:t>göstergesi</a:t>
            </a:r>
            <a:r>
              <a:rPr lang="en-US" dirty="0"/>
              <a:t> </a:t>
            </a:r>
            <a:r>
              <a:rPr lang="en-US" dirty="0" err="1"/>
              <a:t>değildir</a:t>
            </a:r>
            <a:r>
              <a:rPr lang="en-US" dirty="0"/>
              <a:t>, </a:t>
            </a:r>
            <a:r>
              <a:rPr lang="en-US" dirty="0" err="1"/>
              <a:t>aynı</a:t>
            </a:r>
            <a:r>
              <a:rPr lang="en-US" dirty="0"/>
              <a:t> </a:t>
            </a:r>
            <a:r>
              <a:rPr lang="en-US" dirty="0" err="1"/>
              <a:t>zamanda</a:t>
            </a:r>
            <a:r>
              <a:rPr lang="en-US" dirty="0"/>
              <a:t> overfitting </a:t>
            </a:r>
            <a:r>
              <a:rPr lang="en-US" dirty="0" err="1"/>
              <a:t>ve</a:t>
            </a:r>
            <a:r>
              <a:rPr lang="en-US" dirty="0"/>
              <a:t> underfitting </a:t>
            </a:r>
            <a:r>
              <a:rPr lang="en-US" dirty="0" err="1"/>
              <a:t>durumlarının</a:t>
            </a:r>
            <a:r>
              <a:rPr lang="en-US" dirty="0"/>
              <a:t> </a:t>
            </a:r>
            <a:r>
              <a:rPr lang="en-US" dirty="0" err="1"/>
              <a:t>anlaşılması</a:t>
            </a:r>
            <a:r>
              <a:rPr lang="en-US" dirty="0"/>
              <a:t> </a:t>
            </a:r>
            <a:r>
              <a:rPr lang="en-US" dirty="0" err="1"/>
              <a:t>için</a:t>
            </a:r>
            <a:r>
              <a:rPr lang="en-US" dirty="0"/>
              <a:t> </a:t>
            </a:r>
            <a:r>
              <a:rPr lang="en-US" dirty="0" err="1"/>
              <a:t>kullanılabilir</a:t>
            </a:r>
            <a:r>
              <a:rPr lang="en-US" dirty="0"/>
              <a:t>.</a:t>
            </a:r>
          </a:p>
        </p:txBody>
      </p:sp>
    </p:spTree>
    <p:extLst>
      <p:ext uri="{BB962C8B-B14F-4D97-AF65-F5344CB8AC3E}">
        <p14:creationId xmlns:p14="http://schemas.microsoft.com/office/powerpoint/2010/main" val="53025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20190" y="659621"/>
            <a:ext cx="8911687" cy="1280890"/>
          </a:xfrm>
        </p:spPr>
        <p:txBody>
          <a:bodyPr>
            <a:normAutofit/>
          </a:bodyPr>
          <a:lstStyle/>
          <a:p>
            <a:r>
              <a:rPr lang="tr-TR" dirty="0"/>
              <a:t>R-</a:t>
            </a:r>
            <a:r>
              <a:rPr lang="tr-TR" dirty="0" err="1"/>
              <a:t>Squared</a:t>
            </a:r>
            <a:r>
              <a:rPr lang="tr-TR" dirty="0"/>
              <a:t> (R^2) Örneği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fontScale="70000" lnSpcReduction="20000"/>
          </a:bodyPr>
          <a:lstStyle/>
          <a:p>
            <a:pPr algn="just"/>
            <a:r>
              <a:rPr lang="en-US" dirty="0"/>
              <a:t>R-Squared (R^2) </a:t>
            </a:r>
            <a:r>
              <a:rPr lang="en-US" dirty="0" err="1"/>
              <a:t>metriğini</a:t>
            </a:r>
            <a:r>
              <a:rPr lang="en-US" dirty="0"/>
              <a:t> </a:t>
            </a:r>
            <a:r>
              <a:rPr lang="en-US" dirty="0" err="1"/>
              <a:t>örneklemek</a:t>
            </a:r>
            <a:r>
              <a:rPr lang="en-US" dirty="0"/>
              <a:t> </a:t>
            </a:r>
            <a:r>
              <a:rPr lang="en-US" dirty="0" err="1"/>
              <a:t>için</a:t>
            </a:r>
            <a:r>
              <a:rPr lang="en-US" dirty="0"/>
              <a:t>, </a:t>
            </a:r>
            <a:r>
              <a:rPr lang="en-US" dirty="0" err="1"/>
              <a:t>öncelikle</a:t>
            </a:r>
            <a:r>
              <a:rPr lang="en-US" dirty="0"/>
              <a:t> </a:t>
            </a:r>
            <a:r>
              <a:rPr lang="en-US" dirty="0" err="1"/>
              <a:t>bir</a:t>
            </a:r>
            <a:r>
              <a:rPr lang="en-US" dirty="0"/>
              <a:t> </a:t>
            </a:r>
            <a:r>
              <a:rPr lang="en-US" dirty="0" err="1"/>
              <a:t>veri</a:t>
            </a:r>
            <a:r>
              <a:rPr lang="en-US" dirty="0"/>
              <a:t> </a:t>
            </a:r>
            <a:r>
              <a:rPr lang="en-US" dirty="0" err="1"/>
              <a:t>seti</a:t>
            </a:r>
            <a:r>
              <a:rPr lang="en-US" dirty="0"/>
              <a:t> </a:t>
            </a:r>
            <a:r>
              <a:rPr lang="en-US" dirty="0" err="1"/>
              <a:t>ve</a:t>
            </a:r>
            <a:r>
              <a:rPr lang="en-US" dirty="0"/>
              <a:t> </a:t>
            </a:r>
            <a:r>
              <a:rPr lang="en-US" dirty="0" err="1"/>
              <a:t>tahmin</a:t>
            </a:r>
            <a:r>
              <a:rPr lang="en-US" dirty="0"/>
              <a:t> </a:t>
            </a:r>
            <a:r>
              <a:rPr lang="en-US" dirty="0" err="1"/>
              <a:t>edilen</a:t>
            </a:r>
            <a:r>
              <a:rPr lang="en-US" dirty="0"/>
              <a:t> </a:t>
            </a:r>
            <a:r>
              <a:rPr lang="en-US" dirty="0" err="1"/>
              <a:t>değerleri</a:t>
            </a:r>
            <a:r>
              <a:rPr lang="en-US" dirty="0"/>
              <a:t> </a:t>
            </a:r>
            <a:r>
              <a:rPr lang="en-US" dirty="0" err="1"/>
              <a:t>gereklidir</a:t>
            </a:r>
            <a:r>
              <a:rPr lang="en-US" dirty="0"/>
              <a:t>. </a:t>
            </a:r>
            <a:r>
              <a:rPr lang="en-US" dirty="0" err="1"/>
              <a:t>Örneğin</a:t>
            </a:r>
            <a:r>
              <a:rPr lang="en-US" dirty="0"/>
              <a:t>, </a:t>
            </a:r>
            <a:r>
              <a:rPr lang="en-US" dirty="0" err="1"/>
              <a:t>bir</a:t>
            </a:r>
            <a:r>
              <a:rPr lang="en-US" dirty="0"/>
              <a:t> </a:t>
            </a:r>
            <a:r>
              <a:rPr lang="en-US" dirty="0" err="1"/>
              <a:t>perakende</a:t>
            </a:r>
            <a:r>
              <a:rPr lang="en-US" dirty="0"/>
              <a:t> </a:t>
            </a:r>
            <a:r>
              <a:rPr lang="en-US" dirty="0" err="1"/>
              <a:t>mağazasının</a:t>
            </a:r>
            <a:r>
              <a:rPr lang="en-US" dirty="0"/>
              <a:t> </a:t>
            </a:r>
            <a:r>
              <a:rPr lang="en-US" dirty="0" err="1"/>
              <a:t>aylık</a:t>
            </a:r>
            <a:r>
              <a:rPr lang="en-US" dirty="0"/>
              <a:t> </a:t>
            </a:r>
            <a:r>
              <a:rPr lang="en-US" dirty="0" err="1"/>
              <a:t>satış</a:t>
            </a:r>
            <a:r>
              <a:rPr lang="en-US" dirty="0"/>
              <a:t> </a:t>
            </a:r>
            <a:r>
              <a:rPr lang="en-US" dirty="0" err="1"/>
              <a:t>miktarlarını</a:t>
            </a:r>
            <a:r>
              <a:rPr lang="en-US" dirty="0"/>
              <a:t> </a:t>
            </a:r>
            <a:r>
              <a:rPr lang="en-US" dirty="0" err="1"/>
              <a:t>tahmin</a:t>
            </a:r>
            <a:r>
              <a:rPr lang="en-US" dirty="0"/>
              <a:t> </a:t>
            </a:r>
            <a:r>
              <a:rPr lang="en-US" dirty="0" err="1"/>
              <a:t>etmeye</a:t>
            </a:r>
            <a:r>
              <a:rPr lang="en-US" dirty="0"/>
              <a:t> </a:t>
            </a:r>
            <a:r>
              <a:rPr lang="en-US" dirty="0" err="1"/>
              <a:t>çalışalım</a:t>
            </a:r>
            <a:r>
              <a:rPr lang="en-US" dirty="0"/>
              <a:t>:</a:t>
            </a:r>
          </a:p>
          <a:p>
            <a:pPr algn="just"/>
            <a:endParaRPr lang="en-US" dirty="0"/>
          </a:p>
          <a:p>
            <a:pPr algn="just"/>
            <a:r>
              <a:rPr lang="en-US" dirty="0" err="1"/>
              <a:t>Aylar</a:t>
            </a:r>
            <a:r>
              <a:rPr lang="en-US" dirty="0"/>
              <a:t>: </a:t>
            </a:r>
            <a:r>
              <a:rPr lang="en-US" dirty="0" err="1"/>
              <a:t>Ocak</a:t>
            </a:r>
            <a:r>
              <a:rPr lang="en-US" dirty="0"/>
              <a:t>, </a:t>
            </a:r>
            <a:r>
              <a:rPr lang="en-US" dirty="0" err="1"/>
              <a:t>Şubat</a:t>
            </a:r>
            <a:r>
              <a:rPr lang="en-US" dirty="0"/>
              <a:t>, Mart</a:t>
            </a:r>
          </a:p>
          <a:p>
            <a:pPr algn="just"/>
            <a:r>
              <a:rPr lang="en-US" dirty="0" err="1"/>
              <a:t>Gerçek</a:t>
            </a:r>
            <a:r>
              <a:rPr lang="en-US" dirty="0"/>
              <a:t> </a:t>
            </a:r>
            <a:r>
              <a:rPr lang="en-US" dirty="0" err="1"/>
              <a:t>satış</a:t>
            </a:r>
            <a:r>
              <a:rPr lang="en-US" dirty="0"/>
              <a:t> </a:t>
            </a:r>
            <a:r>
              <a:rPr lang="en-US" dirty="0" err="1"/>
              <a:t>miktarları</a:t>
            </a:r>
            <a:r>
              <a:rPr lang="en-US" dirty="0"/>
              <a:t>: 100.000, 120.000, 150.000</a:t>
            </a:r>
          </a:p>
          <a:p>
            <a:pPr algn="just"/>
            <a:r>
              <a:rPr lang="en-US" dirty="0" err="1"/>
              <a:t>Tahmin</a:t>
            </a:r>
            <a:r>
              <a:rPr lang="en-US" dirty="0"/>
              <a:t> </a:t>
            </a:r>
            <a:r>
              <a:rPr lang="en-US" dirty="0" err="1"/>
              <a:t>edilen</a:t>
            </a:r>
            <a:r>
              <a:rPr lang="en-US" dirty="0"/>
              <a:t> </a:t>
            </a:r>
            <a:r>
              <a:rPr lang="en-US" dirty="0" err="1"/>
              <a:t>satış</a:t>
            </a:r>
            <a:r>
              <a:rPr lang="en-US" dirty="0"/>
              <a:t> </a:t>
            </a:r>
            <a:r>
              <a:rPr lang="en-US" dirty="0" err="1"/>
              <a:t>miktarları</a:t>
            </a:r>
            <a:r>
              <a:rPr lang="en-US" dirty="0"/>
              <a:t>: 110.000, 115.000, 130.000</a:t>
            </a:r>
          </a:p>
          <a:p>
            <a:pPr algn="just"/>
            <a:r>
              <a:rPr lang="en-US" dirty="0"/>
              <a:t>R^2, </a:t>
            </a:r>
            <a:r>
              <a:rPr lang="en-US" dirty="0" err="1"/>
              <a:t>gerçek</a:t>
            </a:r>
            <a:r>
              <a:rPr lang="en-US" dirty="0"/>
              <a:t> </a:t>
            </a:r>
            <a:r>
              <a:rPr lang="en-US" dirty="0" err="1"/>
              <a:t>değerlerin</a:t>
            </a:r>
            <a:r>
              <a:rPr lang="en-US" dirty="0"/>
              <a:t> </a:t>
            </a:r>
            <a:r>
              <a:rPr lang="en-US" dirty="0" err="1"/>
              <a:t>tahmin</a:t>
            </a:r>
            <a:r>
              <a:rPr lang="en-US" dirty="0"/>
              <a:t> </a:t>
            </a:r>
            <a:r>
              <a:rPr lang="en-US" dirty="0" err="1"/>
              <a:t>edilen</a:t>
            </a:r>
            <a:r>
              <a:rPr lang="en-US" dirty="0"/>
              <a:t> </a:t>
            </a:r>
            <a:r>
              <a:rPr lang="en-US" dirty="0" err="1"/>
              <a:t>değerlerle</a:t>
            </a:r>
            <a:r>
              <a:rPr lang="en-US" dirty="0"/>
              <a:t> ne </a:t>
            </a:r>
            <a:r>
              <a:rPr lang="en-US" dirty="0" err="1"/>
              <a:t>kadar</a:t>
            </a:r>
            <a:r>
              <a:rPr lang="en-US" dirty="0"/>
              <a:t> iyi </a:t>
            </a:r>
            <a:r>
              <a:rPr lang="en-US" dirty="0" err="1"/>
              <a:t>korele</a:t>
            </a:r>
            <a:r>
              <a:rPr lang="en-US" dirty="0"/>
              <a:t> </a:t>
            </a:r>
            <a:r>
              <a:rPr lang="en-US" dirty="0" err="1"/>
              <a:t>ettiğini</a:t>
            </a:r>
            <a:r>
              <a:rPr lang="en-US" dirty="0"/>
              <a:t> </a:t>
            </a:r>
            <a:r>
              <a:rPr lang="en-US" dirty="0" err="1"/>
              <a:t>gösterir.Formül</a:t>
            </a:r>
            <a:r>
              <a:rPr lang="en-US" dirty="0"/>
              <a:t> </a:t>
            </a:r>
            <a:r>
              <a:rPr lang="en-US" dirty="0" err="1"/>
              <a:t>olarak</a:t>
            </a:r>
            <a:r>
              <a:rPr lang="en-US" dirty="0"/>
              <a:t> :</a:t>
            </a:r>
          </a:p>
          <a:p>
            <a:pPr algn="just"/>
            <a:endParaRPr lang="en-US" dirty="0"/>
          </a:p>
          <a:p>
            <a:pPr algn="just"/>
            <a:r>
              <a:rPr lang="en-US" dirty="0"/>
              <a:t>R^2 = 1 - ( </a:t>
            </a:r>
            <a:r>
              <a:rPr lang="el-GR" dirty="0"/>
              <a:t>Σ(</a:t>
            </a:r>
            <a:r>
              <a:rPr lang="en-US" dirty="0" err="1"/>
              <a:t>Actual_i</a:t>
            </a:r>
            <a:r>
              <a:rPr lang="en-US" dirty="0"/>
              <a:t> - </a:t>
            </a:r>
            <a:r>
              <a:rPr lang="en-US" dirty="0" err="1"/>
              <a:t>Predicted_i</a:t>
            </a:r>
            <a:r>
              <a:rPr lang="en-US" dirty="0"/>
              <a:t>)^2 / </a:t>
            </a:r>
            <a:r>
              <a:rPr lang="el-GR" dirty="0"/>
              <a:t>Σ(</a:t>
            </a:r>
            <a:r>
              <a:rPr lang="en-US" dirty="0" err="1"/>
              <a:t>Actual_i</a:t>
            </a:r>
            <a:r>
              <a:rPr lang="en-US" dirty="0"/>
              <a:t> - Mean(Actual))^2 )</a:t>
            </a:r>
          </a:p>
          <a:p>
            <a:pPr algn="just"/>
            <a:endParaRPr lang="en-US" dirty="0"/>
          </a:p>
          <a:p>
            <a:pPr algn="just"/>
            <a:r>
              <a:rPr lang="en-US" dirty="0" err="1"/>
              <a:t>Burada</a:t>
            </a:r>
            <a:r>
              <a:rPr lang="en-US" dirty="0"/>
              <a:t> Mean(Actual) </a:t>
            </a:r>
            <a:r>
              <a:rPr lang="en-US" dirty="0" err="1"/>
              <a:t>gerçek</a:t>
            </a:r>
            <a:r>
              <a:rPr lang="en-US" dirty="0"/>
              <a:t> </a:t>
            </a:r>
            <a:r>
              <a:rPr lang="en-US" dirty="0" err="1"/>
              <a:t>değerlerin</a:t>
            </a:r>
            <a:r>
              <a:rPr lang="en-US" dirty="0"/>
              <a:t> </a:t>
            </a:r>
            <a:r>
              <a:rPr lang="en-US" dirty="0" err="1"/>
              <a:t>ortalamasıdır</a:t>
            </a:r>
            <a:r>
              <a:rPr lang="en-US" dirty="0"/>
              <a:t>.</a:t>
            </a:r>
          </a:p>
          <a:p>
            <a:pPr algn="just"/>
            <a:endParaRPr lang="en-US" dirty="0"/>
          </a:p>
          <a:p>
            <a:pPr algn="just"/>
            <a:r>
              <a:rPr lang="en-US" dirty="0"/>
              <a:t>calculate:</a:t>
            </a:r>
          </a:p>
          <a:p>
            <a:pPr algn="just"/>
            <a:r>
              <a:rPr lang="en-US" dirty="0"/>
              <a:t>Mean(Actual) = (100.000 + 120.000 + 150.000) / 3 = 120.000</a:t>
            </a:r>
          </a:p>
          <a:p>
            <a:pPr algn="just"/>
            <a:endParaRPr lang="en-US" dirty="0"/>
          </a:p>
          <a:p>
            <a:pPr algn="just"/>
            <a:r>
              <a:rPr lang="en-US" dirty="0"/>
              <a:t>R^2 = 1 - ( (10^2 + (-5)^2 + 20^2) / (100^2 + 20^2 + 30^2) ) = 1- 0.2 = 0.8</a:t>
            </a:r>
          </a:p>
          <a:p>
            <a:pPr algn="just"/>
            <a:endParaRPr lang="en-US" dirty="0"/>
          </a:p>
          <a:p>
            <a:pPr algn="just"/>
            <a:r>
              <a:rPr lang="en-US" dirty="0"/>
              <a:t>Bu </a:t>
            </a:r>
            <a:r>
              <a:rPr lang="en-US" dirty="0" err="1"/>
              <a:t>sonuç</a:t>
            </a:r>
            <a:r>
              <a:rPr lang="en-US" dirty="0"/>
              <a:t>, </a:t>
            </a:r>
            <a:r>
              <a:rPr lang="en-US" dirty="0" err="1"/>
              <a:t>tahmin</a:t>
            </a:r>
            <a:r>
              <a:rPr lang="en-US" dirty="0"/>
              <a:t> </a:t>
            </a:r>
            <a:r>
              <a:rPr lang="en-US" dirty="0" err="1"/>
              <a:t>edilen</a:t>
            </a:r>
            <a:r>
              <a:rPr lang="en-US" dirty="0"/>
              <a:t> </a:t>
            </a:r>
            <a:r>
              <a:rPr lang="en-US" dirty="0" err="1"/>
              <a:t>satış</a:t>
            </a:r>
            <a:r>
              <a:rPr lang="en-US" dirty="0"/>
              <a:t> </a:t>
            </a:r>
            <a:r>
              <a:rPr lang="en-US" dirty="0" err="1"/>
              <a:t>miktarlarının</a:t>
            </a:r>
            <a:r>
              <a:rPr lang="en-US" dirty="0"/>
              <a:t> </a:t>
            </a:r>
            <a:r>
              <a:rPr lang="en-US" dirty="0" err="1"/>
              <a:t>gerçek</a:t>
            </a:r>
            <a:r>
              <a:rPr lang="en-US" dirty="0"/>
              <a:t> </a:t>
            </a:r>
            <a:r>
              <a:rPr lang="en-US" dirty="0" err="1"/>
              <a:t>satış</a:t>
            </a:r>
            <a:r>
              <a:rPr lang="en-US" dirty="0"/>
              <a:t> </a:t>
            </a:r>
            <a:r>
              <a:rPr lang="en-US" dirty="0" err="1"/>
              <a:t>miktarları</a:t>
            </a:r>
            <a:r>
              <a:rPr lang="en-US" dirty="0"/>
              <a:t> </a:t>
            </a:r>
            <a:r>
              <a:rPr lang="en-US" dirty="0" err="1"/>
              <a:t>ile</a:t>
            </a:r>
            <a:r>
              <a:rPr lang="en-US" dirty="0"/>
              <a:t> %80 </a:t>
            </a:r>
            <a:r>
              <a:rPr lang="en-US" dirty="0" err="1"/>
              <a:t>oranında</a:t>
            </a:r>
            <a:r>
              <a:rPr lang="en-US" dirty="0"/>
              <a:t> </a:t>
            </a:r>
            <a:r>
              <a:rPr lang="en-US" dirty="0" err="1"/>
              <a:t>korelasyon</a:t>
            </a:r>
            <a:r>
              <a:rPr lang="en-US" dirty="0"/>
              <a:t> </a:t>
            </a:r>
            <a:r>
              <a:rPr lang="en-US" dirty="0" err="1"/>
              <a:t>içinde</a:t>
            </a:r>
            <a:r>
              <a:rPr lang="en-US" dirty="0"/>
              <a:t> </a:t>
            </a:r>
            <a:r>
              <a:rPr lang="en-US" dirty="0" err="1"/>
              <a:t>olduğunu</a:t>
            </a:r>
            <a:r>
              <a:rPr lang="en-US" dirty="0"/>
              <a:t> </a:t>
            </a:r>
            <a:r>
              <a:rPr lang="en-US" dirty="0" err="1"/>
              <a:t>gösterir</a:t>
            </a:r>
            <a:r>
              <a:rPr lang="en-US" dirty="0"/>
              <a:t>. </a:t>
            </a:r>
            <a:r>
              <a:rPr lang="en-US" dirty="0" err="1"/>
              <a:t>Yüksek</a:t>
            </a:r>
            <a:r>
              <a:rPr lang="en-US" dirty="0"/>
              <a:t> </a:t>
            </a:r>
            <a:r>
              <a:rPr lang="en-US" dirty="0" err="1"/>
              <a:t>bir</a:t>
            </a:r>
            <a:r>
              <a:rPr lang="en-US" dirty="0"/>
              <a:t> R^2 </a:t>
            </a:r>
            <a:r>
              <a:rPr lang="en-US" dirty="0" err="1"/>
              <a:t>değeri</a:t>
            </a:r>
            <a:r>
              <a:rPr lang="en-US" dirty="0"/>
              <a:t>, </a:t>
            </a:r>
            <a:r>
              <a:rPr lang="en-US" dirty="0" err="1"/>
              <a:t>modelin</a:t>
            </a:r>
            <a:r>
              <a:rPr lang="en-US" dirty="0"/>
              <a:t> </a:t>
            </a:r>
            <a:r>
              <a:rPr lang="en-US" dirty="0" err="1"/>
              <a:t>veriye</a:t>
            </a:r>
            <a:r>
              <a:rPr lang="en-US" dirty="0"/>
              <a:t> iyi </a:t>
            </a:r>
            <a:r>
              <a:rPr lang="en-US" dirty="0" err="1"/>
              <a:t>uymuş</a:t>
            </a:r>
            <a:r>
              <a:rPr lang="en-US" dirty="0"/>
              <a:t> </a:t>
            </a:r>
            <a:r>
              <a:rPr lang="en-US" dirty="0" err="1"/>
              <a:t>olduğunu</a:t>
            </a:r>
            <a:r>
              <a:rPr lang="en-US" dirty="0"/>
              <a:t> </a:t>
            </a:r>
            <a:r>
              <a:rPr lang="en-US" dirty="0" err="1"/>
              <a:t>gösterir</a:t>
            </a:r>
            <a:endParaRPr lang="en-US" dirty="0"/>
          </a:p>
        </p:txBody>
      </p:sp>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en-US" dirty="0"/>
              <a:t>chat.openai.com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3"/>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Berat Can Katanalp</a:t>
            </a:r>
            <a:br>
              <a:rPr lang="tr-TR" b="1" dirty="0">
                <a:solidFill>
                  <a:schemeClr val="tx1"/>
                </a:solidFill>
              </a:rPr>
            </a:br>
            <a:br>
              <a:rPr lang="tr-TR" b="1" dirty="0">
                <a:solidFill>
                  <a:schemeClr val="tx1"/>
                </a:solidFill>
              </a:rPr>
            </a:br>
            <a:r>
              <a:rPr lang="tr-TR" dirty="0">
                <a:solidFill>
                  <a:schemeClr val="tx1"/>
                </a:solidFill>
              </a:rPr>
              <a:t>E-posta                       : beratcankatanalp2@gmail.com</a:t>
            </a:r>
          </a:p>
          <a:p>
            <a:r>
              <a:rPr lang="tr-TR" dirty="0">
                <a:solidFill>
                  <a:schemeClr val="tx1"/>
                </a:solidFill>
              </a:rPr>
              <a:t>Tarih                            : 11/01/2023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837678" y="1905000"/>
            <a:ext cx="6388547" cy="4995169"/>
          </a:xfrm>
        </p:spPr>
        <p:txBody>
          <a:bodyPr>
            <a:normAutofit/>
          </a:bodyPr>
          <a:lstStyle/>
          <a:p>
            <a:r>
              <a:rPr lang="en-US" dirty="0"/>
              <a:t>Veri </a:t>
            </a:r>
            <a:r>
              <a:rPr lang="en-US" dirty="0" err="1"/>
              <a:t>Madenciliği</a:t>
            </a:r>
            <a:r>
              <a:rPr lang="en-US" dirty="0"/>
              <a:t> </a:t>
            </a:r>
            <a:r>
              <a:rPr lang="tr-TR" dirty="0"/>
              <a:t>İ</a:t>
            </a:r>
            <a:r>
              <a:rPr lang="en-US" dirty="0" err="1"/>
              <a:t>çin</a:t>
            </a:r>
            <a:r>
              <a:rPr lang="en-US" dirty="0"/>
              <a:t> Model </a:t>
            </a:r>
            <a:r>
              <a:rPr lang="en-US" dirty="0" err="1"/>
              <a:t>Başarım</a:t>
            </a:r>
            <a:r>
              <a:rPr lang="en-US" dirty="0"/>
              <a:t> </a:t>
            </a:r>
            <a:r>
              <a:rPr lang="en-US" dirty="0" err="1"/>
              <a:t>Parametreleri</a:t>
            </a:r>
            <a:endParaRPr lang="tr-TR" dirty="0"/>
          </a:p>
          <a:p>
            <a:pPr algn="just"/>
            <a:r>
              <a:rPr lang="en-US" dirty="0"/>
              <a:t> Mean Absolute Percentage Error (MAPE)</a:t>
            </a:r>
            <a:endParaRPr lang="tr-TR" dirty="0"/>
          </a:p>
          <a:p>
            <a:pPr algn="just"/>
            <a:r>
              <a:rPr lang="en-US" dirty="0"/>
              <a:t>Mean Squared Error (MSE)</a:t>
            </a:r>
            <a:endParaRPr lang="tr-TR" dirty="0"/>
          </a:p>
          <a:p>
            <a:pPr algn="just"/>
            <a:r>
              <a:rPr lang="en-US" dirty="0"/>
              <a:t>Root Mean Squared Error (RMSE)</a:t>
            </a:r>
            <a:endParaRPr lang="tr-TR" dirty="0"/>
          </a:p>
          <a:p>
            <a:pPr algn="just"/>
            <a:r>
              <a:rPr lang="en-US" dirty="0"/>
              <a:t>Mean Absolute Error (MAE)</a:t>
            </a:r>
            <a:endParaRPr lang="tr-TR" dirty="0"/>
          </a:p>
          <a:p>
            <a:pPr algn="just"/>
            <a:r>
              <a:rPr lang="en-US" dirty="0"/>
              <a:t>R-Squared (R^2)</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2369" y="624110"/>
            <a:ext cx="10209320" cy="1280890"/>
          </a:xfrm>
        </p:spPr>
        <p:txBody>
          <a:bodyPr>
            <a:normAutofit fontScale="90000"/>
          </a:bodyPr>
          <a:lstStyle/>
          <a:p>
            <a:r>
              <a:rPr lang="en-US" dirty="0"/>
              <a:t>Veri </a:t>
            </a:r>
            <a:r>
              <a:rPr lang="en-US" dirty="0" err="1"/>
              <a:t>Madenciliği</a:t>
            </a:r>
            <a:r>
              <a:rPr lang="en-US" dirty="0"/>
              <a:t> </a:t>
            </a:r>
            <a:r>
              <a:rPr lang="tr-TR" dirty="0"/>
              <a:t>İ</a:t>
            </a:r>
            <a:r>
              <a:rPr lang="en-US" dirty="0" err="1"/>
              <a:t>çin</a:t>
            </a:r>
            <a:r>
              <a:rPr lang="en-US" dirty="0"/>
              <a:t> Model </a:t>
            </a:r>
            <a:r>
              <a:rPr lang="en-US" dirty="0" err="1"/>
              <a:t>Başarım</a:t>
            </a:r>
            <a:r>
              <a:rPr lang="en-US" dirty="0"/>
              <a:t> </a:t>
            </a:r>
            <a:r>
              <a:rPr lang="en-US" dirty="0" err="1"/>
              <a:t>Parametreleri</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en-US" dirty="0"/>
              <a:t>Veri </a:t>
            </a:r>
            <a:r>
              <a:rPr lang="en-US" dirty="0" err="1"/>
              <a:t>madenciliği</a:t>
            </a:r>
            <a:r>
              <a:rPr lang="en-US" dirty="0"/>
              <a:t> </a:t>
            </a:r>
            <a:r>
              <a:rPr lang="en-US" dirty="0" err="1"/>
              <a:t>için</a:t>
            </a:r>
            <a:r>
              <a:rPr lang="en-US" dirty="0"/>
              <a:t> model </a:t>
            </a:r>
            <a:r>
              <a:rPr lang="en-US" dirty="0" err="1"/>
              <a:t>başarım</a:t>
            </a:r>
            <a:r>
              <a:rPr lang="en-US" dirty="0"/>
              <a:t> </a:t>
            </a:r>
            <a:r>
              <a:rPr lang="en-US" dirty="0" err="1"/>
              <a:t>parametreleri</a:t>
            </a:r>
            <a:r>
              <a:rPr lang="en-US" dirty="0"/>
              <a:t> </a:t>
            </a:r>
            <a:r>
              <a:rPr lang="en-US" dirty="0" err="1"/>
              <a:t>arasında</a:t>
            </a:r>
            <a:r>
              <a:rPr lang="en-US" dirty="0"/>
              <a:t>,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farkları</a:t>
            </a:r>
            <a:r>
              <a:rPr lang="en-US" dirty="0"/>
              <a:t> </a:t>
            </a:r>
            <a:r>
              <a:rPr lang="en-US" dirty="0" err="1"/>
              <a:t>ölçen</a:t>
            </a:r>
            <a:r>
              <a:rPr lang="en-US" dirty="0"/>
              <a:t> </a:t>
            </a:r>
            <a:r>
              <a:rPr lang="en-US" dirty="0" err="1"/>
              <a:t>metrikler</a:t>
            </a:r>
            <a:r>
              <a:rPr lang="en-US" dirty="0"/>
              <a:t> de </a:t>
            </a:r>
            <a:r>
              <a:rPr lang="en-US" dirty="0" err="1"/>
              <a:t>bulunur</a:t>
            </a:r>
            <a:r>
              <a:rPr lang="en-US" dirty="0"/>
              <a:t>. </a:t>
            </a:r>
            <a:r>
              <a:rPr lang="en-US" dirty="0" err="1"/>
              <a:t>Örnekler</a:t>
            </a:r>
            <a:r>
              <a:rPr lang="en-US" dirty="0"/>
              <a:t> </a:t>
            </a:r>
            <a:r>
              <a:rPr lang="en-US" dirty="0" err="1"/>
              <a:t>arasında</a:t>
            </a:r>
            <a:r>
              <a:rPr lang="en-US" dirty="0"/>
              <a:t>:</a:t>
            </a:r>
            <a:endParaRPr lang="tr-TR" dirty="0"/>
          </a:p>
          <a:p>
            <a:pPr algn="just"/>
            <a:r>
              <a:rPr lang="en-US" dirty="0"/>
              <a:t>Mean Absolute Percentage Error (MAPE)</a:t>
            </a:r>
            <a:endParaRPr lang="tr-TR" dirty="0"/>
          </a:p>
          <a:p>
            <a:pPr algn="just"/>
            <a:r>
              <a:rPr lang="en-US" dirty="0"/>
              <a:t>Mean Squared Error (MSE)</a:t>
            </a:r>
            <a:endParaRPr lang="tr-TR" dirty="0"/>
          </a:p>
          <a:p>
            <a:pPr algn="just"/>
            <a:r>
              <a:rPr lang="en-US" dirty="0"/>
              <a:t>Root Mean Squared Error (RMSE)</a:t>
            </a:r>
            <a:endParaRPr lang="tr-TR" dirty="0"/>
          </a:p>
          <a:p>
            <a:pPr algn="just"/>
            <a:r>
              <a:rPr lang="en-US" dirty="0"/>
              <a:t>Mean Absolute Error (MAE)</a:t>
            </a:r>
            <a:endParaRPr lang="tr-TR" dirty="0"/>
          </a:p>
          <a:p>
            <a:pPr algn="just"/>
            <a:r>
              <a:rPr lang="en-US" dirty="0"/>
              <a:t>R-Squared (R^2)</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24615" y="512462"/>
            <a:ext cx="9684690" cy="1280890"/>
          </a:xfrm>
        </p:spPr>
        <p:txBody>
          <a:bodyPr>
            <a:normAutofit/>
          </a:bodyPr>
          <a:lstStyle/>
          <a:p>
            <a:r>
              <a:rPr lang="tr-TR" dirty="0" err="1"/>
              <a:t>Mean</a:t>
            </a:r>
            <a:r>
              <a:rPr lang="tr-TR" dirty="0"/>
              <a:t> </a:t>
            </a:r>
            <a:r>
              <a:rPr lang="tr-TR" dirty="0" err="1"/>
              <a:t>Absolute</a:t>
            </a:r>
            <a:r>
              <a:rPr lang="tr-TR" dirty="0"/>
              <a:t> </a:t>
            </a:r>
            <a:r>
              <a:rPr lang="tr-TR" dirty="0" err="1"/>
              <a:t>Percentage</a:t>
            </a:r>
            <a:r>
              <a:rPr lang="tr-TR" dirty="0"/>
              <a:t> </a:t>
            </a:r>
            <a:r>
              <a:rPr lang="tr-TR" dirty="0" err="1"/>
              <a:t>Error</a:t>
            </a:r>
            <a:r>
              <a:rPr lang="tr-TR" dirty="0"/>
              <a:t> (MAPE)</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fontScale="92500" lnSpcReduction="10000"/>
          </a:bodyPr>
          <a:lstStyle/>
          <a:p>
            <a:pPr algn="just"/>
            <a:r>
              <a:rPr lang="tr-TR" dirty="0"/>
              <a:t>G</a:t>
            </a:r>
            <a:r>
              <a:rPr lang="en-US" dirty="0" err="1"/>
              <a:t>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yüzdelik</a:t>
            </a:r>
            <a:r>
              <a:rPr lang="en-US" dirty="0"/>
              <a:t> </a:t>
            </a:r>
            <a:r>
              <a:rPr lang="en-US" dirty="0" err="1"/>
              <a:t>ortalama</a:t>
            </a:r>
            <a:r>
              <a:rPr lang="en-US" dirty="0"/>
              <a:t> </a:t>
            </a:r>
            <a:r>
              <a:rPr lang="en-US" dirty="0" err="1"/>
              <a:t>hata</a:t>
            </a:r>
            <a:r>
              <a:rPr lang="en-US" dirty="0"/>
              <a:t> </a:t>
            </a:r>
            <a:r>
              <a:rPr lang="en-US" dirty="0" err="1"/>
              <a:t>oranıdır</a:t>
            </a:r>
            <a:r>
              <a:rPr lang="en-US" dirty="0"/>
              <a:t>. Bu </a:t>
            </a:r>
            <a:r>
              <a:rPr lang="en-US" dirty="0" err="1"/>
              <a:t>metrik</a:t>
            </a:r>
            <a:r>
              <a:rPr lang="en-US" dirty="0"/>
              <a:t>, </a:t>
            </a:r>
            <a:r>
              <a:rPr lang="en-US" dirty="0" err="1"/>
              <a:t>gerçek</a:t>
            </a:r>
            <a:r>
              <a:rPr lang="en-US" dirty="0"/>
              <a:t> </a:t>
            </a:r>
            <a:r>
              <a:rPr lang="en-US" dirty="0" err="1"/>
              <a:t>değerlerin</a:t>
            </a:r>
            <a:r>
              <a:rPr lang="en-US" dirty="0"/>
              <a:t> </a:t>
            </a:r>
            <a:r>
              <a:rPr lang="en-US" dirty="0" err="1"/>
              <a:t>yüzdesinde</a:t>
            </a:r>
            <a:r>
              <a:rPr lang="en-US" dirty="0"/>
              <a:t> </a:t>
            </a:r>
            <a:r>
              <a:rPr lang="en-US" dirty="0" err="1"/>
              <a:t>bir</a:t>
            </a:r>
            <a:r>
              <a:rPr lang="en-US" dirty="0"/>
              <a:t> </a:t>
            </a:r>
            <a:r>
              <a:rPr lang="en-US" dirty="0" err="1"/>
              <a:t>oran</a:t>
            </a:r>
            <a:r>
              <a:rPr lang="en-US" dirty="0"/>
              <a:t> </a:t>
            </a:r>
            <a:r>
              <a:rPr lang="en-US" dirty="0" err="1"/>
              <a:t>olarak</a:t>
            </a:r>
            <a:r>
              <a:rPr lang="en-US" dirty="0"/>
              <a:t> </a:t>
            </a:r>
            <a:r>
              <a:rPr lang="en-US" dirty="0" err="1"/>
              <a:t>hata</a:t>
            </a:r>
            <a:r>
              <a:rPr lang="en-US" dirty="0"/>
              <a:t> </a:t>
            </a:r>
            <a:r>
              <a:rPr lang="en-US" dirty="0" err="1"/>
              <a:t>oranını</a:t>
            </a:r>
            <a:r>
              <a:rPr lang="en-US" dirty="0"/>
              <a:t> </a:t>
            </a:r>
            <a:r>
              <a:rPr lang="en-US" dirty="0" err="1"/>
              <a:t>ölçer</a:t>
            </a:r>
            <a:r>
              <a:rPr lang="en-US" dirty="0"/>
              <a:t>. </a:t>
            </a:r>
            <a:r>
              <a:rPr lang="en-US" dirty="0" err="1"/>
              <a:t>Formül</a:t>
            </a:r>
            <a:r>
              <a:rPr lang="en-US" dirty="0"/>
              <a:t> </a:t>
            </a:r>
            <a:r>
              <a:rPr lang="en-US" dirty="0" err="1"/>
              <a:t>olarak</a:t>
            </a:r>
            <a:r>
              <a:rPr lang="en-US" dirty="0"/>
              <a:t> </a:t>
            </a:r>
            <a:r>
              <a:rPr lang="en-US" dirty="0" err="1"/>
              <a:t>aşağıdaki</a:t>
            </a:r>
            <a:r>
              <a:rPr lang="en-US" dirty="0"/>
              <a:t> </a:t>
            </a:r>
            <a:r>
              <a:rPr lang="en-US" dirty="0" err="1"/>
              <a:t>gibi</a:t>
            </a:r>
            <a:r>
              <a:rPr lang="en-US" dirty="0"/>
              <a:t> </a:t>
            </a:r>
            <a:r>
              <a:rPr lang="en-US" dirty="0" err="1"/>
              <a:t>gösterilir</a:t>
            </a:r>
            <a:r>
              <a:rPr lang="en-US" dirty="0"/>
              <a:t>:</a:t>
            </a:r>
          </a:p>
          <a:p>
            <a:pPr algn="just"/>
            <a:endParaRPr lang="en-US" dirty="0"/>
          </a:p>
          <a:p>
            <a:pPr algn="just"/>
            <a:r>
              <a:rPr lang="en-US" dirty="0"/>
              <a:t>MAPE = (1/n) * </a:t>
            </a:r>
            <a:r>
              <a:rPr lang="el-GR" dirty="0"/>
              <a:t>Σ |(</a:t>
            </a:r>
            <a:r>
              <a:rPr lang="en-US" dirty="0" err="1"/>
              <a:t>Actual_i</a:t>
            </a:r>
            <a:r>
              <a:rPr lang="en-US" dirty="0"/>
              <a:t> - </a:t>
            </a:r>
            <a:r>
              <a:rPr lang="en-US" dirty="0" err="1"/>
              <a:t>Predicted_i</a:t>
            </a:r>
            <a:r>
              <a:rPr lang="en-US" dirty="0"/>
              <a:t>) / </a:t>
            </a:r>
            <a:r>
              <a:rPr lang="en-US" dirty="0" err="1"/>
              <a:t>Actual_i</a:t>
            </a:r>
            <a:r>
              <a:rPr lang="en-US" dirty="0"/>
              <a:t>|</a:t>
            </a:r>
          </a:p>
          <a:p>
            <a:pPr algn="just"/>
            <a:endParaRPr lang="en-US" dirty="0"/>
          </a:p>
          <a:p>
            <a:pPr algn="just"/>
            <a:r>
              <a:rPr lang="en-US" dirty="0" err="1"/>
              <a:t>Burada</a:t>
            </a:r>
            <a:r>
              <a:rPr lang="en-US" dirty="0"/>
              <a:t>:</a:t>
            </a:r>
          </a:p>
          <a:p>
            <a:pPr algn="just"/>
            <a:endParaRPr lang="en-US" dirty="0"/>
          </a:p>
          <a:p>
            <a:pPr algn="just"/>
            <a:r>
              <a:rPr lang="en-US" dirty="0"/>
              <a:t>n: </a:t>
            </a:r>
            <a:r>
              <a:rPr lang="en-US" dirty="0" err="1"/>
              <a:t>gözlem</a:t>
            </a:r>
            <a:r>
              <a:rPr lang="en-US" dirty="0"/>
              <a:t> </a:t>
            </a:r>
            <a:r>
              <a:rPr lang="en-US" dirty="0" err="1"/>
              <a:t>sayısı</a:t>
            </a:r>
            <a:endParaRPr lang="en-US" dirty="0"/>
          </a:p>
          <a:p>
            <a:pPr algn="just"/>
            <a:r>
              <a:rPr lang="en-US" dirty="0" err="1"/>
              <a:t>Actual_i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gerçek</a:t>
            </a:r>
            <a:r>
              <a:rPr lang="en-US" dirty="0"/>
              <a:t> </a:t>
            </a:r>
            <a:r>
              <a:rPr lang="en-US" dirty="0" err="1"/>
              <a:t>değer</a:t>
            </a:r>
            <a:endParaRPr lang="en-US" dirty="0"/>
          </a:p>
          <a:p>
            <a:pPr algn="just"/>
            <a:r>
              <a:rPr lang="en-US" dirty="0" err="1"/>
              <a:t>Predicted_i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tahmin</a:t>
            </a:r>
            <a:r>
              <a:rPr lang="en-US" dirty="0"/>
              <a:t> </a:t>
            </a:r>
            <a:r>
              <a:rPr lang="en-US" dirty="0" err="1"/>
              <a:t>edilen</a:t>
            </a:r>
            <a:r>
              <a:rPr lang="en-US" dirty="0"/>
              <a:t> </a:t>
            </a:r>
            <a:r>
              <a:rPr lang="en-US" dirty="0" err="1"/>
              <a:t>değer</a:t>
            </a:r>
            <a:endParaRPr lang="en-US" dirty="0"/>
          </a:p>
          <a:p>
            <a:pPr algn="just"/>
            <a:r>
              <a:rPr lang="en-US" dirty="0" err="1"/>
              <a:t>MAPE'nin</a:t>
            </a:r>
            <a:r>
              <a:rPr lang="en-US" dirty="0"/>
              <a:t> </a:t>
            </a:r>
            <a:r>
              <a:rPr lang="en-US" dirty="0" err="1"/>
              <a:t>dezavantajı</a:t>
            </a:r>
            <a:r>
              <a:rPr lang="en-US" dirty="0"/>
              <a:t>, </a:t>
            </a:r>
            <a:r>
              <a:rPr lang="en-US" dirty="0" err="1"/>
              <a:t>gerçek</a:t>
            </a:r>
            <a:r>
              <a:rPr lang="en-US" dirty="0"/>
              <a:t> </a:t>
            </a:r>
            <a:r>
              <a:rPr lang="en-US" dirty="0" err="1"/>
              <a:t>değerlerin</a:t>
            </a:r>
            <a:r>
              <a:rPr lang="en-US" dirty="0"/>
              <a:t> </a:t>
            </a:r>
            <a:r>
              <a:rPr lang="en-US" dirty="0" err="1"/>
              <a:t>sıfır</a:t>
            </a:r>
            <a:r>
              <a:rPr lang="en-US" dirty="0"/>
              <a:t> </a:t>
            </a:r>
            <a:r>
              <a:rPr lang="en-US" dirty="0" err="1"/>
              <a:t>olması</a:t>
            </a:r>
            <a:r>
              <a:rPr lang="en-US" dirty="0"/>
              <a:t> </a:t>
            </a:r>
            <a:r>
              <a:rPr lang="en-US" dirty="0" err="1"/>
              <a:t>halinde</a:t>
            </a:r>
            <a:r>
              <a:rPr lang="en-US" dirty="0"/>
              <a:t> </a:t>
            </a:r>
            <a:r>
              <a:rPr lang="en-US" dirty="0" err="1"/>
              <a:t>hata</a:t>
            </a:r>
            <a:r>
              <a:rPr lang="en-US" dirty="0"/>
              <a:t> </a:t>
            </a:r>
            <a:r>
              <a:rPr lang="en-US" dirty="0" err="1"/>
              <a:t>oranının</a:t>
            </a:r>
            <a:r>
              <a:rPr lang="en-US" dirty="0"/>
              <a:t> </a:t>
            </a:r>
            <a:r>
              <a:rPr lang="en-US" dirty="0" err="1"/>
              <a:t>sıfıra</a:t>
            </a:r>
            <a:r>
              <a:rPr lang="en-US" dirty="0"/>
              <a:t> </a:t>
            </a:r>
            <a:r>
              <a:rPr lang="en-US" dirty="0" err="1"/>
              <a:t>eşit</a:t>
            </a:r>
            <a:r>
              <a:rPr lang="en-US" dirty="0"/>
              <a:t> </a:t>
            </a:r>
            <a:r>
              <a:rPr lang="en-US" dirty="0" err="1"/>
              <a:t>olmasıdır</a:t>
            </a:r>
            <a:r>
              <a:rPr lang="en-US" dirty="0"/>
              <a:t>. Bu </a:t>
            </a:r>
            <a:r>
              <a:rPr lang="en-US" dirty="0" err="1"/>
              <a:t>nedenle</a:t>
            </a:r>
            <a:r>
              <a:rPr lang="en-US" dirty="0"/>
              <a:t>, </a:t>
            </a:r>
            <a:r>
              <a:rPr lang="en-US" dirty="0" err="1"/>
              <a:t>gerçek</a:t>
            </a:r>
            <a:r>
              <a:rPr lang="en-US" dirty="0"/>
              <a:t> </a:t>
            </a:r>
            <a:r>
              <a:rPr lang="en-US" dirty="0" err="1"/>
              <a:t>değerlerin</a:t>
            </a:r>
            <a:r>
              <a:rPr lang="en-US" dirty="0"/>
              <a:t> </a:t>
            </a:r>
            <a:r>
              <a:rPr lang="en-US" dirty="0" err="1"/>
              <a:t>sıfır</a:t>
            </a:r>
            <a:r>
              <a:rPr lang="en-US" dirty="0"/>
              <a:t> </a:t>
            </a:r>
            <a:r>
              <a:rPr lang="en-US" dirty="0" err="1"/>
              <a:t>olma</a:t>
            </a:r>
            <a:r>
              <a:rPr lang="en-US" dirty="0"/>
              <a:t> </a:t>
            </a:r>
            <a:r>
              <a:rPr lang="en-US" dirty="0" err="1"/>
              <a:t>durumları</a:t>
            </a:r>
            <a:r>
              <a:rPr lang="en-US" dirty="0"/>
              <a:t> </a:t>
            </a:r>
            <a:r>
              <a:rPr lang="en-US" dirty="0" err="1"/>
              <a:t>dikkatli</a:t>
            </a:r>
            <a:r>
              <a:rPr lang="en-US" dirty="0"/>
              <a:t> </a:t>
            </a:r>
            <a:r>
              <a:rPr lang="en-US" dirty="0" err="1"/>
              <a:t>bir</a:t>
            </a:r>
            <a:r>
              <a:rPr lang="en-US" dirty="0"/>
              <a:t> </a:t>
            </a:r>
            <a:r>
              <a:rPr lang="en-US" dirty="0" err="1"/>
              <a:t>şekilde</a:t>
            </a:r>
            <a:r>
              <a:rPr lang="en-US" dirty="0"/>
              <a:t> </a:t>
            </a:r>
            <a:r>
              <a:rPr lang="en-US" dirty="0" err="1"/>
              <a:t>analiz</a:t>
            </a:r>
            <a:r>
              <a:rPr lang="en-US" dirty="0"/>
              <a:t> </a:t>
            </a:r>
            <a:r>
              <a:rPr lang="en-US" dirty="0" err="1"/>
              <a:t>edilmelidir</a:t>
            </a:r>
            <a:r>
              <a:rPr lang="en-US" dirty="0"/>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16423" y="66039"/>
            <a:ext cx="8911687" cy="1280890"/>
          </a:xfrm>
        </p:spPr>
        <p:txBody>
          <a:bodyPr>
            <a:normAutofit/>
          </a:bodyPr>
          <a:lstStyle/>
          <a:p>
            <a:r>
              <a:rPr lang="tr-TR" dirty="0" err="1"/>
              <a:t>Mean</a:t>
            </a:r>
            <a:r>
              <a:rPr lang="tr-TR" dirty="0"/>
              <a:t> </a:t>
            </a:r>
            <a:r>
              <a:rPr lang="tr-TR" dirty="0" err="1"/>
              <a:t>Absolute</a:t>
            </a:r>
            <a:r>
              <a:rPr lang="tr-TR" dirty="0"/>
              <a:t> </a:t>
            </a:r>
            <a:r>
              <a:rPr lang="tr-TR" dirty="0" err="1"/>
              <a:t>Percentage</a:t>
            </a:r>
            <a:r>
              <a:rPr lang="tr-TR" dirty="0"/>
              <a:t> </a:t>
            </a:r>
            <a:r>
              <a:rPr lang="tr-TR" dirty="0" err="1"/>
              <a:t>Error</a:t>
            </a:r>
            <a:r>
              <a:rPr lang="tr-TR" dirty="0"/>
              <a:t> (MAPE) Örneği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426733"/>
          </a:xfrm>
        </p:spPr>
        <p:txBody>
          <a:bodyPr>
            <a:normAutofit fontScale="92500" lnSpcReduction="20000"/>
          </a:bodyPr>
          <a:lstStyle/>
          <a:p>
            <a:pPr algn="just"/>
            <a:r>
              <a:rPr lang="en-US" dirty="0"/>
              <a:t>Mean Absolute Percentage Error (MAPE) </a:t>
            </a:r>
            <a:r>
              <a:rPr lang="en-US" dirty="0" err="1"/>
              <a:t>metriğini</a:t>
            </a:r>
            <a:r>
              <a:rPr lang="en-US" dirty="0"/>
              <a:t> </a:t>
            </a:r>
            <a:r>
              <a:rPr lang="en-US" dirty="0" err="1"/>
              <a:t>örneklemek</a:t>
            </a:r>
            <a:r>
              <a:rPr lang="en-US" dirty="0"/>
              <a:t> </a:t>
            </a:r>
            <a:r>
              <a:rPr lang="en-US" dirty="0" err="1"/>
              <a:t>için</a:t>
            </a:r>
            <a:r>
              <a:rPr lang="en-US" dirty="0"/>
              <a:t>, </a:t>
            </a:r>
            <a:r>
              <a:rPr lang="en-US" dirty="0" err="1"/>
              <a:t>öncelikle</a:t>
            </a:r>
            <a:r>
              <a:rPr lang="en-US" dirty="0"/>
              <a:t> </a:t>
            </a:r>
            <a:r>
              <a:rPr lang="en-US" dirty="0" err="1"/>
              <a:t>bir</a:t>
            </a:r>
            <a:r>
              <a:rPr lang="en-US" dirty="0"/>
              <a:t> </a:t>
            </a:r>
            <a:r>
              <a:rPr lang="en-US" dirty="0" err="1"/>
              <a:t>veri</a:t>
            </a:r>
            <a:r>
              <a:rPr lang="en-US" dirty="0"/>
              <a:t> </a:t>
            </a:r>
            <a:r>
              <a:rPr lang="en-US" dirty="0" err="1"/>
              <a:t>seti</a:t>
            </a:r>
            <a:r>
              <a:rPr lang="en-US" dirty="0"/>
              <a:t> </a:t>
            </a:r>
            <a:r>
              <a:rPr lang="en-US" dirty="0" err="1"/>
              <a:t>ve</a:t>
            </a:r>
            <a:r>
              <a:rPr lang="en-US" dirty="0"/>
              <a:t> </a:t>
            </a:r>
            <a:r>
              <a:rPr lang="en-US" dirty="0" err="1"/>
              <a:t>tahmin</a:t>
            </a:r>
            <a:r>
              <a:rPr lang="en-US" dirty="0"/>
              <a:t> </a:t>
            </a:r>
            <a:r>
              <a:rPr lang="en-US" dirty="0" err="1"/>
              <a:t>edilen</a:t>
            </a:r>
            <a:r>
              <a:rPr lang="en-US" dirty="0"/>
              <a:t> </a:t>
            </a:r>
            <a:r>
              <a:rPr lang="en-US" dirty="0" err="1"/>
              <a:t>değerleri</a:t>
            </a:r>
            <a:r>
              <a:rPr lang="en-US" dirty="0"/>
              <a:t> </a:t>
            </a:r>
            <a:r>
              <a:rPr lang="en-US" dirty="0" err="1"/>
              <a:t>gereklidir</a:t>
            </a:r>
            <a:r>
              <a:rPr lang="en-US" dirty="0"/>
              <a:t>. </a:t>
            </a:r>
            <a:r>
              <a:rPr lang="en-US" dirty="0" err="1"/>
              <a:t>Örneğin</a:t>
            </a:r>
            <a:r>
              <a:rPr lang="en-US" dirty="0"/>
              <a:t>, </a:t>
            </a:r>
            <a:r>
              <a:rPr lang="en-US" dirty="0" err="1"/>
              <a:t>bir</a:t>
            </a:r>
            <a:r>
              <a:rPr lang="en-US" dirty="0"/>
              <a:t> </a:t>
            </a:r>
            <a:r>
              <a:rPr lang="en-US" dirty="0" err="1"/>
              <a:t>perakende</a:t>
            </a:r>
            <a:r>
              <a:rPr lang="en-US" dirty="0"/>
              <a:t> </a:t>
            </a:r>
            <a:r>
              <a:rPr lang="en-US" dirty="0" err="1"/>
              <a:t>mağazasının</a:t>
            </a:r>
            <a:r>
              <a:rPr lang="en-US" dirty="0"/>
              <a:t> </a:t>
            </a:r>
            <a:r>
              <a:rPr lang="en-US" dirty="0" err="1"/>
              <a:t>aylık</a:t>
            </a:r>
            <a:r>
              <a:rPr lang="en-US" dirty="0"/>
              <a:t> </a:t>
            </a:r>
            <a:r>
              <a:rPr lang="en-US" dirty="0" err="1"/>
              <a:t>satış</a:t>
            </a:r>
            <a:r>
              <a:rPr lang="en-US" dirty="0"/>
              <a:t> </a:t>
            </a:r>
            <a:r>
              <a:rPr lang="en-US" dirty="0" err="1"/>
              <a:t>miktarlarını</a:t>
            </a:r>
            <a:r>
              <a:rPr lang="en-US" dirty="0"/>
              <a:t> </a:t>
            </a:r>
            <a:r>
              <a:rPr lang="en-US" dirty="0" err="1"/>
              <a:t>tahmin</a:t>
            </a:r>
            <a:r>
              <a:rPr lang="en-US" dirty="0"/>
              <a:t> </a:t>
            </a:r>
            <a:r>
              <a:rPr lang="en-US" dirty="0" err="1"/>
              <a:t>etmeye</a:t>
            </a:r>
            <a:r>
              <a:rPr lang="en-US" dirty="0"/>
              <a:t> </a:t>
            </a:r>
            <a:r>
              <a:rPr lang="en-US" dirty="0" err="1"/>
              <a:t>çalışalım</a:t>
            </a:r>
            <a:r>
              <a:rPr lang="en-US" dirty="0"/>
              <a:t>:</a:t>
            </a:r>
          </a:p>
          <a:p>
            <a:pPr algn="just"/>
            <a:endParaRPr lang="en-US" dirty="0"/>
          </a:p>
          <a:p>
            <a:pPr algn="just"/>
            <a:r>
              <a:rPr lang="en-US" dirty="0" err="1"/>
              <a:t>Aylar</a:t>
            </a:r>
            <a:r>
              <a:rPr lang="en-US" dirty="0"/>
              <a:t>: </a:t>
            </a:r>
            <a:r>
              <a:rPr lang="en-US" dirty="0" err="1"/>
              <a:t>Ocak</a:t>
            </a:r>
            <a:r>
              <a:rPr lang="en-US" dirty="0"/>
              <a:t>, </a:t>
            </a:r>
            <a:r>
              <a:rPr lang="en-US" dirty="0" err="1"/>
              <a:t>Şubat</a:t>
            </a:r>
            <a:r>
              <a:rPr lang="en-US" dirty="0"/>
              <a:t>, Mart</a:t>
            </a:r>
          </a:p>
          <a:p>
            <a:pPr algn="just"/>
            <a:r>
              <a:rPr lang="en-US" dirty="0" err="1"/>
              <a:t>Gerçek</a:t>
            </a:r>
            <a:r>
              <a:rPr lang="en-US" dirty="0"/>
              <a:t> </a:t>
            </a:r>
            <a:r>
              <a:rPr lang="en-US" dirty="0" err="1"/>
              <a:t>satış</a:t>
            </a:r>
            <a:r>
              <a:rPr lang="en-US" dirty="0"/>
              <a:t> </a:t>
            </a:r>
            <a:r>
              <a:rPr lang="en-US" dirty="0" err="1"/>
              <a:t>miktarları</a:t>
            </a:r>
            <a:r>
              <a:rPr lang="en-US" dirty="0"/>
              <a:t>: 100.000, 120.000, 150.000</a:t>
            </a:r>
          </a:p>
          <a:p>
            <a:pPr algn="just"/>
            <a:r>
              <a:rPr lang="en-US" dirty="0" err="1"/>
              <a:t>Tahmin</a:t>
            </a:r>
            <a:r>
              <a:rPr lang="en-US" dirty="0"/>
              <a:t> </a:t>
            </a:r>
            <a:r>
              <a:rPr lang="en-US" dirty="0" err="1"/>
              <a:t>edilen</a:t>
            </a:r>
            <a:r>
              <a:rPr lang="en-US" dirty="0"/>
              <a:t> </a:t>
            </a:r>
            <a:r>
              <a:rPr lang="en-US" dirty="0" err="1"/>
              <a:t>satış</a:t>
            </a:r>
            <a:r>
              <a:rPr lang="en-US" dirty="0"/>
              <a:t> </a:t>
            </a:r>
            <a:r>
              <a:rPr lang="en-US" dirty="0" err="1"/>
              <a:t>miktarları</a:t>
            </a:r>
            <a:r>
              <a:rPr lang="en-US" dirty="0"/>
              <a:t>: 110.000, 115.000, 130.000</a:t>
            </a:r>
          </a:p>
          <a:p>
            <a:pPr algn="just"/>
            <a:r>
              <a:rPr lang="en-US" dirty="0"/>
              <a:t>MAPE,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yüzdelik</a:t>
            </a:r>
            <a:r>
              <a:rPr lang="en-US" dirty="0"/>
              <a:t> </a:t>
            </a:r>
            <a:r>
              <a:rPr lang="en-US" dirty="0" err="1"/>
              <a:t>ortalama</a:t>
            </a:r>
            <a:r>
              <a:rPr lang="en-US" dirty="0"/>
              <a:t> </a:t>
            </a:r>
            <a:r>
              <a:rPr lang="en-US" dirty="0" err="1"/>
              <a:t>hata</a:t>
            </a:r>
            <a:r>
              <a:rPr lang="en-US" dirty="0"/>
              <a:t> </a:t>
            </a:r>
            <a:r>
              <a:rPr lang="en-US" dirty="0" err="1"/>
              <a:t>oranını</a:t>
            </a:r>
            <a:r>
              <a:rPr lang="en-US" dirty="0"/>
              <a:t> </a:t>
            </a:r>
            <a:r>
              <a:rPr lang="en-US" dirty="0" err="1"/>
              <a:t>hesaplamak</a:t>
            </a:r>
            <a:r>
              <a:rPr lang="en-US" dirty="0"/>
              <a:t> </a:t>
            </a:r>
            <a:r>
              <a:rPr lang="en-US" dirty="0" err="1"/>
              <a:t>için</a:t>
            </a:r>
            <a:r>
              <a:rPr lang="en-US" dirty="0"/>
              <a:t> </a:t>
            </a:r>
            <a:r>
              <a:rPr lang="en-US" dirty="0" err="1"/>
              <a:t>kullanılır</a:t>
            </a:r>
            <a:r>
              <a:rPr lang="en-US" dirty="0"/>
              <a:t>:</a:t>
            </a:r>
          </a:p>
          <a:p>
            <a:pPr algn="just"/>
            <a:endParaRPr lang="en-US" dirty="0"/>
          </a:p>
          <a:p>
            <a:pPr algn="just"/>
            <a:r>
              <a:rPr lang="en-US" dirty="0"/>
              <a:t>MAPE = (1/3) * (|(100.000 - 110.000) / 100.000| + |(120.000 - 115.000) / 120.000| + |(150.000 - 130.000) / 150.000|)</a:t>
            </a:r>
          </a:p>
          <a:p>
            <a:pPr algn="just"/>
            <a:endParaRPr lang="en-US" dirty="0"/>
          </a:p>
          <a:p>
            <a:pPr algn="just"/>
            <a:r>
              <a:rPr lang="en-US" dirty="0"/>
              <a:t>MAPE = (1/3) * (10 + (-4.17) + 13.33) = 6.11</a:t>
            </a:r>
          </a:p>
          <a:p>
            <a:pPr algn="just"/>
            <a:endParaRPr lang="en-US" dirty="0"/>
          </a:p>
          <a:p>
            <a:pPr algn="just"/>
            <a:r>
              <a:rPr lang="en-US" dirty="0"/>
              <a:t>Bu </a:t>
            </a:r>
            <a:r>
              <a:rPr lang="en-US" dirty="0" err="1"/>
              <a:t>sonuç</a:t>
            </a:r>
            <a:r>
              <a:rPr lang="en-US" dirty="0"/>
              <a:t>, </a:t>
            </a:r>
            <a:r>
              <a:rPr lang="en-US" dirty="0" err="1"/>
              <a:t>tahmin</a:t>
            </a:r>
            <a:r>
              <a:rPr lang="en-US" dirty="0"/>
              <a:t> </a:t>
            </a:r>
            <a:r>
              <a:rPr lang="en-US" dirty="0" err="1"/>
              <a:t>edilen</a:t>
            </a:r>
            <a:r>
              <a:rPr lang="en-US" dirty="0"/>
              <a:t> </a:t>
            </a:r>
            <a:r>
              <a:rPr lang="en-US" dirty="0" err="1"/>
              <a:t>satış</a:t>
            </a:r>
            <a:r>
              <a:rPr lang="en-US" dirty="0"/>
              <a:t> </a:t>
            </a:r>
            <a:r>
              <a:rPr lang="en-US" dirty="0" err="1"/>
              <a:t>miktarlarının</a:t>
            </a:r>
            <a:r>
              <a:rPr lang="en-US" dirty="0"/>
              <a:t> </a:t>
            </a:r>
            <a:r>
              <a:rPr lang="en-US" dirty="0" err="1"/>
              <a:t>gerçek</a:t>
            </a:r>
            <a:r>
              <a:rPr lang="en-US" dirty="0"/>
              <a:t> </a:t>
            </a:r>
            <a:r>
              <a:rPr lang="en-US" dirty="0" err="1"/>
              <a:t>satış</a:t>
            </a:r>
            <a:r>
              <a:rPr lang="en-US" dirty="0"/>
              <a:t> </a:t>
            </a:r>
            <a:r>
              <a:rPr lang="en-US" dirty="0" err="1"/>
              <a:t>miktarlarına</a:t>
            </a:r>
            <a:r>
              <a:rPr lang="en-US" dirty="0"/>
              <a:t> </a:t>
            </a:r>
            <a:r>
              <a:rPr lang="en-US" dirty="0" err="1"/>
              <a:t>ortalama</a:t>
            </a:r>
            <a:r>
              <a:rPr lang="en-US" dirty="0"/>
              <a:t> </a:t>
            </a:r>
            <a:r>
              <a:rPr lang="en-US" dirty="0" err="1"/>
              <a:t>olarak</a:t>
            </a:r>
            <a:r>
              <a:rPr lang="en-US" dirty="0"/>
              <a:t> % 6.11 </a:t>
            </a:r>
            <a:r>
              <a:rPr lang="en-US" dirty="0" err="1"/>
              <a:t>oranında</a:t>
            </a:r>
            <a:r>
              <a:rPr lang="en-US" dirty="0"/>
              <a:t> </a:t>
            </a:r>
            <a:r>
              <a:rPr lang="en-US" dirty="0" err="1"/>
              <a:t>hata</a:t>
            </a:r>
            <a:r>
              <a:rPr lang="en-US" dirty="0"/>
              <a:t> </a:t>
            </a:r>
            <a:r>
              <a:rPr lang="en-US" dirty="0" err="1"/>
              <a:t>yaptığını</a:t>
            </a:r>
            <a:r>
              <a:rPr lang="en-US" dirty="0"/>
              <a:t> </a:t>
            </a:r>
            <a:r>
              <a:rPr lang="en-US" dirty="0" err="1"/>
              <a:t>gösterir</a:t>
            </a:r>
            <a:r>
              <a:rPr lang="en-US" dirty="0"/>
              <a:t>.</a:t>
            </a:r>
          </a:p>
        </p:txBody>
      </p:sp>
    </p:spTree>
    <p:extLst>
      <p:ext uri="{BB962C8B-B14F-4D97-AF65-F5344CB8AC3E}">
        <p14:creationId xmlns:p14="http://schemas.microsoft.com/office/powerpoint/2010/main" val="315003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512462"/>
            <a:ext cx="8911687" cy="1280890"/>
          </a:xfrm>
        </p:spPr>
        <p:txBody>
          <a:bodyPr>
            <a:normAutofit/>
          </a:bodyPr>
          <a:lstStyle/>
          <a:p>
            <a:r>
              <a:rPr lang="tr-TR" dirty="0" err="1"/>
              <a:t>Mean</a:t>
            </a:r>
            <a:r>
              <a:rPr lang="tr-TR" dirty="0"/>
              <a:t> </a:t>
            </a:r>
            <a:r>
              <a:rPr lang="tr-TR" dirty="0" err="1"/>
              <a:t>Squared</a:t>
            </a:r>
            <a:r>
              <a:rPr lang="tr-TR" dirty="0"/>
              <a:t> </a:t>
            </a:r>
            <a:r>
              <a:rPr lang="tr-TR" dirty="0" err="1"/>
              <a:t>Error</a:t>
            </a:r>
            <a:r>
              <a:rPr lang="tr-TR" dirty="0"/>
              <a:t> (MSE)</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23" name="İçerik Yer Tutucusu 2">
            <a:extLst>
              <a:ext uri="{FF2B5EF4-FFF2-40B4-BE49-F238E27FC236}">
                <a16:creationId xmlns:a16="http://schemas.microsoft.com/office/drawing/2014/main" id="{50D31D07-9A0C-2CBA-7D99-A611D370D048}"/>
              </a:ext>
            </a:extLst>
          </p:cNvPr>
          <p:cNvSpPr>
            <a:spLocks noGrp="1"/>
          </p:cNvSpPr>
          <p:nvPr>
            <p:ph idx="1"/>
          </p:nvPr>
        </p:nvSpPr>
        <p:spPr>
          <a:xfrm>
            <a:off x="1095970" y="1744300"/>
            <a:ext cx="10408642" cy="4589387"/>
          </a:xfrm>
        </p:spPr>
        <p:txBody>
          <a:bodyPr>
            <a:normAutofit fontScale="92500" lnSpcReduction="20000"/>
          </a:bodyPr>
          <a:lstStyle/>
          <a:p>
            <a:pPr algn="just"/>
            <a:r>
              <a:rPr lang="tr-TR" dirty="0"/>
              <a:t>G</a:t>
            </a:r>
            <a:r>
              <a:rPr lang="en-US" dirty="0" err="1"/>
              <a:t>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karelerin</a:t>
            </a:r>
            <a:r>
              <a:rPr lang="en-US" dirty="0"/>
              <a:t> </a:t>
            </a:r>
            <a:r>
              <a:rPr lang="en-US" dirty="0" err="1"/>
              <a:t>ortalamasıdır</a:t>
            </a:r>
            <a:r>
              <a:rPr lang="en-US" dirty="0"/>
              <a:t>. Bu </a:t>
            </a:r>
            <a:r>
              <a:rPr lang="en-US" dirty="0" err="1"/>
              <a:t>metrik</a:t>
            </a:r>
            <a:r>
              <a:rPr lang="en-US" dirty="0"/>
              <a:t>,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farkların</a:t>
            </a:r>
            <a:r>
              <a:rPr lang="en-US" dirty="0"/>
              <a:t> </a:t>
            </a:r>
            <a:r>
              <a:rPr lang="en-US" dirty="0" err="1"/>
              <a:t>karelerinin</a:t>
            </a:r>
            <a:r>
              <a:rPr lang="en-US" dirty="0"/>
              <a:t> </a:t>
            </a:r>
            <a:r>
              <a:rPr lang="en-US" dirty="0" err="1"/>
              <a:t>ortalamasını</a:t>
            </a:r>
            <a:r>
              <a:rPr lang="en-US" dirty="0"/>
              <a:t> </a:t>
            </a:r>
            <a:r>
              <a:rPr lang="en-US" dirty="0" err="1"/>
              <a:t>ölçer</a:t>
            </a:r>
            <a:r>
              <a:rPr lang="en-US" dirty="0"/>
              <a:t> </a:t>
            </a:r>
            <a:r>
              <a:rPr lang="en-US" dirty="0" err="1"/>
              <a:t>ve</a:t>
            </a:r>
            <a:r>
              <a:rPr lang="en-US" dirty="0"/>
              <a:t> </a:t>
            </a:r>
            <a:r>
              <a:rPr lang="en-US" dirty="0" err="1"/>
              <a:t>birim</a:t>
            </a:r>
            <a:r>
              <a:rPr lang="en-US" dirty="0"/>
              <a:t> </a:t>
            </a:r>
            <a:r>
              <a:rPr lang="en-US" dirty="0" err="1"/>
              <a:t>olarak</a:t>
            </a:r>
            <a:r>
              <a:rPr lang="en-US" dirty="0"/>
              <a:t> </a:t>
            </a:r>
            <a:r>
              <a:rPr lang="en-US" dirty="0" err="1"/>
              <a:t>gerçek</a:t>
            </a:r>
            <a:r>
              <a:rPr lang="en-US" dirty="0"/>
              <a:t> </a:t>
            </a:r>
            <a:r>
              <a:rPr lang="en-US" dirty="0" err="1"/>
              <a:t>değerlerin</a:t>
            </a:r>
            <a:r>
              <a:rPr lang="en-US" dirty="0"/>
              <a:t> </a:t>
            </a:r>
            <a:r>
              <a:rPr lang="en-US" dirty="0" err="1"/>
              <a:t>birimine</a:t>
            </a:r>
            <a:r>
              <a:rPr lang="en-US" dirty="0"/>
              <a:t> </a:t>
            </a:r>
            <a:r>
              <a:rPr lang="en-US" dirty="0" err="1"/>
              <a:t>eşit</a:t>
            </a:r>
            <a:r>
              <a:rPr lang="en-US" dirty="0"/>
              <a:t> </a:t>
            </a:r>
            <a:r>
              <a:rPr lang="en-US" dirty="0" err="1"/>
              <a:t>olur</a:t>
            </a:r>
            <a:r>
              <a:rPr lang="en-US" dirty="0"/>
              <a:t>. </a:t>
            </a:r>
            <a:r>
              <a:rPr lang="en-US" dirty="0" err="1"/>
              <a:t>Formül</a:t>
            </a:r>
            <a:r>
              <a:rPr lang="en-US" dirty="0"/>
              <a:t> </a:t>
            </a:r>
            <a:r>
              <a:rPr lang="en-US" dirty="0" err="1"/>
              <a:t>olarak</a:t>
            </a:r>
            <a:r>
              <a:rPr lang="en-US" dirty="0"/>
              <a:t> </a:t>
            </a:r>
            <a:r>
              <a:rPr lang="en-US" dirty="0" err="1"/>
              <a:t>aşağıdaki</a:t>
            </a:r>
            <a:r>
              <a:rPr lang="en-US" dirty="0"/>
              <a:t> </a:t>
            </a:r>
            <a:r>
              <a:rPr lang="en-US" dirty="0" err="1"/>
              <a:t>gibi</a:t>
            </a:r>
            <a:r>
              <a:rPr lang="en-US" dirty="0"/>
              <a:t> </a:t>
            </a:r>
            <a:r>
              <a:rPr lang="en-US" dirty="0" err="1"/>
              <a:t>gösterilir</a:t>
            </a:r>
            <a:r>
              <a:rPr lang="en-US" dirty="0"/>
              <a:t>:</a:t>
            </a:r>
          </a:p>
          <a:p>
            <a:pPr algn="just"/>
            <a:endParaRPr lang="en-US" dirty="0"/>
          </a:p>
          <a:p>
            <a:pPr algn="just"/>
            <a:r>
              <a:rPr lang="en-US" dirty="0"/>
              <a:t>MSE = (1/n) * </a:t>
            </a:r>
            <a:r>
              <a:rPr lang="el-GR" dirty="0"/>
              <a:t>Σ (</a:t>
            </a:r>
            <a:r>
              <a:rPr lang="en-US" dirty="0" err="1"/>
              <a:t>Actual_i</a:t>
            </a:r>
            <a:r>
              <a:rPr lang="en-US" dirty="0"/>
              <a:t> - </a:t>
            </a:r>
            <a:r>
              <a:rPr lang="en-US" dirty="0" err="1"/>
              <a:t>Predicted_i</a:t>
            </a:r>
            <a:r>
              <a:rPr lang="en-US" dirty="0"/>
              <a:t>)^2</a:t>
            </a:r>
          </a:p>
          <a:p>
            <a:pPr algn="just"/>
            <a:endParaRPr lang="en-US" dirty="0"/>
          </a:p>
          <a:p>
            <a:pPr algn="just"/>
            <a:r>
              <a:rPr lang="en-US" dirty="0" err="1"/>
              <a:t>Burada</a:t>
            </a:r>
            <a:r>
              <a:rPr lang="en-US" dirty="0"/>
              <a:t>:</a:t>
            </a:r>
          </a:p>
          <a:p>
            <a:pPr algn="just"/>
            <a:endParaRPr lang="en-US" dirty="0"/>
          </a:p>
          <a:p>
            <a:pPr algn="just"/>
            <a:r>
              <a:rPr lang="en-US" dirty="0"/>
              <a:t>n: </a:t>
            </a:r>
            <a:r>
              <a:rPr lang="en-US" dirty="0" err="1"/>
              <a:t>gözlem</a:t>
            </a:r>
            <a:r>
              <a:rPr lang="en-US" dirty="0"/>
              <a:t> </a:t>
            </a:r>
            <a:r>
              <a:rPr lang="en-US" dirty="0" err="1"/>
              <a:t>sayısı</a:t>
            </a:r>
            <a:endParaRPr lang="en-US" dirty="0"/>
          </a:p>
          <a:p>
            <a:pPr algn="just"/>
            <a:r>
              <a:rPr lang="en-US" dirty="0" err="1"/>
              <a:t>Actual_i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gerçek</a:t>
            </a:r>
            <a:r>
              <a:rPr lang="en-US" dirty="0"/>
              <a:t> </a:t>
            </a:r>
            <a:r>
              <a:rPr lang="en-US" dirty="0" err="1"/>
              <a:t>değer</a:t>
            </a:r>
            <a:endParaRPr lang="en-US" dirty="0"/>
          </a:p>
          <a:p>
            <a:pPr algn="just"/>
            <a:r>
              <a:rPr lang="en-US" dirty="0" err="1"/>
              <a:t>Predicted_i</a:t>
            </a:r>
            <a:r>
              <a:rPr lang="en-US" dirty="0"/>
              <a:t>: </a:t>
            </a:r>
            <a:r>
              <a:rPr lang="en-US" dirty="0" err="1"/>
              <a:t>i</a:t>
            </a:r>
            <a:r>
              <a:rPr lang="en-US" dirty="0"/>
              <a:t>. </a:t>
            </a:r>
            <a:r>
              <a:rPr lang="en-US" dirty="0" err="1"/>
              <a:t>gözlem</a:t>
            </a:r>
            <a:r>
              <a:rPr lang="en-US" dirty="0"/>
              <a:t> </a:t>
            </a:r>
            <a:r>
              <a:rPr lang="en-US" dirty="0" err="1"/>
              <a:t>için</a:t>
            </a:r>
            <a:r>
              <a:rPr lang="en-US" dirty="0"/>
              <a:t> </a:t>
            </a:r>
            <a:r>
              <a:rPr lang="en-US" dirty="0" err="1"/>
              <a:t>tahmin</a:t>
            </a:r>
            <a:r>
              <a:rPr lang="en-US" dirty="0"/>
              <a:t> </a:t>
            </a:r>
            <a:r>
              <a:rPr lang="en-US" dirty="0" err="1"/>
              <a:t>edilen</a:t>
            </a:r>
            <a:r>
              <a:rPr lang="en-US" dirty="0"/>
              <a:t> </a:t>
            </a:r>
            <a:r>
              <a:rPr lang="en-US" dirty="0" err="1"/>
              <a:t>değer</a:t>
            </a:r>
            <a:endParaRPr lang="en-US" dirty="0"/>
          </a:p>
          <a:p>
            <a:pPr algn="just"/>
            <a:r>
              <a:rPr lang="en-US" dirty="0"/>
              <a:t>MSE, </a:t>
            </a:r>
            <a:r>
              <a:rPr lang="en-US" dirty="0" err="1"/>
              <a:t>gerçek</a:t>
            </a:r>
            <a:r>
              <a:rPr lang="en-US" dirty="0"/>
              <a:t> </a:t>
            </a:r>
            <a:r>
              <a:rPr lang="en-US" dirty="0" err="1"/>
              <a:t>değerlerin</a:t>
            </a:r>
            <a:r>
              <a:rPr lang="en-US" dirty="0"/>
              <a:t> </a:t>
            </a:r>
            <a:r>
              <a:rPr lang="en-US" dirty="0" err="1"/>
              <a:t>ve</a:t>
            </a:r>
            <a:r>
              <a:rPr lang="en-US" dirty="0"/>
              <a:t> </a:t>
            </a:r>
            <a:r>
              <a:rPr lang="en-US" dirty="0" err="1"/>
              <a:t>tahmin</a:t>
            </a:r>
            <a:r>
              <a:rPr lang="en-US" dirty="0"/>
              <a:t> </a:t>
            </a:r>
            <a:r>
              <a:rPr lang="en-US" dirty="0" err="1"/>
              <a:t>edilen</a:t>
            </a:r>
            <a:r>
              <a:rPr lang="en-US" dirty="0"/>
              <a:t> </a:t>
            </a:r>
            <a:r>
              <a:rPr lang="en-US" dirty="0" err="1"/>
              <a:t>değerlerin</a:t>
            </a:r>
            <a:r>
              <a:rPr lang="en-US" dirty="0"/>
              <a:t> </a:t>
            </a:r>
            <a:r>
              <a:rPr lang="en-US" dirty="0" err="1"/>
              <a:t>arasındaki</a:t>
            </a:r>
            <a:r>
              <a:rPr lang="en-US" dirty="0"/>
              <a:t> </a:t>
            </a:r>
            <a:r>
              <a:rPr lang="en-US" dirty="0" err="1"/>
              <a:t>farkların</a:t>
            </a:r>
            <a:r>
              <a:rPr lang="en-US" dirty="0"/>
              <a:t> </a:t>
            </a:r>
            <a:r>
              <a:rPr lang="en-US" dirty="0" err="1"/>
              <a:t>karesini</a:t>
            </a:r>
            <a:r>
              <a:rPr lang="en-US" dirty="0"/>
              <a:t> </a:t>
            </a:r>
            <a:r>
              <a:rPr lang="en-US" dirty="0" err="1"/>
              <a:t>ölçtüğünden</a:t>
            </a:r>
            <a:r>
              <a:rPr lang="en-US" dirty="0"/>
              <a:t>, </a:t>
            </a:r>
            <a:r>
              <a:rPr lang="en-US" dirty="0" err="1"/>
              <a:t>tahminlerin</a:t>
            </a:r>
            <a:r>
              <a:rPr lang="en-US" dirty="0"/>
              <a:t> </a:t>
            </a:r>
            <a:r>
              <a:rPr lang="en-US" dirty="0" err="1"/>
              <a:t>gerçek</a:t>
            </a:r>
            <a:r>
              <a:rPr lang="en-US" dirty="0"/>
              <a:t> </a:t>
            </a:r>
            <a:r>
              <a:rPr lang="en-US" dirty="0" err="1"/>
              <a:t>değerlerle</a:t>
            </a:r>
            <a:r>
              <a:rPr lang="en-US" dirty="0"/>
              <a:t> ne </a:t>
            </a:r>
            <a:r>
              <a:rPr lang="en-US" dirty="0" err="1"/>
              <a:t>kadar</a:t>
            </a:r>
            <a:r>
              <a:rPr lang="en-US" dirty="0"/>
              <a:t> </a:t>
            </a:r>
            <a:r>
              <a:rPr lang="en-US" dirty="0" err="1"/>
              <a:t>uyumlu</a:t>
            </a:r>
            <a:r>
              <a:rPr lang="en-US" dirty="0"/>
              <a:t> </a:t>
            </a:r>
            <a:r>
              <a:rPr lang="en-US" dirty="0" err="1"/>
              <a:t>olduğunu</a:t>
            </a:r>
            <a:r>
              <a:rPr lang="en-US" dirty="0"/>
              <a:t> </a:t>
            </a:r>
            <a:r>
              <a:rPr lang="en-US" dirty="0" err="1"/>
              <a:t>ölçer</a:t>
            </a:r>
            <a:r>
              <a:rPr lang="en-US" dirty="0"/>
              <a:t>. MSE </a:t>
            </a:r>
            <a:r>
              <a:rPr lang="en-US" dirty="0" err="1"/>
              <a:t>dezavantajı</a:t>
            </a:r>
            <a:r>
              <a:rPr lang="en-US" dirty="0"/>
              <a:t> </a:t>
            </a:r>
            <a:r>
              <a:rPr lang="en-US" dirty="0" err="1"/>
              <a:t>olarak</a:t>
            </a:r>
            <a:r>
              <a:rPr lang="en-US" dirty="0"/>
              <a:t>, </a:t>
            </a:r>
            <a:r>
              <a:rPr lang="en-US" dirty="0" err="1"/>
              <a:t>büyük</a:t>
            </a:r>
            <a:r>
              <a:rPr lang="en-US" dirty="0"/>
              <a:t> </a:t>
            </a:r>
            <a:r>
              <a:rPr lang="en-US" dirty="0" err="1"/>
              <a:t>hata</a:t>
            </a:r>
            <a:r>
              <a:rPr lang="en-US" dirty="0"/>
              <a:t> </a:t>
            </a:r>
            <a:r>
              <a:rPr lang="en-US" dirty="0" err="1"/>
              <a:t>değerlerinin</a:t>
            </a:r>
            <a:r>
              <a:rPr lang="en-US" dirty="0"/>
              <a:t> </a:t>
            </a:r>
            <a:r>
              <a:rPr lang="en-US" dirty="0" err="1"/>
              <a:t>daha</a:t>
            </a:r>
            <a:r>
              <a:rPr lang="en-US" dirty="0"/>
              <a:t> </a:t>
            </a:r>
            <a:r>
              <a:rPr lang="en-US" dirty="0" err="1"/>
              <a:t>ağır</a:t>
            </a:r>
            <a:r>
              <a:rPr lang="en-US" dirty="0"/>
              <a:t> </a:t>
            </a:r>
            <a:r>
              <a:rPr lang="en-US" dirty="0" err="1"/>
              <a:t>ağırlıklandığını</a:t>
            </a:r>
            <a:r>
              <a:rPr lang="en-US" dirty="0"/>
              <a:t> </a:t>
            </a:r>
            <a:r>
              <a:rPr lang="en-US" dirty="0" err="1"/>
              <a:t>ve</a:t>
            </a:r>
            <a:r>
              <a:rPr lang="en-US" dirty="0"/>
              <a:t> </a:t>
            </a:r>
            <a:r>
              <a:rPr lang="en-US" dirty="0" err="1"/>
              <a:t>küçük</a:t>
            </a:r>
            <a:r>
              <a:rPr lang="en-US" dirty="0"/>
              <a:t> </a:t>
            </a:r>
            <a:r>
              <a:rPr lang="en-US" dirty="0" err="1"/>
              <a:t>hata</a:t>
            </a:r>
            <a:r>
              <a:rPr lang="en-US" dirty="0"/>
              <a:t> </a:t>
            </a:r>
            <a:r>
              <a:rPr lang="en-US" dirty="0" err="1"/>
              <a:t>değerlerinin</a:t>
            </a:r>
            <a:r>
              <a:rPr lang="en-US" dirty="0"/>
              <a:t> </a:t>
            </a:r>
            <a:r>
              <a:rPr lang="en-US" dirty="0" err="1"/>
              <a:t>önemsizleştiğini</a:t>
            </a:r>
            <a:r>
              <a:rPr lang="en-US" dirty="0"/>
              <a:t> </a:t>
            </a:r>
            <a:r>
              <a:rPr lang="en-US" dirty="0" err="1"/>
              <a:t>gösterebilir</a:t>
            </a:r>
            <a:r>
              <a:rPr lang="en-US" dirty="0"/>
              <a:t>, </a:t>
            </a:r>
            <a:r>
              <a:rPr lang="en-US" dirty="0" err="1"/>
              <a:t>bunun</a:t>
            </a:r>
            <a:r>
              <a:rPr lang="en-US" dirty="0"/>
              <a:t> </a:t>
            </a:r>
            <a:r>
              <a:rPr lang="en-US" dirty="0" err="1"/>
              <a:t>için</a:t>
            </a:r>
            <a:r>
              <a:rPr lang="en-US" dirty="0"/>
              <a:t> RMSE </a:t>
            </a:r>
            <a:r>
              <a:rPr lang="en-US" dirty="0" err="1"/>
              <a:t>kullanılabilir</a:t>
            </a:r>
            <a:r>
              <a:rPr lang="en-US" dirty="0"/>
              <a:t>.</a:t>
            </a:r>
          </a:p>
          <a:p>
            <a:pPr algn="just"/>
            <a:endParaRPr lang="en-US" dirty="0"/>
          </a:p>
          <a:p>
            <a:pPr algn="just"/>
            <a:endParaRPr lang="en-US" dirty="0"/>
          </a:p>
          <a:p>
            <a:pPr algn="just"/>
            <a:endParaRPr lang="en-US" dirty="0"/>
          </a:p>
          <a:p>
            <a:pPr algn="just"/>
            <a:endParaRPr lang="en-US" dirty="0" err="1"/>
          </a:p>
        </p:txBody>
      </p:sp>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4563" y="706484"/>
            <a:ext cx="8911687" cy="1280890"/>
          </a:xfrm>
        </p:spPr>
        <p:txBody>
          <a:bodyPr>
            <a:normAutofit/>
          </a:bodyPr>
          <a:lstStyle/>
          <a:p>
            <a:r>
              <a:rPr lang="tr-TR" dirty="0" err="1"/>
              <a:t>Mean</a:t>
            </a:r>
            <a:r>
              <a:rPr lang="tr-TR" dirty="0"/>
              <a:t> </a:t>
            </a:r>
            <a:r>
              <a:rPr lang="tr-TR" dirty="0" err="1"/>
              <a:t>Squared</a:t>
            </a:r>
            <a:r>
              <a:rPr lang="tr-TR" dirty="0"/>
              <a:t> </a:t>
            </a:r>
            <a:r>
              <a:rPr lang="tr-TR" dirty="0" err="1"/>
              <a:t>Error</a:t>
            </a:r>
            <a:r>
              <a:rPr lang="tr-TR" dirty="0"/>
              <a:t> (MSE) Örneği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69281"/>
          </a:xfrm>
        </p:spPr>
        <p:txBody>
          <a:bodyPr>
            <a:normAutofit fontScale="92500" lnSpcReduction="20000"/>
          </a:bodyPr>
          <a:lstStyle/>
          <a:p>
            <a:pPr algn="just"/>
            <a:r>
              <a:rPr lang="en-US" dirty="0"/>
              <a:t>Mean Squared Error (MSE) </a:t>
            </a:r>
            <a:r>
              <a:rPr lang="en-US" dirty="0" err="1"/>
              <a:t>metriğini</a:t>
            </a:r>
            <a:r>
              <a:rPr lang="en-US" dirty="0"/>
              <a:t> </a:t>
            </a:r>
            <a:r>
              <a:rPr lang="en-US" dirty="0" err="1"/>
              <a:t>örneklemek</a:t>
            </a:r>
            <a:r>
              <a:rPr lang="en-US" dirty="0"/>
              <a:t> </a:t>
            </a:r>
            <a:r>
              <a:rPr lang="en-US" dirty="0" err="1"/>
              <a:t>için</a:t>
            </a:r>
            <a:r>
              <a:rPr lang="en-US" dirty="0"/>
              <a:t>, </a:t>
            </a:r>
            <a:r>
              <a:rPr lang="en-US" dirty="0" err="1"/>
              <a:t>öncelikle</a:t>
            </a:r>
            <a:r>
              <a:rPr lang="en-US" dirty="0"/>
              <a:t> </a:t>
            </a:r>
            <a:r>
              <a:rPr lang="en-US" dirty="0" err="1"/>
              <a:t>bir</a:t>
            </a:r>
            <a:r>
              <a:rPr lang="en-US" dirty="0"/>
              <a:t> </a:t>
            </a:r>
            <a:r>
              <a:rPr lang="en-US" dirty="0" err="1"/>
              <a:t>veri</a:t>
            </a:r>
            <a:r>
              <a:rPr lang="en-US" dirty="0"/>
              <a:t> </a:t>
            </a:r>
            <a:r>
              <a:rPr lang="en-US" dirty="0" err="1"/>
              <a:t>seti</a:t>
            </a:r>
            <a:r>
              <a:rPr lang="en-US" dirty="0"/>
              <a:t> </a:t>
            </a:r>
            <a:r>
              <a:rPr lang="en-US" dirty="0" err="1"/>
              <a:t>ve</a:t>
            </a:r>
            <a:r>
              <a:rPr lang="en-US" dirty="0"/>
              <a:t> </a:t>
            </a:r>
            <a:r>
              <a:rPr lang="en-US" dirty="0" err="1"/>
              <a:t>tahmin</a:t>
            </a:r>
            <a:r>
              <a:rPr lang="en-US" dirty="0"/>
              <a:t> </a:t>
            </a:r>
            <a:r>
              <a:rPr lang="en-US" dirty="0" err="1"/>
              <a:t>edilen</a:t>
            </a:r>
            <a:r>
              <a:rPr lang="en-US" dirty="0"/>
              <a:t> </a:t>
            </a:r>
            <a:r>
              <a:rPr lang="en-US" dirty="0" err="1"/>
              <a:t>değerleri</a:t>
            </a:r>
            <a:r>
              <a:rPr lang="en-US" dirty="0"/>
              <a:t> </a:t>
            </a:r>
            <a:r>
              <a:rPr lang="en-US" dirty="0" err="1"/>
              <a:t>gereklidir</a:t>
            </a:r>
            <a:r>
              <a:rPr lang="en-US" dirty="0"/>
              <a:t>. </a:t>
            </a:r>
            <a:r>
              <a:rPr lang="en-US" dirty="0" err="1"/>
              <a:t>Örneğin</a:t>
            </a:r>
            <a:r>
              <a:rPr lang="en-US" dirty="0"/>
              <a:t>, </a:t>
            </a:r>
            <a:r>
              <a:rPr lang="en-US" dirty="0" err="1"/>
              <a:t>bir</a:t>
            </a:r>
            <a:r>
              <a:rPr lang="en-US" dirty="0"/>
              <a:t> </a:t>
            </a:r>
            <a:r>
              <a:rPr lang="en-US" dirty="0" err="1"/>
              <a:t>perakende</a:t>
            </a:r>
            <a:r>
              <a:rPr lang="en-US" dirty="0"/>
              <a:t> </a:t>
            </a:r>
            <a:r>
              <a:rPr lang="en-US" dirty="0" err="1"/>
              <a:t>mağazasının</a:t>
            </a:r>
            <a:r>
              <a:rPr lang="en-US" dirty="0"/>
              <a:t> </a:t>
            </a:r>
            <a:r>
              <a:rPr lang="en-US" dirty="0" err="1"/>
              <a:t>aylık</a:t>
            </a:r>
            <a:r>
              <a:rPr lang="en-US" dirty="0"/>
              <a:t> </a:t>
            </a:r>
            <a:r>
              <a:rPr lang="en-US" dirty="0" err="1"/>
              <a:t>satış</a:t>
            </a:r>
            <a:r>
              <a:rPr lang="en-US" dirty="0"/>
              <a:t> </a:t>
            </a:r>
            <a:r>
              <a:rPr lang="en-US" dirty="0" err="1"/>
              <a:t>miktarlarını</a:t>
            </a:r>
            <a:r>
              <a:rPr lang="en-US" dirty="0"/>
              <a:t> </a:t>
            </a:r>
            <a:r>
              <a:rPr lang="en-US" dirty="0" err="1"/>
              <a:t>tahmin</a:t>
            </a:r>
            <a:r>
              <a:rPr lang="en-US" dirty="0"/>
              <a:t> </a:t>
            </a:r>
            <a:r>
              <a:rPr lang="en-US" dirty="0" err="1"/>
              <a:t>etmeye</a:t>
            </a:r>
            <a:r>
              <a:rPr lang="en-US" dirty="0"/>
              <a:t> </a:t>
            </a:r>
            <a:r>
              <a:rPr lang="en-US" dirty="0" err="1"/>
              <a:t>çalışalım</a:t>
            </a:r>
            <a:r>
              <a:rPr lang="en-US" dirty="0"/>
              <a:t>:</a:t>
            </a:r>
          </a:p>
          <a:p>
            <a:pPr algn="just"/>
            <a:endParaRPr lang="en-US" dirty="0"/>
          </a:p>
          <a:p>
            <a:pPr algn="just"/>
            <a:r>
              <a:rPr lang="en-US" dirty="0" err="1"/>
              <a:t>Aylar</a:t>
            </a:r>
            <a:r>
              <a:rPr lang="en-US" dirty="0"/>
              <a:t>: </a:t>
            </a:r>
            <a:r>
              <a:rPr lang="en-US" dirty="0" err="1"/>
              <a:t>Ocak</a:t>
            </a:r>
            <a:r>
              <a:rPr lang="en-US" dirty="0"/>
              <a:t>, </a:t>
            </a:r>
            <a:r>
              <a:rPr lang="en-US" dirty="0" err="1"/>
              <a:t>Şubat</a:t>
            </a:r>
            <a:r>
              <a:rPr lang="en-US" dirty="0"/>
              <a:t>, Mart</a:t>
            </a:r>
          </a:p>
          <a:p>
            <a:pPr algn="just"/>
            <a:r>
              <a:rPr lang="en-US" dirty="0" err="1"/>
              <a:t>Gerçek</a:t>
            </a:r>
            <a:r>
              <a:rPr lang="en-US" dirty="0"/>
              <a:t> </a:t>
            </a:r>
            <a:r>
              <a:rPr lang="en-US" dirty="0" err="1"/>
              <a:t>satış</a:t>
            </a:r>
            <a:r>
              <a:rPr lang="en-US" dirty="0"/>
              <a:t> </a:t>
            </a:r>
            <a:r>
              <a:rPr lang="en-US" dirty="0" err="1"/>
              <a:t>miktarları</a:t>
            </a:r>
            <a:r>
              <a:rPr lang="en-US" dirty="0"/>
              <a:t>: 100.000, 120.000, 150.000</a:t>
            </a:r>
          </a:p>
          <a:p>
            <a:pPr algn="just"/>
            <a:r>
              <a:rPr lang="en-US" dirty="0" err="1"/>
              <a:t>Tahmin</a:t>
            </a:r>
            <a:r>
              <a:rPr lang="en-US" dirty="0"/>
              <a:t> </a:t>
            </a:r>
            <a:r>
              <a:rPr lang="en-US" dirty="0" err="1"/>
              <a:t>edilen</a:t>
            </a:r>
            <a:r>
              <a:rPr lang="en-US" dirty="0"/>
              <a:t> </a:t>
            </a:r>
            <a:r>
              <a:rPr lang="en-US" dirty="0" err="1"/>
              <a:t>satış</a:t>
            </a:r>
            <a:r>
              <a:rPr lang="en-US" dirty="0"/>
              <a:t> </a:t>
            </a:r>
            <a:r>
              <a:rPr lang="en-US" dirty="0" err="1"/>
              <a:t>miktarları</a:t>
            </a:r>
            <a:r>
              <a:rPr lang="en-US" dirty="0"/>
              <a:t>: 110.000, 115.000, 130.000</a:t>
            </a:r>
          </a:p>
          <a:p>
            <a:pPr algn="just"/>
            <a:r>
              <a:rPr lang="en-US" dirty="0"/>
              <a:t>MSE, </a:t>
            </a:r>
            <a:r>
              <a:rPr lang="en-US" dirty="0" err="1"/>
              <a:t>gerçek</a:t>
            </a:r>
            <a:r>
              <a:rPr lang="en-US" dirty="0"/>
              <a:t> </a:t>
            </a:r>
            <a:r>
              <a:rPr lang="en-US" dirty="0" err="1"/>
              <a:t>değerler</a:t>
            </a:r>
            <a:r>
              <a:rPr lang="en-US" dirty="0"/>
              <a:t> </a:t>
            </a:r>
            <a:r>
              <a:rPr lang="en-US" dirty="0" err="1"/>
              <a:t>ile</a:t>
            </a:r>
            <a:r>
              <a:rPr lang="en-US" dirty="0"/>
              <a:t> </a:t>
            </a:r>
            <a:r>
              <a:rPr lang="en-US" dirty="0" err="1"/>
              <a:t>tahmin</a:t>
            </a:r>
            <a:r>
              <a:rPr lang="en-US" dirty="0"/>
              <a:t> </a:t>
            </a:r>
            <a:r>
              <a:rPr lang="en-US" dirty="0" err="1"/>
              <a:t>edilen</a:t>
            </a:r>
            <a:r>
              <a:rPr lang="en-US" dirty="0"/>
              <a:t> </a:t>
            </a:r>
            <a:r>
              <a:rPr lang="en-US" dirty="0" err="1"/>
              <a:t>değerler</a:t>
            </a:r>
            <a:r>
              <a:rPr lang="en-US" dirty="0"/>
              <a:t> </a:t>
            </a:r>
            <a:r>
              <a:rPr lang="en-US" dirty="0" err="1"/>
              <a:t>arasındaki</a:t>
            </a:r>
            <a:r>
              <a:rPr lang="en-US" dirty="0"/>
              <a:t> </a:t>
            </a:r>
            <a:r>
              <a:rPr lang="en-US" dirty="0" err="1"/>
              <a:t>karelerin</a:t>
            </a:r>
            <a:r>
              <a:rPr lang="en-US" dirty="0"/>
              <a:t> </a:t>
            </a:r>
            <a:r>
              <a:rPr lang="en-US" dirty="0" err="1"/>
              <a:t>ortalamasını</a:t>
            </a:r>
            <a:r>
              <a:rPr lang="en-US" dirty="0"/>
              <a:t> </a:t>
            </a:r>
            <a:r>
              <a:rPr lang="en-US" dirty="0" err="1"/>
              <a:t>hesaplamak</a:t>
            </a:r>
            <a:r>
              <a:rPr lang="en-US" dirty="0"/>
              <a:t> </a:t>
            </a:r>
            <a:r>
              <a:rPr lang="en-US" dirty="0" err="1"/>
              <a:t>için</a:t>
            </a:r>
            <a:r>
              <a:rPr lang="en-US" dirty="0"/>
              <a:t> </a:t>
            </a:r>
            <a:r>
              <a:rPr lang="en-US" dirty="0" err="1"/>
              <a:t>kullanılır</a:t>
            </a:r>
            <a:r>
              <a:rPr lang="en-US" dirty="0"/>
              <a:t>:</a:t>
            </a:r>
          </a:p>
          <a:p>
            <a:pPr algn="just"/>
            <a:endParaRPr lang="en-US" dirty="0"/>
          </a:p>
          <a:p>
            <a:pPr algn="just"/>
            <a:r>
              <a:rPr lang="en-US" dirty="0"/>
              <a:t>MSE = (1/3) * ((100.000 - 110.000)^2 + (120.000 - 115.000)^2 + (150.000 - 130.000)^2)</a:t>
            </a:r>
          </a:p>
          <a:p>
            <a:pPr algn="just"/>
            <a:endParaRPr lang="en-US" dirty="0"/>
          </a:p>
          <a:p>
            <a:pPr algn="just"/>
            <a:r>
              <a:rPr lang="en-US" dirty="0"/>
              <a:t>MSE = (1/3) * (100 + 16 + 169) = 867</a:t>
            </a:r>
          </a:p>
          <a:p>
            <a:pPr algn="just"/>
            <a:endParaRPr lang="en-US" dirty="0"/>
          </a:p>
          <a:p>
            <a:pPr algn="just"/>
            <a:r>
              <a:rPr lang="en-US" dirty="0"/>
              <a:t>Bu </a:t>
            </a:r>
            <a:r>
              <a:rPr lang="en-US" dirty="0" err="1"/>
              <a:t>sonuç</a:t>
            </a:r>
            <a:r>
              <a:rPr lang="en-US" dirty="0"/>
              <a:t>, </a:t>
            </a:r>
            <a:r>
              <a:rPr lang="en-US" dirty="0" err="1"/>
              <a:t>tahmin</a:t>
            </a:r>
            <a:r>
              <a:rPr lang="en-US" dirty="0"/>
              <a:t> </a:t>
            </a:r>
            <a:r>
              <a:rPr lang="en-US" dirty="0" err="1"/>
              <a:t>edilen</a:t>
            </a:r>
            <a:r>
              <a:rPr lang="en-US" dirty="0"/>
              <a:t> </a:t>
            </a:r>
            <a:r>
              <a:rPr lang="en-US" dirty="0" err="1"/>
              <a:t>satış</a:t>
            </a:r>
            <a:r>
              <a:rPr lang="en-US" dirty="0"/>
              <a:t> </a:t>
            </a:r>
            <a:r>
              <a:rPr lang="en-US" dirty="0" err="1"/>
              <a:t>miktarlarının</a:t>
            </a:r>
            <a:r>
              <a:rPr lang="en-US" dirty="0"/>
              <a:t> </a:t>
            </a:r>
            <a:r>
              <a:rPr lang="en-US" dirty="0" err="1"/>
              <a:t>gerçek</a:t>
            </a:r>
            <a:r>
              <a:rPr lang="en-US" dirty="0"/>
              <a:t> </a:t>
            </a:r>
            <a:r>
              <a:rPr lang="en-US" dirty="0" err="1"/>
              <a:t>satış</a:t>
            </a:r>
            <a:r>
              <a:rPr lang="en-US" dirty="0"/>
              <a:t> </a:t>
            </a:r>
            <a:r>
              <a:rPr lang="en-US" dirty="0" err="1"/>
              <a:t>miktarlarına</a:t>
            </a:r>
            <a:r>
              <a:rPr lang="en-US" dirty="0"/>
              <a:t> </a:t>
            </a:r>
            <a:r>
              <a:rPr lang="en-US" dirty="0" err="1"/>
              <a:t>ortalama</a:t>
            </a:r>
            <a:r>
              <a:rPr lang="en-US" dirty="0"/>
              <a:t> </a:t>
            </a:r>
            <a:r>
              <a:rPr lang="en-US" dirty="0" err="1"/>
              <a:t>olarak</a:t>
            </a:r>
            <a:r>
              <a:rPr lang="en-US" dirty="0"/>
              <a:t> 867 </a:t>
            </a:r>
            <a:r>
              <a:rPr lang="en-US" dirty="0" err="1"/>
              <a:t>birim</a:t>
            </a:r>
            <a:r>
              <a:rPr lang="en-US" dirty="0"/>
              <a:t> </a:t>
            </a:r>
            <a:r>
              <a:rPr lang="en-US" dirty="0" err="1"/>
              <a:t>uzak</a:t>
            </a:r>
            <a:r>
              <a:rPr lang="en-US" dirty="0"/>
              <a:t> </a:t>
            </a:r>
            <a:r>
              <a:rPr lang="en-US" dirty="0" err="1"/>
              <a:t>olduğunu</a:t>
            </a:r>
            <a:r>
              <a:rPr lang="en-US" dirty="0"/>
              <a:t> </a:t>
            </a:r>
            <a:r>
              <a:rPr lang="en-US" dirty="0" err="1"/>
              <a:t>gösterir</a:t>
            </a:r>
            <a:r>
              <a:rPr lang="en-US" dirty="0"/>
              <a:t>.</a:t>
            </a:r>
          </a:p>
        </p:txBody>
      </p:sp>
    </p:spTree>
    <p:extLst>
      <p:ext uri="{BB962C8B-B14F-4D97-AF65-F5344CB8AC3E}">
        <p14:creationId xmlns:p14="http://schemas.microsoft.com/office/powerpoint/2010/main" val="52763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492125"/>
            <a:ext cx="8911687" cy="1280890"/>
          </a:xfrm>
        </p:spPr>
        <p:txBody>
          <a:bodyPr>
            <a:normAutofit/>
          </a:bodyPr>
          <a:lstStyle/>
          <a:p>
            <a:r>
              <a:rPr lang="en-US" dirty="0"/>
              <a:t>Root Mean Squared Error (RMSE)</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İçerik Yer Tutucusu 2">
            <a:extLst>
              <a:ext uri="{FF2B5EF4-FFF2-40B4-BE49-F238E27FC236}">
                <a16:creationId xmlns:a16="http://schemas.microsoft.com/office/drawing/2014/main" id="{CD34F1C8-341F-788D-2DCA-9DEF0ADA6042}"/>
              </a:ext>
            </a:extLst>
          </p:cNvPr>
          <p:cNvSpPr>
            <a:spLocks noGrp="1"/>
          </p:cNvSpPr>
          <p:nvPr>
            <p:ph idx="1"/>
          </p:nvPr>
        </p:nvSpPr>
        <p:spPr>
          <a:xfrm>
            <a:off x="1417638" y="1404938"/>
            <a:ext cx="10086975" cy="4960937"/>
          </a:xfrm>
        </p:spPr>
        <p:txBody>
          <a:bodyPr>
            <a:normAutofit fontScale="92500" lnSpcReduction="10000"/>
          </a:bodyPr>
          <a:lstStyle/>
          <a:p>
            <a:pPr algn="l"/>
            <a:r>
              <a:rPr lang="tr-TR" i="0" dirty="0" err="1">
                <a:solidFill>
                  <a:schemeClr val="tx1"/>
                </a:solidFill>
                <a:effectLst/>
              </a:rPr>
              <a:t>Mean</a:t>
            </a:r>
            <a:r>
              <a:rPr lang="tr-TR" i="0" dirty="0">
                <a:solidFill>
                  <a:schemeClr val="tx1"/>
                </a:solidFill>
                <a:effectLst/>
              </a:rPr>
              <a:t> </a:t>
            </a:r>
            <a:r>
              <a:rPr lang="tr-TR" i="0" dirty="0" err="1">
                <a:solidFill>
                  <a:schemeClr val="tx1"/>
                </a:solidFill>
                <a:effectLst/>
              </a:rPr>
              <a:t>Squared</a:t>
            </a:r>
            <a:r>
              <a:rPr lang="tr-TR" i="0" dirty="0">
                <a:solidFill>
                  <a:schemeClr val="tx1"/>
                </a:solidFill>
                <a:effectLst/>
              </a:rPr>
              <a:t> </a:t>
            </a:r>
            <a:r>
              <a:rPr lang="tr-TR" i="0" dirty="0" err="1">
                <a:solidFill>
                  <a:schemeClr val="tx1"/>
                </a:solidFill>
                <a:effectLst/>
              </a:rPr>
              <a:t>Error</a:t>
            </a:r>
            <a:r>
              <a:rPr lang="tr-TR" i="0" dirty="0">
                <a:solidFill>
                  <a:schemeClr val="tx1"/>
                </a:solidFill>
                <a:effectLst/>
              </a:rPr>
              <a:t> (MSE) metriğinin kareköküdür. Bu metrik, gerçek değerler ile tahmin edilen değerler arasındaki ortalama hata olarak hesaplanır ve gerçek değerlerin birimine eşit olur. Formül olarak aşağıdaki gibi gösterilir:</a:t>
            </a:r>
          </a:p>
          <a:p>
            <a:pPr algn="l"/>
            <a:endParaRPr lang="tr-TR" i="0" dirty="0">
              <a:solidFill>
                <a:schemeClr val="tx1"/>
              </a:solidFill>
              <a:effectLst/>
            </a:endParaRPr>
          </a:p>
          <a:p>
            <a:pPr algn="l"/>
            <a:r>
              <a:rPr lang="tr-TR" i="0" dirty="0">
                <a:solidFill>
                  <a:schemeClr val="tx1"/>
                </a:solidFill>
                <a:effectLst/>
              </a:rPr>
              <a:t>RMSE = </a:t>
            </a:r>
            <a:r>
              <a:rPr lang="tr-TR" i="0" dirty="0" err="1">
                <a:solidFill>
                  <a:schemeClr val="tx1"/>
                </a:solidFill>
                <a:effectLst/>
              </a:rPr>
              <a:t>sqrt</a:t>
            </a:r>
            <a:r>
              <a:rPr lang="tr-TR" i="0" dirty="0">
                <a:solidFill>
                  <a:schemeClr val="tx1"/>
                </a:solidFill>
                <a:effectLst/>
              </a:rPr>
              <a:t>(MSE) = </a:t>
            </a:r>
            <a:r>
              <a:rPr lang="tr-TR" i="0" dirty="0" err="1">
                <a:solidFill>
                  <a:schemeClr val="tx1"/>
                </a:solidFill>
                <a:effectLst/>
              </a:rPr>
              <a:t>sqrt</a:t>
            </a:r>
            <a:r>
              <a:rPr lang="tr-TR" i="0" dirty="0">
                <a:solidFill>
                  <a:schemeClr val="tx1"/>
                </a:solidFill>
                <a:effectLst/>
              </a:rPr>
              <a:t>( (1/n) * </a:t>
            </a:r>
            <a:r>
              <a:rPr lang="el-GR" i="0" dirty="0">
                <a:solidFill>
                  <a:schemeClr val="tx1"/>
                </a:solidFill>
                <a:effectLst/>
              </a:rPr>
              <a:t>Σ (</a:t>
            </a:r>
            <a:r>
              <a:rPr lang="tr-TR" i="0" dirty="0" err="1">
                <a:solidFill>
                  <a:schemeClr val="tx1"/>
                </a:solidFill>
                <a:effectLst/>
              </a:rPr>
              <a:t>Actual_i</a:t>
            </a:r>
            <a:r>
              <a:rPr lang="tr-TR" i="0" dirty="0">
                <a:solidFill>
                  <a:schemeClr val="tx1"/>
                </a:solidFill>
                <a:effectLst/>
              </a:rPr>
              <a:t> - </a:t>
            </a:r>
            <a:r>
              <a:rPr lang="tr-TR" i="0" dirty="0" err="1">
                <a:solidFill>
                  <a:schemeClr val="tx1"/>
                </a:solidFill>
                <a:effectLst/>
              </a:rPr>
              <a:t>Predicted_i</a:t>
            </a:r>
            <a:r>
              <a:rPr lang="tr-TR" i="0" dirty="0">
                <a:solidFill>
                  <a:schemeClr val="tx1"/>
                </a:solidFill>
                <a:effectLst/>
              </a:rPr>
              <a:t>)^2 )</a:t>
            </a:r>
          </a:p>
          <a:p>
            <a:pPr algn="l"/>
            <a:endParaRPr lang="tr-TR" i="0" dirty="0">
              <a:solidFill>
                <a:schemeClr val="tx1"/>
              </a:solidFill>
              <a:effectLst/>
            </a:endParaRPr>
          </a:p>
          <a:p>
            <a:pPr algn="just"/>
            <a:r>
              <a:rPr lang="tr-TR" i="0" dirty="0">
                <a:solidFill>
                  <a:schemeClr val="tx1"/>
                </a:solidFill>
                <a:effectLst/>
              </a:rPr>
              <a:t>Burada:</a:t>
            </a:r>
          </a:p>
          <a:p>
            <a:pPr algn="l"/>
            <a:endParaRPr lang="tr-TR" i="0" dirty="0">
              <a:solidFill>
                <a:schemeClr val="tx1"/>
              </a:solidFill>
              <a:effectLst/>
            </a:endParaRPr>
          </a:p>
          <a:p>
            <a:pPr algn="l"/>
            <a:r>
              <a:rPr lang="tr-TR" i="0" dirty="0">
                <a:solidFill>
                  <a:schemeClr val="tx1"/>
                </a:solidFill>
                <a:effectLst/>
              </a:rPr>
              <a:t>n: gözlem sayısı</a:t>
            </a:r>
          </a:p>
          <a:p>
            <a:pPr algn="l"/>
            <a:r>
              <a:rPr lang="tr-TR" i="0" dirty="0" err="1">
                <a:solidFill>
                  <a:schemeClr val="tx1"/>
                </a:solidFill>
                <a:effectLst/>
              </a:rPr>
              <a:t>Actual_i</a:t>
            </a:r>
            <a:r>
              <a:rPr lang="tr-TR" i="0" dirty="0">
                <a:solidFill>
                  <a:schemeClr val="tx1"/>
                </a:solidFill>
                <a:effectLst/>
              </a:rPr>
              <a:t>: i. gözlem için gerçek değer</a:t>
            </a:r>
          </a:p>
          <a:p>
            <a:pPr algn="l"/>
            <a:r>
              <a:rPr lang="tr-TR" i="0" dirty="0" err="1">
                <a:solidFill>
                  <a:schemeClr val="tx1"/>
                </a:solidFill>
                <a:effectLst/>
              </a:rPr>
              <a:t>Predicted_i</a:t>
            </a:r>
            <a:r>
              <a:rPr lang="tr-TR" i="0" dirty="0">
                <a:solidFill>
                  <a:schemeClr val="tx1"/>
                </a:solidFill>
                <a:effectLst/>
              </a:rPr>
              <a:t>: i. gözlem için tahmin edilen değer</a:t>
            </a:r>
          </a:p>
          <a:p>
            <a:pPr algn="l"/>
            <a:r>
              <a:rPr lang="tr-TR" i="0" dirty="0">
                <a:solidFill>
                  <a:schemeClr val="tx1"/>
                </a:solidFill>
                <a:effectLst/>
              </a:rPr>
              <a:t>RMSE, </a:t>
            </a:r>
            <a:r>
              <a:rPr lang="tr-TR" i="0" dirty="0" err="1">
                <a:solidFill>
                  <a:schemeClr val="tx1"/>
                </a:solidFill>
                <a:effectLst/>
              </a:rPr>
              <a:t>MSE'nin</a:t>
            </a:r>
            <a:r>
              <a:rPr lang="tr-TR" i="0" dirty="0">
                <a:solidFill>
                  <a:schemeClr val="tx1"/>
                </a:solidFill>
                <a:effectLst/>
              </a:rPr>
              <a:t> karekökü olarak hesaplanması nedeniyle, </a:t>
            </a:r>
            <a:r>
              <a:rPr lang="tr-TR" i="0" dirty="0" err="1">
                <a:solidFill>
                  <a:schemeClr val="tx1"/>
                </a:solidFill>
                <a:effectLst/>
              </a:rPr>
              <a:t>MSE'de</a:t>
            </a:r>
            <a:r>
              <a:rPr lang="tr-TR" i="0" dirty="0">
                <a:solidFill>
                  <a:schemeClr val="tx1"/>
                </a:solidFill>
                <a:effectLst/>
              </a:rPr>
              <a:t> büyük hata değerlerinin ağır </a:t>
            </a:r>
            <a:r>
              <a:rPr lang="tr-TR" i="0" dirty="0" err="1">
                <a:solidFill>
                  <a:schemeClr val="tx1"/>
                </a:solidFill>
                <a:effectLst/>
              </a:rPr>
              <a:t>ağırlıklandığının</a:t>
            </a:r>
            <a:r>
              <a:rPr lang="tr-TR" i="0" dirty="0">
                <a:solidFill>
                  <a:schemeClr val="tx1"/>
                </a:solidFill>
                <a:effectLst/>
              </a:rPr>
              <a:t> önüne geçer ve gerçek değerler ile tahmin edilen değerler arasındaki ortalama hata olarak hesaplanır. Bu nedenle, RMSE, tahminlerin gerçek değerlerle ne kadar uyumlu olduğunu ölçer ve veri madenciliği için yaygın olarak kullanılan bir metriktir.</a:t>
            </a:r>
          </a:p>
        </p:txBody>
      </p:sp>
    </p:spTree>
    <p:extLst>
      <p:ext uri="{BB962C8B-B14F-4D97-AF65-F5344CB8AC3E}">
        <p14:creationId xmlns:p14="http://schemas.microsoft.com/office/powerpoint/2010/main" val="12917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89619" y="579722"/>
            <a:ext cx="9365296" cy="1280890"/>
          </a:xfrm>
        </p:spPr>
        <p:txBody>
          <a:bodyPr>
            <a:normAutofit/>
          </a:bodyPr>
          <a:lstStyle/>
          <a:p>
            <a:r>
              <a:rPr lang="en-US" dirty="0"/>
              <a:t>Root Mean Squared Error (RMSE)</a:t>
            </a:r>
            <a:r>
              <a:rPr lang="tr-TR" dirty="0"/>
              <a:t> Örneği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İçerik Yer Tutucusu 2">
            <a:extLst>
              <a:ext uri="{FF2B5EF4-FFF2-40B4-BE49-F238E27FC236}">
                <a16:creationId xmlns:a16="http://schemas.microsoft.com/office/drawing/2014/main" id="{F1263091-8B17-B4BF-D57F-817683AC7B4D}"/>
              </a:ext>
            </a:extLst>
          </p:cNvPr>
          <p:cNvSpPr>
            <a:spLocks noGrp="1"/>
          </p:cNvSpPr>
          <p:nvPr>
            <p:ph idx="1"/>
          </p:nvPr>
        </p:nvSpPr>
        <p:spPr>
          <a:xfrm>
            <a:off x="1644563" y="1346929"/>
            <a:ext cx="9655408" cy="5169281"/>
          </a:xfrm>
        </p:spPr>
        <p:txBody>
          <a:bodyPr>
            <a:normAutofit/>
          </a:bodyPr>
          <a:lstStyle/>
          <a:p>
            <a:pPr algn="just"/>
            <a:r>
              <a:rPr lang="en-US" dirty="0"/>
              <a:t>Root Mean Squared Error (RMSE) </a:t>
            </a:r>
            <a:r>
              <a:rPr lang="en-US" dirty="0" err="1"/>
              <a:t>metriğini</a:t>
            </a:r>
            <a:r>
              <a:rPr lang="en-US" dirty="0"/>
              <a:t> </a:t>
            </a:r>
            <a:r>
              <a:rPr lang="en-US" dirty="0" err="1"/>
              <a:t>örneklemek</a:t>
            </a:r>
            <a:r>
              <a:rPr lang="en-US" dirty="0"/>
              <a:t> </a:t>
            </a:r>
            <a:r>
              <a:rPr lang="en-US" dirty="0" err="1"/>
              <a:t>için</a:t>
            </a:r>
            <a:r>
              <a:rPr lang="en-US" dirty="0"/>
              <a:t>, </a:t>
            </a:r>
            <a:r>
              <a:rPr lang="en-US" dirty="0" err="1"/>
              <a:t>öncelikle</a:t>
            </a:r>
            <a:r>
              <a:rPr lang="en-US" dirty="0"/>
              <a:t> Mean Squared Error (MSE) </a:t>
            </a:r>
            <a:r>
              <a:rPr lang="en-US" dirty="0" err="1"/>
              <a:t>metriğinin</a:t>
            </a:r>
            <a:r>
              <a:rPr lang="en-US" dirty="0"/>
              <a:t> </a:t>
            </a:r>
            <a:r>
              <a:rPr lang="en-US" dirty="0" err="1"/>
              <a:t>hesaplanması</a:t>
            </a:r>
            <a:r>
              <a:rPr lang="en-US" dirty="0"/>
              <a:t> </a:t>
            </a:r>
            <a:r>
              <a:rPr lang="en-US" dirty="0" err="1"/>
              <a:t>gerekir</a:t>
            </a:r>
            <a:r>
              <a:rPr lang="en-US" dirty="0"/>
              <a:t>. </a:t>
            </a:r>
            <a:r>
              <a:rPr lang="en-US" dirty="0" err="1"/>
              <a:t>Örneğin</a:t>
            </a:r>
            <a:r>
              <a:rPr lang="en-US" dirty="0"/>
              <a:t>, </a:t>
            </a:r>
            <a:r>
              <a:rPr lang="en-US" dirty="0" err="1"/>
              <a:t>önceki</a:t>
            </a:r>
            <a:r>
              <a:rPr lang="en-US" dirty="0"/>
              <a:t> </a:t>
            </a:r>
            <a:r>
              <a:rPr lang="en-US" dirty="0" err="1"/>
              <a:t>örnekte</a:t>
            </a:r>
            <a:r>
              <a:rPr lang="en-US" dirty="0"/>
              <a:t>, </a:t>
            </a:r>
            <a:r>
              <a:rPr lang="en-US" dirty="0" err="1"/>
              <a:t>perakende</a:t>
            </a:r>
            <a:r>
              <a:rPr lang="en-US" dirty="0"/>
              <a:t> </a:t>
            </a:r>
            <a:r>
              <a:rPr lang="en-US" dirty="0" err="1"/>
              <a:t>mağazasının</a:t>
            </a:r>
            <a:r>
              <a:rPr lang="en-US" dirty="0"/>
              <a:t> </a:t>
            </a:r>
            <a:r>
              <a:rPr lang="en-US" dirty="0" err="1"/>
              <a:t>aylık</a:t>
            </a:r>
            <a:r>
              <a:rPr lang="en-US" dirty="0"/>
              <a:t> </a:t>
            </a:r>
            <a:r>
              <a:rPr lang="en-US" dirty="0" err="1"/>
              <a:t>satış</a:t>
            </a:r>
            <a:r>
              <a:rPr lang="en-US" dirty="0"/>
              <a:t> </a:t>
            </a:r>
            <a:r>
              <a:rPr lang="en-US" dirty="0" err="1"/>
              <a:t>miktarlarını</a:t>
            </a:r>
            <a:r>
              <a:rPr lang="en-US" dirty="0"/>
              <a:t> </a:t>
            </a:r>
            <a:r>
              <a:rPr lang="en-US" dirty="0" err="1"/>
              <a:t>tahmin</a:t>
            </a:r>
            <a:r>
              <a:rPr lang="en-US" dirty="0"/>
              <a:t> </a:t>
            </a:r>
            <a:r>
              <a:rPr lang="en-US" dirty="0" err="1"/>
              <a:t>ettiğimiz</a:t>
            </a:r>
            <a:r>
              <a:rPr lang="en-US" dirty="0"/>
              <a:t> </a:t>
            </a:r>
            <a:r>
              <a:rPr lang="en-US" dirty="0" err="1"/>
              <a:t>veri</a:t>
            </a:r>
            <a:r>
              <a:rPr lang="en-US" dirty="0"/>
              <a:t> </a:t>
            </a:r>
            <a:r>
              <a:rPr lang="en-US" dirty="0" err="1"/>
              <a:t>seti</a:t>
            </a:r>
            <a:r>
              <a:rPr lang="en-US" dirty="0"/>
              <a:t> </a:t>
            </a:r>
            <a:r>
              <a:rPr lang="en-US" dirty="0" err="1"/>
              <a:t>için</a:t>
            </a:r>
            <a:r>
              <a:rPr lang="en-US" dirty="0"/>
              <a:t> MSE </a:t>
            </a:r>
            <a:r>
              <a:rPr lang="en-US" dirty="0" err="1"/>
              <a:t>değeri</a:t>
            </a:r>
            <a:r>
              <a:rPr lang="en-US" dirty="0"/>
              <a:t> 867 </a:t>
            </a:r>
            <a:r>
              <a:rPr lang="en-US" dirty="0" err="1"/>
              <a:t>idi</a:t>
            </a:r>
            <a:r>
              <a:rPr lang="en-US" dirty="0"/>
              <a:t>.</a:t>
            </a:r>
          </a:p>
          <a:p>
            <a:pPr algn="just"/>
            <a:endParaRPr lang="en-US" dirty="0"/>
          </a:p>
          <a:p>
            <a:pPr algn="just"/>
            <a:r>
              <a:rPr lang="en-US" dirty="0"/>
              <a:t>RMSE, MSE </a:t>
            </a:r>
            <a:r>
              <a:rPr lang="en-US" dirty="0" err="1"/>
              <a:t>metriğinin</a:t>
            </a:r>
            <a:r>
              <a:rPr lang="en-US" dirty="0"/>
              <a:t> </a:t>
            </a:r>
            <a:r>
              <a:rPr lang="en-US" dirty="0" err="1"/>
              <a:t>karekökünü</a:t>
            </a:r>
            <a:r>
              <a:rPr lang="en-US" dirty="0"/>
              <a:t> </a:t>
            </a:r>
            <a:r>
              <a:rPr lang="en-US" dirty="0" err="1"/>
              <a:t>hesaplamak</a:t>
            </a:r>
            <a:r>
              <a:rPr lang="en-US" dirty="0"/>
              <a:t> </a:t>
            </a:r>
            <a:r>
              <a:rPr lang="en-US" dirty="0" err="1"/>
              <a:t>için</a:t>
            </a:r>
            <a:r>
              <a:rPr lang="en-US" dirty="0"/>
              <a:t> </a:t>
            </a:r>
            <a:r>
              <a:rPr lang="en-US" dirty="0" err="1"/>
              <a:t>kullanılır</a:t>
            </a:r>
            <a:r>
              <a:rPr lang="en-US" dirty="0"/>
              <a:t>:</a:t>
            </a:r>
          </a:p>
          <a:p>
            <a:pPr algn="just"/>
            <a:endParaRPr lang="en-US" dirty="0"/>
          </a:p>
          <a:p>
            <a:pPr algn="just"/>
            <a:r>
              <a:rPr lang="en-US" dirty="0"/>
              <a:t>RMSE = sqrt(MSE) = sqrt(867) = 29.4</a:t>
            </a:r>
          </a:p>
          <a:p>
            <a:pPr algn="just"/>
            <a:endParaRPr lang="en-US" dirty="0"/>
          </a:p>
          <a:p>
            <a:pPr algn="just"/>
            <a:r>
              <a:rPr lang="en-US" dirty="0"/>
              <a:t>Bu </a:t>
            </a:r>
            <a:r>
              <a:rPr lang="en-US" dirty="0" err="1"/>
              <a:t>sonuç</a:t>
            </a:r>
            <a:r>
              <a:rPr lang="en-US" dirty="0"/>
              <a:t>, </a:t>
            </a:r>
            <a:r>
              <a:rPr lang="en-US" dirty="0" err="1"/>
              <a:t>tahmin</a:t>
            </a:r>
            <a:r>
              <a:rPr lang="en-US" dirty="0"/>
              <a:t> </a:t>
            </a:r>
            <a:r>
              <a:rPr lang="en-US" dirty="0" err="1"/>
              <a:t>edilen</a:t>
            </a:r>
            <a:r>
              <a:rPr lang="en-US" dirty="0"/>
              <a:t> </a:t>
            </a:r>
            <a:r>
              <a:rPr lang="en-US" dirty="0" err="1"/>
              <a:t>satış</a:t>
            </a:r>
            <a:r>
              <a:rPr lang="en-US" dirty="0"/>
              <a:t> </a:t>
            </a:r>
            <a:r>
              <a:rPr lang="en-US" dirty="0" err="1"/>
              <a:t>miktarlarının</a:t>
            </a:r>
            <a:r>
              <a:rPr lang="en-US" dirty="0"/>
              <a:t> </a:t>
            </a:r>
            <a:r>
              <a:rPr lang="en-US" dirty="0" err="1"/>
              <a:t>gerçek</a:t>
            </a:r>
            <a:r>
              <a:rPr lang="en-US" dirty="0"/>
              <a:t> </a:t>
            </a:r>
            <a:r>
              <a:rPr lang="en-US" dirty="0" err="1"/>
              <a:t>satış</a:t>
            </a:r>
            <a:r>
              <a:rPr lang="en-US" dirty="0"/>
              <a:t> </a:t>
            </a:r>
            <a:r>
              <a:rPr lang="en-US" dirty="0" err="1"/>
              <a:t>miktarlarına</a:t>
            </a:r>
            <a:r>
              <a:rPr lang="en-US" dirty="0"/>
              <a:t> </a:t>
            </a:r>
            <a:r>
              <a:rPr lang="en-US" dirty="0" err="1"/>
              <a:t>ortalama</a:t>
            </a:r>
            <a:r>
              <a:rPr lang="en-US" dirty="0"/>
              <a:t> </a:t>
            </a:r>
            <a:r>
              <a:rPr lang="en-US" dirty="0" err="1"/>
              <a:t>olarak</a:t>
            </a:r>
            <a:r>
              <a:rPr lang="en-US" dirty="0"/>
              <a:t> 29.4 </a:t>
            </a:r>
            <a:r>
              <a:rPr lang="en-US" dirty="0" err="1"/>
              <a:t>birim</a:t>
            </a:r>
            <a:r>
              <a:rPr lang="en-US" dirty="0"/>
              <a:t> </a:t>
            </a:r>
            <a:r>
              <a:rPr lang="en-US" dirty="0" err="1"/>
              <a:t>uzak</a:t>
            </a:r>
            <a:r>
              <a:rPr lang="en-US" dirty="0"/>
              <a:t> </a:t>
            </a:r>
            <a:r>
              <a:rPr lang="en-US" dirty="0" err="1"/>
              <a:t>olduğunu</a:t>
            </a:r>
            <a:r>
              <a:rPr lang="en-US" dirty="0"/>
              <a:t> </a:t>
            </a:r>
            <a:r>
              <a:rPr lang="en-US" dirty="0" err="1"/>
              <a:t>gösterir</a:t>
            </a:r>
            <a:r>
              <a:rPr lang="en-US" dirty="0"/>
              <a:t>.</a:t>
            </a:r>
          </a:p>
        </p:txBody>
      </p:sp>
    </p:spTree>
    <p:extLst>
      <p:ext uri="{BB962C8B-B14F-4D97-AF65-F5344CB8AC3E}">
        <p14:creationId xmlns:p14="http://schemas.microsoft.com/office/powerpoint/2010/main" val="181677391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204</TotalTime>
  <Words>1636</Words>
  <Application>Microsoft Office PowerPoint</Application>
  <PresentationFormat>Geniş ekran</PresentationFormat>
  <Paragraphs>169</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Century Gothic</vt:lpstr>
      <vt:lpstr>Wingdings 3</vt:lpstr>
      <vt:lpstr>Duman</vt:lpstr>
      <vt:lpstr>Veri Madenciliği İçin Model Başarım Parametreleri</vt:lpstr>
      <vt:lpstr>İçindekiler</vt:lpstr>
      <vt:lpstr>Veri Madenciliği İçin Model Başarım Parametreleri </vt:lpstr>
      <vt:lpstr>Mean Absolute Percentage Error (MAPE)</vt:lpstr>
      <vt:lpstr>Mean Absolute Percentage Error (MAPE) Örneği </vt:lpstr>
      <vt:lpstr>Mean Squared Error (MSE)</vt:lpstr>
      <vt:lpstr>Mean Squared Error (MSE) Örneği  </vt:lpstr>
      <vt:lpstr>Root Mean Squared Error (RMSE)</vt:lpstr>
      <vt:lpstr>Root Mean Squared Error (RMSE) Örneği </vt:lpstr>
      <vt:lpstr>Mean Absolute Error (MAE)</vt:lpstr>
      <vt:lpstr>Mean Absolute Error (MAE) Örneği </vt:lpstr>
      <vt:lpstr>R-Squared (R^2)</vt:lpstr>
      <vt:lpstr>R-Squared (R^2) Örneği</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berat can katanalp</cp:lastModifiedBy>
  <cp:revision>39</cp:revision>
  <dcterms:created xsi:type="dcterms:W3CDTF">2020-04-15T07:57:29Z</dcterms:created>
  <dcterms:modified xsi:type="dcterms:W3CDTF">2023-01-12T20:58:05Z</dcterms:modified>
</cp:coreProperties>
</file>