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3" r:id="rId15"/>
    <p:sldId id="274" r:id="rId16"/>
    <p:sldId id="270"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94690" autoAdjust="0"/>
  </p:normalViewPr>
  <p:slideViewPr>
    <p:cSldViewPr snapToGrid="0">
      <p:cViewPr varScale="1">
        <p:scale>
          <a:sx n="81" d="100"/>
          <a:sy n="81"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1/15/2023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hyperlink" Target="https://www.veribilimiokulu.com/association-rules-analysis-with-weka/Lear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com/en/download/" TargetMode="External"/><Relationship Id="rId2" Type="http://schemas.openxmlformats.org/officeDocument/2006/relationships/hyperlink" Target="https://www.cs.waikato.ac.nz/ml/weka/downloading.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151529" y="2744087"/>
            <a:ext cx="9072282"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Weka programının tanıtımı</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a:xfrm>
            <a:off x="980388" y="4529540"/>
            <a:ext cx="331191" cy="365125"/>
          </a:xfrm>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US" b="1" dirty="0">
                <a:solidFill>
                  <a:schemeClr val="tx1"/>
                </a:solidFill>
              </a:rPr>
              <a:t>muhammed kado</a:t>
            </a:r>
            <a:endParaRPr lang="tr-TR" b="1" dirty="0">
              <a:solidFill>
                <a:schemeClr val="tx1"/>
              </a:solidFill>
            </a:endParaRPr>
          </a:p>
          <a:p>
            <a:r>
              <a:rPr lang="tr-TR" dirty="0">
                <a:solidFill>
                  <a:schemeClr val="tx1"/>
                </a:solidFill>
              </a:rPr>
              <a:t>Tarih                            : </a:t>
            </a:r>
            <a:r>
              <a:rPr lang="en-US" dirty="0">
                <a:solidFill>
                  <a:schemeClr val="tx1"/>
                </a:solidFill>
              </a:rPr>
              <a:t>15</a:t>
            </a:r>
            <a:r>
              <a:rPr lang="tr-TR" dirty="0">
                <a:solidFill>
                  <a:schemeClr val="tx1"/>
                </a:solidFill>
              </a:rPr>
              <a:t>/01/2023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i="0" dirty="0">
                <a:solidFill>
                  <a:schemeClr val="tx1"/>
                </a:solidFill>
                <a:effectLst/>
              </a:rPr>
              <a:t>Seçim Özellikleri Paneli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047628" y="2231300"/>
            <a:ext cx="5529235" cy="3837813"/>
          </a:xfrm>
        </p:spPr>
        <p:txBody>
          <a:bodyPr>
            <a:normAutofit/>
          </a:bodyPr>
          <a:lstStyle/>
          <a:p>
            <a:pPr algn="just"/>
            <a:r>
              <a:rPr lang="tr-TR" b="0" i="0" dirty="0">
                <a:solidFill>
                  <a:schemeClr val="tx1"/>
                </a:solidFill>
                <a:effectLst/>
              </a:rPr>
              <a:t>Seçim Özellikleri paneli. Bu panel, kullanıcıya veri setinde en önemli özellikleri seçme imkanı sunar. Özellik seçimi, veri madenciliği sürecinde önemli bir adımdır çünkü veri setinde yer alan özelliklerin çoğu modelin performansını etkilemez. Özellik seçimi ile, veri setinde yer alan önemsiz özellikler atılabilir ve modelin performansı arttırılabilir. Seçim Özellikleri paneli sayesinde kullanıcı veri setinde yer alan özellikleri filtreleyebilir, karşılaştırabilir ve seçebilir.</a:t>
            </a:r>
            <a:endParaRPr lang="tr-TR" dirty="0">
              <a:solidFill>
                <a:schemeClr val="tx1"/>
              </a:solidFill>
            </a:endParaRPr>
          </a:p>
        </p:txBody>
      </p:sp>
      <p:pic>
        <p:nvPicPr>
          <p:cNvPr id="6" name="Picture 5">
            <a:extLst>
              <a:ext uri="{FF2B5EF4-FFF2-40B4-BE49-F238E27FC236}">
                <a16:creationId xmlns:a16="http://schemas.microsoft.com/office/drawing/2014/main" id="{1C808D60-A79B-48DF-B9A1-C4986BBD86FB}"/>
              </a:ext>
            </a:extLst>
          </p:cNvPr>
          <p:cNvPicPr>
            <a:picLocks noChangeAspect="1"/>
          </p:cNvPicPr>
          <p:nvPr/>
        </p:nvPicPr>
        <p:blipFill>
          <a:blip r:embed="rId2"/>
          <a:stretch>
            <a:fillRect/>
          </a:stretch>
        </p:blipFill>
        <p:spPr>
          <a:xfrm>
            <a:off x="6840814" y="1854227"/>
            <a:ext cx="5181357" cy="4214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10067273" cy="831860"/>
          </a:xfrm>
        </p:spPr>
        <p:txBody>
          <a:bodyPr>
            <a:normAutofit/>
          </a:bodyPr>
          <a:lstStyle/>
          <a:p>
            <a:r>
              <a:rPr lang="tr-TR" i="0" dirty="0">
                <a:solidFill>
                  <a:srgbClr val="00B0F0"/>
                </a:solidFill>
                <a:effectLst/>
              </a:rPr>
              <a:t>Görselleştir Panel</a:t>
            </a:r>
            <a:r>
              <a:rPr lang="ar-SA" i="0" dirty="0">
                <a:solidFill>
                  <a:srgbClr val="00B0F0"/>
                </a:solidFill>
                <a:effectLst/>
              </a:rPr>
              <a:t> )</a:t>
            </a:r>
            <a:r>
              <a:rPr lang="en-US" i="0" dirty="0">
                <a:solidFill>
                  <a:srgbClr val="00B0F0"/>
                </a:solidFill>
                <a:effectLst/>
              </a:rPr>
              <a:t>Visualize</a:t>
            </a:r>
            <a:r>
              <a:rPr lang="ar-SA" i="0" dirty="0">
                <a:solidFill>
                  <a:srgbClr val="00B0F0"/>
                </a:solidFill>
                <a:effectLst/>
              </a:rPr>
              <a:t>(</a:t>
            </a:r>
            <a:r>
              <a:rPr lang="tr-TR" i="0" dirty="0">
                <a:solidFill>
                  <a:srgbClr val="00B0F0"/>
                </a:solidFill>
                <a:effectLst/>
              </a:rPr>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İçerik Yer Tutucusu 2">
            <a:extLst>
              <a:ext uri="{FF2B5EF4-FFF2-40B4-BE49-F238E27FC236}">
                <a16:creationId xmlns:a16="http://schemas.microsoft.com/office/drawing/2014/main" id="{B3B5D842-4039-48B6-B926-C5FD697018E0}"/>
              </a:ext>
            </a:extLst>
          </p:cNvPr>
          <p:cNvSpPr txBox="1">
            <a:spLocks/>
          </p:cNvSpPr>
          <p:nvPr/>
        </p:nvSpPr>
        <p:spPr>
          <a:xfrm>
            <a:off x="1311579" y="1808664"/>
            <a:ext cx="5529235" cy="38378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0" i="0" dirty="0">
                <a:solidFill>
                  <a:schemeClr val="tx1"/>
                </a:solidFill>
                <a:effectLst/>
              </a:rPr>
              <a:t>Görselleştirme paneli,</a:t>
            </a:r>
            <a:r>
              <a:rPr lang="ar-SA" b="0" i="0" dirty="0">
                <a:solidFill>
                  <a:schemeClr val="tx1"/>
                </a:solidFill>
                <a:effectLst/>
              </a:rPr>
              <a:t> </a:t>
            </a:r>
            <a:r>
              <a:rPr lang="tr-TR" b="0" i="0" dirty="0">
                <a:solidFill>
                  <a:schemeClr val="tx1"/>
                </a:solidFill>
                <a:effectLst/>
              </a:rPr>
              <a:t>Bu panel, kullanıcıya veri setlerini görsel olarak analiz etme imkanı sunar. Görselleştirme paneli sayesinde kullanıcı, veri setinde yer alan özellikler arasındaki ilişkileri, veri dağılımlarını ve kümelerin yapısını görsel olarak inceleyebilir. Bu panel, veri madenciliği sürecinde önemli bir adım olarak görülür çünkü kullanıcı veri setinde yer alan bilgileri daha kolay anlayabilir. Görselleştirme paneli sayesinde kullanıcı veri setinde yer alan bilgileri daha iyi kavrayabilir ve modelin performansını arttırmak için gerekli değişiklikleri yapabilir.</a:t>
            </a:r>
            <a:endParaRPr lang="tr-TR" dirty="0">
              <a:solidFill>
                <a:schemeClr val="tx1"/>
              </a:solidFill>
            </a:endParaRPr>
          </a:p>
        </p:txBody>
      </p:sp>
      <p:pic>
        <p:nvPicPr>
          <p:cNvPr id="9" name="Picture 8">
            <a:extLst>
              <a:ext uri="{FF2B5EF4-FFF2-40B4-BE49-F238E27FC236}">
                <a16:creationId xmlns:a16="http://schemas.microsoft.com/office/drawing/2014/main" id="{35505414-EA64-4DD2-BB60-C7AD5DA6AED3}"/>
              </a:ext>
            </a:extLst>
          </p:cNvPr>
          <p:cNvPicPr>
            <a:picLocks noChangeAspect="1"/>
          </p:cNvPicPr>
          <p:nvPr/>
        </p:nvPicPr>
        <p:blipFill>
          <a:blip r:embed="rId2"/>
          <a:stretch>
            <a:fillRect/>
          </a:stretch>
        </p:blipFill>
        <p:spPr>
          <a:xfrm>
            <a:off x="7089783" y="1533482"/>
            <a:ext cx="4784588" cy="4388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itle 5">
            <a:extLst>
              <a:ext uri="{FF2B5EF4-FFF2-40B4-BE49-F238E27FC236}">
                <a16:creationId xmlns:a16="http://schemas.microsoft.com/office/drawing/2014/main" id="{6E1DFB31-B1AC-4EB4-AED8-1A34632F1610}"/>
              </a:ext>
            </a:extLst>
          </p:cNvPr>
          <p:cNvSpPr>
            <a:spLocks noGrp="1"/>
          </p:cNvSpPr>
          <p:nvPr>
            <p:ph type="title"/>
          </p:nvPr>
        </p:nvSpPr>
        <p:spPr/>
        <p:txBody>
          <a:bodyPr/>
          <a:lstStyle/>
          <a:p>
            <a:r>
              <a:rPr lang="tr-TR" dirty="0" err="1"/>
              <a:t>Experimenter</a:t>
            </a:r>
            <a:endParaRPr lang="tr-TR" dirty="0"/>
          </a:p>
        </p:txBody>
      </p:sp>
      <p:sp>
        <p:nvSpPr>
          <p:cNvPr id="7" name="Content Placeholder 2">
            <a:extLst>
              <a:ext uri="{FF2B5EF4-FFF2-40B4-BE49-F238E27FC236}">
                <a16:creationId xmlns:a16="http://schemas.microsoft.com/office/drawing/2014/main" id="{4F6992E1-A4E5-46E7-959F-256EB52D7097}"/>
              </a:ext>
            </a:extLst>
          </p:cNvPr>
          <p:cNvSpPr>
            <a:spLocks noGrp="1"/>
          </p:cNvSpPr>
          <p:nvPr>
            <p:ph idx="1"/>
          </p:nvPr>
        </p:nvSpPr>
        <p:spPr>
          <a:xfrm>
            <a:off x="1910483" y="1699967"/>
            <a:ext cx="9316841" cy="1224639"/>
          </a:xfrm>
        </p:spPr>
        <p:txBody>
          <a:bodyPr/>
          <a:lstStyle/>
          <a:p>
            <a:r>
              <a:rPr lang="tr-TR" i="0" dirty="0" err="1">
                <a:solidFill>
                  <a:schemeClr val="tx1"/>
                </a:solidFill>
                <a:effectLst/>
              </a:rPr>
              <a:t>Experimenter</a:t>
            </a:r>
            <a:r>
              <a:rPr lang="tr-TR" i="0" dirty="0">
                <a:solidFill>
                  <a:schemeClr val="tx1"/>
                </a:solidFill>
                <a:effectLst/>
              </a:rPr>
              <a:t> kısmı; Kurulan modellere ait istatiksel testlerin yapıldığı, oluşan performansların kıyaslandığı ve elde edilen çıktıların </a:t>
            </a:r>
            <a:r>
              <a:rPr lang="tr-TR" i="0" dirty="0" err="1">
                <a:solidFill>
                  <a:schemeClr val="tx1"/>
                </a:solidFill>
                <a:effectLst/>
              </a:rPr>
              <a:t>veritabanı</a:t>
            </a:r>
            <a:r>
              <a:rPr lang="tr-TR" i="0" dirty="0">
                <a:solidFill>
                  <a:schemeClr val="tx1"/>
                </a:solidFill>
                <a:effectLst/>
              </a:rPr>
              <a:t> ve diğer ortamlara aktarıldığı kısımdır.</a:t>
            </a:r>
            <a:endParaRPr lang="tr-TR" dirty="0"/>
          </a:p>
        </p:txBody>
      </p:sp>
      <p:pic>
        <p:nvPicPr>
          <p:cNvPr id="9" name="Picture 8">
            <a:extLst>
              <a:ext uri="{FF2B5EF4-FFF2-40B4-BE49-F238E27FC236}">
                <a16:creationId xmlns:a16="http://schemas.microsoft.com/office/drawing/2014/main" id="{960922EF-C605-40EE-8CD6-CBA172FDF007}"/>
              </a:ext>
            </a:extLst>
          </p:cNvPr>
          <p:cNvPicPr>
            <a:picLocks noChangeAspect="1"/>
          </p:cNvPicPr>
          <p:nvPr/>
        </p:nvPicPr>
        <p:blipFill>
          <a:blip r:embed="rId2"/>
          <a:stretch>
            <a:fillRect/>
          </a:stretch>
        </p:blipFill>
        <p:spPr>
          <a:xfrm>
            <a:off x="2975165" y="2620652"/>
            <a:ext cx="5609696" cy="41289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E214-3A0E-4CB4-A097-83248E516DE1}"/>
              </a:ext>
            </a:extLst>
          </p:cNvPr>
          <p:cNvSpPr>
            <a:spLocks noGrp="1"/>
          </p:cNvSpPr>
          <p:nvPr>
            <p:ph type="title"/>
          </p:nvPr>
        </p:nvSpPr>
        <p:spPr/>
        <p:txBody>
          <a:bodyPr/>
          <a:lstStyle/>
          <a:p>
            <a:r>
              <a:rPr lang="tr-TR" dirty="0" err="1"/>
              <a:t>KnowledgeFlow</a:t>
            </a:r>
            <a:br>
              <a:rPr lang="tr-TR" dirty="0"/>
            </a:br>
            <a:endParaRPr lang="tr-TR" dirty="0"/>
          </a:p>
        </p:txBody>
      </p:sp>
      <p:sp>
        <p:nvSpPr>
          <p:cNvPr id="3" name="Content Placeholder 2">
            <a:extLst>
              <a:ext uri="{FF2B5EF4-FFF2-40B4-BE49-F238E27FC236}">
                <a16:creationId xmlns:a16="http://schemas.microsoft.com/office/drawing/2014/main" id="{D1FE902E-0ECD-47B4-B873-9A164F1E4A69}"/>
              </a:ext>
            </a:extLst>
          </p:cNvPr>
          <p:cNvSpPr>
            <a:spLocks noGrp="1"/>
          </p:cNvSpPr>
          <p:nvPr>
            <p:ph idx="1"/>
          </p:nvPr>
        </p:nvSpPr>
        <p:spPr>
          <a:xfrm>
            <a:off x="1638300" y="1765955"/>
            <a:ext cx="10343168" cy="3777622"/>
          </a:xfrm>
        </p:spPr>
        <p:txBody>
          <a:bodyPr/>
          <a:lstStyle/>
          <a:p>
            <a:r>
              <a:rPr lang="tr-TR" i="0" dirty="0" err="1">
                <a:solidFill>
                  <a:schemeClr val="tx1"/>
                </a:solidFill>
                <a:effectLst/>
              </a:rPr>
              <a:t>KnowledgeFlow</a:t>
            </a:r>
            <a:r>
              <a:rPr lang="tr-TR" i="0" dirty="0">
                <a:solidFill>
                  <a:schemeClr val="tx1"/>
                </a:solidFill>
                <a:effectLst/>
              </a:rPr>
              <a:t> kısmı; </a:t>
            </a:r>
            <a:r>
              <a:rPr lang="tr-TR" i="0" dirty="0" err="1">
                <a:solidFill>
                  <a:schemeClr val="tx1"/>
                </a:solidFill>
                <a:effectLst/>
              </a:rPr>
              <a:t>drag&amp;drop</a:t>
            </a:r>
            <a:r>
              <a:rPr lang="tr-TR" i="0" dirty="0">
                <a:solidFill>
                  <a:schemeClr val="tx1"/>
                </a:solidFill>
                <a:effectLst/>
              </a:rPr>
              <a:t> yani </a:t>
            </a:r>
            <a:r>
              <a:rPr lang="tr-TR" i="0" dirty="0" err="1">
                <a:solidFill>
                  <a:schemeClr val="tx1"/>
                </a:solidFill>
                <a:effectLst/>
              </a:rPr>
              <a:t>sürükle&amp;bırak</a:t>
            </a:r>
            <a:r>
              <a:rPr lang="tr-TR" i="0" dirty="0">
                <a:solidFill>
                  <a:schemeClr val="tx1"/>
                </a:solidFill>
                <a:effectLst/>
              </a:rPr>
              <a:t> veri madenciliği modellerini kurabileceğimiz kullanıcı grafik </a:t>
            </a:r>
            <a:r>
              <a:rPr lang="tr-TR" i="0" dirty="0" err="1">
                <a:solidFill>
                  <a:schemeClr val="tx1"/>
                </a:solidFill>
                <a:effectLst/>
              </a:rPr>
              <a:t>arayüzü</a:t>
            </a:r>
            <a:r>
              <a:rPr lang="tr-TR" i="0" dirty="0">
                <a:solidFill>
                  <a:schemeClr val="tx1"/>
                </a:solidFill>
                <a:effectLst/>
              </a:rPr>
              <a:t> (</a:t>
            </a:r>
            <a:r>
              <a:rPr lang="tr-TR" i="0" dirty="0" err="1">
                <a:solidFill>
                  <a:schemeClr val="tx1"/>
                </a:solidFill>
                <a:effectLst/>
              </a:rPr>
              <a:t>graphicial</a:t>
            </a:r>
            <a:r>
              <a:rPr lang="tr-TR" i="0" dirty="0">
                <a:solidFill>
                  <a:schemeClr val="tx1"/>
                </a:solidFill>
                <a:effectLst/>
              </a:rPr>
              <a:t> </a:t>
            </a:r>
            <a:r>
              <a:rPr lang="tr-TR" i="0" dirty="0" err="1">
                <a:solidFill>
                  <a:schemeClr val="tx1"/>
                </a:solidFill>
                <a:effectLst/>
              </a:rPr>
              <a:t>user</a:t>
            </a:r>
            <a:r>
              <a:rPr lang="tr-TR" i="0" dirty="0">
                <a:solidFill>
                  <a:schemeClr val="tx1"/>
                </a:solidFill>
                <a:effectLst/>
              </a:rPr>
              <a:t> </a:t>
            </a:r>
            <a:r>
              <a:rPr lang="tr-TR" i="0" dirty="0" err="1">
                <a:solidFill>
                  <a:schemeClr val="tx1"/>
                </a:solidFill>
                <a:effectLst/>
              </a:rPr>
              <a:t>interface</a:t>
            </a:r>
            <a:r>
              <a:rPr lang="tr-TR" i="0" dirty="0">
                <a:solidFill>
                  <a:schemeClr val="tx1"/>
                </a:solidFill>
                <a:effectLst/>
              </a:rPr>
              <a:t> – </a:t>
            </a:r>
            <a:r>
              <a:rPr lang="tr-TR" i="0" dirty="0" err="1">
                <a:solidFill>
                  <a:schemeClr val="tx1"/>
                </a:solidFill>
                <a:effectLst/>
              </a:rPr>
              <a:t>gui</a:t>
            </a:r>
            <a:r>
              <a:rPr lang="tr-TR" i="0" dirty="0">
                <a:solidFill>
                  <a:schemeClr val="tx1"/>
                </a:solidFill>
                <a:effectLst/>
              </a:rPr>
              <a:t>) kısmıdır. İlgili </a:t>
            </a:r>
            <a:r>
              <a:rPr lang="tr-TR" i="0" dirty="0" err="1">
                <a:solidFill>
                  <a:schemeClr val="tx1"/>
                </a:solidFill>
                <a:effectLst/>
              </a:rPr>
              <a:t>node’leri</a:t>
            </a:r>
            <a:r>
              <a:rPr lang="tr-TR" i="0" dirty="0">
                <a:solidFill>
                  <a:schemeClr val="tx1"/>
                </a:solidFill>
                <a:effectLst/>
              </a:rPr>
              <a:t> </a:t>
            </a:r>
            <a:r>
              <a:rPr lang="tr-TR" i="0" dirty="0" err="1">
                <a:solidFill>
                  <a:schemeClr val="tx1"/>
                </a:solidFill>
                <a:effectLst/>
              </a:rPr>
              <a:t>stream</a:t>
            </a:r>
            <a:r>
              <a:rPr lang="tr-TR" i="0" dirty="0">
                <a:solidFill>
                  <a:schemeClr val="tx1"/>
                </a:solidFill>
                <a:effectLst/>
              </a:rPr>
              <a:t> üzerine </a:t>
            </a:r>
            <a:r>
              <a:rPr lang="tr-TR" i="0" dirty="0" err="1">
                <a:solidFill>
                  <a:schemeClr val="tx1"/>
                </a:solidFill>
                <a:effectLst/>
              </a:rPr>
              <a:t>sürükle&amp;bırak</a:t>
            </a:r>
            <a:r>
              <a:rPr lang="tr-TR" i="0" dirty="0">
                <a:solidFill>
                  <a:schemeClr val="tx1"/>
                </a:solidFill>
                <a:effectLst/>
              </a:rPr>
              <a:t> ile modellerinizi basitçe oluşturabilirsiniz.</a:t>
            </a:r>
            <a:endParaRPr lang="tr-TR" dirty="0"/>
          </a:p>
        </p:txBody>
      </p:sp>
      <p:sp>
        <p:nvSpPr>
          <p:cNvPr id="4" name="Slide Number Placeholder 3">
            <a:extLst>
              <a:ext uri="{FF2B5EF4-FFF2-40B4-BE49-F238E27FC236}">
                <a16:creationId xmlns:a16="http://schemas.microsoft.com/office/drawing/2014/main" id="{2C9B3E85-4C01-4385-9AD7-CDCE5007705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3418A53C-3D40-4C47-A909-E35052911456}"/>
              </a:ext>
            </a:extLst>
          </p:cNvPr>
          <p:cNvPicPr>
            <a:picLocks noChangeAspect="1"/>
          </p:cNvPicPr>
          <p:nvPr/>
        </p:nvPicPr>
        <p:blipFill>
          <a:blip r:embed="rId2"/>
          <a:stretch>
            <a:fillRect/>
          </a:stretch>
        </p:blipFill>
        <p:spPr>
          <a:xfrm>
            <a:off x="3464559" y="2818716"/>
            <a:ext cx="5262881" cy="3963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112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5DAA-06A6-4A1D-B5E3-46CFCA08B093}"/>
              </a:ext>
            </a:extLst>
          </p:cNvPr>
          <p:cNvSpPr>
            <a:spLocks noGrp="1"/>
          </p:cNvSpPr>
          <p:nvPr>
            <p:ph type="title"/>
          </p:nvPr>
        </p:nvSpPr>
        <p:spPr/>
        <p:txBody>
          <a:bodyPr/>
          <a:lstStyle/>
          <a:p>
            <a:r>
              <a:rPr lang="tr-TR" dirty="0"/>
              <a:t>Workbench</a:t>
            </a:r>
            <a:br>
              <a:rPr lang="tr-TR" dirty="0"/>
            </a:br>
            <a:endParaRPr lang="tr-TR" dirty="0"/>
          </a:p>
        </p:txBody>
      </p:sp>
      <p:sp>
        <p:nvSpPr>
          <p:cNvPr id="3" name="Content Placeholder 2">
            <a:extLst>
              <a:ext uri="{FF2B5EF4-FFF2-40B4-BE49-F238E27FC236}">
                <a16:creationId xmlns:a16="http://schemas.microsoft.com/office/drawing/2014/main" id="{59ADDA92-AA28-4375-8B61-CB0437CDA3C8}"/>
              </a:ext>
            </a:extLst>
          </p:cNvPr>
          <p:cNvSpPr>
            <a:spLocks noGrp="1"/>
          </p:cNvSpPr>
          <p:nvPr>
            <p:ph idx="1"/>
          </p:nvPr>
        </p:nvSpPr>
        <p:spPr>
          <a:xfrm>
            <a:off x="1853921" y="1473723"/>
            <a:ext cx="8915400" cy="1128075"/>
          </a:xfrm>
        </p:spPr>
        <p:txBody>
          <a:bodyPr/>
          <a:lstStyle/>
          <a:p>
            <a:r>
              <a:rPr lang="tr-TR" dirty="0"/>
              <a:t>Workbench kısmı; </a:t>
            </a:r>
            <a:r>
              <a:rPr lang="tr-TR" dirty="0" err="1"/>
              <a:t>Weka’ya</a:t>
            </a:r>
            <a:r>
              <a:rPr lang="tr-TR" dirty="0"/>
              <a:t> ait tüm fonksiyonlara ve modellere ulaşabileceğiniz ve parametrelerini ayarlayabileceğiniz kısımdır. Bu kısımdan ileri düzey değişiklikler yapabilirsiniz.</a:t>
            </a:r>
          </a:p>
        </p:txBody>
      </p:sp>
      <p:sp>
        <p:nvSpPr>
          <p:cNvPr id="4" name="Slide Number Placeholder 3">
            <a:extLst>
              <a:ext uri="{FF2B5EF4-FFF2-40B4-BE49-F238E27FC236}">
                <a16:creationId xmlns:a16="http://schemas.microsoft.com/office/drawing/2014/main" id="{00E2CE35-EFB3-428C-8C9C-AE73128408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E58E38E4-E13E-4D0D-A941-BC45A5D17A39}"/>
              </a:ext>
            </a:extLst>
          </p:cNvPr>
          <p:cNvPicPr>
            <a:picLocks noChangeAspect="1"/>
          </p:cNvPicPr>
          <p:nvPr/>
        </p:nvPicPr>
        <p:blipFill>
          <a:blip r:embed="rId2"/>
          <a:stretch>
            <a:fillRect/>
          </a:stretch>
        </p:blipFill>
        <p:spPr>
          <a:xfrm>
            <a:off x="3230659" y="2538437"/>
            <a:ext cx="5611683" cy="42298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760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D143-3589-4CFB-8920-BBE61A0BBA75}"/>
              </a:ext>
            </a:extLst>
          </p:cNvPr>
          <p:cNvSpPr>
            <a:spLocks noGrp="1"/>
          </p:cNvSpPr>
          <p:nvPr>
            <p:ph type="title"/>
          </p:nvPr>
        </p:nvSpPr>
        <p:spPr/>
        <p:txBody>
          <a:bodyPr/>
          <a:lstStyle/>
          <a:p>
            <a:r>
              <a:rPr lang="tr-TR" dirty="0"/>
              <a:t>Simple CLI</a:t>
            </a:r>
          </a:p>
        </p:txBody>
      </p:sp>
      <p:sp>
        <p:nvSpPr>
          <p:cNvPr id="3" name="Content Placeholder 2">
            <a:extLst>
              <a:ext uri="{FF2B5EF4-FFF2-40B4-BE49-F238E27FC236}">
                <a16:creationId xmlns:a16="http://schemas.microsoft.com/office/drawing/2014/main" id="{7867FE41-50EF-4915-B4B3-DDB82622B95D}"/>
              </a:ext>
            </a:extLst>
          </p:cNvPr>
          <p:cNvSpPr>
            <a:spLocks noGrp="1"/>
          </p:cNvSpPr>
          <p:nvPr>
            <p:ph idx="1"/>
          </p:nvPr>
        </p:nvSpPr>
        <p:spPr>
          <a:xfrm>
            <a:off x="921695" y="2168951"/>
            <a:ext cx="5799616" cy="3777622"/>
          </a:xfrm>
        </p:spPr>
        <p:txBody>
          <a:bodyPr/>
          <a:lstStyle/>
          <a:p>
            <a:pPr algn="l"/>
            <a:r>
              <a:rPr lang="tr-TR" b="0" i="0" dirty="0">
                <a:solidFill>
                  <a:srgbClr val="000000"/>
                </a:solidFill>
                <a:effectLst/>
              </a:rPr>
              <a:t>Simple CLI kısmı; </a:t>
            </a:r>
            <a:r>
              <a:rPr lang="tr-TR" b="0" i="0" dirty="0" err="1">
                <a:solidFill>
                  <a:srgbClr val="000000"/>
                </a:solidFill>
                <a:effectLst/>
              </a:rPr>
              <a:t>Weka</a:t>
            </a:r>
            <a:r>
              <a:rPr lang="tr-TR" b="0" i="0" dirty="0">
                <a:solidFill>
                  <a:srgbClr val="000000"/>
                </a:solidFill>
                <a:effectLst/>
              </a:rPr>
              <a:t> işlevlerini doğrudan çalıştırmak için sağlanan basit bir komut satırı </a:t>
            </a:r>
            <a:r>
              <a:rPr lang="tr-TR" b="0" i="0" dirty="0" err="1">
                <a:solidFill>
                  <a:srgbClr val="000000"/>
                </a:solidFill>
                <a:effectLst/>
              </a:rPr>
              <a:t>arayüzüdür</a:t>
            </a:r>
            <a:r>
              <a:rPr lang="tr-TR" b="0" i="0" dirty="0">
                <a:solidFill>
                  <a:srgbClr val="000000"/>
                </a:solidFill>
                <a:effectLst/>
              </a:rPr>
              <a:t>. </a:t>
            </a:r>
            <a:r>
              <a:rPr lang="tr-TR" b="0" i="0" dirty="0" err="1">
                <a:solidFill>
                  <a:srgbClr val="000000"/>
                </a:solidFill>
                <a:effectLst/>
              </a:rPr>
              <a:t>Command</a:t>
            </a:r>
            <a:r>
              <a:rPr lang="tr-TR" b="0" i="0" dirty="0">
                <a:solidFill>
                  <a:srgbClr val="000000"/>
                </a:solidFill>
                <a:effectLst/>
              </a:rPr>
              <a:t> </a:t>
            </a:r>
            <a:r>
              <a:rPr lang="tr-TR" b="0" i="0" dirty="0" err="1">
                <a:solidFill>
                  <a:srgbClr val="000000"/>
                </a:solidFill>
                <a:effectLst/>
              </a:rPr>
              <a:t>Line</a:t>
            </a:r>
            <a:r>
              <a:rPr lang="tr-TR" b="0" i="0" dirty="0">
                <a:solidFill>
                  <a:srgbClr val="000000"/>
                </a:solidFill>
                <a:effectLst/>
              </a:rPr>
              <a:t> </a:t>
            </a:r>
            <a:r>
              <a:rPr lang="tr-TR" b="0" i="0" dirty="0" err="1">
                <a:solidFill>
                  <a:srgbClr val="000000"/>
                </a:solidFill>
                <a:effectLst/>
              </a:rPr>
              <a:t>Interface</a:t>
            </a:r>
            <a:r>
              <a:rPr lang="tr-TR" b="0" i="0" dirty="0">
                <a:solidFill>
                  <a:srgbClr val="000000"/>
                </a:solidFill>
                <a:effectLst/>
              </a:rPr>
              <a:t> (Komut İstemi </a:t>
            </a:r>
            <a:r>
              <a:rPr lang="tr-TR" b="0" i="0" dirty="0" err="1">
                <a:solidFill>
                  <a:srgbClr val="000000"/>
                </a:solidFill>
                <a:effectLst/>
              </a:rPr>
              <a:t>Arayüzü</a:t>
            </a:r>
            <a:r>
              <a:rPr lang="tr-TR" b="0" i="0" dirty="0">
                <a:solidFill>
                  <a:srgbClr val="000000"/>
                </a:solidFill>
                <a:effectLst/>
              </a:rPr>
              <a:t>) olup mevcut model çağırma ve parametreleri ayarlama işlemlerini komut istemi kısmından yapabileceğiniz bir ara yüzdür.</a:t>
            </a:r>
          </a:p>
          <a:p>
            <a:pPr marL="0" indent="0">
              <a:buNone/>
            </a:pPr>
            <a:br>
              <a:rPr lang="en-US" dirty="0"/>
            </a:br>
            <a:endParaRPr lang="tr-TR" dirty="0"/>
          </a:p>
        </p:txBody>
      </p:sp>
      <p:sp>
        <p:nvSpPr>
          <p:cNvPr id="4" name="Slide Number Placeholder 3">
            <a:extLst>
              <a:ext uri="{FF2B5EF4-FFF2-40B4-BE49-F238E27FC236}">
                <a16:creationId xmlns:a16="http://schemas.microsoft.com/office/drawing/2014/main" id="{DA868048-1CC6-45DF-933D-EF697B56118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a:extLst>
              <a:ext uri="{FF2B5EF4-FFF2-40B4-BE49-F238E27FC236}">
                <a16:creationId xmlns:a16="http://schemas.microsoft.com/office/drawing/2014/main" id="{0D9847A7-7F6D-4F78-86E5-82350FFF19DD}"/>
              </a:ext>
            </a:extLst>
          </p:cNvPr>
          <p:cNvPicPr>
            <a:picLocks noChangeAspect="1"/>
          </p:cNvPicPr>
          <p:nvPr/>
        </p:nvPicPr>
        <p:blipFill>
          <a:blip r:embed="rId2"/>
          <a:stretch>
            <a:fillRect/>
          </a:stretch>
        </p:blipFill>
        <p:spPr>
          <a:xfrm>
            <a:off x="6796726" y="1713590"/>
            <a:ext cx="5182775" cy="39690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794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err="1"/>
              <a:t>Wekanin</a:t>
            </a:r>
            <a:r>
              <a:rPr lang="tr-TR" dirty="0"/>
              <a:t> kullanım amacı  arkadaşlar karar vermende yardımcı araç olarak kullanmaktadır özelikle veri madenciliği problemlerini çözmek  için kullanabileceğimiz açık kaynak kodlu yazılımlardan birisi.</a:t>
            </a:r>
          </a:p>
          <a:p>
            <a:pPr marL="0" indent="0" algn="just">
              <a:buNone/>
            </a:pPr>
            <a:endParaRPr lang="tr-TR" dirty="0"/>
          </a:p>
        </p:txBody>
      </p:sp>
    </p:spTree>
    <p:extLst>
      <p:ext uri="{BB962C8B-B14F-4D97-AF65-F5344CB8AC3E}">
        <p14:creationId xmlns:p14="http://schemas.microsoft.com/office/powerpoint/2010/main" val="269758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2133600"/>
            <a:ext cx="9275386" cy="3777622"/>
          </a:xfrm>
        </p:spPr>
        <p:txBody>
          <a:bodyPr/>
          <a:lstStyle/>
          <a:p>
            <a:r>
              <a:rPr lang="en-US" dirty="0" err="1"/>
              <a:t>Veribilimiokulu</a:t>
            </a:r>
            <a:br>
              <a:rPr lang="tr-TR" dirty="0"/>
            </a:br>
            <a:r>
              <a:rPr lang="en-US" dirty="0"/>
              <a:t>(</a:t>
            </a:r>
            <a:r>
              <a:rPr lang="tr-TR" dirty="0">
                <a:hlinkClick r:id="rId2"/>
              </a:rPr>
              <a:t>https://www.veribilimiokulu.com/association-rules-analysis-with-weka/Learn</a:t>
            </a:r>
            <a:r>
              <a:rPr lang="en-US" dirty="0"/>
              <a:t>)</a:t>
            </a:r>
            <a:endParaRPr lang="tr-TR" dirty="0"/>
          </a:p>
          <a:p>
            <a:r>
              <a:rPr lang="tr-TR" dirty="0"/>
              <a:t> C</a:t>
            </a:r>
            <a:r>
              <a:rPr lang="en-US" dirty="0"/>
              <a:t>hat</a:t>
            </a:r>
            <a:r>
              <a:rPr lang="tr-TR" dirty="0"/>
              <a:t> GPT </a:t>
            </a:r>
            <a:br>
              <a:rPr lang="tr-TR" dirty="0"/>
            </a:br>
            <a:r>
              <a:rPr lang="tr-TR" dirty="0"/>
              <a:t>(</a:t>
            </a:r>
            <a:r>
              <a:rPr lang="en-US" dirty="0"/>
              <a:t>https://chat.openai.com/</a:t>
            </a:r>
            <a:r>
              <a:rPr lang="tr-TR" dirty="0"/>
              <a:t>)</a:t>
            </a:r>
          </a:p>
          <a:p>
            <a:r>
              <a:rPr lang="tr-TR" dirty="0"/>
              <a:t>Hanefi Mercan</a:t>
            </a:r>
            <a:br>
              <a:rPr lang="tr-TR" dirty="0"/>
            </a:br>
            <a:r>
              <a:rPr lang="tr-TR" dirty="0"/>
              <a:t>(</a:t>
            </a:r>
            <a:r>
              <a:rPr lang="en-US" dirty="0"/>
              <a:t>https://www.youtube.com/@HanefiMercan</a:t>
            </a:r>
            <a:r>
              <a:rPr lang="tr-TR" dirty="0"/>
              <a:t>)</a:t>
            </a:r>
          </a:p>
          <a:p>
            <a:r>
              <a:rPr lang="tr-TR" dirty="0"/>
              <a:t>Ceyhun </a:t>
            </a:r>
            <a:r>
              <a:rPr lang="tr-TR" dirty="0" err="1"/>
              <a:t>Enki</a:t>
            </a:r>
            <a:r>
              <a:rPr lang="tr-TR" dirty="0"/>
              <a:t> Aksan</a:t>
            </a:r>
            <a:br>
              <a:rPr lang="tr-TR" dirty="0"/>
            </a:br>
            <a:r>
              <a:rPr lang="tr-TR" dirty="0"/>
              <a:t>(</a:t>
            </a:r>
            <a:r>
              <a:rPr lang="en-US" dirty="0"/>
              <a:t>https://ceaksan.com/tr/weka-nedir</a:t>
            </a:r>
            <a:r>
              <a:rPr lang="tr-TR" dirty="0"/>
              <a:t>)</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4"/>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en-US" b="1" dirty="0">
                <a:solidFill>
                  <a:schemeClr val="tx1"/>
                </a:solidFill>
              </a:rPr>
              <a:t>Muhammed kado</a:t>
            </a:r>
            <a:br>
              <a:rPr lang="tr-TR" b="1" dirty="0">
                <a:solidFill>
                  <a:schemeClr val="tx1"/>
                </a:solidFill>
              </a:rPr>
            </a:br>
            <a:br>
              <a:rPr lang="tr-TR" b="1" dirty="0">
                <a:solidFill>
                  <a:schemeClr val="tx1"/>
                </a:solidFill>
              </a:rPr>
            </a:br>
            <a:r>
              <a:rPr lang="tr-TR" dirty="0">
                <a:solidFill>
                  <a:schemeClr val="tx1"/>
                </a:solidFill>
              </a:rPr>
              <a:t>E-posta                       : </a:t>
            </a:r>
            <a:r>
              <a:rPr lang="en-US" dirty="0">
                <a:solidFill>
                  <a:schemeClr val="tx1"/>
                </a:solidFill>
              </a:rPr>
              <a:t>mehmetkado9</a:t>
            </a:r>
            <a:r>
              <a:rPr lang="tr-TR" dirty="0">
                <a:solidFill>
                  <a:schemeClr val="tx1"/>
                </a:solidFill>
              </a:rPr>
              <a:t>@gmail.com</a:t>
            </a:r>
          </a:p>
          <a:p>
            <a:r>
              <a:rPr lang="tr-TR" dirty="0">
                <a:solidFill>
                  <a:schemeClr val="tx1"/>
                </a:solidFill>
              </a:rPr>
              <a:t>Tarih                            : </a:t>
            </a:r>
            <a:r>
              <a:rPr lang="en-US" dirty="0">
                <a:solidFill>
                  <a:schemeClr val="tx1"/>
                </a:solidFill>
              </a:rPr>
              <a:t>15</a:t>
            </a:r>
            <a:r>
              <a:rPr lang="tr-TR" dirty="0">
                <a:solidFill>
                  <a:schemeClr val="tx1"/>
                </a:solidFill>
              </a:rPr>
              <a:t>/01/2023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317133"/>
            <a:ext cx="8915400" cy="5540867"/>
          </a:xfrm>
        </p:spPr>
        <p:txBody>
          <a:bodyPr>
            <a:normAutofit fontScale="92500" lnSpcReduction="10000"/>
          </a:bodyPr>
          <a:lstStyle/>
          <a:p>
            <a:r>
              <a:rPr lang="tr-TR" dirty="0">
                <a:solidFill>
                  <a:schemeClr val="tx1"/>
                </a:solidFill>
                <a:latin typeface="+mj-lt"/>
              </a:rPr>
              <a:t>W</a:t>
            </a:r>
            <a:r>
              <a:rPr lang="en-US" dirty="0">
                <a:solidFill>
                  <a:schemeClr val="tx1"/>
                </a:solidFill>
                <a:latin typeface="+mj-lt"/>
              </a:rPr>
              <a:t>eka</a:t>
            </a:r>
            <a:r>
              <a:rPr lang="tr-TR" dirty="0">
                <a:solidFill>
                  <a:schemeClr val="tx1"/>
                </a:solidFill>
                <a:latin typeface="+mj-lt"/>
              </a:rPr>
              <a:t> nedir?</a:t>
            </a:r>
          </a:p>
          <a:p>
            <a:r>
              <a:rPr lang="en-US" dirty="0">
                <a:solidFill>
                  <a:schemeClr val="tx1"/>
                </a:solidFill>
                <a:latin typeface="+mj-lt"/>
              </a:rPr>
              <a:t>Weka </a:t>
            </a:r>
            <a:r>
              <a:rPr lang="tr-TR" dirty="0">
                <a:solidFill>
                  <a:schemeClr val="tx1"/>
                </a:solidFill>
                <a:latin typeface="+mj-lt"/>
              </a:rPr>
              <a:t>Kurulumu</a:t>
            </a:r>
          </a:p>
          <a:p>
            <a:pPr algn="l"/>
            <a:r>
              <a:rPr lang="en-US" i="0" dirty="0">
                <a:solidFill>
                  <a:schemeClr val="tx1"/>
                </a:solidFill>
                <a:effectLst/>
                <a:latin typeface="+mj-lt"/>
              </a:rPr>
              <a:t>Weka </a:t>
            </a:r>
            <a:r>
              <a:rPr lang="tr-TR" i="0" dirty="0">
                <a:solidFill>
                  <a:schemeClr val="tx1"/>
                </a:solidFill>
                <a:effectLst/>
                <a:latin typeface="+mj-lt"/>
              </a:rPr>
              <a:t>Kullanımı</a:t>
            </a:r>
          </a:p>
          <a:p>
            <a:r>
              <a:rPr lang="tr-TR" i="0" dirty="0" err="1">
                <a:solidFill>
                  <a:schemeClr val="tx1"/>
                </a:solidFill>
                <a:effectLst/>
                <a:latin typeface="+mj-lt"/>
              </a:rPr>
              <a:t>Weka</a:t>
            </a:r>
            <a:r>
              <a:rPr lang="en-US" i="0" dirty="0">
                <a:solidFill>
                  <a:schemeClr val="tx1"/>
                </a:solidFill>
                <a:effectLst/>
                <a:latin typeface="+mj-lt"/>
              </a:rPr>
              <a:t>’</a:t>
            </a:r>
            <a:r>
              <a:rPr lang="tr-TR" dirty="0">
                <a:solidFill>
                  <a:schemeClr val="tx1"/>
                </a:solidFill>
                <a:latin typeface="+mj-lt"/>
              </a:rPr>
              <a:t>da</a:t>
            </a:r>
            <a:r>
              <a:rPr lang="en-US" dirty="0">
                <a:solidFill>
                  <a:schemeClr val="tx1"/>
                </a:solidFill>
                <a:latin typeface="+mj-lt"/>
              </a:rPr>
              <a:t> </a:t>
            </a:r>
            <a:r>
              <a:rPr lang="tr-TR" i="0" dirty="0">
                <a:solidFill>
                  <a:schemeClr val="tx1"/>
                </a:solidFill>
                <a:effectLst/>
                <a:latin typeface="+mj-lt"/>
              </a:rPr>
              <a:t>Ön işleme paneli</a:t>
            </a:r>
            <a:endParaRPr lang="tr-TR" dirty="0">
              <a:solidFill>
                <a:schemeClr val="tx1"/>
              </a:solidFill>
              <a:latin typeface="+mj-lt"/>
            </a:endParaRPr>
          </a:p>
          <a:p>
            <a:r>
              <a:rPr lang="tr-TR" i="0" dirty="0">
                <a:solidFill>
                  <a:schemeClr val="tx1"/>
                </a:solidFill>
                <a:effectLst/>
                <a:latin typeface="+mj-lt"/>
              </a:rPr>
              <a:t>Sınıflandırıcı Paneli</a:t>
            </a:r>
          </a:p>
          <a:p>
            <a:r>
              <a:rPr lang="tr-TR" i="0" dirty="0">
                <a:solidFill>
                  <a:schemeClr val="tx1"/>
                </a:solidFill>
                <a:effectLst/>
                <a:latin typeface="+mj-lt"/>
              </a:rPr>
              <a:t>Kümeleme Paneli </a:t>
            </a:r>
          </a:p>
          <a:p>
            <a:r>
              <a:rPr lang="tr-TR" i="0" dirty="0">
                <a:solidFill>
                  <a:schemeClr val="tx1"/>
                </a:solidFill>
                <a:effectLst/>
                <a:latin typeface="+mj-lt"/>
              </a:rPr>
              <a:t>Birleştirme Paneli</a:t>
            </a:r>
          </a:p>
          <a:p>
            <a:r>
              <a:rPr lang="tr-TR" i="0" dirty="0">
                <a:solidFill>
                  <a:schemeClr val="tx1"/>
                </a:solidFill>
                <a:effectLst/>
                <a:latin typeface="+mj-lt"/>
              </a:rPr>
              <a:t>Seçim Özellikleri Paneli</a:t>
            </a:r>
          </a:p>
          <a:p>
            <a:r>
              <a:rPr lang="tr-TR" i="0" dirty="0">
                <a:solidFill>
                  <a:schemeClr val="tx1"/>
                </a:solidFill>
                <a:effectLst/>
                <a:latin typeface="+mj-lt"/>
              </a:rPr>
              <a:t>Görselleştir Panel</a:t>
            </a:r>
            <a:endParaRPr lang="ar-SA" i="0" dirty="0">
              <a:solidFill>
                <a:schemeClr val="tx1"/>
              </a:solidFill>
              <a:effectLst/>
              <a:latin typeface="+mj-lt"/>
            </a:endParaRPr>
          </a:p>
          <a:p>
            <a:r>
              <a:rPr lang="en-US" i="0" dirty="0">
                <a:solidFill>
                  <a:schemeClr val="tx1"/>
                </a:solidFill>
                <a:effectLst/>
                <a:latin typeface="+mj-lt"/>
              </a:rPr>
              <a:t>Experimenter</a:t>
            </a:r>
          </a:p>
          <a:p>
            <a:r>
              <a:rPr lang="en-US" i="0" dirty="0" err="1">
                <a:solidFill>
                  <a:schemeClr val="tx1"/>
                </a:solidFill>
                <a:effectLst/>
                <a:latin typeface="+mj-lt"/>
              </a:rPr>
              <a:t>KnowledgeFlow</a:t>
            </a:r>
            <a:endParaRPr lang="en-US" i="0" dirty="0">
              <a:solidFill>
                <a:schemeClr val="tx1"/>
              </a:solidFill>
              <a:effectLst/>
              <a:latin typeface="+mj-lt"/>
            </a:endParaRPr>
          </a:p>
          <a:p>
            <a:r>
              <a:rPr lang="tr-TR" i="0" dirty="0">
                <a:solidFill>
                  <a:schemeClr val="tx1"/>
                </a:solidFill>
                <a:effectLst/>
                <a:latin typeface="+mj-lt"/>
              </a:rPr>
              <a:t>Workbench</a:t>
            </a:r>
            <a:endParaRPr lang="ar-SA" i="0" dirty="0">
              <a:solidFill>
                <a:schemeClr val="tx1"/>
              </a:solidFill>
              <a:effectLst/>
              <a:latin typeface="+mj-lt"/>
            </a:endParaRPr>
          </a:p>
          <a:p>
            <a:r>
              <a:rPr lang="tr-TR" i="0" dirty="0">
                <a:solidFill>
                  <a:schemeClr val="tx1"/>
                </a:solidFill>
                <a:effectLst/>
                <a:latin typeface="+mj-lt"/>
              </a:rPr>
              <a:t>Simple CLI</a:t>
            </a:r>
          </a:p>
          <a:p>
            <a:r>
              <a:rPr lang="tr-TR" dirty="0">
                <a:solidFill>
                  <a:schemeClr val="tx1"/>
                </a:solidFill>
                <a:latin typeface="+mj-lt"/>
              </a:rPr>
              <a:t>Sonuç</a:t>
            </a:r>
          </a:p>
          <a:p>
            <a:r>
              <a:rPr lang="tr-TR" dirty="0">
                <a:solidFill>
                  <a:schemeClr val="tx1"/>
                </a:solidFill>
                <a:latin typeface="+mj-lt"/>
              </a:rPr>
              <a:t>Kaynaklar</a:t>
            </a:r>
          </a:p>
          <a:p>
            <a:endParaRPr lang="tr-TR" dirty="0">
              <a:latin typeface="+mj-lt"/>
            </a:endParaRPr>
          </a:p>
          <a:p>
            <a:endParaRPr lang="en-US" dirty="0">
              <a:latin typeface="+mj-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6" y="624110"/>
            <a:ext cx="5480720" cy="959593"/>
          </a:xfrm>
        </p:spPr>
        <p:txBody>
          <a:bodyPr/>
          <a:lstStyle/>
          <a:p>
            <a:r>
              <a:rPr lang="tr-TR" dirty="0"/>
              <a:t>Weka nedir?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1" y="1583703"/>
            <a:ext cx="10244474" cy="2215100"/>
          </a:xfrm>
        </p:spPr>
        <p:txBody>
          <a:bodyPr>
            <a:normAutofit/>
          </a:bodyPr>
          <a:lstStyle/>
          <a:p>
            <a:pPr algn="just"/>
            <a:r>
              <a:rPr lang="tr-TR" sz="1700" b="0" i="0" dirty="0">
                <a:solidFill>
                  <a:schemeClr val="tx1"/>
                </a:solidFill>
                <a:effectLst/>
              </a:rPr>
              <a:t>Weka, Java dilinde yazılmış bir açık kaynak kodlu veri madenciliği ve makine öğrenimi uygulamasıdır. Weka, veri madenciliği ve makine öğrenimi için birçok araç ve algoritma içerir ve bu araçları kullanarak verilerin analizi, modellenmesi ve öngörüler yapılması gibi işlemleri gerçekleştirmeyi amaçlar.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026" name="Picture 2" descr="A Great Way for Beginners to Get Started with Machine Learning | by  Mitchell Telatnik | Towards Data Science">
            <a:extLst>
              <a:ext uri="{FF2B5EF4-FFF2-40B4-BE49-F238E27FC236}">
                <a16:creationId xmlns:a16="http://schemas.microsoft.com/office/drawing/2014/main" id="{325A0CC4-9CD7-4695-A2C7-BD94D2F8B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82" y="2965225"/>
            <a:ext cx="5517913" cy="3612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97724" y="624110"/>
            <a:ext cx="5533534" cy="827618"/>
          </a:xfrm>
        </p:spPr>
        <p:txBody>
          <a:bodyPr>
            <a:normAutofit/>
          </a:bodyPr>
          <a:lstStyle/>
          <a:p>
            <a:r>
              <a:rPr lang="en-US" dirty="0">
                <a:solidFill>
                  <a:schemeClr val="accent2"/>
                </a:solidFill>
              </a:rPr>
              <a:t>Weka </a:t>
            </a:r>
            <a:r>
              <a:rPr lang="tr-TR" dirty="0">
                <a:solidFill>
                  <a:schemeClr val="accent2"/>
                </a:solidFill>
              </a:rPr>
              <a:t>Kurulumu</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23043" y="1591059"/>
            <a:ext cx="7408215" cy="2780907"/>
          </a:xfrm>
        </p:spPr>
        <p:txBody>
          <a:bodyPr>
            <a:normAutofit fontScale="92500"/>
          </a:bodyPr>
          <a:lstStyle/>
          <a:p>
            <a:pPr algn="l"/>
            <a:r>
              <a:rPr lang="tr-TR" b="0" i="0" dirty="0">
                <a:solidFill>
                  <a:schemeClr val="tx1"/>
                </a:solidFill>
                <a:effectLst/>
              </a:rPr>
              <a:t>Weka'yı bilgisayarınıza kurmak için aşağıdaki adımları izlemelisiniz:</a:t>
            </a:r>
          </a:p>
          <a:p>
            <a:pPr algn="l">
              <a:buFont typeface="+mj-lt"/>
              <a:buAutoNum type="arabicPeriod"/>
            </a:pPr>
            <a:r>
              <a:rPr lang="tr-TR" b="0" i="0" dirty="0">
                <a:solidFill>
                  <a:schemeClr val="tx1"/>
                </a:solidFill>
                <a:effectLst/>
              </a:rPr>
              <a:t>Weka'yı resmi web sitesinden indirin (</a:t>
            </a:r>
            <a:r>
              <a:rPr lang="tr-TR" b="0" i="0" u="sng" dirty="0">
                <a:solidFill>
                  <a:schemeClr val="accent2"/>
                </a:solidFill>
                <a:effectLst/>
                <a:hlinkClick r:id="rId2">
                  <a:extLst>
                    <a:ext uri="{A12FA001-AC4F-418D-AE19-62706E023703}">
                      <ahyp:hlinkClr xmlns:ahyp="http://schemas.microsoft.com/office/drawing/2018/hyperlinkcolor" val="tx"/>
                    </a:ext>
                  </a:extLst>
                </a:hlinkClick>
              </a:rPr>
              <a:t>https://www.cs.waikato.ac.nz/ml/weka/downloading.html</a:t>
            </a:r>
            <a:r>
              <a:rPr lang="tr-TR" b="0" i="0" dirty="0">
                <a:solidFill>
                  <a:schemeClr val="tx1"/>
                </a:solidFill>
                <a:effectLst/>
              </a:rPr>
              <a:t>).</a:t>
            </a:r>
          </a:p>
          <a:p>
            <a:pPr algn="l">
              <a:buFont typeface="+mj-lt"/>
              <a:buAutoNum type="arabicPeriod"/>
            </a:pPr>
            <a:r>
              <a:rPr lang="tr-TR" b="0" i="0" dirty="0">
                <a:solidFill>
                  <a:schemeClr val="tx1"/>
                </a:solidFill>
                <a:effectLst/>
              </a:rPr>
              <a:t>Java'yı bilgisayarınıza yükleyin, eğer yüklü değilse. Java'yı resmi web sitesinden indirebilirsiniz (</a:t>
            </a:r>
            <a:r>
              <a:rPr lang="tr-TR" b="0" i="0" u="sng" dirty="0">
                <a:solidFill>
                  <a:schemeClr val="accent2"/>
                </a:solidFill>
                <a:effectLst/>
                <a:hlinkClick r:id="rId3">
                  <a:extLst>
                    <a:ext uri="{A12FA001-AC4F-418D-AE19-62706E023703}">
                      <ahyp:hlinkClr xmlns:ahyp="http://schemas.microsoft.com/office/drawing/2018/hyperlinkcolor" val="tx"/>
                    </a:ext>
                  </a:extLst>
                </a:hlinkClick>
              </a:rPr>
              <a:t>https://www.java.com/en/download/</a:t>
            </a:r>
            <a:r>
              <a:rPr lang="tr-TR" b="0" i="0" dirty="0">
                <a:solidFill>
                  <a:schemeClr val="tx1"/>
                </a:solidFill>
                <a:effectLst/>
              </a:rPr>
              <a:t>).</a:t>
            </a:r>
          </a:p>
          <a:p>
            <a:pPr algn="l">
              <a:buFont typeface="+mj-lt"/>
              <a:buAutoNum type="arabicPeriod"/>
            </a:pPr>
            <a:r>
              <a:rPr lang="tr-TR" b="0" i="0" dirty="0">
                <a:solidFill>
                  <a:schemeClr val="tx1"/>
                </a:solidFill>
                <a:effectLst/>
              </a:rPr>
              <a:t>Weka zip dosyasını bilgisayarınıza bir konuma çıkarın.</a:t>
            </a:r>
          </a:p>
          <a:p>
            <a:pPr algn="l">
              <a:buFont typeface="+mj-lt"/>
              <a:buAutoNum type="arabicPeriod"/>
            </a:pPr>
            <a:r>
              <a:rPr lang="tr-TR" b="0" i="0" dirty="0">
                <a:solidFill>
                  <a:schemeClr val="tx1"/>
                </a:solidFill>
                <a:effectLst/>
              </a:rPr>
              <a:t>weka.jar dosyasına çift tıklayarak Weka'yı başlatın.</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8" name="Picture 7">
            <a:extLst>
              <a:ext uri="{FF2B5EF4-FFF2-40B4-BE49-F238E27FC236}">
                <a16:creationId xmlns:a16="http://schemas.microsoft.com/office/drawing/2014/main" id="{BAB05378-5009-4459-B858-18F4D278C4E7}"/>
              </a:ext>
            </a:extLst>
          </p:cNvPr>
          <p:cNvPicPr>
            <a:picLocks noChangeAspect="1"/>
          </p:cNvPicPr>
          <p:nvPr/>
        </p:nvPicPr>
        <p:blipFill>
          <a:blip r:embed="rId4"/>
          <a:stretch>
            <a:fillRect/>
          </a:stretch>
        </p:blipFill>
        <p:spPr>
          <a:xfrm>
            <a:off x="7078375" y="3079346"/>
            <a:ext cx="4997362" cy="30857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6" y="624110"/>
            <a:ext cx="4524312" cy="705069"/>
          </a:xfrm>
        </p:spPr>
        <p:txBody>
          <a:bodyPr>
            <a:normAutofit/>
          </a:bodyPr>
          <a:lstStyle/>
          <a:p>
            <a:pPr algn="r"/>
            <a:r>
              <a:rPr lang="tr-TR" sz="3600" b="0" i="0" dirty="0">
                <a:solidFill>
                  <a:schemeClr val="accent2"/>
                </a:solidFill>
                <a:effectLst/>
              </a:rPr>
              <a:t>Weka </a:t>
            </a:r>
            <a:r>
              <a:rPr lang="tr-TR" i="0" dirty="0">
                <a:solidFill>
                  <a:schemeClr val="accent2"/>
                </a:solidFill>
                <a:effectLst/>
              </a:rPr>
              <a:t>Kullanımı</a:t>
            </a:r>
            <a:endParaRPr lang="en-US" dirty="0">
              <a:solidFill>
                <a:schemeClr val="accent2"/>
              </a:solidFill>
            </a:endParaRP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034331"/>
          </a:xfrm>
        </p:spPr>
        <p:txBody>
          <a:bodyPr>
            <a:noAutofit/>
          </a:bodyPr>
          <a:lstStyle/>
          <a:p>
            <a:pPr algn="l"/>
            <a:r>
              <a:rPr lang="tr-TR" b="0" i="0" dirty="0">
                <a:solidFill>
                  <a:schemeClr val="tx1"/>
                </a:solidFill>
                <a:effectLst/>
              </a:rPr>
              <a:t>Weka'yı kullanmaya başlamak için öncelikle bir veri kümesini programa yüklemeniz gerekmektedir. Weka, CSV, ARFF ve C4.5 gibi çeşitli dosya biçimlerini destekler.</a:t>
            </a:r>
          </a:p>
          <a:p>
            <a:pPr algn="l"/>
            <a:r>
              <a:rPr lang="tr-TR" b="0" i="0" dirty="0">
                <a:solidFill>
                  <a:schemeClr val="tx1"/>
                </a:solidFill>
                <a:effectLst/>
              </a:rPr>
              <a:t>Bir veri kümesi yükledikten sonra, "Explorer" arabirimini kullanarak veriyi keşfedebilirsiniz. Bu, veriyi görselleştirme, istatistikler hesaplama ve veri ön işleme teknikleri uygulama olanağı sağlar.</a:t>
            </a:r>
          </a:p>
          <a:p>
            <a:pPr algn="l"/>
            <a:r>
              <a:rPr lang="tr-TR" b="0" i="0" dirty="0">
                <a:solidFill>
                  <a:schemeClr val="tx1"/>
                </a:solidFill>
                <a:effectLst/>
              </a:rPr>
              <a:t>Weka'da bir makine öğrenimi modeli oluşturmak için "Classifier" arabirimini kullanabilirsiniz. Bu arabirim, bir öğrenme algoritması seçmenizi, parametrelerini yapılandırmanızı ve modeli veri kümesinde eğitmenizi sağlar.</a:t>
            </a:r>
          </a:p>
          <a:p>
            <a:pPr algn="l"/>
            <a:r>
              <a:rPr lang="tr-TR" b="0" i="0" dirty="0">
                <a:solidFill>
                  <a:schemeClr val="tx1"/>
                </a:solidFill>
                <a:effectLst/>
              </a:rPr>
              <a:t>Modeli eğittikten sonra, "Experimenter" arabirimini kullanarak modeli yeni verilere göre tahminler yapabilirsiniz. Bu arabirim ayrıca, doğruluk, duyarlılık ve çarpım gibi çeşitli değerlendirme metriklerini kullanarak modelin performansını değerlendirme olanağı sağlar.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781541"/>
          </a:xfrm>
        </p:spPr>
        <p:txBody>
          <a:bodyPr>
            <a:normAutofit/>
          </a:bodyPr>
          <a:lstStyle/>
          <a:p>
            <a:r>
              <a:rPr lang="tr-TR" b="1" i="0" dirty="0">
                <a:solidFill>
                  <a:schemeClr val="accent2"/>
                </a:solidFill>
                <a:effectLst/>
                <a:latin typeface="Times New Roman" panose="02020603050405020304" pitchFamily="18" charset="0"/>
              </a:rPr>
              <a:t>Ön işleme paneli (Preprocess Panel)</a:t>
            </a:r>
            <a:endParaRPr lang="tr-TR" dirty="0">
              <a:solidFill>
                <a:schemeClr val="accent2"/>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666728"/>
          </a:xfrm>
        </p:spPr>
        <p:txBody>
          <a:bodyPr>
            <a:normAutofit/>
          </a:bodyPr>
          <a:lstStyle/>
          <a:p>
            <a:pPr algn="just"/>
            <a:r>
              <a:rPr lang="tr-TR" b="0" i="0" dirty="0">
                <a:solidFill>
                  <a:schemeClr val="tx1"/>
                </a:solidFill>
                <a:effectLst/>
              </a:rPr>
              <a:t>"Preprocess" paneli, veri kümenize çeşitli ön işleme teknikleri uygulamanıza izin verir. Bu teknikler, filtreleme, normalleştirme, öznitelik seçimi ve özellik çıkarma gibi işlemleri içerebilir.</a:t>
            </a:r>
          </a:p>
          <a:p>
            <a:pPr algn="just"/>
            <a:r>
              <a:rPr lang="tr-TR" b="0" i="0" dirty="0">
                <a:solidFill>
                  <a:schemeClr val="tx1"/>
                </a:solidFill>
                <a:effectLst/>
              </a:rPr>
              <a:t>Preprocess panelini ayrıca, veriyi görselleştirme ve temel istatistiksel analiz yapma gibi işlemler için de kullanabilirsiniz, örn. her özniteliğin ortalamasını ve standart sapmasını hesaplama gibi.</a:t>
            </a:r>
            <a:endParaRPr lang="tr-TR" dirty="0">
              <a:solidFill>
                <a:schemeClr val="tx1"/>
              </a:solidFill>
            </a:endParaRPr>
          </a:p>
        </p:txBody>
      </p:sp>
      <p:pic>
        <p:nvPicPr>
          <p:cNvPr id="7" name="Picture 6">
            <a:extLst>
              <a:ext uri="{FF2B5EF4-FFF2-40B4-BE49-F238E27FC236}">
                <a16:creationId xmlns:a16="http://schemas.microsoft.com/office/drawing/2014/main" id="{193E0F36-28E1-4365-AF12-ABFE899F7EAD}"/>
              </a:ext>
            </a:extLst>
          </p:cNvPr>
          <p:cNvPicPr>
            <a:picLocks noChangeAspect="1"/>
          </p:cNvPicPr>
          <p:nvPr/>
        </p:nvPicPr>
        <p:blipFill>
          <a:blip r:embed="rId2"/>
          <a:stretch>
            <a:fillRect/>
          </a:stretch>
        </p:blipFill>
        <p:spPr>
          <a:xfrm>
            <a:off x="3973127" y="3065283"/>
            <a:ext cx="4897496" cy="3709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i="0" dirty="0">
                <a:solidFill>
                  <a:schemeClr val="accent2"/>
                </a:solidFill>
                <a:effectLst/>
              </a:rPr>
              <a:t>Sınıflandırıcı Paneli (Classifier Panel)</a:t>
            </a:r>
            <a:endParaRPr lang="tr-TR" dirty="0">
              <a:solidFill>
                <a:schemeClr val="accent2"/>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980388" y="1905000"/>
            <a:ext cx="5475875" cy="3808264"/>
          </a:xfrm>
        </p:spPr>
        <p:txBody>
          <a:bodyPr>
            <a:normAutofit/>
          </a:bodyPr>
          <a:lstStyle/>
          <a:p>
            <a:pPr algn="just"/>
            <a:r>
              <a:rPr lang="tr-TR" b="0" i="0" dirty="0">
                <a:solidFill>
                  <a:schemeClr val="tx1"/>
                </a:solidFill>
                <a:effectLst/>
              </a:rPr>
              <a:t>WEKA içerisinde yüklü olan sınıflandırma algoritmalarından herhangi birisini kullanarak mevcut veri kümesi üzerinde bu ekran marifetiyle sınıflandırma yapılabilir. Ayrıca bu ekranda test ve sağlama (</a:t>
            </a:r>
            <a:r>
              <a:rPr lang="tr-TR" b="0" i="0" dirty="0" err="1">
                <a:solidFill>
                  <a:schemeClr val="tx1"/>
                </a:solidFill>
                <a:effectLst/>
              </a:rPr>
              <a:t>validation</a:t>
            </a:r>
            <a:r>
              <a:rPr lang="tr-TR" b="0" i="0" dirty="0">
                <a:solidFill>
                  <a:schemeClr val="tx1"/>
                </a:solidFill>
                <a:effectLst/>
              </a:rPr>
              <a:t>)  için ayrı kümeler kullanmak da mümkündür.</a:t>
            </a:r>
            <a:endParaRPr lang="en-US" b="0" i="0" dirty="0">
              <a:solidFill>
                <a:schemeClr val="tx1"/>
              </a:solidFill>
              <a:effectLst/>
            </a:endParaRPr>
          </a:p>
          <a:p>
            <a:pPr algn="just"/>
            <a:r>
              <a:rPr lang="tr-TR" b="0" i="0" dirty="0">
                <a:solidFill>
                  <a:schemeClr val="tx1"/>
                </a:solidFill>
                <a:effectLst/>
              </a:rPr>
              <a:t>Örnek algoritmalar:</a:t>
            </a:r>
            <a:r>
              <a:rPr lang="tr-TR" dirty="0">
                <a:solidFill>
                  <a:schemeClr val="tx1"/>
                </a:solidFill>
              </a:rPr>
              <a:t> </a:t>
            </a:r>
            <a:r>
              <a:rPr lang="tr-TR" b="0" i="0" dirty="0">
                <a:solidFill>
                  <a:schemeClr val="tx1"/>
                </a:solidFill>
                <a:effectLst/>
              </a:rPr>
              <a:t>Karar Ağaçları, SVM, YSA, Lojistik Regresyon, </a:t>
            </a:r>
            <a:r>
              <a:rPr lang="tr-TR" b="0" i="0" dirty="0" err="1">
                <a:solidFill>
                  <a:schemeClr val="tx1"/>
                </a:solidFill>
                <a:effectLst/>
              </a:rPr>
              <a:t>Bayes</a:t>
            </a:r>
            <a:r>
              <a:rPr lang="tr-TR" b="0" i="0" dirty="0">
                <a:solidFill>
                  <a:schemeClr val="tx1"/>
                </a:solidFill>
                <a:effectLst/>
              </a:rPr>
              <a:t> Ağları, </a:t>
            </a:r>
            <a:r>
              <a:rPr lang="tr-TR" b="0" i="0" dirty="0" err="1">
                <a:solidFill>
                  <a:schemeClr val="tx1"/>
                </a:solidFill>
                <a:effectLst/>
              </a:rPr>
              <a:t>Bagging</a:t>
            </a:r>
            <a:r>
              <a:rPr lang="tr-TR" b="0" i="0" dirty="0">
                <a:solidFill>
                  <a:schemeClr val="tx1"/>
                </a:solidFill>
                <a:effectLst/>
              </a:rPr>
              <a:t>, </a:t>
            </a:r>
            <a:r>
              <a:rPr lang="tr-TR" b="0" i="0" dirty="0" err="1">
                <a:solidFill>
                  <a:schemeClr val="tx1"/>
                </a:solidFill>
                <a:effectLst/>
              </a:rPr>
              <a:t>Boosting</a:t>
            </a:r>
            <a:r>
              <a:rPr lang="tr-TR" dirty="0">
                <a:solidFill>
                  <a:schemeClr val="tx1"/>
                </a:solidFill>
              </a:rPr>
              <a:t>.</a:t>
            </a:r>
          </a:p>
        </p:txBody>
      </p:sp>
      <p:pic>
        <p:nvPicPr>
          <p:cNvPr id="5" name="Picture 4">
            <a:extLst>
              <a:ext uri="{FF2B5EF4-FFF2-40B4-BE49-F238E27FC236}">
                <a16:creationId xmlns:a16="http://schemas.microsoft.com/office/drawing/2014/main" id="{C57EEF53-01DC-405A-AF37-5C018CF7696E}"/>
              </a:ext>
            </a:extLst>
          </p:cNvPr>
          <p:cNvPicPr>
            <a:picLocks noChangeAspect="1"/>
          </p:cNvPicPr>
          <p:nvPr/>
        </p:nvPicPr>
        <p:blipFill>
          <a:blip r:embed="rId2"/>
          <a:stretch>
            <a:fillRect/>
          </a:stretch>
        </p:blipFill>
        <p:spPr>
          <a:xfrm>
            <a:off x="6569906" y="1723451"/>
            <a:ext cx="5475874" cy="4130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6" y="624110"/>
            <a:ext cx="5570686" cy="781540"/>
          </a:xfrm>
        </p:spPr>
        <p:txBody>
          <a:bodyPr>
            <a:normAutofit/>
          </a:bodyPr>
          <a:lstStyle/>
          <a:p>
            <a:r>
              <a:rPr lang="tr-TR" b="1" dirty="0"/>
              <a:t>Kümeleme (Clustering)</a:t>
            </a:r>
            <a:endParaRPr lang="tr-TR" b="1" i="0" dirty="0">
              <a:solidFill>
                <a:schemeClr val="accent2"/>
              </a:solidFill>
              <a:effectLs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531812" y="1405650"/>
            <a:ext cx="5454081" cy="5364265"/>
          </a:xfrm>
        </p:spPr>
        <p:txBody>
          <a:bodyPr>
            <a:normAutofit/>
          </a:bodyPr>
          <a:lstStyle/>
          <a:p>
            <a:pPr algn="just"/>
            <a:endParaRPr lang="tr-TR" dirty="0"/>
          </a:p>
          <a:p>
            <a:pPr algn="just"/>
            <a:r>
              <a:rPr lang="tr-TR" dirty="0"/>
              <a:t>Kümeleme ekranı, </a:t>
            </a:r>
            <a:r>
              <a:rPr lang="tr-TR" dirty="0" err="1"/>
              <a:t>Weka</a:t>
            </a:r>
            <a:r>
              <a:rPr lang="tr-TR" dirty="0"/>
              <a:t> veri madenciliği yazılımında kullanılan bir araçtır. Bu ekran, kullanıcıya veri setlerini kümeleme yöntemleri kullanarak sınıflandırma imkanı sunar. Kullanıcı, veri setinde kümeleme yapmak istediği sütunları seçebilir ve kümeleme algoritmalarını uygulayabilir. Kümeleme sonucunda oluşan kümelerin görselleştirilmesi de bu ekrandaki seçenekler arasında yer alır</a:t>
            </a:r>
            <a:r>
              <a:rPr lang="en-US" dirty="0"/>
              <a:t>.</a:t>
            </a:r>
          </a:p>
          <a:p>
            <a:r>
              <a:rPr lang="tr-TR" b="0" i="0" dirty="0">
                <a:solidFill>
                  <a:schemeClr val="tx1"/>
                </a:solidFill>
                <a:effectLst/>
              </a:rPr>
              <a:t>Örnek algoritmalar: </a:t>
            </a:r>
            <a:r>
              <a:rPr lang="en-US" dirty="0"/>
              <a:t>k-means,</a:t>
            </a:r>
            <a:r>
              <a:rPr lang="tr-TR" dirty="0"/>
              <a:t> </a:t>
            </a:r>
            <a:r>
              <a:rPr lang="en-US" dirty="0"/>
              <a:t>X-Means</a:t>
            </a:r>
            <a:r>
              <a:rPr lang="tr-TR" dirty="0"/>
              <a:t>  </a:t>
            </a:r>
            <a:r>
              <a:rPr lang="en-US" dirty="0" err="1"/>
              <a:t>v.d.</a:t>
            </a:r>
            <a:r>
              <a:rPr lang="en-US" dirty="0"/>
              <a:t> </a:t>
            </a:r>
            <a:r>
              <a:rPr lang="tr-TR" dirty="0"/>
              <a:t>algoritmalar.</a:t>
            </a:r>
            <a:endParaRPr lang="en-US" dirty="0"/>
          </a:p>
        </p:txBody>
      </p:sp>
      <p:pic>
        <p:nvPicPr>
          <p:cNvPr id="5" name="Picture 4">
            <a:extLst>
              <a:ext uri="{FF2B5EF4-FFF2-40B4-BE49-F238E27FC236}">
                <a16:creationId xmlns:a16="http://schemas.microsoft.com/office/drawing/2014/main" id="{B63055D3-B6CC-4343-81C8-CA403672B5BE}"/>
              </a:ext>
            </a:extLst>
          </p:cNvPr>
          <p:cNvPicPr>
            <a:picLocks noChangeAspect="1"/>
          </p:cNvPicPr>
          <p:nvPr/>
        </p:nvPicPr>
        <p:blipFill>
          <a:blip r:embed="rId2"/>
          <a:stretch>
            <a:fillRect/>
          </a:stretch>
        </p:blipFill>
        <p:spPr>
          <a:xfrm>
            <a:off x="6027175" y="1909619"/>
            <a:ext cx="5995143" cy="3284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69997" y="373910"/>
            <a:ext cx="8911687" cy="1280890"/>
          </a:xfrm>
        </p:spPr>
        <p:txBody>
          <a:bodyPr>
            <a:normAutofit/>
          </a:bodyPr>
          <a:lstStyle/>
          <a:p>
            <a:r>
              <a:rPr lang="tr-TR" i="0" dirty="0">
                <a:solidFill>
                  <a:srgbClr val="00B0F0"/>
                </a:solidFill>
                <a:effectLst/>
              </a:rPr>
              <a:t>Birleştirme Paneli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04472" y="1905000"/>
            <a:ext cx="5491528" cy="4214885"/>
          </a:xfrm>
        </p:spPr>
        <p:txBody>
          <a:bodyPr>
            <a:normAutofit/>
          </a:bodyPr>
          <a:lstStyle/>
          <a:p>
            <a:pPr algn="just"/>
            <a:r>
              <a:rPr lang="tr-TR" sz="1700" b="0" i="0" dirty="0">
                <a:solidFill>
                  <a:schemeClr val="tx1"/>
                </a:solidFill>
                <a:effectLst/>
              </a:rPr>
              <a:t>Birleştirme paneli, </a:t>
            </a:r>
            <a:r>
              <a:rPr lang="tr-TR" sz="1700" b="0" i="0" dirty="0" err="1">
                <a:solidFill>
                  <a:schemeClr val="tx1"/>
                </a:solidFill>
                <a:effectLst/>
              </a:rPr>
              <a:t>Weka</a:t>
            </a:r>
            <a:r>
              <a:rPr lang="tr-TR" sz="1700" b="0" i="0" dirty="0">
                <a:solidFill>
                  <a:schemeClr val="tx1"/>
                </a:solidFill>
                <a:effectLst/>
              </a:rPr>
              <a:t> veri madenciliği yazılımında kullanılan bir araçtır. Bu panel, kullanıcıya birden fazla veri setini birleştirme imkanı sunar. Kullanıcı, farklı veri setlerini seçebilir ve bu veri setlerini birleştirmek için birleştirme yöntemlerini uygulayabilir. Birleştirme paneli sayesinde, kullanıcı farklı veri setlerinden elde edilen bilgileri bir arada analiz edebilir.</a:t>
            </a:r>
            <a:endParaRPr lang="en-US" sz="1700" b="0" i="0" dirty="0">
              <a:solidFill>
                <a:schemeClr val="tx1"/>
              </a:solidFill>
              <a:effectLst/>
            </a:endParaRPr>
          </a:p>
          <a:p>
            <a:r>
              <a:rPr lang="tr-TR" sz="1600" b="0" i="0" dirty="0">
                <a:solidFill>
                  <a:schemeClr val="tx1"/>
                </a:solidFill>
                <a:effectLst/>
              </a:rPr>
              <a:t>Örnek algoritmalar: </a:t>
            </a:r>
            <a:r>
              <a:rPr lang="it-IT" sz="1700" dirty="0">
                <a:solidFill>
                  <a:schemeClr val="tx1"/>
                </a:solidFill>
              </a:rPr>
              <a:t>Apriori, Pre-Apriori v.d. algoritmalar</a:t>
            </a:r>
            <a:endParaRPr lang="tr-TR" sz="1700" dirty="0">
              <a:solidFill>
                <a:schemeClr val="tx1"/>
              </a:solidFill>
            </a:endParaRPr>
          </a:p>
        </p:txBody>
      </p:sp>
      <p:pic>
        <p:nvPicPr>
          <p:cNvPr id="5" name="Picture 4">
            <a:extLst>
              <a:ext uri="{FF2B5EF4-FFF2-40B4-BE49-F238E27FC236}">
                <a16:creationId xmlns:a16="http://schemas.microsoft.com/office/drawing/2014/main" id="{4435D07C-46AE-4E90-BD9E-1FA07522FD2F}"/>
              </a:ext>
            </a:extLst>
          </p:cNvPr>
          <p:cNvPicPr>
            <a:picLocks noChangeAspect="1"/>
          </p:cNvPicPr>
          <p:nvPr/>
        </p:nvPicPr>
        <p:blipFill>
          <a:blip r:embed="rId2"/>
          <a:stretch>
            <a:fillRect/>
          </a:stretch>
        </p:blipFill>
        <p:spPr>
          <a:xfrm>
            <a:off x="6492547" y="1654800"/>
            <a:ext cx="5548406" cy="3548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3720</TotalTime>
  <Words>1013</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Duman</vt:lpstr>
      <vt:lpstr>Weka programının tanıtımı</vt:lpstr>
      <vt:lpstr>İçindekiler</vt:lpstr>
      <vt:lpstr>Weka nedir?</vt:lpstr>
      <vt:lpstr>Weka Kurulumu</vt:lpstr>
      <vt:lpstr>Weka Kullanımı</vt:lpstr>
      <vt:lpstr>Ön işleme paneli (Preprocess Panel)</vt:lpstr>
      <vt:lpstr>Sınıflandırıcı Paneli (Classifier Panel)</vt:lpstr>
      <vt:lpstr>Kümeleme (Clustering)</vt:lpstr>
      <vt:lpstr>Birleştirme Paneli</vt:lpstr>
      <vt:lpstr>Seçim Özellikleri Paneli</vt:lpstr>
      <vt:lpstr>Görselleştir Panel )Visualize( </vt:lpstr>
      <vt:lpstr>Experimenter</vt:lpstr>
      <vt:lpstr>KnowledgeFlow </vt:lpstr>
      <vt:lpstr>Workbench </vt:lpstr>
      <vt:lpstr>Simple CLI</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muhammed kado</cp:lastModifiedBy>
  <cp:revision>61</cp:revision>
  <dcterms:created xsi:type="dcterms:W3CDTF">2020-04-15T07:57:29Z</dcterms:created>
  <dcterms:modified xsi:type="dcterms:W3CDTF">2023-01-15T16:51:17Z</dcterms:modified>
</cp:coreProperties>
</file>