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75" r:id="rId4"/>
    <p:sldId id="258" r:id="rId5"/>
    <p:sldId id="278" r:id="rId6"/>
    <p:sldId id="261" r:id="rId7"/>
    <p:sldId id="271" r:id="rId8"/>
    <p:sldId id="272" r:id="rId9"/>
    <p:sldId id="279" r:id="rId10"/>
    <p:sldId id="280" r:id="rId11"/>
    <p:sldId id="273" r:id="rId12"/>
    <p:sldId id="262" r:id="rId13"/>
    <p:sldId id="264" r:id="rId14"/>
    <p:sldId id="276" r:id="rId15"/>
    <p:sldId id="274" r:id="rId16"/>
    <p:sldId id="277" r:id="rId17"/>
    <p:sldId id="281" r:id="rId18"/>
    <p:sldId id="282" r:id="rId19"/>
    <p:sldId id="283" r:id="rId20"/>
    <p:sldId id="270" r:id="rId21"/>
    <p:sldId id="259"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pPr/>
              <a:t>8/22/2021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pPr/>
              <a:t>‹#›</a:t>
            </a:fld>
            <a:endParaRPr lang="en-US"/>
          </a:p>
        </p:txBody>
      </p:sp>
    </p:spTree>
    <p:extLst>
      <p:ext uri="{BB962C8B-B14F-4D97-AF65-F5344CB8AC3E}">
        <p14:creationId xmlns:p14="http://schemas.microsoft.com/office/powerpoint/2010/main" xmlns=""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pPr/>
              <a:t>8/22/2021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pPr/>
              <a:t>8/22/2021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pPr/>
              <a:t>8/22/2021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pPr/>
              <a:t>8/22/2021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evhunteryz.wordpress.com/2018/09/20/rastgele-ormanrandom-forest-algoritmasi/comment-page-1/"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veriMadenciligi.pptx" TargetMode="External"/><Relationship Id="rId1" Type="http://schemas.openxmlformats.org/officeDocument/2006/relationships/slideLayout" Target="../slideLayouts/slideLayout2.xml"/><Relationship Id="rId6" Type="http://schemas.openxmlformats.org/officeDocument/2006/relationships/hyperlink" Target="https://dergipark.org.tr/tr/download/article-file/593351" TargetMode="External"/><Relationship Id="rId5" Type="http://schemas.openxmlformats.org/officeDocument/2006/relationships/hyperlink" Target="https://tr.ilusionity.com/567-random-forest-classifier-tutorial-how-to-use-tree-based-algorithms-for-machine-learning" TargetMode="External"/><Relationship Id="rId4" Type="http://schemas.openxmlformats.org/officeDocument/2006/relationships/hyperlink" Target="https://medium.com/cem-berke-cebis-blog/rastgele-orman-algoritmas%C4%B1-1600ca4f4784" TargetMode="External"/><Relationship Id="rId9" Type="http://schemas.openxmlformats.org/officeDocument/2006/relationships/hyperlink" Target="http://youtube.com/bmdersleri"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6729798" y="4409853"/>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470263" y="2839605"/>
            <a:ext cx="9013341" cy="888718"/>
          </a:xfrm>
        </p:spPr>
        <p:txBody>
          <a:bodyPr>
            <a:noAutofit/>
          </a:bodyPr>
          <a:lstStyle/>
          <a:p>
            <a:r>
              <a:rPr lang="tr-TR" sz="4400" dirty="0" smtClean="0"/>
              <a:t>Rastgele orman algoritması nedir nasıl kullanılır?</a:t>
            </a:r>
            <a:endParaRPr lang="en-US" sz="4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7002122" y="453929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a:t>
            </a:r>
            <a:r>
              <a:rPr lang="tr-TR" dirty="0" smtClean="0">
                <a:solidFill>
                  <a:schemeClr val="tx1"/>
                </a:solidFill>
              </a:rPr>
              <a:t>Sunan:</a:t>
            </a:r>
            <a:r>
              <a:rPr lang="tr-TR" b="1" dirty="0" smtClean="0">
                <a:solidFill>
                  <a:schemeClr val="tx1"/>
                </a:solidFill>
              </a:rPr>
              <a:t>ELİF ÇETİN</a:t>
            </a:r>
            <a:endParaRPr lang="tr-TR" b="1" dirty="0">
              <a:solidFill>
                <a:schemeClr val="tx1"/>
              </a:solidFill>
            </a:endParaRPr>
          </a:p>
          <a:p>
            <a:r>
              <a:rPr lang="tr-TR" dirty="0">
                <a:solidFill>
                  <a:schemeClr val="tx1"/>
                </a:solidFill>
              </a:rPr>
              <a:t>Tarih                            : </a:t>
            </a:r>
            <a:r>
              <a:rPr lang="tr-TR" dirty="0" smtClean="0">
                <a:solidFill>
                  <a:schemeClr val="tx1"/>
                </a:solidFill>
              </a:rPr>
              <a:t>20/08/2021</a:t>
            </a:r>
            <a:endParaRPr lang="tr-TR" dirty="0">
              <a:solidFill>
                <a:schemeClr val="tx1"/>
              </a:solidFill>
            </a:endParaRP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xmlns=""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xmlns=""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5" name="Resim 4">
            <a:hlinkClick r:id="rId3"/>
            <a:extLst>
              <a:ext uri="{FF2B5EF4-FFF2-40B4-BE49-F238E27FC236}">
                <a16:creationId xmlns:a16="http://schemas.microsoft.com/office/drawing/2014/main" xmlns=""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xmlns=""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xmlns="" id="{DB474768-8265-4825-B490-0A4ABEF5E720}"/>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xmlns=""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76549" y="3866606"/>
            <a:ext cx="9728063" cy="2599508"/>
          </a:xfrm>
        </p:spPr>
        <p:txBody>
          <a:bodyPr>
            <a:normAutofit/>
          </a:bodyPr>
          <a:lstStyle/>
          <a:p>
            <a:r>
              <a:rPr lang="tr-TR" sz="2000" dirty="0" smtClean="0">
                <a:solidFill>
                  <a:schemeClr val="tx1"/>
                </a:solidFill>
              </a:rPr>
              <a:t>Orijinal veri kümesinden çoklu alt kümeler oluşturulur.</a:t>
            </a:r>
            <a:br>
              <a:rPr lang="tr-TR" sz="2000" dirty="0" smtClean="0">
                <a:solidFill>
                  <a:schemeClr val="tx1"/>
                </a:solidFill>
              </a:rPr>
            </a:br>
            <a:r>
              <a:rPr lang="tr-TR" sz="2000" dirty="0" smtClean="0">
                <a:solidFill>
                  <a:schemeClr val="tx1"/>
                </a:solidFill>
              </a:rPr>
              <a:t>Bu alt grupların her birinde bir temel model (zayıf model) oluşturulmuştur.</a:t>
            </a:r>
            <a:br>
              <a:rPr lang="tr-TR" sz="2000" dirty="0" smtClean="0">
                <a:solidFill>
                  <a:schemeClr val="tx1"/>
                </a:solidFill>
              </a:rPr>
            </a:br>
            <a:r>
              <a:rPr lang="tr-TR" sz="2000" dirty="0" smtClean="0">
                <a:solidFill>
                  <a:schemeClr val="tx1"/>
                </a:solidFill>
              </a:rPr>
              <a:t>Modeller paralel olarak çalışır ve birbirinden bağımsızdır.</a:t>
            </a:r>
            <a:br>
              <a:rPr lang="tr-TR" sz="2000" dirty="0" smtClean="0">
                <a:solidFill>
                  <a:schemeClr val="tx1"/>
                </a:solidFill>
              </a:rPr>
            </a:br>
            <a:r>
              <a:rPr lang="tr-TR" sz="2000" dirty="0" smtClean="0">
                <a:solidFill>
                  <a:schemeClr val="tx1"/>
                </a:solidFill>
              </a:rPr>
              <a:t>Nihai tahminler, tüm modellerden gelen tahminler birleştirilerek belirlenir.</a:t>
            </a:r>
            <a:r>
              <a:rPr lang="tr-TR" dirty="0" smtClean="0"/>
              <a:t/>
            </a:r>
            <a:br>
              <a:rPr lang="tr-TR" dirty="0" smtClean="0"/>
            </a:br>
            <a:endParaRPr lang="tr-TR" dirty="0"/>
          </a:p>
        </p:txBody>
      </p:sp>
      <p:pic>
        <p:nvPicPr>
          <p:cNvPr id="5" name="4 İçerik Yer Tutucusu" descr="0_yqdojKKEQDVdAHu-.png"/>
          <p:cNvPicPr>
            <a:picLocks noGrp="1" noChangeAspect="1"/>
          </p:cNvPicPr>
          <p:nvPr>
            <p:ph idx="1"/>
          </p:nvPr>
        </p:nvPicPr>
        <p:blipFill>
          <a:blip r:embed="rId2"/>
          <a:stretch>
            <a:fillRect/>
          </a:stretch>
        </p:blipFill>
        <p:spPr>
          <a:xfrm>
            <a:off x="2168435" y="0"/>
            <a:ext cx="8125096" cy="3778250"/>
          </a:xfrm>
        </p:spPr>
      </p:pic>
      <p:sp>
        <p:nvSpPr>
          <p:cNvPr id="4" name="3 Slayt Numarası Yer Tutucusu"/>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Gerçek hayat analojisi</a:t>
            </a:r>
            <a:r>
              <a:rPr lang="tr-TR" b="1" dirty="0" smtClean="0"/>
              <a:t/>
            </a:r>
            <a:br>
              <a:rPr lang="tr-TR" b="1" dirty="0" smtClean="0"/>
            </a:br>
            <a:endParaRPr lang="tr-TR" dirty="0"/>
          </a:p>
        </p:txBody>
      </p:sp>
      <p:sp>
        <p:nvSpPr>
          <p:cNvPr id="3" name="2 İçerik Yer Tutucusu"/>
          <p:cNvSpPr>
            <a:spLocks noGrp="1"/>
          </p:cNvSpPr>
          <p:nvPr>
            <p:ph idx="1"/>
          </p:nvPr>
        </p:nvSpPr>
        <p:spPr>
          <a:xfrm>
            <a:off x="1580606" y="1267097"/>
            <a:ext cx="9924006" cy="5107577"/>
          </a:xfrm>
        </p:spPr>
        <p:txBody>
          <a:bodyPr>
            <a:normAutofit fontScale="92500" lnSpcReduction="20000"/>
          </a:bodyPr>
          <a:lstStyle/>
          <a:p>
            <a:r>
              <a:rPr lang="tr-TR" dirty="0" smtClean="0"/>
              <a:t>Bir yıllık tatil gezisinde seyahat etmeleri gereken yere karar vermek isteyen Andrew adında bir adam düşünün. Ona tavsiyede bulunan insanlara sormak ister. İlk önce bir arkadaşa gider, Andrew geçmişte nereye gittiğini ve hoşuna gitse de istemediğini arkadaşına sorar. Cevaplara dayanarak arkadaşı </a:t>
            </a:r>
            <a:r>
              <a:rPr lang="tr-TR" dirty="0" err="1" smtClean="0"/>
              <a:t>Andrew’a</a:t>
            </a:r>
            <a:r>
              <a:rPr lang="tr-TR" dirty="0" smtClean="0"/>
              <a:t> bir tavsiyede bulunacak.</a:t>
            </a:r>
          </a:p>
          <a:p>
            <a:r>
              <a:rPr lang="tr-TR" dirty="0" smtClean="0"/>
              <a:t>Bu tipik bir karar ağacı algoritması yaklaşımıdır. Andrew’in arkadaşı, Andrew’in cevaplarını kullanarak ne tavsiye etmesi gerektiğine dair kararını yönlendirmek için kurallar yarattı.</a:t>
            </a:r>
          </a:p>
          <a:p>
            <a:r>
              <a:rPr lang="tr-TR" dirty="0" smtClean="0"/>
              <a:t>Daha sonra, Andrew arkadaşlarından daha fazla tavsiyede bulunmasını tavsiye eder ve yine ona farklı sorular sorarlar. Daha sonra, kendisine en çok tavsiye ettiği yerleri seçer. Bu, Rastgele Orman algoritması yaklaşımının tipik bir örneğidir. Rastgele Orman, bir karar ağacı veya bir torbalama sınıflandırıcısı olarak neredeyse aynı </a:t>
            </a:r>
            <a:r>
              <a:rPr lang="tr-TR" dirty="0" err="1" smtClean="0"/>
              <a:t>hiperparametreye</a:t>
            </a:r>
            <a:r>
              <a:rPr lang="tr-TR" dirty="0" smtClean="0"/>
              <a:t> sahiptir. Neyse ki, bir karar ağacını bir torbalama sınıflandırıcısıyla birleştirmek zorunda kalmazsınız ve sadece </a:t>
            </a:r>
            <a:r>
              <a:rPr lang="tr-TR" dirty="0" err="1" smtClean="0"/>
              <a:t>Random</a:t>
            </a:r>
            <a:r>
              <a:rPr lang="tr-TR" dirty="0" smtClean="0"/>
              <a:t> </a:t>
            </a:r>
            <a:r>
              <a:rPr lang="tr-TR" dirty="0" err="1" smtClean="0"/>
              <a:t>Forest’ın</a:t>
            </a:r>
            <a:r>
              <a:rPr lang="tr-TR" dirty="0" smtClean="0"/>
              <a:t> sınıflandırıcı sınıfını kolayca kullanabilirsiniz. Daha önce söylediğim gibi, Rastgele Orman ile Rastgele Orman </a:t>
            </a:r>
            <a:r>
              <a:rPr lang="tr-TR" dirty="0" err="1" smtClean="0"/>
              <a:t>regresörünü</a:t>
            </a:r>
            <a:r>
              <a:rPr lang="tr-TR" dirty="0" smtClean="0"/>
              <a:t> kullanarak Regresyon görevleriyle de ilgilenebilirsiniz.</a:t>
            </a:r>
          </a:p>
          <a:p>
            <a:r>
              <a:rPr lang="tr-TR" dirty="0" smtClean="0"/>
              <a:t>Rastgele Orman, ağaçları büyütürken, modele ek </a:t>
            </a:r>
            <a:r>
              <a:rPr lang="tr-TR" dirty="0" err="1" smtClean="0"/>
              <a:t>rasgelelik</a:t>
            </a:r>
            <a:r>
              <a:rPr lang="tr-TR" dirty="0" smtClean="0"/>
              <a:t> katıyor. Bir düğümü parçalara ayırırken en önemli özelliği aramak yerine, rastgele bir özellik alt kümesi arasında en iyi özelliği arar. Bu, genellikle daha iyi bir modelle sonuçlanan geniş bir çeşitlilikle sonuçlanır.</a:t>
            </a:r>
          </a:p>
          <a:p>
            <a:r>
              <a:rPr lang="tr-TR" dirty="0" smtClean="0"/>
              <a:t>Bu nedenle, Rastgele Ormanda, bir düğümün bölünmesi için algoritma tarafından özelliklerin sadece rastgele bir alt kümesi dikkate alınır. Hatta mümkün olan en iyi eşikleri (normal bir karar ağacı gibi) aramak yerine, her özellik için rastgele eşikleri kullanarak ağaçları daha rastgele yapabilirsiniz.</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463039" y="195943"/>
            <a:ext cx="10041573" cy="783771"/>
          </a:xfrm>
        </p:spPr>
        <p:txBody>
          <a:bodyPr>
            <a:normAutofit fontScale="90000"/>
          </a:bodyPr>
          <a:lstStyle/>
          <a:p>
            <a:r>
              <a:rPr lang="nn-NO" dirty="0" smtClean="0"/>
              <a:t>Rastgele Orman algoritmasının kullanıldığı alanlar</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59" y="953590"/>
            <a:ext cx="6707037" cy="6113416"/>
          </a:xfrm>
        </p:spPr>
        <p:txBody>
          <a:bodyPr>
            <a:normAutofit lnSpcReduction="10000"/>
          </a:bodyPr>
          <a:lstStyle/>
          <a:p>
            <a:r>
              <a:rPr lang="tr-TR" dirty="0" smtClean="0"/>
              <a:t>Rastgele Orman algoritması Bankacılık,Tıp, Borsa ve E-ticaret sistemlerinde aktif olarak kullanılmaktadır.</a:t>
            </a:r>
          </a:p>
          <a:p>
            <a:r>
              <a:rPr lang="tr-TR" dirty="0" smtClean="0"/>
              <a:t>- Bankacılıkta Rastgele Orman algoritması sadık müşterileri bulmak için kullanılır buda kredileri bol miktarda alabilecek ve bankaya doğru ödeme </a:t>
            </a:r>
            <a:r>
              <a:rPr lang="tr-TR" dirty="0" err="1" smtClean="0"/>
              <a:t>yapabilek</a:t>
            </a:r>
            <a:r>
              <a:rPr lang="tr-TR" dirty="0" smtClean="0"/>
              <a:t> müşteriler anlamına gelmektedir ve sahtekarlık yapan müşterileri, yani gereken zamanda borçları geri ödemelerini yapmayan veya banka için tehlikeli eylemler yapma gibi kötü kayıtları olan müşteriler anlamına gelmektedir.</a:t>
            </a:r>
          </a:p>
          <a:p>
            <a:r>
              <a:rPr lang="tr-TR" dirty="0" smtClean="0"/>
              <a:t>- Tıpta Rastgele Orman algoritması hem ilaçlardaki bileşenlerin doğru kombinasyonunu tanımlamak </a:t>
            </a:r>
            <a:r>
              <a:rPr lang="tr-TR" dirty="0" err="1" smtClean="0"/>
              <a:t>hemde</a:t>
            </a:r>
            <a:r>
              <a:rPr lang="tr-TR" dirty="0" smtClean="0"/>
              <a:t> hastanın tıbbi kayıtlarını analiz ederek hastalıkları tanımlamak için kullanılır.</a:t>
            </a:r>
          </a:p>
          <a:p>
            <a:r>
              <a:rPr lang="tr-TR" dirty="0" smtClean="0"/>
              <a:t>- Borsada Rastgele Orman algoritması bir hisse senedin davranışını ve beklenen zarar veya karı tanımlamak için kullanılabilir.</a:t>
            </a:r>
          </a:p>
          <a:p>
            <a:r>
              <a:rPr lang="tr-TR" dirty="0" smtClean="0"/>
              <a:t>- E-Ticarette Rastgele Orman Algoritması benzer müşterilerin deneyimlerine dayanarak, müşterinin tavsiye edilen ürünleri beğenip beğenmeyeceğini tahmin etmek için kullanılabilir.</a:t>
            </a:r>
            <a:br>
              <a:rPr lang="tr-TR" dirty="0" smtClean="0"/>
            </a:br>
            <a:endParaRPr lang="en-US" dirty="0"/>
          </a:p>
        </p:txBody>
      </p:sp>
      <p:pic>
        <p:nvPicPr>
          <p:cNvPr id="6" name="5 Resim" descr="dijital_bankacilik_2-e1529905443323.jpg"/>
          <p:cNvPicPr>
            <a:picLocks noChangeAspect="1"/>
          </p:cNvPicPr>
          <p:nvPr/>
        </p:nvPicPr>
        <p:blipFill>
          <a:blip r:embed="rId2"/>
          <a:stretch>
            <a:fillRect/>
          </a:stretch>
        </p:blipFill>
        <p:spPr>
          <a:xfrm rot="10800000" flipV="1">
            <a:off x="8647611" y="1031966"/>
            <a:ext cx="3082832" cy="1632857"/>
          </a:xfrm>
          <a:prstGeom prst="rect">
            <a:avLst/>
          </a:prstGeom>
        </p:spPr>
      </p:pic>
      <p:pic>
        <p:nvPicPr>
          <p:cNvPr id="7" name="6 Resim" descr="indir (2).jpg"/>
          <p:cNvPicPr>
            <a:picLocks noChangeAspect="1"/>
          </p:cNvPicPr>
          <p:nvPr/>
        </p:nvPicPr>
        <p:blipFill>
          <a:blip r:embed="rId3"/>
          <a:stretch>
            <a:fillRect/>
          </a:stretch>
        </p:blipFill>
        <p:spPr>
          <a:xfrm>
            <a:off x="8673737" y="2952205"/>
            <a:ext cx="3070316" cy="1293222"/>
          </a:xfrm>
          <a:prstGeom prst="rect">
            <a:avLst/>
          </a:prstGeom>
        </p:spPr>
      </p:pic>
      <p:pic>
        <p:nvPicPr>
          <p:cNvPr id="9" name="8 Resim" descr="indir (3).jpg"/>
          <p:cNvPicPr>
            <a:picLocks noChangeAspect="1"/>
          </p:cNvPicPr>
          <p:nvPr/>
        </p:nvPicPr>
        <p:blipFill>
          <a:blip r:embed="rId4"/>
          <a:stretch>
            <a:fillRect/>
          </a:stretch>
        </p:blipFill>
        <p:spPr>
          <a:xfrm>
            <a:off x="8686800" y="4583431"/>
            <a:ext cx="3122023" cy="1714500"/>
          </a:xfrm>
          <a:prstGeom prst="rect">
            <a:avLst/>
          </a:prstGeom>
        </p:spPr>
      </p:pic>
    </p:spTree>
    <p:extLst>
      <p:ext uri="{BB962C8B-B14F-4D97-AF65-F5344CB8AC3E}">
        <p14:creationId xmlns:p14="http://schemas.microsoft.com/office/powerpoint/2010/main" xmlns="" val="129174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789611" y="300446"/>
            <a:ext cx="9715001" cy="1136468"/>
          </a:xfrm>
        </p:spPr>
        <p:txBody>
          <a:bodyPr>
            <a:normAutofit fontScale="90000"/>
          </a:bodyPr>
          <a:lstStyle/>
          <a:p>
            <a:r>
              <a:rPr lang="tr-TR" dirty="0" smtClean="0"/>
              <a:t>Rastgele Orman algoritmasının</a:t>
            </a:r>
            <a:r>
              <a:rPr lang="tr-TR" b="1" dirty="0" smtClean="0"/>
              <a:t> </a:t>
            </a:r>
            <a:r>
              <a:rPr lang="tr-TR" dirty="0" smtClean="0"/>
              <a:t>avantajlar ve dezavantajlar:</a:t>
            </a:r>
            <a:br>
              <a:rPr lang="tr-TR" dirty="0" smtClean="0"/>
            </a:br>
            <a:r>
              <a:rPr lang="tr-TR" dirty="0" smtClean="0"/>
              <a:t/>
            </a:r>
            <a:br>
              <a:rPr lang="tr-TR" dirty="0" smtClean="0"/>
            </a:b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60" y="1463040"/>
            <a:ext cx="10086552" cy="5172890"/>
          </a:xfrm>
        </p:spPr>
        <p:txBody>
          <a:bodyPr>
            <a:normAutofit fontScale="85000" lnSpcReduction="20000"/>
          </a:bodyPr>
          <a:lstStyle/>
          <a:p>
            <a:r>
              <a:rPr lang="tr-TR" dirty="0" smtClean="0"/>
              <a:t>Rastgele Ormanların bir avantajı hem regresyon hem de sınıflandırma görevleri için kullanılabileceği ve girdi özelliklerine verdiği göreceli önemi görmenin kolay olmasıdır.</a:t>
            </a:r>
          </a:p>
          <a:p>
            <a:r>
              <a:rPr lang="tr-TR" dirty="0" smtClean="0"/>
              <a:t>Rastgele Orman ayrıca çok kullanışlı ve kullanımı kolay bir algoritma olarak kabul edilir, çünkü varsayılan </a:t>
            </a:r>
            <a:r>
              <a:rPr lang="tr-TR" dirty="0" err="1" smtClean="0"/>
              <a:t>hiperparametreler</a:t>
            </a:r>
            <a:r>
              <a:rPr lang="tr-TR" dirty="0" smtClean="0"/>
              <a:t> genellikle iyi bir tahmin sonucu oluşturur. </a:t>
            </a:r>
            <a:r>
              <a:rPr lang="tr-TR" dirty="0" err="1" smtClean="0"/>
              <a:t>Hiperparametre</a:t>
            </a:r>
            <a:r>
              <a:rPr lang="tr-TR" dirty="0" smtClean="0"/>
              <a:t> sayısı da o kadar yüksek değildir ve anlaşılması kolaydır.</a:t>
            </a:r>
          </a:p>
          <a:p>
            <a:r>
              <a:rPr lang="tr-TR" dirty="0" smtClean="0"/>
              <a:t>Makine öğrenimindeki en büyük sorunlardan biri fazlasıyla takılıyor, ancak çoğu zaman bu rastgele bir orman sınıflandırıcısı için bu kadar kolay olmayacak. Bunun nedeni, ormanda yeterince ağaç olması durumunda, sınıflandırıcının modele uymayacağıdır.</a:t>
            </a:r>
          </a:p>
          <a:p>
            <a:r>
              <a:rPr lang="tr-TR" dirty="0" smtClean="0"/>
              <a:t>Rastgele Ormanın ana sınırlaması, çok sayıda ağacın algoritmayı gerçek zamanlı tahminler için yavaş ve etkisiz hale getirebilmesidir. Genel olarak, bu algoritmalar hızlı bir şekilde eğitilebilir, ancak bir kez eğitildiklerinde tahminler oluşturmak için oldukça yavaştır. Daha doğru bir tahmin, daha yavaş bir modelle sonuçlanan daha fazla ağaç gerektirir. Gerçek dünyadaki uygulamaların çoğunda Rastgele Orman algoritması yeterince hızlıdır, ancak çalışma zamanı performansının önemli olduğu ve diğer yaklaşımların tercih edilebileceği durumlar olabilir.</a:t>
            </a:r>
          </a:p>
          <a:p>
            <a:r>
              <a:rPr lang="tr-TR" dirty="0" smtClean="0"/>
              <a:t>Ve tabii ki Rastgele Orman, </a:t>
            </a:r>
            <a:r>
              <a:rPr lang="tr-TR" dirty="0" err="1" smtClean="0"/>
              <a:t>prediktif</a:t>
            </a:r>
            <a:r>
              <a:rPr lang="tr-TR" dirty="0" smtClean="0"/>
              <a:t> bir modelleme aracıdır ve açıklayıcı bir araç değildir. Bu, verilerinizdeki ilişkilerin bir tanımını arıyorsanız, başka yaklaşımların tercih edileceği anlamına gelir.</a:t>
            </a:r>
          </a:p>
          <a:p>
            <a:r>
              <a:rPr lang="tr-TR" dirty="0" smtClean="0"/>
              <a:t>Rastgele Orman algoritması, Bankacılık, Borsa, Tıp ve E-Ticaret gibi birçok farklı alanda kullanılmaktadır. Bankacılıkta, örneğin bankanın hizmetlerini diğerlerinden daha sık kullanacak müşterileri tespit etmek ve borçlarını zaman içerisinde geri ödemek için kullanılır. Bu alanda bankayı dolandırmak isteyen dolandırıcılık müşterilerini tespit etmek için de kullanılır. Finansmanda, bir hissenin gelecekteki davranışını belirlemek için kullanılır. Sağlık alanında, tıptaki bileşenlerin doğru kombinasyonunu tanımlamak ve hastalıkları tanımlamak için bir hastanın tıbbi geçmişini analiz etmek için kullanılır. Ve son olarak, E-ticaret’te Rastgele Orman, bir müşterinin ürünü gerçekten beğenip beğenmeyeceğini belirlemek için kullanılır.</a:t>
            </a:r>
          </a:p>
          <a:p>
            <a:endParaRPr lang="en-US" dirty="0"/>
          </a:p>
        </p:txBody>
      </p:sp>
    </p:spTree>
    <p:extLst>
      <p:ext uri="{BB962C8B-B14F-4D97-AF65-F5344CB8AC3E}">
        <p14:creationId xmlns:p14="http://schemas.microsoft.com/office/powerpoint/2010/main" xmlns="" val="4014743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Önemli Hiperparametreler:</a:t>
            </a:r>
            <a:r>
              <a:rPr lang="tr-TR" b="1" dirty="0" smtClean="0"/>
              <a:t/>
            </a:r>
            <a:br>
              <a:rPr lang="tr-TR" b="1" dirty="0" smtClean="0"/>
            </a:br>
            <a:endParaRPr lang="tr-TR" dirty="0"/>
          </a:p>
        </p:txBody>
      </p:sp>
      <p:sp>
        <p:nvSpPr>
          <p:cNvPr id="3" name="2 İçerik Yer Tutucusu"/>
          <p:cNvSpPr>
            <a:spLocks noGrp="1"/>
          </p:cNvSpPr>
          <p:nvPr>
            <p:ph idx="1"/>
          </p:nvPr>
        </p:nvSpPr>
        <p:spPr>
          <a:xfrm>
            <a:off x="2589212" y="1358537"/>
            <a:ext cx="8915400" cy="5499463"/>
          </a:xfrm>
        </p:spPr>
        <p:txBody>
          <a:bodyPr>
            <a:normAutofit fontScale="77500" lnSpcReduction="20000"/>
          </a:bodyPr>
          <a:lstStyle/>
          <a:p>
            <a:r>
              <a:rPr lang="tr-TR" dirty="0" smtClean="0"/>
              <a:t>Rastgele ormandaki parametreler ya modelin tahmin gücünü arttırmak ya da modeli daha hızlı hale getirmek için kullanılır. Burada rastgele orman fonksiyonuna sahip </a:t>
            </a:r>
            <a:r>
              <a:rPr lang="tr-TR" dirty="0" err="1" smtClean="0"/>
              <a:t>Sklearn</a:t>
            </a:r>
            <a:r>
              <a:rPr lang="tr-TR" dirty="0" smtClean="0"/>
              <a:t>(</a:t>
            </a:r>
            <a:r>
              <a:rPr lang="tr-TR" dirty="0" err="1" smtClean="0"/>
              <a:t>python</a:t>
            </a:r>
            <a:r>
              <a:rPr lang="tr-TR" dirty="0" smtClean="0"/>
              <a:t> kütüphanesi) </a:t>
            </a:r>
            <a:r>
              <a:rPr lang="tr-TR" dirty="0" err="1" smtClean="0"/>
              <a:t>hiperparametreleri</a:t>
            </a:r>
            <a:r>
              <a:rPr lang="tr-TR" dirty="0" smtClean="0"/>
              <a:t> hakkında konuşacağım.</a:t>
            </a:r>
          </a:p>
          <a:p>
            <a:r>
              <a:rPr lang="tr-TR" b="1" cap="all" dirty="0" smtClean="0"/>
              <a:t>1. ÖNGÖRÜCÜ GÜCÜN ARTIRILMASI(ESTİMATOR)</a:t>
            </a:r>
          </a:p>
          <a:p>
            <a:r>
              <a:rPr lang="tr-TR" dirty="0" smtClean="0"/>
              <a:t>Birincisi, en yüksek oyu almadan ya da tahminlerin ortalamalarını almadan önce algoritmanın oluşturduğu ağaç sayısı olan “en önemli” </a:t>
            </a:r>
            <a:r>
              <a:rPr lang="tr-TR" dirty="0" err="1" smtClean="0"/>
              <a:t>hiperparametredir</a:t>
            </a:r>
            <a:r>
              <a:rPr lang="tr-TR" dirty="0" smtClean="0"/>
              <a:t>. Genel olarak, daha yüksek sayıda ağaç performansı artırır ve tahminleri daha kararlı hale getirir, fakat aynı zamanda hesaplamayı da yavaşlatır.</a:t>
            </a:r>
          </a:p>
          <a:p>
            <a:r>
              <a:rPr lang="tr-TR" dirty="0" smtClean="0"/>
              <a:t>Bir başka önemli </a:t>
            </a:r>
            <a:r>
              <a:rPr lang="tr-TR" dirty="0" err="1" smtClean="0"/>
              <a:t>hiperparametre</a:t>
            </a:r>
            <a:r>
              <a:rPr lang="tr-TR" dirty="0" smtClean="0"/>
              <a:t> “max_</a:t>
            </a:r>
            <a:r>
              <a:rPr lang="tr-TR" dirty="0" err="1" smtClean="0"/>
              <a:t>features</a:t>
            </a:r>
            <a:r>
              <a:rPr lang="tr-TR" dirty="0" smtClean="0"/>
              <a:t>”, yani </a:t>
            </a:r>
            <a:r>
              <a:rPr lang="tr-TR" dirty="0" err="1" smtClean="0"/>
              <a:t>Random</a:t>
            </a:r>
            <a:r>
              <a:rPr lang="tr-TR" dirty="0" smtClean="0"/>
              <a:t> </a:t>
            </a:r>
            <a:r>
              <a:rPr lang="tr-TR" dirty="0" err="1" smtClean="0"/>
              <a:t>Forest’ın</a:t>
            </a:r>
            <a:r>
              <a:rPr lang="tr-TR" dirty="0" smtClean="0"/>
              <a:t> tek bir ağaçta denemesine izin verilen maksimum özellik sayısıdır. </a:t>
            </a:r>
            <a:r>
              <a:rPr lang="tr-TR" dirty="0" err="1" smtClean="0"/>
              <a:t>Sklearn</a:t>
            </a:r>
            <a:r>
              <a:rPr lang="tr-TR" dirty="0" smtClean="0"/>
              <a:t> belgelerinde açıklanan çeşitli seçenekler sunar.</a:t>
            </a:r>
          </a:p>
          <a:p>
            <a:r>
              <a:rPr lang="tr-TR" dirty="0" smtClean="0"/>
              <a:t>Hız açısından konuşacağımız son önemli </a:t>
            </a:r>
            <a:r>
              <a:rPr lang="tr-TR" dirty="0" err="1" smtClean="0"/>
              <a:t>hiper</a:t>
            </a:r>
            <a:r>
              <a:rPr lang="tr-TR" dirty="0" smtClean="0"/>
              <a:t> parametresi, “</a:t>
            </a:r>
            <a:r>
              <a:rPr lang="tr-TR" dirty="0" err="1" smtClean="0"/>
              <a:t>min</a:t>
            </a:r>
            <a:r>
              <a:rPr lang="tr-TR" dirty="0" smtClean="0"/>
              <a:t>_</a:t>
            </a:r>
            <a:r>
              <a:rPr lang="tr-TR" dirty="0" err="1" smtClean="0"/>
              <a:t>sample</a:t>
            </a:r>
            <a:r>
              <a:rPr lang="tr-TR" dirty="0" smtClean="0"/>
              <a:t>_</a:t>
            </a:r>
            <a:r>
              <a:rPr lang="tr-TR" dirty="0" err="1" smtClean="0"/>
              <a:t>leaf</a:t>
            </a:r>
            <a:r>
              <a:rPr lang="tr-TR" dirty="0" smtClean="0"/>
              <a:t>” </a:t>
            </a:r>
            <a:r>
              <a:rPr lang="tr-TR" dirty="0" err="1" smtClean="0"/>
              <a:t>dir</a:t>
            </a:r>
            <a:r>
              <a:rPr lang="tr-TR" dirty="0" smtClean="0"/>
              <a:t>. Bu, adından da anlaşılacağı gibi, bir iç düğümü ayırmak için gereken minimum yaprak sayısını belirler.</a:t>
            </a:r>
          </a:p>
          <a:p>
            <a:r>
              <a:rPr lang="tr-TR" b="1" cap="all" dirty="0" smtClean="0"/>
              <a:t>2. MODEL HIZINI ARTIRMA</a:t>
            </a:r>
          </a:p>
          <a:p>
            <a:r>
              <a:rPr lang="tr-TR" dirty="0" smtClean="0"/>
              <a:t>“N_</a:t>
            </a:r>
            <a:r>
              <a:rPr lang="tr-TR" dirty="0" err="1" smtClean="0"/>
              <a:t>jobs</a:t>
            </a:r>
            <a:r>
              <a:rPr lang="tr-TR" dirty="0" smtClean="0"/>
              <a:t>” </a:t>
            </a:r>
            <a:r>
              <a:rPr lang="tr-TR" dirty="0" err="1" smtClean="0"/>
              <a:t>hiperparametre</a:t>
            </a:r>
            <a:r>
              <a:rPr lang="tr-TR" dirty="0" smtClean="0"/>
              <a:t>, motora kaç tane işlemcinin kullanılmasına izin verildiğini söyler. 1 değeri varsa, yalnızca bir işlemci kullanabilir. “-1” değeri, sınır olmadığını gösterir.</a:t>
            </a:r>
          </a:p>
          <a:p>
            <a:r>
              <a:rPr lang="tr-TR" dirty="0" smtClean="0"/>
              <a:t>“</a:t>
            </a:r>
            <a:r>
              <a:rPr lang="tr-TR" dirty="0" err="1" smtClean="0"/>
              <a:t>Random</a:t>
            </a:r>
            <a:r>
              <a:rPr lang="tr-TR" dirty="0" smtClean="0"/>
              <a:t>_</a:t>
            </a:r>
            <a:r>
              <a:rPr lang="tr-TR" dirty="0" err="1" smtClean="0"/>
              <a:t>state</a:t>
            </a:r>
            <a:r>
              <a:rPr lang="tr-TR" dirty="0" smtClean="0"/>
              <a:t>”, modelin çıkışını çoğaltılamaz hale getirir. Model, her zaman rastgele bir </a:t>
            </a:r>
            <a:r>
              <a:rPr lang="tr-TR" dirty="0" err="1" smtClean="0"/>
              <a:t>random</a:t>
            </a:r>
            <a:r>
              <a:rPr lang="tr-TR" dirty="0" smtClean="0"/>
              <a:t>_</a:t>
            </a:r>
            <a:r>
              <a:rPr lang="tr-TR" dirty="0" err="1" smtClean="0"/>
              <a:t>state</a:t>
            </a:r>
            <a:r>
              <a:rPr lang="tr-TR" dirty="0" smtClean="0"/>
              <a:t> değeri olduğunda ve aynı parametreler ve aynı eğitim verisi verilmişse, aynı sonuçları üretecektir.</a:t>
            </a:r>
          </a:p>
          <a:p>
            <a:r>
              <a:rPr lang="tr-TR" dirty="0" smtClean="0"/>
              <a:t>Son olarak, rastgele bir ormanda çapraz doğrulama yöntemi olan “</a:t>
            </a:r>
            <a:r>
              <a:rPr lang="tr-TR" dirty="0" err="1" smtClean="0"/>
              <a:t>oob</a:t>
            </a:r>
            <a:r>
              <a:rPr lang="tr-TR" dirty="0" smtClean="0"/>
              <a:t>_</a:t>
            </a:r>
            <a:r>
              <a:rPr lang="tr-TR" dirty="0" err="1" smtClean="0"/>
              <a:t>score</a:t>
            </a:r>
            <a:r>
              <a:rPr lang="tr-TR" dirty="0" smtClean="0"/>
              <a:t>” (aynı zamanda </a:t>
            </a:r>
            <a:r>
              <a:rPr lang="tr-TR" dirty="0" err="1" smtClean="0"/>
              <a:t>oob</a:t>
            </a:r>
            <a:r>
              <a:rPr lang="tr-TR" dirty="0" smtClean="0"/>
              <a:t> örneklemesi olarak da adlandırılır) vardır. Bu örneklemede, verinin yaklaşık üçte biri modeli eğitmek için kullanılmamıştır ve performansını değerlendirmek için kullanılabilir. Bu numunelere bağ dışı örnekler denir. </a:t>
            </a:r>
            <a:r>
              <a:rPr lang="tr-TR" dirty="0" err="1" smtClean="0"/>
              <a:t>leave</a:t>
            </a:r>
            <a:r>
              <a:rPr lang="tr-TR" dirty="0" smtClean="0"/>
              <a:t>-</a:t>
            </a:r>
            <a:r>
              <a:rPr lang="tr-TR" dirty="0" err="1" smtClean="0"/>
              <a:t>one</a:t>
            </a:r>
            <a:r>
              <a:rPr lang="tr-TR" dirty="0" smtClean="0"/>
              <a:t>-</a:t>
            </a:r>
            <a:r>
              <a:rPr lang="tr-TR" dirty="0" err="1" smtClean="0"/>
              <a:t>cross</a:t>
            </a:r>
            <a:r>
              <a:rPr lang="tr-TR" dirty="0" smtClean="0"/>
              <a:t>-</a:t>
            </a:r>
            <a:r>
              <a:rPr lang="tr-TR" dirty="0" err="1" smtClean="0"/>
              <a:t>validasyon</a:t>
            </a:r>
            <a:r>
              <a:rPr lang="tr-TR" dirty="0" smtClean="0"/>
              <a:t> yöntemine çok benzer, ancak neredeyse hiçbir ek hesaplama yükü de beraberinde gelmiyor.</a:t>
            </a:r>
          </a:p>
        </p:txBody>
      </p:sp>
      <p:sp>
        <p:nvSpPr>
          <p:cNvPr id="4" name="3 Slayt Numarası Yer Tutucusu"/>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828801" y="624110"/>
            <a:ext cx="9675812" cy="564610"/>
          </a:xfrm>
        </p:spPr>
        <p:txBody>
          <a:bodyPr>
            <a:normAutofit fontScale="90000"/>
          </a:bodyPr>
          <a:lstStyle/>
          <a:p>
            <a:r>
              <a:rPr lang="tr-TR" sz="3100" dirty="0" smtClean="0"/>
              <a:t>Karar Ağaçları ve Rastgele Ormanlar Arasındaki Fark:</a:t>
            </a:r>
            <a:r>
              <a:rPr lang="tr-TR" b="1" dirty="0" smtClean="0"/>
              <a:t/>
            </a:r>
            <a:br>
              <a:rPr lang="tr-TR" b="1" dirty="0" smtClean="0"/>
            </a:br>
            <a:endParaRPr lang="tr-TR" dirty="0"/>
          </a:p>
        </p:txBody>
      </p:sp>
      <p:sp>
        <p:nvSpPr>
          <p:cNvPr id="3" name="2 İçerik Yer Tutucusu"/>
          <p:cNvSpPr>
            <a:spLocks noGrp="1"/>
          </p:cNvSpPr>
          <p:nvPr>
            <p:ph idx="1"/>
          </p:nvPr>
        </p:nvSpPr>
        <p:spPr>
          <a:xfrm>
            <a:off x="1776549" y="1645920"/>
            <a:ext cx="9728063" cy="4265302"/>
          </a:xfrm>
        </p:spPr>
        <p:txBody>
          <a:bodyPr>
            <a:normAutofit fontScale="92500" lnSpcReduction="10000"/>
          </a:bodyPr>
          <a:lstStyle/>
          <a:p>
            <a:r>
              <a:rPr lang="tr-TR" dirty="0" smtClean="0"/>
              <a:t> </a:t>
            </a:r>
            <a:r>
              <a:rPr lang="tr-TR" dirty="0" err="1" smtClean="0"/>
              <a:t>Random</a:t>
            </a:r>
            <a:r>
              <a:rPr lang="tr-TR" dirty="0" smtClean="0"/>
              <a:t> </a:t>
            </a:r>
            <a:r>
              <a:rPr lang="tr-TR" dirty="0" err="1" smtClean="0"/>
              <a:t>Forest</a:t>
            </a:r>
            <a:r>
              <a:rPr lang="tr-TR" dirty="0" smtClean="0"/>
              <a:t>, Karar Ağaçlarının bir koleksiyonudur, ancak bazı farklılıklar vardır.</a:t>
            </a:r>
          </a:p>
          <a:p>
            <a:r>
              <a:rPr lang="tr-TR" dirty="0" smtClean="0"/>
              <a:t>Bir karar ağacında özelliklere ve etiketlere sahip bir eğitim veri seti girdiyseniz, tahminleri yapmak için kullanılacak bazı kurallar formüle edilir.</a:t>
            </a:r>
          </a:p>
          <a:p>
            <a:r>
              <a:rPr lang="tr-TR" dirty="0" smtClean="0"/>
              <a:t>Örneğin, bir kişinin bir çevrimiçi reklama tıklayacağını tahmin etmek istiyorsanız, reklamı geçmişte tıklanan ve kararını açıklayan bazı özellikleri toplayabilirsiniz. Özellikleri ve etiketleri bir karar ağacına koyarsanız, bazı kurallar oluşturur. Sonra reklamın tıklanıp tıklanmayacağını tahmin edebilirsiniz. Buna karşılık, Rastgele Orman algoritması çeşitli karar ağaçları inşa etmek için gözlemleri ve özellikleri rastgele seçer ve sonuçların ortalamasını alır.</a:t>
            </a:r>
          </a:p>
          <a:p>
            <a:r>
              <a:rPr lang="tr-TR" dirty="0" smtClean="0"/>
              <a:t>Bir başka farklılık da, “derin” karar ağaçlarının aşırı ısınmaktan muzdarip olmasıdır. Rastgele Orman, özelliklerin rastgele alt kümeleri oluşturarak ve bu alt kümeleri kullanarak daha küçük ağaçlar oluşturarak, çoğu zaman aşırı uydurmayı(</a:t>
            </a:r>
            <a:r>
              <a:rPr lang="tr-TR" dirty="0" err="1" smtClean="0"/>
              <a:t>overfitting</a:t>
            </a:r>
            <a:r>
              <a:rPr lang="tr-TR" dirty="0" smtClean="0"/>
              <a:t>) engeller. Daha sonra alt ağaçları birleştirir. Bunun her zaman çalışmadığını ve aynı zamanda rastgele ormanınızın kaç ağaç oluşturduğuna bağlı olarak hesaplamayı yavaşlattığını unutmayın.</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Nasıl Oluşturulur?</a:t>
            </a:r>
            <a:endParaRPr lang="tr-TR" dirty="0"/>
          </a:p>
        </p:txBody>
      </p:sp>
      <p:sp>
        <p:nvSpPr>
          <p:cNvPr id="3" name="2 İçerik Yer Tutucusu"/>
          <p:cNvSpPr>
            <a:spLocks noGrp="1"/>
          </p:cNvSpPr>
          <p:nvPr>
            <p:ph idx="1"/>
          </p:nvPr>
        </p:nvSpPr>
        <p:spPr>
          <a:xfrm>
            <a:off x="2312126" y="1280160"/>
            <a:ext cx="9192486" cy="4631062"/>
          </a:xfrm>
        </p:spPr>
        <p:txBody>
          <a:bodyPr>
            <a:normAutofit fontScale="92500"/>
          </a:bodyPr>
          <a:lstStyle/>
          <a:p>
            <a:r>
              <a:rPr lang="tr-TR" dirty="0" smtClean="0"/>
              <a:t>Rastgele orman algoritması kullanıcı tarafından 2 parametre alır.</a:t>
            </a:r>
          </a:p>
          <a:p>
            <a:r>
              <a:rPr lang="tr-TR" dirty="0" smtClean="0"/>
              <a:t>M: en iyi bölünmeyi belirlemek için her bir düğümde kullanılan değişkenlerin sayısı</a:t>
            </a:r>
          </a:p>
          <a:p>
            <a:r>
              <a:rPr lang="tr-TR" dirty="0" smtClean="0"/>
              <a:t>N: geliştirilecek ağaç sayısı</a:t>
            </a:r>
          </a:p>
          <a:p>
            <a:endParaRPr lang="tr-TR" dirty="0" smtClean="0"/>
          </a:p>
          <a:p>
            <a:r>
              <a:rPr lang="tr-TR" dirty="0" smtClean="0"/>
              <a:t>İlk olarak eğitim veri setinin 2/3’ ünde önyükleme örnekleri oluşturulur.</a:t>
            </a:r>
            <a:r>
              <a:rPr lang="tr-TR" dirty="0" err="1" smtClean="0"/>
              <a:t>Out</a:t>
            </a:r>
            <a:r>
              <a:rPr lang="tr-TR" dirty="0" smtClean="0"/>
              <a:t> of-</a:t>
            </a:r>
            <a:r>
              <a:rPr lang="tr-TR" dirty="0" err="1" smtClean="0"/>
              <a:t>bag</a:t>
            </a:r>
            <a:r>
              <a:rPr lang="tr-TR" dirty="0" smtClean="0"/>
              <a:t> (OOB) verisi olarak da adlandırılan , eğitim veri setinin 1/3’lük kalan kısmı hataları test etmek için kullanılır.</a:t>
            </a:r>
          </a:p>
          <a:p>
            <a:r>
              <a:rPr lang="tr-TR" dirty="0" smtClean="0"/>
              <a:t>Her bir düğümde M değişkenleri tüm değişkenler arasından rastgele seçilir ve bu değişkenler arasından en iyi dal belirlenir.</a:t>
            </a:r>
          </a:p>
          <a:p>
            <a:r>
              <a:rPr lang="tr-TR" dirty="0" smtClean="0"/>
              <a:t>M adet değişken sayısının kareköküne eşit alınan M değişken sayısı genel olarak optimum sonuca en yakın sonucu verir.</a:t>
            </a:r>
          </a:p>
          <a:p>
            <a:r>
              <a:rPr lang="tr-TR" dirty="0" smtClean="0"/>
              <a:t>Sınıfların homojenliğini ölçmek için GINI indeksi hesaplanır. GINI indexi ne kadar düşük olursa  sınıf o kadar homojendir.GINI index baz alınarak veri setinin sınıfları </a:t>
            </a:r>
            <a:r>
              <a:rPr lang="tr-TR" dirty="0" err="1" smtClean="0"/>
              <a:t>blirlenir</a:t>
            </a:r>
            <a:r>
              <a:rPr lang="tr-TR" dirty="0" smtClean="0"/>
              <a:t>. Çıkan sonuçlar bütününde en uygun sınıflandırma yapılmış olur.</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89212" y="692331"/>
            <a:ext cx="8915400" cy="5218891"/>
          </a:xfrm>
        </p:spPr>
        <p:txBody>
          <a:bodyPr/>
          <a:lstStyle/>
          <a:p>
            <a:r>
              <a:rPr lang="tr-TR" dirty="0" smtClean="0"/>
              <a:t> n:seçilen veri</a:t>
            </a:r>
          </a:p>
          <a:p>
            <a:r>
              <a:rPr lang="tr-TR" dirty="0" err="1" smtClean="0"/>
              <a:t>Pj</a:t>
            </a:r>
            <a:r>
              <a:rPr lang="tr-TR" dirty="0" smtClean="0"/>
              <a:t>:veri setindeki her bir verinin, kendisinden küçük ve büyük olan tüm verilere bölümünün karesi.</a:t>
            </a:r>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4 Resim" descr="Adsız.png"/>
          <p:cNvPicPr>
            <a:picLocks noChangeAspect="1"/>
          </p:cNvPicPr>
          <p:nvPr/>
        </p:nvPicPr>
        <p:blipFill>
          <a:blip r:embed="rId2"/>
          <a:stretch>
            <a:fillRect/>
          </a:stretch>
        </p:blipFill>
        <p:spPr>
          <a:xfrm>
            <a:off x="6656922" y="1543693"/>
            <a:ext cx="1585742" cy="556585"/>
          </a:xfrm>
          <a:prstGeom prst="rect">
            <a:avLst/>
          </a:prstGeom>
        </p:spPr>
      </p:pic>
      <p:pic>
        <p:nvPicPr>
          <p:cNvPr id="6" name="5 Resim" descr="Adsız.png"/>
          <p:cNvPicPr>
            <a:picLocks noChangeAspect="1"/>
          </p:cNvPicPr>
          <p:nvPr/>
        </p:nvPicPr>
        <p:blipFill>
          <a:blip r:embed="rId3"/>
          <a:stretch>
            <a:fillRect/>
          </a:stretch>
        </p:blipFill>
        <p:spPr>
          <a:xfrm>
            <a:off x="3734060" y="2443420"/>
            <a:ext cx="5762638" cy="33956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Uygulama</a:t>
            </a:r>
            <a:endParaRPr lang="tr-TR" dirty="0"/>
          </a:p>
        </p:txBody>
      </p:sp>
      <p:sp>
        <p:nvSpPr>
          <p:cNvPr id="3" name="2 İçerik Yer Tutucusu"/>
          <p:cNvSpPr>
            <a:spLocks noGrp="1"/>
          </p:cNvSpPr>
          <p:nvPr>
            <p:ph idx="1"/>
          </p:nvPr>
        </p:nvSpPr>
        <p:spPr>
          <a:xfrm>
            <a:off x="1959429" y="1436914"/>
            <a:ext cx="9545183" cy="4474308"/>
          </a:xfrm>
        </p:spPr>
        <p:txBody>
          <a:bodyPr/>
          <a:lstStyle/>
          <a:p>
            <a:r>
              <a:rPr lang="tr-TR" dirty="0" smtClean="0"/>
              <a:t>Örnekte bir banknotun gerçek olup olmadığını, banknotun 4 özelliğini ele alarak rastgele orman algoritması kullanarak tahmin etmeye çalışalım.</a:t>
            </a:r>
          </a:p>
          <a:p>
            <a:r>
              <a:rPr lang="tr-TR" dirty="0" smtClean="0"/>
              <a:t>İlk olarak kütüphanelerimizi ekleyerek başlayalım.</a:t>
            </a:r>
          </a:p>
          <a:p>
            <a:endParaRPr lang="tr-TR" dirty="0" smtClean="0"/>
          </a:p>
          <a:p>
            <a:endParaRPr lang="tr-TR" dirty="0" smtClean="0"/>
          </a:p>
          <a:p>
            <a:r>
              <a:rPr lang="tr-TR" dirty="0" smtClean="0"/>
              <a:t>Daha sonrasında veri kümesini içe aktaralım.</a:t>
            </a:r>
          </a:p>
          <a:p>
            <a:endParaRPr lang="tr-TR" dirty="0" smtClean="0"/>
          </a:p>
          <a:p>
            <a:endParaRPr lang="tr-TR" dirty="0" smtClean="0"/>
          </a:p>
          <a:p>
            <a:r>
              <a:rPr lang="tr-TR" dirty="0" smtClean="0"/>
              <a:t>Verileri eğitim için hazırlama aşamasında, verileri özniteliklerine ve etiketlerine aşağıdaki kodlar ile ayıralım.</a:t>
            </a:r>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4 Resim" descr="Adsız.png"/>
          <p:cNvPicPr>
            <a:picLocks noChangeAspect="1"/>
          </p:cNvPicPr>
          <p:nvPr/>
        </p:nvPicPr>
        <p:blipFill>
          <a:blip r:embed="rId2"/>
          <a:stretch>
            <a:fillRect/>
          </a:stretch>
        </p:blipFill>
        <p:spPr>
          <a:xfrm>
            <a:off x="2462963" y="2577684"/>
            <a:ext cx="3336945" cy="762106"/>
          </a:xfrm>
          <a:prstGeom prst="rect">
            <a:avLst/>
          </a:prstGeom>
        </p:spPr>
      </p:pic>
      <p:pic>
        <p:nvPicPr>
          <p:cNvPr id="6" name="5 Resim" descr="Adsız.png"/>
          <p:cNvPicPr>
            <a:picLocks noChangeAspect="1"/>
          </p:cNvPicPr>
          <p:nvPr/>
        </p:nvPicPr>
        <p:blipFill>
          <a:blip r:embed="rId3"/>
          <a:stretch>
            <a:fillRect/>
          </a:stretch>
        </p:blipFill>
        <p:spPr>
          <a:xfrm>
            <a:off x="2400707" y="3867657"/>
            <a:ext cx="5849167" cy="533474"/>
          </a:xfrm>
          <a:prstGeom prst="rect">
            <a:avLst/>
          </a:prstGeom>
        </p:spPr>
      </p:pic>
      <p:pic>
        <p:nvPicPr>
          <p:cNvPr id="7" name="6 Resim" descr="Adsız.png"/>
          <p:cNvPicPr>
            <a:picLocks noChangeAspect="1"/>
          </p:cNvPicPr>
          <p:nvPr/>
        </p:nvPicPr>
        <p:blipFill>
          <a:blip r:embed="rId4"/>
          <a:stretch>
            <a:fillRect/>
          </a:stretch>
        </p:blipFill>
        <p:spPr>
          <a:xfrm>
            <a:off x="2393110" y="5265239"/>
            <a:ext cx="3591426" cy="6382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972491" y="561704"/>
            <a:ext cx="9532121" cy="5349518"/>
          </a:xfrm>
        </p:spPr>
        <p:txBody>
          <a:bodyPr/>
          <a:lstStyle/>
          <a:p>
            <a:r>
              <a:rPr lang="tr-TR" dirty="0" smtClean="0"/>
              <a:t>Verileri eğitim ve test kümelerine ayıralım.</a:t>
            </a:r>
          </a:p>
          <a:p>
            <a:endParaRPr lang="tr-TR" dirty="0" smtClean="0"/>
          </a:p>
          <a:p>
            <a:endParaRPr lang="tr-TR" dirty="0" smtClean="0"/>
          </a:p>
          <a:p>
            <a:r>
              <a:rPr lang="tr-TR" dirty="0" smtClean="0"/>
              <a:t>Daha tutarlı sonuçlar elde etmek için aşağıdaki kod bloğu yardımı ile verilerimizi ölçeklendirelim.</a:t>
            </a:r>
          </a:p>
          <a:p>
            <a:endParaRPr lang="tr-TR" dirty="0" smtClean="0"/>
          </a:p>
          <a:p>
            <a:endParaRPr lang="tr-TR" dirty="0" smtClean="0"/>
          </a:p>
          <a:p>
            <a:endParaRPr lang="tr-TR" dirty="0" smtClean="0"/>
          </a:p>
          <a:p>
            <a:endParaRPr lang="tr-TR" dirty="0" smtClean="0"/>
          </a:p>
          <a:p>
            <a:r>
              <a:rPr lang="tr-TR" dirty="0" smtClean="0"/>
              <a:t>Verileri ölçeklendirdiğimize göre bu sınıflandırma problemini çözmek için rastgele ormanlarımızı eğitebiliriz.</a:t>
            </a:r>
          </a:p>
          <a:p>
            <a:endParaRPr lang="tr-TR" dirty="0" smtClean="0"/>
          </a:p>
          <a:p>
            <a:endParaRPr lang="tr-TR" dirty="0" smtClean="0"/>
          </a:p>
          <a:p>
            <a:endParaRPr lang="tr-TR" dirty="0" smtClean="0"/>
          </a:p>
          <a:p>
            <a:endParaRPr lang="tr-TR" dirty="0" smtClean="0"/>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4 Resim" descr="Adsız.png"/>
          <p:cNvPicPr>
            <a:picLocks noChangeAspect="1"/>
          </p:cNvPicPr>
          <p:nvPr/>
        </p:nvPicPr>
        <p:blipFill>
          <a:blip r:embed="rId2"/>
          <a:stretch>
            <a:fillRect/>
          </a:stretch>
        </p:blipFill>
        <p:spPr>
          <a:xfrm>
            <a:off x="2294133" y="943600"/>
            <a:ext cx="7829581" cy="752147"/>
          </a:xfrm>
          <a:prstGeom prst="rect">
            <a:avLst/>
          </a:prstGeom>
        </p:spPr>
      </p:pic>
      <p:pic>
        <p:nvPicPr>
          <p:cNvPr id="6" name="5 Resim" descr="Adsız.png"/>
          <p:cNvPicPr>
            <a:picLocks noChangeAspect="1"/>
          </p:cNvPicPr>
          <p:nvPr/>
        </p:nvPicPr>
        <p:blipFill>
          <a:blip r:embed="rId3"/>
          <a:stretch>
            <a:fillRect/>
          </a:stretch>
        </p:blipFill>
        <p:spPr>
          <a:xfrm>
            <a:off x="2287108" y="2487550"/>
            <a:ext cx="6295189" cy="1287616"/>
          </a:xfrm>
          <a:prstGeom prst="rect">
            <a:avLst/>
          </a:prstGeom>
        </p:spPr>
      </p:pic>
      <p:pic>
        <p:nvPicPr>
          <p:cNvPr id="7" name="6 Resim" descr="Adsız.png"/>
          <p:cNvPicPr>
            <a:picLocks noChangeAspect="1"/>
          </p:cNvPicPr>
          <p:nvPr/>
        </p:nvPicPr>
        <p:blipFill>
          <a:blip r:embed="rId4"/>
          <a:stretch>
            <a:fillRect/>
          </a:stretch>
        </p:blipFill>
        <p:spPr>
          <a:xfrm>
            <a:off x="2333466" y="4695175"/>
            <a:ext cx="7855562" cy="14919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953589" y="2133600"/>
            <a:ext cx="10551023" cy="3777622"/>
          </a:xfrm>
        </p:spPr>
        <p:txBody>
          <a:bodyPr>
            <a:normAutofit fontScale="70000" lnSpcReduction="20000"/>
          </a:bodyPr>
          <a:lstStyle/>
          <a:p>
            <a:r>
              <a:rPr lang="tr-TR" dirty="0" smtClean="0"/>
              <a:t>Giriş</a:t>
            </a:r>
          </a:p>
          <a:p>
            <a:r>
              <a:rPr lang="tr-TR" dirty="0" smtClean="0"/>
              <a:t>Rastgele Orman algoritması nedir? </a:t>
            </a:r>
          </a:p>
          <a:p>
            <a:r>
              <a:rPr lang="tr-TR" dirty="0" smtClean="0"/>
              <a:t>Tarihçesi</a:t>
            </a:r>
          </a:p>
          <a:p>
            <a:r>
              <a:rPr lang="tr-TR" dirty="0" smtClean="0"/>
              <a:t>Neden Rastgele Orman algoritması?</a:t>
            </a:r>
          </a:p>
          <a:p>
            <a:r>
              <a:rPr lang="tr-TR" dirty="0" smtClean="0"/>
              <a:t>Rastgele Orman algoritması nasıl çalışır?</a:t>
            </a:r>
          </a:p>
          <a:p>
            <a:r>
              <a:rPr lang="tr-TR" dirty="0" smtClean="0"/>
              <a:t>Gerçek hayat analojisi</a:t>
            </a:r>
          </a:p>
          <a:p>
            <a:r>
              <a:rPr lang="nn-NO" dirty="0" smtClean="0"/>
              <a:t>Rastgele Orman algoritmasının kullanıldığı alanlar</a:t>
            </a:r>
            <a:endParaRPr lang="tr-TR" dirty="0" smtClean="0"/>
          </a:p>
          <a:p>
            <a:r>
              <a:rPr lang="tr-TR" dirty="0" smtClean="0"/>
              <a:t>Rastgele Orman algoritmasının</a:t>
            </a:r>
            <a:r>
              <a:rPr lang="tr-TR" b="1" dirty="0" smtClean="0"/>
              <a:t> </a:t>
            </a:r>
            <a:r>
              <a:rPr lang="tr-TR" dirty="0" smtClean="0"/>
              <a:t>avantajlar ve dezavantajlar:</a:t>
            </a:r>
          </a:p>
          <a:p>
            <a:r>
              <a:rPr lang="tr-TR" dirty="0" smtClean="0"/>
              <a:t>Önemli Hiperparametreler:</a:t>
            </a:r>
          </a:p>
          <a:p>
            <a:r>
              <a:rPr lang="tr-TR" dirty="0" smtClean="0"/>
              <a:t>Karar Ağaçları ve Rastgele Ormanlar Arasındaki Fark:</a:t>
            </a:r>
          </a:p>
          <a:p>
            <a:r>
              <a:rPr lang="tr-TR" dirty="0" smtClean="0"/>
              <a:t>Nasıl Oluşturulur?</a:t>
            </a:r>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xmlns=""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80745" y="162717"/>
            <a:ext cx="3983372" cy="2983684"/>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6" name="Resim 5">
            <a:hlinkClick r:id="rId3"/>
            <a:extLst>
              <a:ext uri="{FF2B5EF4-FFF2-40B4-BE49-F238E27FC236}">
                <a16:creationId xmlns:a16="http://schemas.microsoft.com/office/drawing/2014/main" xmlns=""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xmlns=""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20190" y="1367150"/>
            <a:ext cx="10086553" cy="4040874"/>
          </a:xfrm>
        </p:spPr>
        <p:txBody>
          <a:bodyPr>
            <a:normAutofit/>
          </a:bodyPr>
          <a:lstStyle/>
          <a:p>
            <a:r>
              <a:rPr lang="tr-TR" dirty="0" smtClean="0"/>
              <a:t>Rastgele Orman, model geliştirme sürecinde erken eğitim için ve nasıl performans gösterdiğini görmek için basit bir algoritmadır ve sadeliği nedeniyle “kötü” bir Rastgele Orman oluşturmak zordur. Kısa bir süre içinde bir model geliştirmeniz gerekiyorsa, bu algoritma da mükemmel bir seçimdir. Bunun üzerine, özelliklerine verdiğiniz önemin oldukça iyi bir göstergesidir.</a:t>
            </a:r>
          </a:p>
          <a:p>
            <a:r>
              <a:rPr lang="tr-TR" dirty="0" smtClean="0"/>
              <a:t>Rastgele Ormanlar da performans açısından yenmek için çok zor. Elbette, sinir ağları gibi her zaman daha iyi performans gösterebilecek bir model bulabilirsin, ama bunlar genellikle gelişimde daha fazla zaman alırlar. Üstelik, ikili, kategorik ve sayısal gibi bir çok farklı özellik tipini de kullanabilirler.</a:t>
            </a:r>
          </a:p>
          <a:p>
            <a:r>
              <a:rPr lang="tr-TR" dirty="0" smtClean="0"/>
              <a:t>Genel olarak, Rastgele Orman, sınırlamaları olmasına rağmen (çoğunlukla) hızlı, basit ve esnek bir araçtır.</a:t>
            </a:r>
          </a:p>
          <a:p>
            <a:pPr marL="0" indent="0" algn="just">
              <a:buNone/>
            </a:pPr>
            <a:endParaRPr lang="en-US" dirty="0"/>
          </a:p>
        </p:txBody>
      </p:sp>
    </p:spTree>
    <p:extLst>
      <p:ext uri="{BB962C8B-B14F-4D97-AF65-F5344CB8AC3E}">
        <p14:creationId xmlns:p14="http://schemas.microsoft.com/office/powerpoint/2010/main" xmlns="" val="2697588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p:txBody>
          <a:bodyPr/>
          <a:lstStyle/>
          <a:p>
            <a:r>
              <a:rPr lang="tr-TR" dirty="0" smtClean="0">
                <a:hlinkClick r:id="rId2" action="ppaction://hlinkpres?slideindex=1&amp;slidetitle="/>
              </a:rPr>
              <a:t> https://towardsdatascience.com/the-random-forest-algorithm-d457d499ffcd</a:t>
            </a:r>
            <a:endParaRPr lang="tr-TR" dirty="0" smtClean="0"/>
          </a:p>
          <a:p>
            <a:r>
              <a:rPr lang="en-US" dirty="0" smtClean="0">
                <a:hlinkClick r:id="rId3"/>
              </a:rPr>
              <a:t>https://devhunteryz.wordpress.com/2018/09/20/rastgele-ormanrandom-forest-algoritmasi/comment-page-1/</a:t>
            </a:r>
            <a:endParaRPr lang="tr-TR" dirty="0" smtClean="0"/>
          </a:p>
          <a:p>
            <a:r>
              <a:rPr lang="tr-TR" dirty="0" smtClean="0">
                <a:hlinkClick r:id="rId4"/>
              </a:rPr>
              <a:t>https://medium.com/cem-berke-cebis-blog/rastgele-orman-algoritmas%C4%B1-1600ca4f4784</a:t>
            </a:r>
            <a:endParaRPr lang="tr-TR" dirty="0" smtClean="0"/>
          </a:p>
          <a:p>
            <a:r>
              <a:rPr lang="tr-TR" dirty="0" smtClean="0">
                <a:hlinkClick r:id="rId5"/>
              </a:rPr>
              <a:t>https://tr.ilusionity.com/567-random-forest-classifier-tutorial-how-to-use-tree-based-algorithms-for-machine-learning</a:t>
            </a:r>
            <a:endParaRPr lang="tr-TR" dirty="0" smtClean="0"/>
          </a:p>
          <a:p>
            <a:r>
              <a:rPr lang="tr-TR" dirty="0" smtClean="0">
                <a:hlinkClick r:id="rId6"/>
              </a:rPr>
              <a:t>https://dergipark.org.tr/tr/download/article-file/593351</a:t>
            </a:r>
            <a:endParaRPr lang="tr-TR" dirty="0" smtClean="0"/>
          </a:p>
          <a:p>
            <a:endParaRPr lang="tr-TR" dirty="0" smtClean="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7" name="Resim 6">
            <a:hlinkClick r:id="rId7"/>
            <a:extLst>
              <a:ext uri="{FF2B5EF4-FFF2-40B4-BE49-F238E27FC236}">
                <a16:creationId xmlns:a16="http://schemas.microsoft.com/office/drawing/2014/main" xmlns="" id="{0A675831-3AA0-4363-AC92-D034C6551F3F}"/>
              </a:ext>
            </a:extLst>
          </p:cNvPr>
          <p:cNvPicPr>
            <a:picLocks noChangeAspect="1"/>
          </p:cNvPicPr>
          <p:nvPr/>
        </p:nvPicPr>
        <p:blipFill>
          <a:blip r:embed="rId8"/>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xmlns=""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9"/>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556138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351598" y="5158863"/>
            <a:ext cx="5499078" cy="14895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ELİF ÇETİN</a:t>
            </a:r>
            <a:r>
              <a:rPr lang="tr-TR" b="1" dirty="0">
                <a:solidFill>
                  <a:schemeClr val="tx1"/>
                </a:solidFill>
              </a:rPr>
              <a:t/>
            </a:r>
            <a:br>
              <a:rPr lang="tr-TR" b="1" dirty="0">
                <a:solidFill>
                  <a:schemeClr val="tx1"/>
                </a:solidFill>
              </a:rPr>
            </a:br>
            <a:r>
              <a:rPr lang="tr-TR" dirty="0">
                <a:solidFill>
                  <a:schemeClr val="tx1"/>
                </a:solidFill>
              </a:rPr>
              <a:t>E-posta                       : </a:t>
            </a:r>
            <a:r>
              <a:rPr lang="tr-TR" dirty="0" err="1" smtClean="0">
                <a:solidFill>
                  <a:schemeClr val="tx1"/>
                </a:solidFill>
              </a:rPr>
              <a:t>elifcetnelif</a:t>
            </a:r>
            <a:r>
              <a:rPr lang="tr-TR" dirty="0" smtClean="0">
                <a:solidFill>
                  <a:schemeClr val="tx1"/>
                </a:solidFill>
              </a:rPr>
              <a:t>@</a:t>
            </a:r>
            <a:r>
              <a:rPr lang="tr-TR" dirty="0" err="1" smtClean="0">
                <a:solidFill>
                  <a:schemeClr val="tx1"/>
                </a:solidFill>
              </a:rPr>
              <a:t>gmail</a:t>
            </a:r>
            <a:r>
              <a:rPr lang="tr-TR" dirty="0" smtClean="0">
                <a:solidFill>
                  <a:schemeClr val="tx1"/>
                </a:solidFill>
              </a:rPr>
              <a:t>.com</a:t>
            </a:r>
            <a:endParaRPr lang="tr-TR" dirty="0">
              <a:solidFill>
                <a:schemeClr val="tx1"/>
              </a:solidFill>
            </a:endParaRPr>
          </a:p>
          <a:p>
            <a:r>
              <a:rPr lang="tr-TR" dirty="0">
                <a:solidFill>
                  <a:schemeClr val="tx1"/>
                </a:solidFill>
              </a:rPr>
              <a:t>Tarih                            : </a:t>
            </a:r>
            <a:r>
              <a:rPr lang="tr-TR" dirty="0" smtClean="0">
                <a:solidFill>
                  <a:schemeClr val="tx1"/>
                </a:solidFill>
              </a:rPr>
              <a:t>20/08/2021</a:t>
            </a:r>
            <a:endParaRPr lang="tr-TR" dirty="0">
              <a:solidFill>
                <a:schemeClr val="tx1"/>
              </a:solidFill>
            </a:endParaRPr>
          </a:p>
          <a:p>
            <a:r>
              <a:rPr lang="tr-TR" dirty="0">
                <a:solidFill>
                  <a:schemeClr val="tx1"/>
                </a:solidFill>
              </a:rPr>
              <a:t>Sürüm                         : v1</a:t>
            </a:r>
          </a:p>
        </p:txBody>
      </p:sp>
      <p:sp>
        <p:nvSpPr>
          <p:cNvPr id="10" name="Alt Başlık 2">
            <a:extLst>
              <a:ext uri="{FF2B5EF4-FFF2-40B4-BE49-F238E27FC236}">
                <a16:creationId xmlns:a16="http://schemas.microsoft.com/office/drawing/2014/main" xmlns=""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3" name="Resim 2">
            <a:hlinkClick r:id="rId2"/>
            <a:extLst>
              <a:ext uri="{FF2B5EF4-FFF2-40B4-BE49-F238E27FC236}">
                <a16:creationId xmlns:a16="http://schemas.microsoft.com/office/drawing/2014/main" xmlns=""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xmlns=""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2" descr="5 Temel Soruda Veri Madenciliği (Data Mining) Nedir? - Vizyoner Genç">
            <a:extLst>
              <a:ext uri="{FF2B5EF4-FFF2-40B4-BE49-F238E27FC236}">
                <a16:creationId xmlns:a16="http://schemas.microsoft.com/office/drawing/2014/main" xmlns="" id="{B5411EE9-9287-46B7-A776-02783B9C25FE}"/>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xmlns=""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959429" y="624110"/>
            <a:ext cx="9545183" cy="1280890"/>
          </a:xfrm>
        </p:spPr>
        <p:txBody>
          <a:bodyPr/>
          <a:lstStyle/>
          <a:p>
            <a:r>
              <a:rPr lang="tr-TR" dirty="0" smtClean="0"/>
              <a:t>                         GİRİŞ</a:t>
            </a:r>
            <a:endParaRPr lang="tr-TR" dirty="0"/>
          </a:p>
        </p:txBody>
      </p:sp>
      <p:sp>
        <p:nvSpPr>
          <p:cNvPr id="3" name="2 İçerik Yer Tutucusu"/>
          <p:cNvSpPr>
            <a:spLocks noGrp="1"/>
          </p:cNvSpPr>
          <p:nvPr>
            <p:ph idx="1"/>
          </p:nvPr>
        </p:nvSpPr>
        <p:spPr>
          <a:xfrm>
            <a:off x="1371600" y="1541417"/>
            <a:ext cx="10133012" cy="4885509"/>
          </a:xfrm>
        </p:spPr>
        <p:txBody>
          <a:bodyPr>
            <a:normAutofit fontScale="85000" lnSpcReduction="20000"/>
          </a:bodyPr>
          <a:lstStyle/>
          <a:p>
            <a:pPr>
              <a:buNone/>
            </a:pPr>
            <a:r>
              <a:rPr lang="tr-TR" dirty="0" smtClean="0"/>
              <a:t>Makine öğrenmesinde, veri  biliminde ve istatistikte; sınıflandırma , bilgisayar programının verilen veri girişinden öğrendiği ve sonrasında  yeni gözlemleri sınıflandırmak için bu öğrenmeyi kullandığı denetimli öğrenme yaklaşımıdır. Sınıflandırma sorunlarının bazı örnekleri şunlardır: ses tanıma, el yazısı tanıma,kimlik tanıma, doküman </a:t>
            </a:r>
            <a:r>
              <a:rPr lang="tr-TR" dirty="0" err="1" smtClean="0"/>
              <a:t>snıfladırma</a:t>
            </a:r>
            <a:r>
              <a:rPr lang="tr-TR" dirty="0" smtClean="0"/>
              <a:t> vb.</a:t>
            </a:r>
          </a:p>
          <a:p>
            <a:pPr>
              <a:buNone/>
            </a:pPr>
            <a:r>
              <a:rPr lang="tr-TR" dirty="0" smtClean="0"/>
              <a:t>Bu sınıflandırmayı yapan en yaygın algoritmalara; destek vektör makinesi algoritması,karar ağaçları, </a:t>
            </a:r>
            <a:r>
              <a:rPr lang="tr-TR" dirty="0" err="1" smtClean="0"/>
              <a:t>nöral</a:t>
            </a:r>
            <a:r>
              <a:rPr lang="tr-TR" dirty="0" smtClean="0"/>
              <a:t> ağlar, rastgele orman algoritması,en yakın komşu algoritması,naif </a:t>
            </a:r>
            <a:r>
              <a:rPr lang="tr-TR" dirty="0" err="1" smtClean="0"/>
              <a:t>bayes</a:t>
            </a:r>
            <a:r>
              <a:rPr lang="tr-TR" dirty="0" smtClean="0"/>
              <a:t> sınıflandırıcısı gibi örnekler verebiliriz.</a:t>
            </a:r>
          </a:p>
          <a:p>
            <a:pPr>
              <a:buNone/>
            </a:pPr>
            <a:r>
              <a:rPr lang="tr-TR" dirty="0" smtClean="0"/>
              <a:t>Rastgele orman algoritması bir topluluk öğrenme yöntemidir.Öncelikle topluluk öğrenme yöntemi nedir, buna neden gerek duyarız?</a:t>
            </a:r>
          </a:p>
          <a:p>
            <a:r>
              <a:rPr lang="tr-TR" dirty="0" smtClean="0"/>
              <a:t>Toplu öğrenme, zayıf öğrencileri güçlü öğrenenlere dönüştürmek için birden fazla öğrenciyi birleştiren çok popüler bir yöntemdir.</a:t>
            </a:r>
          </a:p>
          <a:p>
            <a:r>
              <a:rPr lang="tr-TR" i="1" dirty="0" smtClean="0"/>
              <a:t>Örnekle anlayalım:</a:t>
            </a:r>
            <a:endParaRPr lang="tr-TR" dirty="0" smtClean="0"/>
          </a:p>
          <a:p>
            <a:r>
              <a:rPr lang="tr-TR" dirty="0" err="1" smtClean="0"/>
              <a:t>İPad</a:t>
            </a:r>
            <a:r>
              <a:rPr lang="tr-TR" dirty="0" smtClean="0"/>
              <a:t> satın almak istediğimizde, doğrudan saklamayacağız veya internete girip </a:t>
            </a:r>
            <a:r>
              <a:rPr lang="tr-TR" dirty="0" err="1" smtClean="0"/>
              <a:t>iPad</a:t>
            </a:r>
            <a:r>
              <a:rPr lang="tr-TR" dirty="0" smtClean="0"/>
              <a:t> satın almayacağız. İzlediğimiz yaygın uygulama, internetteki özellikleri, teknik özellikleri, ödülleri ve incelemeleri göz önünde bulundurarak farklı modeller arasında karşılaştırma yapmaktır. Arkadaşlarımızdan / meslektaşlarımızdan da tavsiyeler alırız ve sonunda sonuca varırız.</a:t>
            </a:r>
          </a:p>
          <a:p>
            <a:r>
              <a:rPr lang="tr-TR" dirty="0" smtClean="0"/>
              <a:t>Bu örnekle, farklı kaynaklardan gelen seçenekleri değerlendirerek daha iyi kararlar verebileceğimiz sonucuna varabilirsiniz. Tekli modellere kıyasla farklı model kümelerini değerlendirebildiğimiz için benzerdir. </a:t>
            </a:r>
            <a:r>
              <a:rPr lang="tr-TR" dirty="0" err="1" smtClean="0"/>
              <a:t>Ensemble</a:t>
            </a:r>
            <a:r>
              <a:rPr lang="tr-TR" dirty="0" smtClean="0"/>
              <a:t> </a:t>
            </a:r>
            <a:r>
              <a:rPr lang="tr-TR" dirty="0" err="1" smtClean="0"/>
              <a:t>Learning</a:t>
            </a:r>
            <a:r>
              <a:rPr lang="tr-TR" dirty="0" smtClean="0"/>
              <a:t> tekniği ile makine öğreniminde başardığımız şey tam olarak budur. Bu yaklaşım, tek bir modele kıyasla daha iyi tahmin performansının üretilmesine olanak tanır. </a:t>
            </a:r>
          </a:p>
          <a:p>
            <a:pPr>
              <a:buNone/>
            </a:pPr>
            <a:endParaRPr lang="tr-TR" dirty="0" smtClean="0"/>
          </a:p>
        </p:txBody>
      </p:sp>
      <p:sp>
        <p:nvSpPr>
          <p:cNvPr id="4" name="3 Slayt Numarası Yer Tutucusu"/>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502229" y="274320"/>
            <a:ext cx="10002383" cy="1097280"/>
          </a:xfrm>
        </p:spPr>
        <p:txBody>
          <a:bodyPr>
            <a:normAutofit fontScale="90000"/>
          </a:bodyPr>
          <a:lstStyle/>
          <a:p>
            <a:r>
              <a:rPr lang="tr-TR" dirty="0" smtClean="0"/>
              <a:t>          Rastgele Orman algoritması nedir? </a:t>
            </a:r>
            <a:r>
              <a:rPr lang="en-US" dirty="0"/>
              <a:t/>
            </a:r>
            <a:br>
              <a:rPr lang="en-US" dirty="0"/>
            </a:br>
            <a:r>
              <a:rPr lang="tr-TR" dirty="0" smtClean="0"/>
              <a:t> </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449976" y="3788229"/>
            <a:ext cx="9313817" cy="2625634"/>
          </a:xfrm>
        </p:spPr>
        <p:txBody>
          <a:bodyPr>
            <a:normAutofit/>
          </a:bodyPr>
          <a:lstStyle/>
          <a:p>
            <a:r>
              <a:rPr lang="tr-TR" dirty="0" smtClean="0"/>
              <a:t>Rastgele Orman algoritması denetimli bir sınıflandırma algoritmasıdır. (</a:t>
            </a:r>
            <a:r>
              <a:rPr lang="tr-TR" dirty="0" err="1" smtClean="0"/>
              <a:t>Supervised</a:t>
            </a:r>
            <a:r>
              <a:rPr lang="tr-TR" dirty="0" smtClean="0"/>
              <a:t> </a:t>
            </a:r>
            <a:r>
              <a:rPr lang="tr-TR" dirty="0" err="1" smtClean="0"/>
              <a:t>classification</a:t>
            </a:r>
            <a:r>
              <a:rPr lang="tr-TR" dirty="0" smtClean="0"/>
              <a:t> </a:t>
            </a:r>
            <a:r>
              <a:rPr lang="tr-TR" dirty="0" err="1" smtClean="0"/>
              <a:t>algorithm</a:t>
            </a:r>
            <a:r>
              <a:rPr lang="tr-TR" dirty="0" smtClean="0"/>
              <a:t>). İsminden de anlayacağımız üzere basit olarak algoritma rastgele olarak bir orman yaratıyor. Algoritmadaki ağaç sayısı ve elde edebileceği sonuç arasında doğrudan bir ilişki bulunmaktadır. Ağaç sayısı arttıkça kesin bir sonuç elde ederiz.</a:t>
            </a:r>
          </a:p>
          <a:p>
            <a:r>
              <a:rPr lang="tr-TR" dirty="0" smtClean="0"/>
              <a:t>Rastgele Orman algoritması ile Karar Ağacı algoritması arasındaki fark, Rastgele Orman’da kök </a:t>
            </a:r>
            <a:r>
              <a:rPr lang="tr-TR" dirty="0" err="1" smtClean="0"/>
              <a:t>üğümü</a:t>
            </a:r>
            <a:r>
              <a:rPr lang="tr-TR" dirty="0" smtClean="0"/>
              <a:t> (</a:t>
            </a:r>
            <a:r>
              <a:rPr lang="tr-TR" dirty="0" err="1" smtClean="0"/>
              <a:t>Root</a:t>
            </a:r>
            <a:r>
              <a:rPr lang="tr-TR" dirty="0" smtClean="0"/>
              <a:t> </a:t>
            </a:r>
            <a:r>
              <a:rPr lang="tr-TR" dirty="0" err="1" smtClean="0"/>
              <a:t>Node</a:t>
            </a:r>
            <a:r>
              <a:rPr lang="tr-TR" dirty="0" smtClean="0"/>
              <a:t>) bulma ve düğümleri bölme işlemlerinin rastgele çalışıyor olmasıdır.</a:t>
            </a:r>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3316" name="AutoShape 4" descr="Makine Öğreniminin Temelleri: Rastgele Orman Regresyon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9" name="8 Resim" descr="indir (1).jpg"/>
          <p:cNvPicPr>
            <a:picLocks noChangeAspect="1"/>
          </p:cNvPicPr>
          <p:nvPr/>
        </p:nvPicPr>
        <p:blipFill>
          <a:blip r:embed="rId2"/>
          <a:stretch>
            <a:fillRect/>
          </a:stretch>
        </p:blipFill>
        <p:spPr>
          <a:xfrm>
            <a:off x="2730137" y="966651"/>
            <a:ext cx="6871063" cy="2586446"/>
          </a:xfrm>
          <a:prstGeom prst="rect">
            <a:avLst/>
          </a:prstGeom>
        </p:spPr>
      </p:pic>
    </p:spTree>
    <p:extLst>
      <p:ext uri="{BB962C8B-B14F-4D97-AF65-F5344CB8AC3E}">
        <p14:creationId xmlns:p14="http://schemas.microsoft.com/office/powerpoint/2010/main" xmlns="" val="151015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Tarihçesi</a:t>
            </a:r>
            <a:endParaRPr lang="tr-TR" dirty="0"/>
          </a:p>
        </p:txBody>
      </p:sp>
      <p:sp>
        <p:nvSpPr>
          <p:cNvPr id="3" name="2 İçerik Yer Tutucusu"/>
          <p:cNvSpPr>
            <a:spLocks noGrp="1"/>
          </p:cNvSpPr>
          <p:nvPr>
            <p:ph idx="1"/>
          </p:nvPr>
        </p:nvSpPr>
        <p:spPr>
          <a:xfrm>
            <a:off x="1972491" y="1711234"/>
            <a:ext cx="9532121" cy="4199988"/>
          </a:xfrm>
        </p:spPr>
        <p:txBody>
          <a:bodyPr/>
          <a:lstStyle/>
          <a:p>
            <a:pPr algn="just">
              <a:buNone/>
            </a:pPr>
            <a:r>
              <a:rPr lang="tr-TR" dirty="0" smtClean="0"/>
              <a:t>     Rastgele orman algoritması 2001 yılında </a:t>
            </a:r>
            <a:r>
              <a:rPr lang="tr-TR" dirty="0" err="1" smtClean="0"/>
              <a:t>Leo</a:t>
            </a:r>
            <a:r>
              <a:rPr lang="tr-TR" dirty="0" smtClean="0"/>
              <a:t> </a:t>
            </a:r>
            <a:r>
              <a:rPr lang="tr-TR" dirty="0" err="1" smtClean="0"/>
              <a:t>Breiman</a:t>
            </a:r>
            <a:r>
              <a:rPr lang="tr-TR" dirty="0" smtClean="0"/>
              <a:t> </a:t>
            </a:r>
            <a:r>
              <a:rPr lang="tr-TR" dirty="0" err="1" smtClean="0"/>
              <a:t>tarafıdan</a:t>
            </a:r>
            <a:r>
              <a:rPr lang="tr-TR" dirty="0" smtClean="0"/>
              <a:t> geliştirilmiştir. Rastgele orman algoritması yine </a:t>
            </a:r>
            <a:r>
              <a:rPr lang="tr-TR" dirty="0" err="1" smtClean="0"/>
              <a:t>Breiman’ın</a:t>
            </a:r>
            <a:r>
              <a:rPr lang="tr-TR" dirty="0" smtClean="0"/>
              <a:t> 1996 yılında geliştirildiği </a:t>
            </a:r>
            <a:r>
              <a:rPr lang="tr-TR" dirty="0" err="1" smtClean="0"/>
              <a:t>begging</a:t>
            </a:r>
            <a:r>
              <a:rPr lang="tr-TR" dirty="0" smtClean="0"/>
              <a:t> yöntemi ve Kim </a:t>
            </a:r>
            <a:r>
              <a:rPr lang="tr-TR" dirty="0" err="1" smtClean="0"/>
              <a:t>Ho</a:t>
            </a:r>
            <a:r>
              <a:rPr lang="tr-TR" dirty="0" smtClean="0"/>
              <a:t> tarafından geliştirilen </a:t>
            </a:r>
            <a:r>
              <a:rPr lang="tr-TR" dirty="0" err="1" smtClean="0"/>
              <a:t>Random</a:t>
            </a:r>
            <a:r>
              <a:rPr lang="tr-TR" dirty="0" smtClean="0"/>
              <a:t>  </a:t>
            </a:r>
            <a:r>
              <a:rPr lang="tr-TR" dirty="0" err="1" smtClean="0"/>
              <a:t>Subspace</a:t>
            </a:r>
            <a:r>
              <a:rPr lang="tr-TR" dirty="0" smtClean="0"/>
              <a:t> yöntemlerinin birleşimidir. Amit </a:t>
            </a:r>
            <a:r>
              <a:rPr lang="tr-TR" dirty="0" err="1" smtClean="0"/>
              <a:t>German</a:t>
            </a:r>
            <a:r>
              <a:rPr lang="tr-TR" dirty="0" smtClean="0"/>
              <a:t> tarafından  1997’de tanımlanan , her düğüm için en iyi ayrımın rastgele bir seçim üzerinden belirlendiği belirten bir çalışmadan da etkilenmiştir.</a:t>
            </a:r>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smtClean="0"/>
              <a:t>Neden Rastgele Orman algoritması?</a:t>
            </a:r>
            <a:endParaRPr lang="tr-TR"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408642" cy="4589387"/>
          </a:xfrm>
        </p:spPr>
        <p:txBody>
          <a:bodyPr>
            <a:normAutofit/>
          </a:bodyPr>
          <a:lstStyle/>
          <a:p>
            <a:pPr marL="0" indent="0">
              <a:buNone/>
            </a:pPr>
            <a:r>
              <a:rPr lang="tr-TR" dirty="0" smtClean="0"/>
              <a:t>İlk kısımda belirttiğim gibi algoritmanın hem sınıflandırma ve regresyon görevlerinde kullanılabilir olmasıdır. Aynı zamanda Aşırı Uyum (</a:t>
            </a:r>
            <a:r>
              <a:rPr lang="tr-TR" dirty="0" err="1" smtClean="0"/>
              <a:t>Overfitting</a:t>
            </a:r>
            <a:r>
              <a:rPr lang="tr-TR" dirty="0" smtClean="0"/>
              <a:t>) sonuçları kötü yönde etkileyen kritik bir sorundur ancak Rastgele Orman algoritması için, ormanda yeteri kadar ağaç bulunuyorsa Aşırı Uyum probleminin ortaya çıkma ihtimali azalır. Üçüncü avantaj ise Rastgele Orman algoritmasının sınıflandırıcı eksik olan değerleri ele alabilir ve son olarak Rastgele Orman algoritmasının sınıflandırıcı kategorik değerler için modellenebilir.</a:t>
            </a: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xmlns="" val="232548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2155371" y="352698"/>
            <a:ext cx="9349241" cy="849086"/>
          </a:xfrm>
        </p:spPr>
        <p:txBody>
          <a:bodyPr>
            <a:normAutofit/>
          </a:bodyPr>
          <a:lstStyle/>
          <a:p>
            <a:r>
              <a:rPr lang="tr-TR" dirty="0" smtClean="0"/>
              <a:t>Rastgele Orman algoritması nasıl çalışır?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187410" y="1058091"/>
            <a:ext cx="10408642" cy="5355771"/>
          </a:xfrm>
        </p:spPr>
        <p:txBody>
          <a:bodyPr>
            <a:normAutofit/>
          </a:bodyPr>
          <a:lstStyle/>
          <a:p>
            <a:r>
              <a:rPr lang="tr-TR" sz="1600" dirty="0" smtClean="0"/>
              <a:t>Rastgele Orman denetimli bir öğrenme algoritmasıdır. Zaten adından da anlaşılacağı gibi, bir orman oluşturur ve bunu bir şekilde rastgele yapar. Kurduğu “orman”, çoğu zaman “</a:t>
            </a:r>
            <a:r>
              <a:rPr lang="tr-TR" sz="1600" dirty="0" err="1" smtClean="0"/>
              <a:t>bagging</a:t>
            </a:r>
            <a:r>
              <a:rPr lang="tr-TR" sz="1600" dirty="0" smtClean="0"/>
              <a:t>” yöntemiyle eğitilen karar ağaçları topluluğudur. </a:t>
            </a:r>
            <a:r>
              <a:rPr lang="tr-TR" sz="1600" dirty="0" err="1" smtClean="0"/>
              <a:t>Bagging</a:t>
            </a:r>
            <a:r>
              <a:rPr lang="tr-TR" sz="1600" dirty="0" smtClean="0"/>
              <a:t> yönteminin genel fikri, öğrenme modellerinin bir kombinasyonunun genel sonucu arttırmasıdır.</a:t>
            </a:r>
          </a:p>
          <a:p>
            <a:r>
              <a:rPr lang="tr-TR" sz="1600" dirty="0" smtClean="0"/>
              <a:t>Basit kelimelerle söylemek gerekirse: Rastgele orman, birden fazla karar ağacını oluşturur ve daha doğru ve istikrarlı bir tahmin elde etmek için onları birleştirir.</a:t>
            </a:r>
          </a:p>
          <a:p>
            <a:r>
              <a:rPr lang="tr-TR" sz="1600" dirty="0" smtClean="0"/>
              <a:t>Rastgele ormanın büyük bir avantajı, mevcut makine öğrenmesi sistemlerinin çoğunu oluşturan hem sınıflandırma hem de regresyon problemleri için kullanılabilmesidir. Sınıflandırma bazen makine öğreniminin yapı taşı olarak kabul edildiğinden, sınıflandırmada rastgele orman hakkında konuşacağım. Aşağıda rastgele bir ormanın iki ağaç gibi nasıl görüneceğini görebilirsiniz:</a:t>
            </a:r>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4 İçerik Yer Tutucusu" descr="4cac3-1vazsktxc0xhvavsojgs0sg.png"/>
          <p:cNvPicPr>
            <a:picLocks noChangeAspect="1"/>
          </p:cNvPicPr>
          <p:nvPr/>
        </p:nvPicPr>
        <p:blipFill>
          <a:blip r:embed="rId2"/>
          <a:stretch>
            <a:fillRect/>
          </a:stretch>
        </p:blipFill>
        <p:spPr>
          <a:xfrm>
            <a:off x="3203181" y="3958046"/>
            <a:ext cx="5597407" cy="2899953"/>
          </a:xfrm>
          <a:prstGeom prst="rect">
            <a:avLst/>
          </a:prstGeom>
        </p:spPr>
      </p:pic>
    </p:spTree>
    <p:extLst>
      <p:ext uri="{BB962C8B-B14F-4D97-AF65-F5344CB8AC3E}">
        <p14:creationId xmlns:p14="http://schemas.microsoft.com/office/powerpoint/2010/main" xmlns="" val="167643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5 İçerik Yer Tutucusu"/>
          <p:cNvSpPr>
            <a:spLocks noGrp="1"/>
          </p:cNvSpPr>
          <p:nvPr>
            <p:ph idx="1"/>
          </p:nvPr>
        </p:nvSpPr>
        <p:spPr>
          <a:xfrm>
            <a:off x="1789611" y="953589"/>
            <a:ext cx="9715001" cy="4957633"/>
          </a:xfrm>
        </p:spPr>
        <p:txBody>
          <a:bodyPr>
            <a:normAutofit/>
          </a:bodyPr>
          <a:lstStyle/>
          <a:p>
            <a:r>
              <a:rPr lang="tr-TR" dirty="0" smtClean="0"/>
              <a:t>Rastgele Orman neredeyse bir karar ağacı veya bir </a:t>
            </a:r>
            <a:r>
              <a:rPr lang="tr-TR" dirty="0" err="1" smtClean="0"/>
              <a:t>bagging</a:t>
            </a:r>
            <a:r>
              <a:rPr lang="tr-TR" dirty="0" smtClean="0"/>
              <a:t>(torbalama) sınıflandırıcısı olarak aynı </a:t>
            </a:r>
            <a:r>
              <a:rPr lang="tr-TR" dirty="0" err="1" smtClean="0"/>
              <a:t>hiperparametreye</a:t>
            </a:r>
            <a:r>
              <a:rPr lang="tr-TR" dirty="0" smtClean="0"/>
              <a:t> sahiptir. Neyse ki, bir karar ağacını bir </a:t>
            </a:r>
            <a:r>
              <a:rPr lang="tr-TR" dirty="0" err="1" smtClean="0"/>
              <a:t>bagging</a:t>
            </a:r>
            <a:r>
              <a:rPr lang="tr-TR" dirty="0" smtClean="0"/>
              <a:t> sınıflandırıcısıyla birleştirmek zorunda kalmazsınız ve sadece Rastgele Orman’ın sınıflandırıcısını kolayca kullanabilirsiniz. Daha önce söylediğim gibi, bu yöntemde Rastgele Orman </a:t>
            </a:r>
            <a:r>
              <a:rPr lang="tr-TR" dirty="0" err="1" smtClean="0"/>
              <a:t>regresörünü</a:t>
            </a:r>
            <a:r>
              <a:rPr lang="tr-TR" dirty="0" smtClean="0"/>
              <a:t> kullanarak regresyon görevleriyle de ilgilenebilirsiniz.</a:t>
            </a:r>
          </a:p>
          <a:p>
            <a:r>
              <a:rPr lang="tr-TR" dirty="0" smtClean="0"/>
              <a:t>Rastgele Orman, ağaçları büyütürken, modele ek rastgelelik katıyor. Bir düğümü parçalara ayırırken en önemli özelliği aramak yerine, rastgele bir özellik alt kümesi arasında en iyi özelliği arar. Bu, genellikle daha iyi bir modelle sonuçlanan geniş bir çeşitlilikle sonuçlanır.</a:t>
            </a:r>
          </a:p>
          <a:p>
            <a:r>
              <a:rPr lang="tr-TR" dirty="0" smtClean="0"/>
              <a:t>Bu nedenle, Rastgele Ormanda, bir düğümün bölünmesi için algoritma tarafından özelliklerin sadece rastgele bir alt kümesi dikkate alınır. Hatta mümkün olan en iyi eşikleri (normal bir karar ağacı gibi) aramak yerine, her özellik için rastgele eşikleri kullanarak ağaçları daha rastgele yapabilirsiniz.</a:t>
            </a:r>
          </a:p>
          <a:p>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Torbalama(</a:t>
            </a:r>
            <a:r>
              <a:rPr lang="tr-TR" b="1" dirty="0" err="1" smtClean="0"/>
              <a:t>Bagging</a:t>
            </a:r>
            <a:r>
              <a:rPr lang="tr-TR" b="1" dirty="0" smtClean="0"/>
              <a:t>)</a:t>
            </a:r>
            <a:r>
              <a:rPr lang="tr-TR" dirty="0" smtClean="0"/>
              <a:t/>
            </a:r>
            <a:br>
              <a:rPr lang="tr-TR" dirty="0" smtClean="0"/>
            </a:br>
            <a:endParaRPr lang="tr-TR" dirty="0"/>
          </a:p>
        </p:txBody>
      </p:sp>
      <p:sp>
        <p:nvSpPr>
          <p:cNvPr id="3" name="2 İçerik Yer Tutucusu"/>
          <p:cNvSpPr>
            <a:spLocks noGrp="1"/>
          </p:cNvSpPr>
          <p:nvPr>
            <p:ph idx="1"/>
          </p:nvPr>
        </p:nvSpPr>
        <p:spPr>
          <a:xfrm>
            <a:off x="2589212" y="1463041"/>
            <a:ext cx="8915400" cy="4885508"/>
          </a:xfrm>
        </p:spPr>
        <p:txBody>
          <a:bodyPr>
            <a:normAutofit/>
          </a:bodyPr>
          <a:lstStyle/>
          <a:p>
            <a:r>
              <a:rPr lang="tr-TR" dirty="0" smtClean="0"/>
              <a:t>Torbalama (</a:t>
            </a:r>
            <a:r>
              <a:rPr lang="tr-TR" dirty="0" err="1" smtClean="0"/>
              <a:t>bootstrap</a:t>
            </a:r>
            <a:r>
              <a:rPr lang="tr-TR" dirty="0" smtClean="0"/>
              <a:t> </a:t>
            </a:r>
            <a:r>
              <a:rPr lang="tr-TR" dirty="0" err="1" smtClean="0"/>
              <a:t>aggregating</a:t>
            </a:r>
            <a:r>
              <a:rPr lang="tr-TR" dirty="0" smtClean="0"/>
              <a:t> — önyükleme toplaması) yöntemi 1996 yılında </a:t>
            </a:r>
            <a:r>
              <a:rPr lang="tr-TR" dirty="0" err="1" smtClean="0"/>
              <a:t>Breiman</a:t>
            </a:r>
            <a:r>
              <a:rPr lang="tr-TR" dirty="0" smtClean="0"/>
              <a:t> tarafından geliştirilmiştir. Orijinal veri setinden elde edilen önyükleme örneklerine tahminciler uygulanarak bir topluluk oluşturulur. Burada önyükleme uygulaması, iadeli rastgele seçim yapıp alt örneklemler oluşturmak için kullanılır.</a:t>
            </a:r>
          </a:p>
          <a:p>
            <a:r>
              <a:rPr lang="tr-TR" dirty="0" smtClean="0"/>
              <a:t>Oluşturulan alt örneklemler orijinal veri setindeki sayı ile aynı olacaktır. Bu nedenle bazı gözlemler önyükleme sonucunda oluşturulan örneklemlerde yer almazken bazıları iki veya daha fazla defa görülebilir. Tahminlerin birleştirilmesi aşamasında regresyon ağaçları için ortalama alınırken sınıflandırma ağaçlarında sonuçlar oylama ile belirlenir.</a:t>
            </a:r>
          </a:p>
          <a:p>
            <a:r>
              <a:rPr lang="tr-TR" dirty="0" smtClean="0"/>
              <a:t>Torbalama, tutarsız bir tahminci değişkenin tahmin geçerliliğini de arttırabilir. Düşük yanlılık miktarına sahip ama yüksek </a:t>
            </a:r>
            <a:r>
              <a:rPr lang="tr-TR" dirty="0" err="1" smtClean="0"/>
              <a:t>varyanslı</a:t>
            </a:r>
            <a:r>
              <a:rPr lang="tr-TR" dirty="0" smtClean="0"/>
              <a:t> olan değişkenleri kullanarak onları daha elverişli hale getirir. Ayrıca deneysel sonuçlara göre torbalama yöntemi, tekil ağaçlara göre daha etkin sonuçlar vermektedir.</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274</TotalTime>
  <Words>2248</Words>
  <Application>Microsoft Office PowerPoint</Application>
  <PresentationFormat>Özel</PresentationFormat>
  <Paragraphs>153</Paragraphs>
  <Slides>22</Slides>
  <Notes>0</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Duman</vt:lpstr>
      <vt:lpstr>Rastgele orman algoritması nedir nasıl kullanılır?</vt:lpstr>
      <vt:lpstr>İçindekiler</vt:lpstr>
      <vt:lpstr>                         GİRİŞ</vt:lpstr>
      <vt:lpstr>          Rastgele Orman algoritması nedir?   </vt:lpstr>
      <vt:lpstr>Tarihçesi</vt:lpstr>
      <vt:lpstr>Neden Rastgele Orman algoritması?</vt:lpstr>
      <vt:lpstr>Rastgele Orman algoritması nasıl çalışır?</vt:lpstr>
      <vt:lpstr>Slayt 8</vt:lpstr>
      <vt:lpstr>Torbalama(Bagging) </vt:lpstr>
      <vt:lpstr>Orijinal veri kümesinden çoklu alt kümeler oluşturulur. Bu alt grupların her birinde bir temel model (zayıf model) oluşturulmuştur. Modeller paralel olarak çalışır ve birbirinden bağımsızdır. Nihai tahminler, tüm modellerden gelen tahminler birleştirilerek belirlenir. </vt:lpstr>
      <vt:lpstr>Gerçek hayat analojisi </vt:lpstr>
      <vt:lpstr>Rastgele Orman algoritmasının kullanıldığı alanlar</vt:lpstr>
      <vt:lpstr>Rastgele Orman algoritmasının avantajlar ve dezavantajlar:  </vt:lpstr>
      <vt:lpstr>Önemli Hiperparametreler: </vt:lpstr>
      <vt:lpstr>Karar Ağaçları ve Rastgele Ormanlar Arasındaki Fark: </vt:lpstr>
      <vt:lpstr>Nasıl Oluşturulur?</vt:lpstr>
      <vt:lpstr>Slayt 17</vt:lpstr>
      <vt:lpstr>Örnek Uygulama</vt:lpstr>
      <vt:lpstr>Slayt 19</vt:lpstr>
      <vt:lpstr>Sonuç</vt:lpstr>
      <vt:lpstr>Kaynaklar</vt:lpstr>
      <vt:lpstr>İlginiz için teşekkürler…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casper</cp:lastModifiedBy>
  <cp:revision>46</cp:revision>
  <dcterms:created xsi:type="dcterms:W3CDTF">2020-04-15T07:57:29Z</dcterms:created>
  <dcterms:modified xsi:type="dcterms:W3CDTF">2021-08-22T08:46:33Z</dcterms:modified>
</cp:coreProperties>
</file>