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1" r:id="rId5"/>
    <p:sldId id="271" r:id="rId6"/>
    <p:sldId id="262" r:id="rId7"/>
    <p:sldId id="264" r:id="rId8"/>
    <p:sldId id="263" r:id="rId9"/>
    <p:sldId id="265" r:id="rId10"/>
    <p:sldId id="266" r:id="rId11"/>
    <p:sldId id="268" r:id="rId12"/>
    <p:sldId id="269" r:id="rId13"/>
    <p:sldId id="272" r:id="rId14"/>
    <p:sldId id="270" r:id="rId15"/>
    <p:sldId id="25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8/20/2021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8/20/2021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8/20/2021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8/20/2021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8/20/2021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youtube.com/bmdersleri" TargetMode="External"/><Relationship Id="rId3" Type="http://schemas.openxmlformats.org/officeDocument/2006/relationships/hyperlink" Target="https://www.iienstitu.com/blog" TargetMode="External"/><Relationship Id="rId7" Type="http://schemas.openxmlformats.org/officeDocument/2006/relationships/image" Target="../media/image2.png"/><Relationship Id="rId2" Type="http://schemas.openxmlformats.org/officeDocument/2006/relationships/hyperlink" Target="https://adelburgac.wordpress.com/2018/11/29/veri-madenciligi-3-veri-nedir-veri-tipleri-nelerdir/" TargetMode="External"/><Relationship Id="rId1" Type="http://schemas.openxmlformats.org/officeDocument/2006/relationships/slideLayout" Target="../slideLayouts/slideLayout2.xml"/><Relationship Id="rId6" Type="http://schemas.openxmlformats.org/officeDocument/2006/relationships/hyperlink" Target="https://www.youtube.com/channel/UCIdYgV-XFjv9q0IHtzUTtQw" TargetMode="External"/><Relationship Id="rId5" Type="http://schemas.openxmlformats.org/officeDocument/2006/relationships/hyperlink" Target="https://medium.com/t%C3%BCrkiye/veri-nedir-f758d5990013" TargetMode="External"/><Relationship Id="rId4" Type="http://schemas.openxmlformats.org/officeDocument/2006/relationships/hyperlink" Target="https://tr.wikipedia.org/wiki/%C4%B0statistik"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2.xml"/><Relationship Id="rId4" Type="http://schemas.openxmlformats.org/officeDocument/2006/relationships/hyperlink" Target="http://youtube.com/bmdersle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729798" y="4370664"/>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42561" y="2701968"/>
            <a:ext cx="6342077" cy="1474099"/>
          </a:xfrm>
        </p:spPr>
        <p:txBody>
          <a:bodyPr>
            <a:normAutofit fontScale="90000"/>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İstatiksel Veri Türleri Nelerdir?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7002122" y="453929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Derya Ayyıldız</a:t>
            </a:r>
            <a:endParaRPr lang="tr-TR" b="1" dirty="0">
              <a:solidFill>
                <a:schemeClr val="tx1"/>
              </a:solidFill>
            </a:endParaRPr>
          </a:p>
          <a:p>
            <a:r>
              <a:rPr lang="tr-TR" dirty="0">
                <a:solidFill>
                  <a:schemeClr val="tx1"/>
                </a:solidFill>
              </a:rPr>
              <a:t>Tarih                            : </a:t>
            </a:r>
            <a:r>
              <a:rPr lang="tr-TR" dirty="0" smtClean="0">
                <a:solidFill>
                  <a:schemeClr val="tx1"/>
                </a:solidFill>
              </a:rPr>
              <a:t>08/10/2021</a:t>
            </a:r>
            <a:endParaRPr lang="tr-TR" dirty="0">
              <a:solidFill>
                <a:schemeClr val="tx1"/>
              </a:solidFill>
            </a:endParaRP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5" name="Resim 4">
            <a:hlinkClick r:id="rId3"/>
            <a:extLst>
              <a:ext uri="{FF2B5EF4-FFF2-40B4-BE49-F238E27FC236}">
                <a16:creationId xmlns:a16="http://schemas.microsoft.com/office/drawing/2014/main" id="{EED764AF-282C-4771-8AA0-42C0A63C7DC7}"/>
              </a:ext>
            </a:extLst>
          </p:cNvPr>
          <p:cNvPicPr>
            <a:picLocks noChangeAspect="1"/>
          </p:cNvPicPr>
          <p:nvPr/>
        </p:nvPicPr>
        <p:blipFill>
          <a:blip r:embed="rId4"/>
          <a:stretch>
            <a:fillRect/>
          </a:stretch>
        </p:blipFill>
        <p:spPr>
          <a:xfrm>
            <a:off x="1064126" y="-111072"/>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Kayıt Türüne Göre Veriler 3</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023254" y="1905000"/>
            <a:ext cx="4118928" cy="4508925"/>
          </a:xfrm>
        </p:spPr>
        <p:txBody>
          <a:bodyPr>
            <a:normAutofit/>
          </a:bodyPr>
          <a:lstStyle/>
          <a:p>
            <a:pPr marL="0" indent="0" algn="just">
              <a:buNone/>
            </a:pPr>
            <a:r>
              <a:rPr lang="tr-TR" b="1" dirty="0" smtClean="0"/>
              <a:t>Kesit Veriler :  </a:t>
            </a:r>
            <a:r>
              <a:rPr lang="tr-TR" dirty="0" smtClean="0"/>
              <a:t>Zamanın sabit olduğu verilerdir. Zamanın dahil olmadığı her nicel veriyi kesit veri olarak kabul edebiliriz. </a:t>
            </a:r>
            <a:r>
              <a:rPr lang="tr-TR" dirty="0" err="1" smtClean="0"/>
              <a:t>Mekansal</a:t>
            </a:r>
            <a:r>
              <a:rPr lang="tr-TR" dirty="0" smtClean="0"/>
              <a:t> veri olarak da adlandırılır. Örneğin </a:t>
            </a:r>
            <a:r>
              <a:rPr lang="tr-TR" dirty="0"/>
              <a:t>10 kişinin bir yıl içinde aldıkları aylık maaşlar örnek verilebilir</a:t>
            </a:r>
            <a:r>
              <a:rPr lang="tr-TR" dirty="0" smtClean="0"/>
              <a:t>. Burada </a:t>
            </a:r>
            <a:r>
              <a:rPr lang="tr-TR" dirty="0"/>
              <a:t>her kişi tek başına ele alınırsa zaman serisi olacaktır. Bir ay içerisinde 10 kişinin maaşı ele alınacak olursa bu da kesit veri </a:t>
            </a:r>
            <a:r>
              <a:rPr lang="tr-TR" dirty="0" smtClean="0"/>
              <a:t>olmuş olur. Nüfus sayımı da kesit veriye örnek verilir. </a:t>
            </a:r>
            <a:endParaRPr lang="en-US"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904" y="1817984"/>
            <a:ext cx="4406878" cy="4320186"/>
          </a:xfrm>
          <a:prstGeom prst="rect">
            <a:avLst/>
          </a:prstGeom>
        </p:spPr>
      </p:pic>
    </p:spTree>
    <p:extLst>
      <p:ext uri="{BB962C8B-B14F-4D97-AF65-F5344CB8AC3E}">
        <p14:creationId xmlns:p14="http://schemas.microsoft.com/office/powerpoint/2010/main" val="527634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Değişken Sayısına Göre Veriler</a:t>
            </a:r>
            <a:endParaRPr lang="tr-TR" dirty="0"/>
          </a:p>
        </p:txBody>
      </p:sp>
      <p:sp>
        <p:nvSpPr>
          <p:cNvPr id="5" name="İçerik Yer Tutucusu 4"/>
          <p:cNvSpPr>
            <a:spLocks noGrp="1"/>
          </p:cNvSpPr>
          <p:nvPr>
            <p:ph idx="1"/>
          </p:nvPr>
        </p:nvSpPr>
        <p:spPr>
          <a:xfrm>
            <a:off x="1570183" y="1579417"/>
            <a:ext cx="6557818" cy="4581237"/>
          </a:xfrm>
        </p:spPr>
        <p:txBody>
          <a:bodyPr/>
          <a:lstStyle/>
          <a:p>
            <a:pPr marL="0" indent="0">
              <a:buNone/>
            </a:pPr>
            <a:r>
              <a:rPr lang="tr-TR" dirty="0" smtClean="0"/>
              <a:t>   Değişken sayısına göre veriler üçe ayrılır. </a:t>
            </a:r>
          </a:p>
          <a:p>
            <a:r>
              <a:rPr lang="tr-TR" dirty="0" smtClean="0"/>
              <a:t>Tek Değişkenli </a:t>
            </a:r>
            <a:r>
              <a:rPr lang="tr-TR" dirty="0"/>
              <a:t>V</a:t>
            </a:r>
            <a:r>
              <a:rPr lang="tr-TR" dirty="0" smtClean="0"/>
              <a:t>eriler</a:t>
            </a:r>
          </a:p>
          <a:p>
            <a:r>
              <a:rPr lang="tr-TR" dirty="0" smtClean="0"/>
              <a:t>İki Değişkenli Veriler</a:t>
            </a:r>
          </a:p>
          <a:p>
            <a:r>
              <a:rPr lang="tr-TR" dirty="0" smtClean="0"/>
              <a:t>Çok Değişkenli Veriler </a:t>
            </a:r>
          </a:p>
          <a:p>
            <a:pPr marL="0" indent="0">
              <a:buNone/>
            </a:pPr>
            <a:endParaRPr lang="tr-TR" dirty="0" smtClean="0"/>
          </a:p>
          <a:p>
            <a:pPr marL="0" indent="0">
              <a:buNone/>
            </a:pPr>
            <a:r>
              <a:rPr lang="tr-TR" b="1" dirty="0" smtClean="0"/>
              <a:t>Tek Değişkenli Veriler: </a:t>
            </a:r>
            <a:r>
              <a:rPr lang="tr-TR" dirty="0" smtClean="0"/>
              <a:t>Kümelerdeki verilerin değerleri açısından  birbirlerinden ne kadar farklı veya benzer olduklarını tespit etmede kullanılır. </a:t>
            </a:r>
            <a:r>
              <a:rPr lang="tr-TR" dirty="0"/>
              <a:t>Tek değişkenli veri türünde her bir birim (birey, aile, şehir, ülke, vb.) için sadece tek bir veri kaydedilir. Örneğin; </a:t>
            </a:r>
            <a:r>
              <a:rPr lang="tr-TR" dirty="0" smtClean="0"/>
              <a:t>Derya, Esra ve Ayşe'den </a:t>
            </a:r>
            <a:r>
              <a:rPr lang="tr-TR" dirty="0"/>
              <a:t>oluşan üç birimin yaşlarının kaydedilmesi ile elde edilen yaş değişkeni tek değişkenli verilere örnektir</a:t>
            </a:r>
            <a:r>
              <a:rPr lang="tr-TR" dirty="0" smtClean="0"/>
              <a:t>. </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8113" y="3556002"/>
            <a:ext cx="3244724" cy="2050666"/>
          </a:xfrm>
          <a:prstGeom prst="rect">
            <a:avLst/>
          </a:prstGeom>
        </p:spPr>
      </p:pic>
    </p:spTree>
    <p:extLst>
      <p:ext uri="{BB962C8B-B14F-4D97-AF65-F5344CB8AC3E}">
        <p14:creationId xmlns:p14="http://schemas.microsoft.com/office/powerpoint/2010/main" val="1816773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Değişken Sayısına Göre Veriler 2</a:t>
            </a:r>
            <a:endParaRPr lang="tr-TR" dirty="0"/>
          </a:p>
        </p:txBody>
      </p:sp>
      <p:sp>
        <p:nvSpPr>
          <p:cNvPr id="6" name="İçerik Yer Tutucusu 5"/>
          <p:cNvSpPr>
            <a:spLocks noGrp="1"/>
          </p:cNvSpPr>
          <p:nvPr>
            <p:ph idx="1"/>
          </p:nvPr>
        </p:nvSpPr>
        <p:spPr/>
        <p:txBody>
          <a:bodyPr/>
          <a:lstStyle/>
          <a:p>
            <a:pPr marL="0" indent="0">
              <a:buNone/>
            </a:pPr>
            <a:r>
              <a:rPr lang="tr-TR" b="1" dirty="0" smtClean="0"/>
              <a:t>İki Değişkenli Veriler : </a:t>
            </a:r>
            <a:r>
              <a:rPr lang="tr-TR" dirty="0" smtClean="0"/>
              <a:t>Bu veri kümeleri için birimler ile ilgili veri tespit ediyoruz. İki değişkenli veri türlerinde değişken arasında bir ilişki olup olmadığı veya değişkenler açısından birimler arasında benzerlikler olup olmadığı araştırılır.</a:t>
            </a:r>
            <a:endParaRPr lang="tr-TR" b="1"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65" y="3494866"/>
            <a:ext cx="5247234" cy="2416356"/>
          </a:xfrm>
          <a:prstGeom prst="rect">
            <a:avLst/>
          </a:prstGeom>
        </p:spPr>
      </p:pic>
    </p:spTree>
    <p:extLst>
      <p:ext uri="{BB962C8B-B14F-4D97-AF65-F5344CB8AC3E}">
        <p14:creationId xmlns:p14="http://schemas.microsoft.com/office/powerpoint/2010/main" val="65530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Değişken </a:t>
            </a:r>
            <a:r>
              <a:rPr lang="tr-TR" dirty="0" smtClean="0"/>
              <a:t>Sayısına </a:t>
            </a:r>
            <a:r>
              <a:rPr lang="tr-TR" dirty="0"/>
              <a:t>Göre Veriler </a:t>
            </a:r>
            <a:r>
              <a:rPr lang="tr-TR" dirty="0" smtClean="0"/>
              <a:t>3</a:t>
            </a:r>
            <a:endParaRPr lang="tr-TR" dirty="0"/>
          </a:p>
        </p:txBody>
      </p:sp>
      <p:sp>
        <p:nvSpPr>
          <p:cNvPr id="6" name="İçerik Yer Tutucusu 5"/>
          <p:cNvSpPr>
            <a:spLocks noGrp="1"/>
          </p:cNvSpPr>
          <p:nvPr>
            <p:ph idx="1"/>
          </p:nvPr>
        </p:nvSpPr>
        <p:spPr/>
        <p:txBody>
          <a:bodyPr/>
          <a:lstStyle/>
          <a:p>
            <a:pPr marL="0" indent="0">
              <a:buNone/>
            </a:pPr>
            <a:r>
              <a:rPr lang="tr-TR" b="1" dirty="0" smtClean="0"/>
              <a:t>Çok Değişkenli Veriler : </a:t>
            </a:r>
            <a:r>
              <a:rPr lang="tr-TR" dirty="0" smtClean="0"/>
              <a:t>Üç ya da daha fazla veriyi araştırma konusu için elde etmek istediğimizde çok değişkenli verilerden yararlanırız.</a:t>
            </a:r>
            <a:endParaRPr lang="tr-TR" b="1"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812" y="3435973"/>
            <a:ext cx="10288075" cy="2475249"/>
          </a:xfrm>
          <a:prstGeom prst="rect">
            <a:avLst/>
          </a:prstGeom>
        </p:spPr>
      </p:pic>
    </p:spTree>
    <p:extLst>
      <p:ext uri="{BB962C8B-B14F-4D97-AF65-F5344CB8AC3E}">
        <p14:creationId xmlns:p14="http://schemas.microsoft.com/office/powerpoint/2010/main" val="1985785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just"/>
            <a:endParaRPr lang="tr-TR" dirty="0" smtClean="0"/>
          </a:p>
          <a:p>
            <a:pPr algn="just"/>
            <a:endParaRPr lang="tr-TR" dirty="0"/>
          </a:p>
          <a:p>
            <a:pPr algn="just"/>
            <a:r>
              <a:rPr lang="tr-TR" dirty="0" smtClean="0"/>
              <a:t>İstatistik </a:t>
            </a:r>
            <a:r>
              <a:rPr lang="tr-TR" dirty="0"/>
              <a:t>disiplininde yorum ve sunum amacı ile toplanmış, çözümlenmiş ve özetlenmiş gerçeklere veri denir. </a:t>
            </a:r>
            <a:endParaRPr lang="tr-TR" dirty="0" smtClean="0"/>
          </a:p>
          <a:p>
            <a:r>
              <a:rPr lang="tr-TR" dirty="0" smtClean="0"/>
              <a:t>Verilerin ilişkilendirilmiş, düzenlenmiş</a:t>
            </a:r>
            <a:r>
              <a:rPr lang="tr-TR" dirty="0"/>
              <a:t>, </a:t>
            </a:r>
            <a:r>
              <a:rPr lang="tr-TR" dirty="0" smtClean="0"/>
              <a:t>anlamlandırılmış, işlenmiş haline enformasyon denir.</a:t>
            </a:r>
          </a:p>
          <a:p>
            <a:r>
              <a:rPr lang="tr-TR" dirty="0" smtClean="0"/>
              <a:t>İstatistik</a:t>
            </a:r>
            <a:r>
              <a:rPr lang="tr-TR" dirty="0" smtClean="0"/>
              <a:t> veri türlerini üç ana başlıkta inceleyebiliriz. Değişken sayısına göre veriler, kayıt türüne göre veriler, Ölçüm türüne göre veriler.</a:t>
            </a:r>
          </a:p>
          <a:p>
            <a:endParaRPr lang="tr-TR" dirty="0" smtClean="0"/>
          </a:p>
          <a:p>
            <a:endParaRPr lang="tr-TR" dirty="0" smtClean="0"/>
          </a:p>
          <a:p>
            <a:pPr marL="0" indent="0">
              <a:buNone/>
            </a:pPr>
            <a:endParaRPr lang="en-US" dirty="0"/>
          </a:p>
        </p:txBody>
      </p:sp>
    </p:spTree>
    <p:extLst>
      <p:ext uri="{BB962C8B-B14F-4D97-AF65-F5344CB8AC3E}">
        <p14:creationId xmlns:p14="http://schemas.microsoft.com/office/powerpoint/2010/main" val="2697588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a:hlinkClick r:id="rId2"/>
              </a:rPr>
              <a:t>https://adelburgac.wordpress.com/2018/11/29/veri-madenciligi-3-veri-nedir-veri-tipleri-nelerdir</a:t>
            </a:r>
            <a:r>
              <a:rPr lang="tr-TR" dirty="0" smtClean="0">
                <a:hlinkClick r:id="rId2"/>
              </a:rPr>
              <a:t>/</a:t>
            </a:r>
            <a:endParaRPr lang="tr-TR" dirty="0" smtClean="0"/>
          </a:p>
          <a:p>
            <a:r>
              <a:rPr lang="tr-TR" dirty="0">
                <a:hlinkClick r:id="rId3"/>
              </a:rPr>
              <a:t>https://</a:t>
            </a:r>
            <a:r>
              <a:rPr lang="tr-TR" dirty="0" smtClean="0">
                <a:hlinkClick r:id="rId3"/>
              </a:rPr>
              <a:t>www.iienstitu.com/blog</a:t>
            </a:r>
            <a:endParaRPr lang="tr-TR" dirty="0" smtClean="0"/>
          </a:p>
          <a:p>
            <a:r>
              <a:rPr lang="tr-TR" dirty="0">
                <a:hlinkClick r:id="rId4"/>
              </a:rPr>
              <a:t>https://tr.wikipedia.org/wiki/%</a:t>
            </a:r>
            <a:r>
              <a:rPr lang="tr-TR" dirty="0" smtClean="0">
                <a:hlinkClick r:id="rId4"/>
              </a:rPr>
              <a:t>C4%B0statistik</a:t>
            </a:r>
            <a:endParaRPr lang="tr-TR" dirty="0" smtClean="0"/>
          </a:p>
          <a:p>
            <a:r>
              <a:rPr lang="en-US" dirty="0">
                <a:hlinkClick r:id="rId5"/>
              </a:rPr>
              <a:t>https://</a:t>
            </a:r>
            <a:r>
              <a:rPr lang="en-US" dirty="0" smtClean="0">
                <a:hlinkClick r:id="rId5"/>
              </a:rPr>
              <a:t>medium.com/t%C3%BCrkiye/veri-nedir-f758d5990013</a:t>
            </a:r>
            <a:endParaRPr lang="tr-TR" dirty="0" smtClean="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Resim 6">
            <a:hlinkClick r:id="rId6"/>
            <a:extLst>
              <a:ext uri="{FF2B5EF4-FFF2-40B4-BE49-F238E27FC236}">
                <a16:creationId xmlns:a16="http://schemas.microsoft.com/office/drawing/2014/main" id="{0A675831-3AA0-4363-AC92-D034C6551F3F}"/>
              </a:ext>
            </a:extLst>
          </p:cNvPr>
          <p:cNvPicPr>
            <a:picLocks noChangeAspect="1"/>
          </p:cNvPicPr>
          <p:nvPr/>
        </p:nvPicPr>
        <p:blipFill>
          <a:blip r:embed="rId7"/>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8"/>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003453" y="5057069"/>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51598" y="5158863"/>
            <a:ext cx="5499078" cy="1489597"/>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Derya Ayyıldız</a:t>
            </a: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ayyildizderya34</a:t>
            </a:r>
            <a:r>
              <a:rPr lang="tr-TR" dirty="0" smtClean="0">
                <a:solidFill>
                  <a:schemeClr val="tx1"/>
                </a:solidFill>
              </a:rPr>
              <a:t>@gmail.com</a:t>
            </a:r>
            <a:endParaRPr lang="tr-TR" dirty="0">
              <a:solidFill>
                <a:schemeClr val="tx1"/>
              </a:solidFill>
            </a:endParaRPr>
          </a:p>
          <a:p>
            <a:r>
              <a:rPr lang="tr-TR" dirty="0">
                <a:solidFill>
                  <a:schemeClr val="tx1"/>
                </a:solidFill>
              </a:rPr>
              <a:t>Tarih                            : </a:t>
            </a:r>
            <a:r>
              <a:rPr lang="tr-TR" dirty="0" smtClean="0">
                <a:solidFill>
                  <a:schemeClr val="tx1"/>
                </a:solidFill>
              </a:rPr>
              <a:t>08/10/2021</a:t>
            </a:r>
            <a:endParaRPr lang="tr-TR" dirty="0">
              <a:solidFill>
                <a:schemeClr val="tx1"/>
              </a:solidFill>
            </a:endParaRPr>
          </a:p>
          <a:p>
            <a:r>
              <a:rPr lang="tr-TR" dirty="0">
                <a:solidFill>
                  <a:schemeClr val="tx1"/>
                </a:solidFill>
              </a:rPr>
              <a:t>Sürüm                         : v1</a:t>
            </a: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3" name="Resim 2">
            <a:hlinkClick r:id="rId2"/>
            <a:extLst>
              <a:ext uri="{FF2B5EF4-FFF2-40B4-BE49-F238E27FC236}">
                <a16:creationId xmlns:a16="http://schemas.microsoft.com/office/drawing/2014/main"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89212" y="1431636"/>
            <a:ext cx="8915400" cy="4479586"/>
          </a:xfrm>
        </p:spPr>
        <p:txBody>
          <a:bodyPr>
            <a:normAutofit lnSpcReduction="10000"/>
          </a:bodyPr>
          <a:lstStyle/>
          <a:p>
            <a:r>
              <a:rPr lang="tr-TR" dirty="0" smtClean="0"/>
              <a:t>Veri nedir ?</a:t>
            </a:r>
            <a:endParaRPr lang="tr-TR" dirty="0"/>
          </a:p>
          <a:p>
            <a:r>
              <a:rPr lang="tr-TR" dirty="0" smtClean="0"/>
              <a:t>İstatiksel Veri nedir?</a:t>
            </a:r>
            <a:endParaRPr lang="tr-TR" dirty="0"/>
          </a:p>
          <a:p>
            <a:r>
              <a:rPr lang="tr-TR" dirty="0" smtClean="0"/>
              <a:t>İstatiksel Veri Türleri  </a:t>
            </a:r>
            <a:endParaRPr lang="tr-TR" dirty="0"/>
          </a:p>
          <a:p>
            <a:r>
              <a:rPr lang="tr-TR" dirty="0" smtClean="0"/>
              <a:t>Ölçüm Türüne Göre Veriler</a:t>
            </a:r>
          </a:p>
          <a:p>
            <a:r>
              <a:rPr lang="tr-TR" dirty="0" smtClean="0"/>
              <a:t>Nitel Veriler, </a:t>
            </a:r>
            <a:r>
              <a:rPr lang="tr-TR" dirty="0" err="1" smtClean="0"/>
              <a:t>Sınıflayıcı</a:t>
            </a:r>
            <a:r>
              <a:rPr lang="tr-TR" dirty="0" smtClean="0"/>
              <a:t> - Sıralayıcı</a:t>
            </a:r>
          </a:p>
          <a:p>
            <a:r>
              <a:rPr lang="tr-TR" dirty="0" smtClean="0"/>
              <a:t>Nicel Veriler , Kesikli – Süreli Veriler</a:t>
            </a:r>
            <a:endParaRPr lang="tr-TR" dirty="0"/>
          </a:p>
          <a:p>
            <a:r>
              <a:rPr lang="tr-TR" dirty="0" smtClean="0"/>
              <a:t>Kayıt Türüne Göre Veriler</a:t>
            </a:r>
          </a:p>
          <a:p>
            <a:r>
              <a:rPr lang="tr-TR" dirty="0" smtClean="0"/>
              <a:t>Panel Veriler – Zaman Serisi – Kesit Verileri</a:t>
            </a:r>
            <a:endParaRPr lang="tr-TR" dirty="0"/>
          </a:p>
          <a:p>
            <a:r>
              <a:rPr lang="tr-TR" dirty="0" smtClean="0"/>
              <a:t>Değişken Sayısına Göre Veriler</a:t>
            </a:r>
          </a:p>
          <a:p>
            <a:r>
              <a:rPr lang="tr-TR" dirty="0" smtClean="0"/>
              <a:t>Tek Değişkenli – İki Değişkenli – Çok Değişkenli Veriler</a:t>
            </a:r>
            <a:endParaRPr lang="tr-TR" dirty="0"/>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6" name="Resim 5">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Veri Nedir</a:t>
            </a:r>
            <a:r>
              <a:rPr lang="en-US" dirty="0" smtClean="0"/>
              <a:t>?</a:t>
            </a:r>
            <a:r>
              <a:rPr lang="en-US" dirty="0"/>
              <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r>
              <a:rPr lang="tr-TR" dirty="0" smtClean="0"/>
              <a:t>Bilgisayara girilen işlenmemiş bilgilere veri denmektedir. Bilgisayarın alabildiği, işleyebildiği, sonuç ürettiği veya saklayabildiği her şeye veri diyebiliriz. </a:t>
            </a:r>
          </a:p>
          <a:p>
            <a:endParaRPr lang="tr-TR" dirty="0"/>
          </a:p>
          <a:p>
            <a:endParaRPr lang="tr-TR" dirty="0"/>
          </a:p>
          <a:p>
            <a:r>
              <a:rPr lang="tr-TR" dirty="0"/>
              <a:t>İşlenerek farklı bir boyut kazanan bir veri, daha sonra bu haliyle kullanılmak üzere kayıt altına alındığında, farklı bir amaç için veri halini koruyacaktır. </a:t>
            </a:r>
          </a:p>
          <a:p>
            <a:pPr marL="0" indent="0">
              <a:buNone/>
            </a:pPr>
            <a:endParaRPr lang="tr-TR" dirty="0" smtClean="0"/>
          </a:p>
          <a:p>
            <a:endParaRPr lang="tr-TR" dirty="0" smtClean="0"/>
          </a:p>
          <a:p>
            <a:r>
              <a:rPr lang="tr-TR" dirty="0" smtClean="0"/>
              <a:t>Veriler genellikle düzenli olarak tutulan kayıtlardan, sayımlardan, araştırmalardan, elektronik ortamda veya basılı kaynaklardan, veri türetme yolu ile elde edilebilir.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018" y="3025190"/>
            <a:ext cx="4679982" cy="2776919"/>
          </a:xfrm>
          <a:prstGeom prst="rect">
            <a:avLst/>
          </a:prstGeom>
        </p:spPr>
      </p:pic>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İstatiksel Veri Nedir?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4787594" cy="4589387"/>
          </a:xfrm>
        </p:spPr>
        <p:txBody>
          <a:bodyPr>
            <a:normAutofit/>
          </a:bodyPr>
          <a:lstStyle/>
          <a:p>
            <a:endParaRPr lang="tr-TR" dirty="0" smtClean="0"/>
          </a:p>
          <a:p>
            <a:endParaRPr lang="tr-TR" dirty="0"/>
          </a:p>
          <a:p>
            <a:r>
              <a:rPr lang="tr-TR" dirty="0" smtClean="0"/>
              <a:t>Yorum ve sunum amacıyla toplanmış, çözümlenmiş ve özetlenmiş gerçeklere veri denir.</a:t>
            </a:r>
            <a:r>
              <a:rPr lang="tr-TR" dirty="0"/>
              <a:t> </a:t>
            </a:r>
            <a:r>
              <a:rPr lang="tr-TR" dirty="0" smtClean="0"/>
              <a:t>Sayısal veriler niceli temsil etmektedir. Nicel veriler kendi içerisinde ise ayrışık ve sürekli gruplar olarak ikiye ayrılır. Nitel veriler kategorik olarak tanımlanır ve kendi içerisinde nominal, </a:t>
            </a:r>
            <a:r>
              <a:rPr lang="tr-TR" dirty="0" err="1" smtClean="0"/>
              <a:t>ordinal</a:t>
            </a:r>
            <a:r>
              <a:rPr lang="tr-TR" dirty="0" smtClean="0"/>
              <a:t> olarak ayrılmaktadır.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4340" y="1531863"/>
            <a:ext cx="5824800" cy="4656500"/>
          </a:xfrm>
          <a:prstGeom prst="rect">
            <a:avLst/>
          </a:prstGeom>
        </p:spPr>
      </p:pic>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İstatiksel Veri Türleri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790891" y="3207088"/>
            <a:ext cx="6724072" cy="2466973"/>
          </a:xfrm>
        </p:spPr>
        <p:txBody>
          <a:bodyPr>
            <a:normAutofit/>
          </a:bodyPr>
          <a:lstStyle/>
          <a:p>
            <a:r>
              <a:rPr lang="tr-TR" dirty="0" smtClean="0"/>
              <a:t>Ölçüm türüne göre veriler</a:t>
            </a:r>
          </a:p>
          <a:p>
            <a:r>
              <a:rPr lang="tr-TR" dirty="0" smtClean="0"/>
              <a:t>Değişken sayısına göre veriler</a:t>
            </a:r>
          </a:p>
          <a:p>
            <a:r>
              <a:rPr lang="tr-TR" dirty="0" smtClean="0"/>
              <a:t>Kayıt türüne göre veriler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490" y="2459375"/>
            <a:ext cx="5835651" cy="3962400"/>
          </a:xfrm>
          <a:prstGeom prst="rect">
            <a:avLst/>
          </a:prstGeom>
        </p:spPr>
      </p:pic>
      <p:sp>
        <p:nvSpPr>
          <p:cNvPr id="7" name="İçerik Yer Tutucusu 2">
            <a:extLst>
              <a:ext uri="{FF2B5EF4-FFF2-40B4-BE49-F238E27FC236}">
                <a16:creationId xmlns:a16="http://schemas.microsoft.com/office/drawing/2014/main" id="{D913E1FE-4E39-426D-88DE-2D02D43C23AA}"/>
              </a:ext>
            </a:extLst>
          </p:cNvPr>
          <p:cNvSpPr txBox="1">
            <a:spLocks/>
          </p:cNvSpPr>
          <p:nvPr/>
        </p:nvSpPr>
        <p:spPr>
          <a:xfrm>
            <a:off x="1311579" y="1799646"/>
            <a:ext cx="7682697" cy="17840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tr-TR" dirty="0" smtClean="0"/>
              <a:t>İstatiksel veri türleri kendi aralarında 3‘e </a:t>
            </a:r>
            <a:r>
              <a:rPr lang="tr-TR" dirty="0" smtClean="0"/>
              <a:t>ayrılır.</a:t>
            </a:r>
            <a:endParaRPr lang="tr-TR" dirty="0" smtClean="0"/>
          </a:p>
        </p:txBody>
      </p:sp>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Ölçüm Türüne Göre Veriler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4570276"/>
          </a:xfrm>
        </p:spPr>
        <p:txBody>
          <a:bodyPr>
            <a:normAutofit/>
          </a:bodyPr>
          <a:lstStyle/>
          <a:p>
            <a:pPr marL="0" indent="0" algn="just">
              <a:buNone/>
            </a:pPr>
            <a:r>
              <a:rPr lang="tr-TR" dirty="0" smtClean="0"/>
              <a:t>    Verileri ölçüm türüne göre sıralarsak; nitel veriler ve nicel veriler olarak sınıflandırabiliriz. Burada önemli olan sayısal veri olup olmamasıdır.</a:t>
            </a:r>
          </a:p>
          <a:p>
            <a:pPr marL="0" indent="0" algn="just">
              <a:buNone/>
            </a:pPr>
            <a:endParaRPr lang="tr-TR" dirty="0"/>
          </a:p>
          <a:p>
            <a:pPr marL="0" indent="0" algn="just">
              <a:buNone/>
            </a:pPr>
            <a:r>
              <a:rPr lang="tr-TR" b="1" i="1" dirty="0" smtClean="0"/>
              <a:t>Nitel Veriler: </a:t>
            </a:r>
            <a:r>
              <a:rPr lang="tr-TR" dirty="0" smtClean="0"/>
              <a:t>Sayısal olmayan bilgilere denir. Kendi arasında </a:t>
            </a:r>
            <a:r>
              <a:rPr lang="tr-TR" dirty="0" err="1" smtClean="0"/>
              <a:t>sınıflayıcı</a:t>
            </a:r>
            <a:r>
              <a:rPr lang="tr-TR" dirty="0" smtClean="0"/>
              <a:t> ve sıralayıcı olarak ayırabiliriz </a:t>
            </a:r>
          </a:p>
          <a:p>
            <a:pPr algn="just">
              <a:buFont typeface="Wingdings" panose="05000000000000000000" pitchFamily="2" charset="2"/>
              <a:buChar char="§"/>
            </a:pPr>
            <a:r>
              <a:rPr lang="tr-TR" b="1" dirty="0" err="1" smtClean="0"/>
              <a:t>Sınıflayıcı</a:t>
            </a:r>
            <a:r>
              <a:rPr lang="tr-TR" b="1" dirty="0" smtClean="0"/>
              <a:t> Veriler: </a:t>
            </a:r>
            <a:r>
              <a:rPr lang="tr-TR" dirty="0" smtClean="0"/>
              <a:t>Nominal veriler olarak da anılır. Bu tür veriler sayısal bir değere         sahip değildir. Örnek olarak medeni durum, meslek, doğduğu il vb.</a:t>
            </a:r>
          </a:p>
          <a:p>
            <a:pPr algn="just">
              <a:buFont typeface="Wingdings" panose="05000000000000000000" pitchFamily="2" charset="2"/>
              <a:buChar char="§"/>
            </a:pPr>
            <a:r>
              <a:rPr lang="tr-TR" b="1" dirty="0" smtClean="0"/>
              <a:t>Sıralayıcı Veriler: </a:t>
            </a:r>
            <a:r>
              <a:rPr lang="tr-TR" dirty="0" err="1" smtClean="0"/>
              <a:t>Ordinal</a:t>
            </a:r>
            <a:r>
              <a:rPr lang="tr-TR" dirty="0" smtClean="0"/>
              <a:t> veriler olarak da bilinir. Bu tür veriler kendi aralarında bir birbirlerine üstünlük sağlamaktadır. Önem derecesine göre sıralanır.  Örnek verir isek ; </a:t>
            </a:r>
            <a:r>
              <a:rPr lang="tr-TR" dirty="0"/>
              <a:t>e</a:t>
            </a:r>
            <a:r>
              <a:rPr lang="tr-TR" dirty="0" smtClean="0"/>
              <a:t>ğitim düzeyi, refah düzeyi vb. </a:t>
            </a:r>
            <a:endParaRPr lang="tr-TR" dirty="0"/>
          </a:p>
          <a:p>
            <a:pPr marL="0" indent="0" algn="just">
              <a:buNone/>
            </a:pPr>
            <a:endParaRPr lang="en-US" dirty="0"/>
          </a:p>
        </p:txBody>
      </p:sp>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Ölçüm Türüne Göre </a:t>
            </a:r>
            <a:r>
              <a:rPr lang="tr-TR" dirty="0" smtClean="0"/>
              <a:t>Veriler 2</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10086552" cy="4847367"/>
          </a:xfrm>
        </p:spPr>
        <p:txBody>
          <a:bodyPr>
            <a:normAutofit/>
          </a:bodyPr>
          <a:lstStyle/>
          <a:p>
            <a:pPr marL="0" indent="0" algn="just">
              <a:buNone/>
            </a:pPr>
            <a:r>
              <a:rPr lang="tr-TR" dirty="0" smtClean="0"/>
              <a:t> </a:t>
            </a:r>
            <a:r>
              <a:rPr lang="tr-TR" b="1" dirty="0" smtClean="0"/>
              <a:t>Nicel Veriler : </a:t>
            </a:r>
            <a:r>
              <a:rPr lang="tr-TR" dirty="0" smtClean="0"/>
              <a:t>Sayısal olan bilgilere denir. Nicel verileri kendi aralarında kesikli veriler ve sürekli veriler olarak ikiye ayırabiliriz.</a:t>
            </a:r>
          </a:p>
          <a:p>
            <a:pPr marL="0" indent="0" algn="just">
              <a:buNone/>
            </a:pPr>
            <a:r>
              <a:rPr lang="tr-TR" dirty="0" smtClean="0"/>
              <a:t> </a:t>
            </a:r>
          </a:p>
          <a:p>
            <a:pPr algn="just">
              <a:buFont typeface="Wingdings" panose="05000000000000000000" pitchFamily="2" charset="2"/>
              <a:buChar char="§"/>
            </a:pPr>
            <a:r>
              <a:rPr lang="tr-TR" b="1" dirty="0" smtClean="0"/>
              <a:t>Kesikli Veriler : </a:t>
            </a:r>
            <a:r>
              <a:rPr lang="tr-TR" dirty="0" smtClean="0"/>
              <a:t>Sayısal bir değerin kesikli veri olabilmesi için belirli bir aralıkta değer alması gerekir. </a:t>
            </a:r>
            <a:r>
              <a:rPr lang="tr-TR" dirty="0"/>
              <a:t>D</a:t>
            </a:r>
            <a:r>
              <a:rPr lang="tr-TR" dirty="0" smtClean="0"/>
              <a:t>eğerler </a:t>
            </a:r>
            <a:r>
              <a:rPr lang="tr-TR" dirty="0"/>
              <a:t>arasında açık boşluklara </a:t>
            </a:r>
            <a:r>
              <a:rPr lang="tr-TR" dirty="0" smtClean="0"/>
              <a:t>sahip verilerdir. </a:t>
            </a:r>
            <a:r>
              <a:rPr lang="tr-TR" dirty="0"/>
              <a:t>Örneğin madende çalışan işçilerin akciğerlerindeki leke sayısı (2, 3, 4, 31,..) günde içilen sigara sayısı (4, 8, 32, 22, …) </a:t>
            </a:r>
            <a:r>
              <a:rPr lang="tr-TR" dirty="0" smtClean="0"/>
              <a:t>gibi… Virgül içerikli değerler almazlar.</a:t>
            </a:r>
          </a:p>
          <a:p>
            <a:pPr algn="just">
              <a:buFont typeface="Wingdings" panose="05000000000000000000" pitchFamily="2" charset="2"/>
              <a:buChar char="§"/>
            </a:pPr>
            <a:r>
              <a:rPr lang="tr-TR" b="1" dirty="0" smtClean="0"/>
              <a:t>Sürekli Veriler : </a:t>
            </a:r>
            <a:r>
              <a:rPr lang="tr-TR" dirty="0" smtClean="0"/>
              <a:t>Ölçüm ile belirlenmiş verilere sürekli veri denir. Bu tür veriler tam sayı ve virgüllü sayı değerleri alabilirler. </a:t>
            </a:r>
            <a:r>
              <a:rPr lang="tr-TR" dirty="0"/>
              <a:t>Örneğin bir okuldaki kız öğrencilerin kiloları (56,23, 43,21, 48.54, …), bir hastanede polikliniği ziyaret eden hastaların boy ölçümleri (183.11, 167.32, 178.22, … ) </a:t>
            </a:r>
            <a:r>
              <a:rPr lang="tr-TR" dirty="0" smtClean="0"/>
              <a:t>gibi…</a:t>
            </a:r>
          </a:p>
          <a:p>
            <a:pPr marL="0" indent="0" algn="just">
              <a:buNone/>
            </a:pPr>
            <a:endParaRPr lang="tr-TR" dirty="0" smtClean="0"/>
          </a:p>
        </p:txBody>
      </p:sp>
    </p:spTree>
    <p:extLst>
      <p:ext uri="{BB962C8B-B14F-4D97-AF65-F5344CB8AC3E}">
        <p14:creationId xmlns:p14="http://schemas.microsoft.com/office/powerpoint/2010/main" val="4014743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Kayıt Türüne Göre Veriler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5888751" cy="5364265"/>
          </a:xfrm>
        </p:spPr>
        <p:txBody>
          <a:bodyPr>
            <a:normAutofit/>
          </a:bodyPr>
          <a:lstStyle/>
          <a:p>
            <a:pPr marL="0" indent="0" algn="just">
              <a:buNone/>
            </a:pPr>
            <a:r>
              <a:rPr lang="tr-TR" dirty="0" smtClean="0"/>
              <a:t>   Kayıt türüne göre veriler kendi aralarında 3 e ayrılmaktadır.</a:t>
            </a:r>
          </a:p>
          <a:p>
            <a:pPr marL="0" indent="0" algn="just">
              <a:buNone/>
            </a:pPr>
            <a:endParaRPr lang="tr-TR" dirty="0" smtClean="0"/>
          </a:p>
          <a:p>
            <a:pPr algn="just"/>
            <a:r>
              <a:rPr lang="tr-TR" dirty="0" smtClean="0"/>
              <a:t>Panel veriler</a:t>
            </a:r>
          </a:p>
          <a:p>
            <a:pPr algn="just"/>
            <a:r>
              <a:rPr lang="tr-TR" dirty="0" smtClean="0"/>
              <a:t>Zaman Serisi Verileri</a:t>
            </a:r>
          </a:p>
          <a:p>
            <a:pPr algn="just"/>
            <a:r>
              <a:rPr lang="tr-TR" dirty="0" smtClean="0"/>
              <a:t>Kesit Veriler </a:t>
            </a:r>
          </a:p>
          <a:p>
            <a:pPr algn="just"/>
            <a:endParaRPr lang="tr-TR" dirty="0"/>
          </a:p>
          <a:p>
            <a:pPr marL="0" indent="0" algn="just">
              <a:buNone/>
            </a:pPr>
            <a:r>
              <a:rPr lang="tr-TR" dirty="0" smtClean="0"/>
              <a:t> </a:t>
            </a:r>
            <a:r>
              <a:rPr lang="tr-TR" b="1" dirty="0" smtClean="0"/>
              <a:t>Panel Veriler : </a:t>
            </a:r>
            <a:r>
              <a:rPr lang="tr-TR" dirty="0" smtClean="0"/>
              <a:t>Verilerin ardışık olarak dizildiği, belirli tarihlerde veya zamanlarda gerçeklemiş olan verilerdir. Bu verilerde verilerin sırası önemlidir.</a:t>
            </a:r>
          </a:p>
          <a:p>
            <a:pPr marL="0" indent="0" algn="just">
              <a:buNone/>
            </a:pPr>
            <a:r>
              <a:rPr lang="tr-TR" dirty="0"/>
              <a:t> </a:t>
            </a:r>
            <a:endParaRPr lang="tr-TR" dirty="0" smtClean="0"/>
          </a:p>
          <a:p>
            <a:pPr marL="0" indent="0" algn="just">
              <a:buNone/>
            </a:pP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731" y="1795889"/>
            <a:ext cx="3856241" cy="4198511"/>
          </a:xfrm>
          <a:prstGeom prst="rect">
            <a:avLst/>
          </a:prstGeom>
        </p:spPr>
      </p:pic>
    </p:spTree>
    <p:extLst>
      <p:ext uri="{BB962C8B-B14F-4D97-AF65-F5344CB8AC3E}">
        <p14:creationId xmlns:p14="http://schemas.microsoft.com/office/powerpoint/2010/main" val="530251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Kayıt Türüne Göre Veriler 2</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98382" y="1507836"/>
            <a:ext cx="9655408" cy="2583873"/>
          </a:xfrm>
        </p:spPr>
        <p:txBody>
          <a:bodyPr>
            <a:normAutofit/>
          </a:bodyPr>
          <a:lstStyle/>
          <a:p>
            <a:pPr marL="0" indent="0" algn="just">
              <a:buNone/>
            </a:pPr>
            <a:r>
              <a:rPr lang="tr-TR" b="1" dirty="0" smtClean="0"/>
              <a:t>Zaman Serisi Verileri: </a:t>
            </a:r>
            <a:r>
              <a:rPr lang="tr-TR" dirty="0" smtClean="0"/>
              <a:t>N sayıda birim ve her birime karşılık gelen T sayıda gözlemden oluşur. Zaman içindeki ölçümleri gösteren çok boyutlu verilerdir. Araştırma konusunda var olan değişkenlerin zaman içindeki değişimini göstermektedir. Ayrıca kronolojik sırayla elde edilen verilere sahip değişkenlere zaman serisi adı verilmektedir. </a:t>
            </a:r>
            <a:r>
              <a:rPr lang="tr-TR" dirty="0"/>
              <a:t>Örneğin bir bankada kredi kartı kullanıcılarının aylık toplam yapılan harcamaları zaman serisine örnektir.</a:t>
            </a:r>
            <a:endParaRPr lang="en-US" b="1"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346" y="3817094"/>
            <a:ext cx="9693480" cy="2316681"/>
          </a:xfrm>
          <a:prstGeom prst="rect">
            <a:avLst/>
          </a:prstGeom>
        </p:spPr>
      </p:pic>
    </p:spTree>
    <p:extLst>
      <p:ext uri="{BB962C8B-B14F-4D97-AF65-F5344CB8AC3E}">
        <p14:creationId xmlns:p14="http://schemas.microsoft.com/office/powerpoint/2010/main" val="315003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863</TotalTime>
  <Words>949</Words>
  <Application>Microsoft Office PowerPoint</Application>
  <PresentationFormat>Geniş ekran</PresentationFormat>
  <Paragraphs>107</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Arial</vt:lpstr>
      <vt:lpstr>Calibri</vt:lpstr>
      <vt:lpstr>Century Gothic</vt:lpstr>
      <vt:lpstr>Wingdings</vt:lpstr>
      <vt:lpstr>Wingdings 3</vt:lpstr>
      <vt:lpstr>Duman</vt:lpstr>
      <vt:lpstr>İstatiksel Veri Türleri Nelerdir?</vt:lpstr>
      <vt:lpstr>İçindekiler</vt:lpstr>
      <vt:lpstr>Veri Nedir? </vt:lpstr>
      <vt:lpstr>İstatiksel Veri Nedir?</vt:lpstr>
      <vt:lpstr>İstatiksel Veri Türleri</vt:lpstr>
      <vt:lpstr>Ölçüm Türüne Göre Veriler</vt:lpstr>
      <vt:lpstr>Ölçüm Türüne Göre Veriler 2</vt:lpstr>
      <vt:lpstr>Kayıt Türüne Göre Veriler</vt:lpstr>
      <vt:lpstr>Kayıt Türüne Göre Veriler 2</vt:lpstr>
      <vt:lpstr>Kayıt Türüne Göre Veriler 3</vt:lpstr>
      <vt:lpstr>Değişken Sayısına Göre Veriler</vt:lpstr>
      <vt:lpstr>Değişken Sayısına Göre Veriler 2</vt:lpstr>
      <vt:lpstr>Değişken Sayısına Göre Veriler 3</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Derya Ayyildiz</cp:lastModifiedBy>
  <cp:revision>65</cp:revision>
  <dcterms:created xsi:type="dcterms:W3CDTF">2020-04-15T07:57:29Z</dcterms:created>
  <dcterms:modified xsi:type="dcterms:W3CDTF">2021-08-20T19:42:21Z</dcterms:modified>
</cp:coreProperties>
</file>