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70" r:id="rId5"/>
    <p:sldId id="272" r:id="rId6"/>
    <p:sldId id="277" r:id="rId7"/>
    <p:sldId id="278" r:id="rId8"/>
    <p:sldId id="279" r:id="rId9"/>
    <p:sldId id="280" r:id="rId10"/>
    <p:sldId id="281" r:id="rId11"/>
    <p:sldId id="269" r:id="rId12"/>
    <p:sldId id="273" r:id="rId13"/>
    <p:sldId id="274" r:id="rId14"/>
    <p:sldId id="276" r:id="rId15"/>
    <p:sldId id="282" r:id="rId16"/>
    <p:sldId id="27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59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datasciencearth.com/birliktelik-kurallari-nedir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veribilimiokulu.com/associationrules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hyperlink" Target="https://medium.com/@cotur/apriori-algoritmas%C4%B1-a90a38856373" TargetMode="External"/><Relationship Id="rId4" Type="http://schemas.openxmlformats.org/officeDocument/2006/relationships/hyperlink" Target="https://medium.com/@hacakirdogan/apri%CC%87ori%CC%87-algori%CC%87tmasi-i%CC%87le-pazar-sepeti%CC%87-anali%CC%87zi%CC%87-9cdb8479bf9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6729798" y="4370664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075" y="2688615"/>
            <a:ext cx="8264375" cy="220628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Birliktelik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nalizi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edir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 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asıl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apılır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002122" y="453929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Zeynep İrem Kesler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09/08/2021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xmlns="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xmlns="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xmlns="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xmlns="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Örnek-3:		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849593" y="1302430"/>
                <a:ext cx="9810571" cy="2318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smtClean="0">
                    <a:solidFill>
                      <a:srgbClr val="C00000"/>
                    </a:solidFill>
                  </a:rPr>
                  <a:t>3-Etki(Lift</a:t>
                </a:r>
                <a:r>
                  <a:rPr lang="tr-TR" b="1" dirty="0">
                    <a:solidFill>
                      <a:srgbClr val="C00000"/>
                    </a:solidFill>
                  </a:rPr>
                  <a:t>): </a:t>
                </a:r>
                <a:r>
                  <a:rPr lang="tr-TR" dirty="0"/>
                  <a:t>Etki, A satıldığında B’nin satış oranındaki artışı ifade eder.</a:t>
                </a:r>
              </a:p>
              <a:p>
                <a:pPr marL="0" indent="0">
                  <a:buNone/>
                </a:pPr>
                <a:r>
                  <a:rPr lang="tr-TR" dirty="0" smtClean="0"/>
                  <a:t>Örneğin; Etki </a:t>
                </a:r>
                <a:r>
                  <a:rPr lang="tr-TR" dirty="0"/>
                  <a:t>(hamburger </a:t>
                </a:r>
                <a:r>
                  <a:rPr lang="tr-TR" dirty="0" smtClean="0">
                    <a:sym typeface="Symbol" panose="05050102010706020507" pitchFamily="18" charset="2"/>
                  </a:rPr>
                  <a:t></a:t>
                </a:r>
                <a:r>
                  <a:rPr lang="tr-TR" dirty="0" smtClean="0"/>
                  <a:t> </a:t>
                </a:r>
                <a:r>
                  <a:rPr lang="tr-TR" dirty="0"/>
                  <a:t>ketçap) şu şekilde hesaplanabilir</a:t>
                </a:r>
                <a:r>
                  <a:rPr lang="tr-TR" dirty="0" smtClean="0"/>
                  <a:t>:</a:t>
                </a:r>
              </a:p>
              <a:p>
                <a:pPr marL="0" indent="0">
                  <a:buNone/>
                </a:pPr>
                <a:r>
                  <a:rPr lang="tr-TR" dirty="0"/>
                  <a:t>Etki (</a:t>
                </a:r>
                <a:r>
                  <a:rPr lang="tr-TR" dirty="0" smtClean="0"/>
                  <a:t>hamburger </a:t>
                </a:r>
                <a:r>
                  <a:rPr lang="tr-TR" dirty="0">
                    <a:sym typeface="Symbol" panose="05050102010706020507" pitchFamily="18" charset="2"/>
                  </a:rPr>
                  <a:t></a:t>
                </a:r>
                <a:r>
                  <a:rPr lang="tr-TR" dirty="0"/>
                  <a:t> ketçap</a:t>
                </a:r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𝐷𝑒𝑠𝑡𝑒𝑘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𝐻𝑎𝑚𝑏𝑢𝑟𝑔𝑒𝑟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∪ 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𝐾𝑒𝑡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𝑎𝑝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𝐷𝑒𝑠𝑡𝑒𝑘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𝐻𝑎𝑚𝑏𝑢𝑟𝑔𝑒𝑟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∗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𝐷𝑒𝑠𝑡𝑒𝑘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𝐾𝑒𝑡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𝑣𝑒𝑛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h𝑎𝑚𝑏𝑢𝑟𝑔𝑒𝑟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𝑘𝑒𝑡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𝐷𝑒𝑠𝑡𝑒𝑘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𝐾𝑒𝑡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Etki (hamburger </a:t>
                </a:r>
                <a:r>
                  <a:rPr lang="tr-TR" dirty="0">
                    <a:sym typeface="Symbol" panose="05050102010706020507" pitchFamily="18" charset="2"/>
                  </a:rPr>
                  <a:t></a:t>
                </a:r>
                <a:r>
                  <a:rPr lang="tr-TR" dirty="0"/>
                  <a:t> ketçap</a:t>
                </a:r>
                <a:r>
                  <a:rPr lang="tr-TR" dirty="0" smtClean="0"/>
                  <a:t>) = 33.3/10</a:t>
                </a:r>
              </a:p>
              <a:p>
                <a:pPr marL="0" indent="0">
                  <a:buNone/>
                </a:pPr>
                <a:r>
                  <a:rPr lang="tr-TR" dirty="0"/>
                  <a:t>Etki (hamburger </a:t>
                </a:r>
                <a:r>
                  <a:rPr lang="tr-TR" dirty="0">
                    <a:sym typeface="Symbol" panose="05050102010706020507" pitchFamily="18" charset="2"/>
                  </a:rPr>
                  <a:t></a:t>
                </a:r>
                <a:r>
                  <a:rPr lang="tr-TR" dirty="0"/>
                  <a:t> ketçap</a:t>
                </a:r>
                <a:r>
                  <a:rPr lang="tr-TR" dirty="0" smtClean="0"/>
                  <a:t>) = </a:t>
                </a:r>
                <a:r>
                  <a:rPr lang="tr-TR" b="1" dirty="0" smtClean="0">
                    <a:solidFill>
                      <a:srgbClr val="C00000"/>
                    </a:solidFill>
                  </a:rPr>
                  <a:t>3.33</a:t>
                </a:r>
              </a:p>
              <a:p>
                <a:pPr marL="0" indent="0">
                  <a:buNone/>
                </a:pPr>
                <a:endParaRPr lang="tr-T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9593" y="1302430"/>
                <a:ext cx="9810571" cy="2318760"/>
              </a:xfrm>
              <a:blipFill rotWithShape="0">
                <a:blip r:embed="rId2"/>
                <a:stretch>
                  <a:fillRect l="-497" t="-15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22" y="3395080"/>
            <a:ext cx="3590070" cy="291163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986326" y="4163732"/>
            <a:ext cx="49015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1'lik bir etki, A ve B ürünleri arasında herhangi bir ilişki olmadığı anlamına gelir.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1'den büyük bir etki, A ve B ürünlerinin birlikte satın alınmasının daha muhtemel olduğu anlamına gelir.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Son olarak, 1'den küçük bir etki, iki ürünün birlikte satın alınmasının mümkün olmadığı durumu ifade eder.</a:t>
            </a:r>
          </a:p>
        </p:txBody>
      </p:sp>
    </p:spTree>
    <p:extLst>
      <p:ext uri="{BB962C8B-B14F-4D97-AF65-F5344CB8AC3E}">
        <p14:creationId xmlns:p14="http://schemas.microsoft.com/office/powerpoint/2010/main" val="10850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Sepet Analizi: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569577"/>
            <a:ext cx="3978792" cy="4600487"/>
          </a:xfrm>
        </p:spPr>
        <p:txBody>
          <a:bodyPr>
            <a:normAutofit/>
          </a:bodyPr>
          <a:lstStyle/>
          <a:p>
            <a:r>
              <a:rPr lang="tr-TR" dirty="0"/>
              <a:t>Birliktelik kurallarının kullanıldığı en tipik örnek market sepeti </a:t>
            </a:r>
            <a:r>
              <a:rPr lang="tr-TR" dirty="0" smtClean="0"/>
              <a:t>uygulamasıdır.</a:t>
            </a:r>
          </a:p>
          <a:p>
            <a:r>
              <a:rPr lang="tr-TR" dirty="0" smtClean="0"/>
              <a:t>Bu </a:t>
            </a:r>
            <a:r>
              <a:rPr lang="tr-TR" dirty="0"/>
              <a:t>işlem, müşterilerin yaptıkları alışverişlerdeki ürünler arasındaki birliktelikleri bularak müşterilerin satın alma alışkanlıklarını analiz eder.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tip birlikteliklerin keşfedilmesi, müşterilerin hangi ürünleri bir arada aldıkları bilgisini ortaya çıkarır ve market yöneticileri de bu bilgi ışığında daha etki satış stratejileri geliştirebilirler.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95" y="787782"/>
            <a:ext cx="3577843" cy="20035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23" y="3061579"/>
            <a:ext cx="5154936" cy="34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Sepet </a:t>
            </a:r>
            <a:r>
              <a:rPr lang="tr-TR" dirty="0" smtClean="0"/>
              <a:t>Analizi Örneği: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774676"/>
            <a:ext cx="8915400" cy="985615"/>
          </a:xfrm>
        </p:spPr>
        <p:txBody>
          <a:bodyPr/>
          <a:lstStyle/>
          <a:p>
            <a:r>
              <a:rPr lang="tr-TR" dirty="0"/>
              <a:t>Sepet </a:t>
            </a:r>
            <a:r>
              <a:rPr lang="tr-TR" dirty="0" smtClean="0"/>
              <a:t>analizi, müşterilerin </a:t>
            </a:r>
            <a:r>
              <a:rPr lang="tr-TR" dirty="0"/>
              <a:t>hangi ürünleri hangi ürünlerle birlikte satın </a:t>
            </a:r>
            <a:r>
              <a:rPr lang="tr-TR" dirty="0" smtClean="0"/>
              <a:t>aldığına bakılarak bir tablo oluşturulup birliktelik durumlarının incelenmesidir.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34196"/>
              </p:ext>
            </p:extLst>
          </p:nvPr>
        </p:nvGraphicFramePr>
        <p:xfrm>
          <a:off x="3419129" y="2760291"/>
          <a:ext cx="7092197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5429"/>
                <a:gridCol w="6016768"/>
              </a:tblGrid>
              <a:tr h="336322"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Fiş No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Alışveriş Listesi</a:t>
                      </a:r>
                      <a:endParaRPr lang="tr-TR" i="1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 Yumurta, Çay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</a:t>
                      </a:r>
                      <a:r>
                        <a:rPr lang="tr-TR" baseline="0" dirty="0" smtClean="0"/>
                        <a:t> Yumurta, Çay, Su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</a:t>
                      </a:r>
                      <a:r>
                        <a:rPr lang="tr-TR" baseline="0" dirty="0" smtClean="0"/>
                        <a:t>Yumurta, Çay, Peynir, 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Yumurta, Peynir, Süt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Çay, Kola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2791436" y="5340465"/>
            <a:ext cx="8713176" cy="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Tabloyu birliktelik kuralına göre incelersek Ekmek-Çay birlikte tercih edilmesinin yüksek olduğunu görmekteyiz.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802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Boolean</a:t>
            </a:r>
            <a:r>
              <a:rPr lang="tr-TR" dirty="0" smtClean="0"/>
              <a:t> Tablo Oluşturma: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709639"/>
              </p:ext>
            </p:extLst>
          </p:nvPr>
        </p:nvGraphicFramePr>
        <p:xfrm>
          <a:off x="2721110" y="2043304"/>
          <a:ext cx="7867129" cy="2549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1120"/>
                <a:gridCol w="1075122"/>
                <a:gridCol w="789290"/>
                <a:gridCol w="1239360"/>
                <a:gridCol w="1148984"/>
                <a:gridCol w="950964"/>
                <a:gridCol w="765340"/>
                <a:gridCol w="1016949"/>
              </a:tblGrid>
              <a:tr h="520434"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Fiş No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Ekmek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Süt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i="1" baseline="0" dirty="0" smtClean="0"/>
                        <a:t>Yumurta</a:t>
                      </a:r>
                      <a:endParaRPr lang="tr-TR" i="1" dirty="0" smtClean="0"/>
                    </a:p>
                    <a:p>
                      <a:pPr algn="ctr"/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Peynir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i="1" dirty="0" smtClean="0"/>
                        <a:t>Çay</a:t>
                      </a:r>
                    </a:p>
                    <a:p>
                      <a:pPr algn="ctr"/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Su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Kola</a:t>
                      </a:r>
                      <a:endParaRPr lang="tr-TR" i="1" dirty="0"/>
                    </a:p>
                  </a:txBody>
                  <a:tcPr/>
                </a:tc>
              </a:tr>
              <a:tr h="38192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1.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</a:tr>
              <a:tr h="38192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2.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</a:tr>
              <a:tr h="38192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3.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</a:tr>
              <a:tr h="38192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4.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</a:tr>
              <a:tr h="381926">
                <a:tc>
                  <a:txBody>
                    <a:bodyPr/>
                    <a:lstStyle/>
                    <a:p>
                      <a:r>
                        <a:rPr lang="tr-TR" b="0" dirty="0" smtClean="0"/>
                        <a:t>5.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92925" y="1521068"/>
            <a:ext cx="872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400" dirty="0" smtClean="0"/>
              <a:t>Elimizdeki verilerin karışıklığını gidermek için verileri düzenleyip </a:t>
            </a:r>
            <a:r>
              <a:rPr lang="tr-TR" sz="1400" dirty="0" err="1" smtClean="0"/>
              <a:t>boolean</a:t>
            </a:r>
            <a:r>
              <a:rPr lang="tr-TR" sz="1400" dirty="0" smtClean="0"/>
              <a:t> bir tablo oluştururuz.</a:t>
            </a:r>
            <a:endParaRPr lang="tr-TR" sz="1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8761330" y="4803805"/>
            <a:ext cx="184217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1: </a:t>
            </a:r>
            <a:r>
              <a:rPr lang="tr-TR" sz="1400" b="1" dirty="0" smtClean="0"/>
              <a:t>ÜRÜN ALINDI</a:t>
            </a:r>
          </a:p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0: </a:t>
            </a:r>
            <a:r>
              <a:rPr lang="tr-TR" sz="1400" b="1" dirty="0" smtClean="0"/>
              <a:t>ÜRÜN ALINMADI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20596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Birliktelik Analizi Kavramları: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2300" y="3828516"/>
            <a:ext cx="8915400" cy="2743199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 smtClean="0">
                <a:solidFill>
                  <a:srgbClr val="00B050"/>
                </a:solidFill>
              </a:rPr>
              <a:t>Veri Listesi: </a:t>
            </a:r>
            <a:r>
              <a:rPr lang="tr-TR" dirty="0" smtClean="0">
                <a:solidFill>
                  <a:schemeClr val="tx1"/>
                </a:solidFill>
              </a:rPr>
              <a:t>Seçilen bütün verilerin olduğu bir listedir.</a:t>
            </a:r>
          </a:p>
          <a:p>
            <a:r>
              <a:rPr lang="tr-TR" b="1" dirty="0">
                <a:solidFill>
                  <a:schemeClr val="tx2"/>
                </a:solidFill>
              </a:rPr>
              <a:t>Destek (</a:t>
            </a:r>
            <a:r>
              <a:rPr lang="tr-TR" b="1" dirty="0" err="1">
                <a:solidFill>
                  <a:schemeClr val="tx2"/>
                </a:solidFill>
              </a:rPr>
              <a:t>Support</a:t>
            </a:r>
            <a:r>
              <a:rPr lang="tr-TR" b="1" dirty="0">
                <a:solidFill>
                  <a:schemeClr val="tx2"/>
                </a:solidFill>
              </a:rPr>
              <a:t>) Değeri: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bir ürünün/özelliğin frekans değeri ile toplam girdi sayısının bölümünden oluşur. Dolayısı ile sınırları 0–1 arasındadır.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Support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Frekans / Toplam Girdi</a:t>
            </a:r>
          </a:p>
          <a:p>
            <a:r>
              <a:rPr lang="tr-TR" b="1" dirty="0" smtClean="0">
                <a:solidFill>
                  <a:schemeClr val="accent4">
                    <a:lumMod val="75000"/>
                  </a:schemeClr>
                </a:solidFill>
              </a:rPr>
              <a:t>Güven </a:t>
            </a:r>
            <a:r>
              <a:rPr lang="tr-TR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tr-TR" b="1" dirty="0" err="1">
                <a:solidFill>
                  <a:schemeClr val="accent4">
                    <a:lumMod val="75000"/>
                  </a:schemeClr>
                </a:solidFill>
              </a:rPr>
              <a:t>Confidence</a:t>
            </a:r>
            <a:r>
              <a:rPr lang="tr-TR" b="1" dirty="0">
                <a:solidFill>
                  <a:schemeClr val="accent4">
                    <a:lumMod val="75000"/>
                  </a:schemeClr>
                </a:solidFill>
              </a:rPr>
              <a:t>) Değeri: </a:t>
            </a:r>
            <a:r>
              <a:rPr lang="tr-TR" dirty="0">
                <a:solidFill>
                  <a:schemeClr val="tx1"/>
                </a:solidFill>
              </a:rPr>
              <a:t>X ürününü alan müşterilerin Y ürününü alma olasılığını </a:t>
            </a:r>
            <a:r>
              <a:rPr lang="tr-TR" dirty="0" smtClean="0">
                <a:solidFill>
                  <a:schemeClr val="tx1"/>
                </a:solidFill>
              </a:rPr>
              <a:t>belirtir.</a:t>
            </a:r>
          </a:p>
          <a:p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Frekans: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Ürünün tekrar sayısı.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Minimum Destek(</a:t>
            </a:r>
            <a:r>
              <a:rPr lang="tr-TR" b="1" dirty="0" err="1" smtClean="0">
                <a:solidFill>
                  <a:srgbClr val="FF0000"/>
                </a:solidFill>
              </a:rPr>
              <a:t>Support</a:t>
            </a:r>
            <a:r>
              <a:rPr lang="tr-TR" b="1" dirty="0" smtClean="0">
                <a:solidFill>
                  <a:srgbClr val="FF0000"/>
                </a:solidFill>
              </a:rPr>
              <a:t>) </a:t>
            </a:r>
            <a:r>
              <a:rPr lang="tr-TR" b="1" dirty="0">
                <a:solidFill>
                  <a:srgbClr val="FF0000"/>
                </a:solidFill>
              </a:rPr>
              <a:t>Değeri: </a:t>
            </a:r>
            <a:r>
              <a:rPr lang="tr-TR" dirty="0">
                <a:solidFill>
                  <a:schemeClr val="tx1"/>
                </a:solidFill>
              </a:rPr>
              <a:t>Minimum </a:t>
            </a:r>
            <a:r>
              <a:rPr lang="tr-TR" dirty="0" err="1">
                <a:solidFill>
                  <a:schemeClr val="tx1"/>
                </a:solidFill>
              </a:rPr>
              <a:t>Support</a:t>
            </a:r>
            <a:r>
              <a:rPr lang="tr-TR" dirty="0">
                <a:solidFill>
                  <a:schemeClr val="tx1"/>
                </a:solidFill>
              </a:rPr>
              <a:t> değeri ise bizim tarafımızdan belirleniyor olup değişiklik gösterebilir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Bu örnek için minimum </a:t>
            </a:r>
            <a:r>
              <a:rPr lang="tr-TR" dirty="0" err="1" smtClean="0">
                <a:solidFill>
                  <a:schemeClr val="tx1"/>
                </a:solidFill>
              </a:rPr>
              <a:t>support</a:t>
            </a:r>
            <a:r>
              <a:rPr lang="tr-TR" dirty="0" smtClean="0">
                <a:solidFill>
                  <a:schemeClr val="tx1"/>
                </a:solidFill>
              </a:rPr>
              <a:t> değerimiz %30 olsun.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02088"/>
              </p:ext>
            </p:extLst>
          </p:nvPr>
        </p:nvGraphicFramePr>
        <p:xfrm>
          <a:off x="2592925" y="1418602"/>
          <a:ext cx="7092197" cy="22475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5429"/>
                <a:gridCol w="6016768"/>
              </a:tblGrid>
              <a:tr h="418744"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Fiş No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Alışveriş Listesi</a:t>
                      </a:r>
                      <a:endParaRPr lang="tr-TR" i="1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 Yumurta, Çay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</a:t>
                      </a:r>
                      <a:r>
                        <a:rPr lang="tr-TR" baseline="0" dirty="0" smtClean="0"/>
                        <a:t> Yumurta, Çay, Su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</a:t>
                      </a:r>
                      <a:r>
                        <a:rPr lang="tr-TR" baseline="0" dirty="0" smtClean="0"/>
                        <a:t>Yumurta, Çay, Peynir, 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Yumurta, Peynir, Süt</a:t>
                      </a:r>
                      <a:endParaRPr lang="tr-TR" dirty="0"/>
                    </a:p>
                  </a:txBody>
                  <a:tcPr/>
                </a:tc>
              </a:tr>
              <a:tr h="34099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Çay, Kola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</a:t>
            </a:r>
            <a:r>
              <a:rPr lang="tr-TR" dirty="0" smtClean="0"/>
              <a:t>Algoritması Sepet Örneği: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113265"/>
              </p:ext>
            </p:extLst>
          </p:nvPr>
        </p:nvGraphicFramePr>
        <p:xfrm>
          <a:off x="1878876" y="1523699"/>
          <a:ext cx="3368242" cy="39869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6335"/>
                <a:gridCol w="1099160"/>
                <a:gridCol w="1122747"/>
              </a:tblGrid>
              <a:tr h="91824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</a:t>
                      </a:r>
                      <a:r>
                        <a:rPr lang="tr-TR" baseline="0" dirty="0" smtClean="0"/>
                        <a:t> Değeri</a:t>
                      </a:r>
                      <a:endParaRPr lang="tr-TR" dirty="0"/>
                    </a:p>
                  </a:txBody>
                  <a:tcPr/>
                </a:tc>
              </a:tr>
              <a:tr h="4944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61681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35246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444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  <a:tr h="35246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Süt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35246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35246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Kola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5503005" y="1443335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Örnek:</a:t>
            </a:r>
            <a:r>
              <a:rPr lang="tr-TR" dirty="0" smtClean="0"/>
              <a:t> </a:t>
            </a:r>
          </a:p>
          <a:p>
            <a:r>
              <a:rPr lang="tr-TR" dirty="0"/>
              <a:t>Ekmeğin destek değeri :</a:t>
            </a:r>
          </a:p>
          <a:p>
            <a:r>
              <a:rPr lang="tr-TR" dirty="0" smtClean="0"/>
              <a:t>4 </a:t>
            </a:r>
            <a:r>
              <a:rPr lang="tr-TR" dirty="0"/>
              <a:t>(frekans) / </a:t>
            </a:r>
            <a:r>
              <a:rPr lang="tr-TR" dirty="0" smtClean="0"/>
              <a:t>5 </a:t>
            </a:r>
            <a:r>
              <a:rPr lang="tr-TR" dirty="0"/>
              <a:t>(toplam fiş sayısı) </a:t>
            </a:r>
            <a:r>
              <a:rPr lang="tr-TR" dirty="0" smtClean="0"/>
              <a:t>= </a:t>
            </a:r>
            <a:r>
              <a:rPr lang="tr-TR" b="1" dirty="0" smtClean="0">
                <a:solidFill>
                  <a:srgbClr val="C00000"/>
                </a:solidFill>
              </a:rPr>
              <a:t>0.80</a:t>
            </a:r>
            <a:r>
              <a:rPr lang="tr-TR" dirty="0" smtClean="0"/>
              <a:t> olarak </a:t>
            </a:r>
            <a:r>
              <a:rPr lang="tr-TR" dirty="0"/>
              <a:t>hesaplanır.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503005" y="2478280"/>
            <a:ext cx="5785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Min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/>
              <a:t> </a:t>
            </a:r>
            <a:r>
              <a:rPr lang="tr-TR" dirty="0" smtClean="0"/>
              <a:t>Değeri = </a:t>
            </a:r>
            <a:r>
              <a:rPr lang="tr-TR" b="1" dirty="0" smtClean="0">
                <a:solidFill>
                  <a:srgbClr val="C00000"/>
                </a:solidFill>
              </a:rPr>
              <a:t>0.30</a:t>
            </a:r>
            <a:r>
              <a:rPr lang="tr-TR" dirty="0" smtClean="0"/>
              <a:t>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Min</a:t>
            </a:r>
            <a:r>
              <a:rPr lang="tr-TR" dirty="0" smtClean="0"/>
              <a:t> Frekans Değeri </a:t>
            </a:r>
            <a:r>
              <a:rPr lang="tr-TR" smtClean="0"/>
              <a:t>= </a:t>
            </a:r>
            <a:r>
              <a:rPr lang="tr-TR" b="1" smtClean="0">
                <a:solidFill>
                  <a:srgbClr val="C00000"/>
                </a:solidFill>
              </a:rPr>
              <a:t>5*0.30 </a:t>
            </a:r>
            <a:r>
              <a:rPr lang="tr-TR" b="1" smtClean="0">
                <a:solidFill>
                  <a:srgbClr val="C00000"/>
                </a:solidFill>
              </a:rPr>
              <a:t>= </a:t>
            </a:r>
            <a:r>
              <a:rPr lang="tr-TR" b="1" smtClean="0">
                <a:solidFill>
                  <a:srgbClr val="C00000"/>
                </a:solidFill>
              </a:rPr>
              <a:t>1.5</a:t>
            </a:r>
            <a:endParaRPr lang="tr-TR" b="1" dirty="0" smtClean="0">
              <a:solidFill>
                <a:srgbClr val="C00000"/>
              </a:solidFill>
            </a:endParaRPr>
          </a:p>
          <a:p>
            <a:r>
              <a:rPr lang="tr-TR" dirty="0" smtClean="0"/>
              <a:t>Bu değer altında kalan verilerin elemesini yapalım.</a:t>
            </a:r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98996"/>
              </p:ext>
            </p:extLst>
          </p:nvPr>
        </p:nvGraphicFramePr>
        <p:xfrm>
          <a:off x="7930496" y="3692687"/>
          <a:ext cx="3691785" cy="260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0595"/>
                <a:gridCol w="1230595"/>
                <a:gridCol w="1230595"/>
              </a:tblGrid>
              <a:tr h="42967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</a:t>
                      </a:r>
                      <a:r>
                        <a:rPr lang="tr-TR" baseline="0" dirty="0" smtClean="0"/>
                        <a:t> Değeri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9614019" y="6332434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19" y="6332434"/>
                <a:ext cx="376015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563" b="-1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3357073" y="5553343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73" y="5553343"/>
                <a:ext cx="37601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Dirsek Bağlayıcısı 12"/>
          <p:cNvCxnSpPr/>
          <p:nvPr/>
        </p:nvCxnSpPr>
        <p:spPr>
          <a:xfrm>
            <a:off x="5503005" y="4059252"/>
            <a:ext cx="2213847" cy="752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Sepet Örneği: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554766" y="1543939"/>
                <a:ext cx="6546077" cy="1934200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Bu ürünlerin ikili kombinasyonlarını yeni bir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 tablosunda oluşturalım.</a:t>
                </a:r>
              </a:p>
              <a:p>
                <a:r>
                  <a:rPr lang="tr-TR" dirty="0" smtClean="0"/>
                  <a:t>Örnek: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Destek Değeri = 3 (</a:t>
                </a:r>
                <a:r>
                  <a:rPr lang="tr-TR" dirty="0"/>
                  <a:t>Ekmek </a:t>
                </a:r>
                <a:r>
                  <a:rPr lang="tr-TR" dirty="0">
                    <a:sym typeface="Symbol" panose="05050102010706020507" pitchFamily="18" charset="2"/>
                  </a:rPr>
                  <a:t> </a:t>
                </a:r>
                <a:r>
                  <a:rPr lang="tr-TR" dirty="0" smtClean="0">
                    <a:sym typeface="Symbol" panose="05050102010706020507" pitchFamily="18" charset="2"/>
                  </a:rPr>
                  <a:t>Yumurta) / 5 (toplam fiş sayısı) 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 smtClean="0"/>
                  <a:t>Destek Değeri = </a:t>
                </a:r>
                <a:r>
                  <a:rPr lang="tr-TR" b="1" dirty="0" smtClean="0">
                    <a:solidFill>
                      <a:srgbClr val="C00000"/>
                    </a:solidFill>
                  </a:rPr>
                  <a:t>0.60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4766" y="1543939"/>
                <a:ext cx="6546077" cy="1934200"/>
              </a:xfrm>
              <a:blipFill rotWithShape="0">
                <a:blip r:embed="rId2"/>
                <a:stretch>
                  <a:fillRect l="-745" t="-1572" r="-15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15055"/>
              </p:ext>
            </p:extLst>
          </p:nvPr>
        </p:nvGraphicFramePr>
        <p:xfrm>
          <a:off x="1751724" y="1603048"/>
          <a:ext cx="3691785" cy="26023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0595"/>
                <a:gridCol w="1230595"/>
                <a:gridCol w="1230595"/>
              </a:tblGrid>
              <a:tr h="62227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</a:t>
                      </a:r>
                      <a:r>
                        <a:rPr lang="tr-TR" baseline="0" dirty="0" smtClean="0"/>
                        <a:t> Değeri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9056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39263"/>
              </p:ext>
            </p:extLst>
          </p:nvPr>
        </p:nvGraphicFramePr>
        <p:xfrm>
          <a:off x="5674408" y="3462799"/>
          <a:ext cx="6103596" cy="26490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090"/>
                <a:gridCol w="1102407"/>
                <a:gridCol w="2745099"/>
              </a:tblGrid>
              <a:tr h="4101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Çay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3435410" y="4255806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410" y="4255806"/>
                <a:ext cx="37601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3175"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340694" y="6206657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94" y="6206657"/>
                <a:ext cx="376015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4688"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Dirsek Bağlayıcısı 13"/>
          <p:cNvCxnSpPr/>
          <p:nvPr/>
        </p:nvCxnSpPr>
        <p:spPr>
          <a:xfrm>
            <a:off x="3931065" y="4440472"/>
            <a:ext cx="1521152" cy="934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9770"/>
          </a:xfrm>
        </p:spPr>
        <p:txBody>
          <a:bodyPr/>
          <a:lstStyle/>
          <a:p>
            <a:r>
              <a:rPr lang="tr-TR" dirty="0"/>
              <a:t>Apriori Algoritması Sepet Örneği: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3728" y="1435692"/>
            <a:ext cx="5178751" cy="251246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Destek Değeri = 3 (Ekmek </a:t>
            </a:r>
            <a:r>
              <a:rPr lang="tr-TR" dirty="0">
                <a:sym typeface="Symbol" panose="05050102010706020507" pitchFamily="18" charset="2"/>
              </a:rPr>
              <a:t> Yumurta) / 5 (toplam fiş sayısı)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Destek Değeri = </a:t>
            </a:r>
            <a:r>
              <a:rPr lang="tr-TR" b="1" dirty="0">
                <a:solidFill>
                  <a:srgbClr val="C00000"/>
                </a:solidFill>
              </a:rPr>
              <a:t>0.60</a:t>
            </a:r>
          </a:p>
          <a:p>
            <a:r>
              <a:rPr lang="tr-TR" dirty="0" smtClean="0"/>
              <a:t>Minimum </a:t>
            </a:r>
            <a:r>
              <a:rPr lang="tr-TR" dirty="0"/>
              <a:t>Destek Değeri = </a:t>
            </a:r>
            <a:r>
              <a:rPr lang="tr-TR" b="1" dirty="0">
                <a:solidFill>
                  <a:srgbClr val="C00000"/>
                </a:solidFill>
              </a:rPr>
              <a:t>%</a:t>
            </a:r>
            <a:r>
              <a:rPr lang="tr-TR" b="1" dirty="0" smtClean="0">
                <a:solidFill>
                  <a:srgbClr val="C00000"/>
                </a:solidFill>
              </a:rPr>
              <a:t>30</a:t>
            </a:r>
          </a:p>
          <a:p>
            <a:pPr marL="0" indent="0">
              <a:buNone/>
            </a:pPr>
            <a:r>
              <a:rPr lang="tr-TR" dirty="0"/>
              <a:t>Bu değer altında kalan verilerin elemesini yapalım.</a:t>
            </a:r>
          </a:p>
          <a:p>
            <a:pPr marL="0" indent="0">
              <a:buNone/>
            </a:pPr>
            <a:endParaRPr lang="tr-T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93202"/>
              </p:ext>
            </p:extLst>
          </p:nvPr>
        </p:nvGraphicFramePr>
        <p:xfrm>
          <a:off x="717683" y="1486968"/>
          <a:ext cx="6103596" cy="26490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090"/>
                <a:gridCol w="1102407"/>
                <a:gridCol w="2745099"/>
              </a:tblGrid>
              <a:tr h="4101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427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  <a:tr h="41008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Çay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3307221" y="4206941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21" y="4206941"/>
                <a:ext cx="376015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6349"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0085"/>
              </p:ext>
            </p:extLst>
          </p:nvPr>
        </p:nvGraphicFramePr>
        <p:xfrm>
          <a:off x="6777539" y="4130029"/>
          <a:ext cx="5254940" cy="234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7483"/>
                <a:gridCol w="1083542"/>
                <a:gridCol w="1953915"/>
              </a:tblGrid>
              <a:tr h="4684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9255095" y="6488668"/>
                <a:ext cx="3418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095" y="6488668"/>
                <a:ext cx="341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2069"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irsek Bağlayıcısı 9"/>
          <p:cNvCxnSpPr/>
          <p:nvPr/>
        </p:nvCxnSpPr>
        <p:spPr>
          <a:xfrm>
            <a:off x="3939611" y="4418176"/>
            <a:ext cx="2683380" cy="948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Sepet Örneği: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708285" y="1726251"/>
                <a:ext cx="5375468" cy="20168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tr-TR" dirty="0" smtClean="0"/>
                  <a:t>Bu ürünlerin üçlü </a:t>
                </a:r>
                <a:r>
                  <a:rPr lang="tr-TR" dirty="0"/>
                  <a:t>kombinasyonlarını yeni bir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dirty="0"/>
                  <a:t> tablosunda oluşturalım.</a:t>
                </a:r>
              </a:p>
              <a:p>
                <a:r>
                  <a:rPr lang="tr-TR" dirty="0"/>
                  <a:t>Örnek:</a:t>
                </a:r>
              </a:p>
              <a:p>
                <a:pPr marL="0" indent="0">
                  <a:buNone/>
                </a:pPr>
                <a:r>
                  <a:rPr lang="tr-TR" dirty="0"/>
                  <a:t>Destek Değeri = 3 (Ekmek </a:t>
                </a:r>
                <a:r>
                  <a:rPr lang="tr-TR" dirty="0">
                    <a:sym typeface="Symbol" panose="05050102010706020507" pitchFamily="18" charset="2"/>
                  </a:rPr>
                  <a:t> </a:t>
                </a:r>
                <a:r>
                  <a:rPr lang="tr-TR" dirty="0" smtClean="0">
                    <a:sym typeface="Symbol" panose="05050102010706020507" pitchFamily="18" charset="2"/>
                  </a:rPr>
                  <a:t>Yumurta  Çay) </a:t>
                </a:r>
                <a:r>
                  <a:rPr lang="tr-TR" dirty="0">
                    <a:sym typeface="Symbol" panose="05050102010706020507" pitchFamily="18" charset="2"/>
                  </a:rPr>
                  <a:t>/ 5 (toplam fiş sayısı) 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Destek Değeri = </a:t>
                </a:r>
                <a:r>
                  <a:rPr lang="tr-TR" b="1" dirty="0">
                    <a:solidFill>
                      <a:srgbClr val="C00000"/>
                    </a:solidFill>
                  </a:rPr>
                  <a:t>0.60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8285" y="1726251"/>
                <a:ext cx="5375468" cy="2016808"/>
              </a:xfrm>
              <a:blipFill rotWithShape="0">
                <a:blip r:embed="rId2"/>
                <a:stretch>
                  <a:fillRect l="-680" t="-2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90757"/>
              </p:ext>
            </p:extLst>
          </p:nvPr>
        </p:nvGraphicFramePr>
        <p:xfrm>
          <a:off x="1311579" y="1783223"/>
          <a:ext cx="5254940" cy="234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7483"/>
                <a:gridCol w="1083542"/>
                <a:gridCol w="1953915"/>
              </a:tblGrid>
              <a:tr h="4684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684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74869"/>
              </p:ext>
            </p:extLst>
          </p:nvPr>
        </p:nvGraphicFramePr>
        <p:xfrm>
          <a:off x="5136022" y="4198395"/>
          <a:ext cx="6947731" cy="2022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52059"/>
                <a:gridCol w="1195515"/>
                <a:gridCol w="1900157"/>
              </a:tblGrid>
              <a:tr h="39649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4260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 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Yumurta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Ekmek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  Peynir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 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3845607" y="4198395"/>
                <a:ext cx="3418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07" y="4198395"/>
                <a:ext cx="341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2069" b="-1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9396019" y="6326298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19" y="6326298"/>
                <a:ext cx="376015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4688" b="-1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Dirsek Bağlayıcısı 11"/>
          <p:cNvCxnSpPr>
            <a:endCxn id="6" idx="1"/>
          </p:cNvCxnSpPr>
          <p:nvPr/>
        </p:nvCxnSpPr>
        <p:spPr>
          <a:xfrm>
            <a:off x="4298535" y="4392538"/>
            <a:ext cx="837487" cy="817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Sepet Örneği: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03963" y="1709159"/>
            <a:ext cx="3988037" cy="5148841"/>
          </a:xfrm>
        </p:spPr>
        <p:txBody>
          <a:bodyPr/>
          <a:lstStyle/>
          <a:p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Destek Değeri = 3 (Ekmek </a:t>
            </a:r>
            <a:r>
              <a:rPr lang="tr-TR" dirty="0">
                <a:sym typeface="Symbol" panose="05050102010706020507" pitchFamily="18" charset="2"/>
              </a:rPr>
              <a:t> Yumurta  Çay) / 5 (toplam fiş sayısı)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Destek Değeri = </a:t>
            </a:r>
            <a:r>
              <a:rPr lang="tr-TR" b="1" dirty="0" smtClean="0">
                <a:solidFill>
                  <a:srgbClr val="C00000"/>
                </a:solidFill>
              </a:rPr>
              <a:t>0.60</a:t>
            </a:r>
          </a:p>
          <a:p>
            <a:r>
              <a:rPr lang="tr-TR" dirty="0"/>
              <a:t>Minimum Destek Değeri = </a:t>
            </a:r>
            <a:r>
              <a:rPr lang="tr-TR" b="1" dirty="0">
                <a:solidFill>
                  <a:srgbClr val="C00000"/>
                </a:solidFill>
              </a:rPr>
              <a:t>%30</a:t>
            </a:r>
          </a:p>
          <a:p>
            <a:pPr marL="0" indent="0">
              <a:buNone/>
            </a:pPr>
            <a:r>
              <a:rPr lang="tr-TR" dirty="0"/>
              <a:t>Bu değer altında kalan verilerin elemesini yapalım.</a:t>
            </a:r>
          </a:p>
          <a:p>
            <a:endParaRPr lang="tr-TR" b="1" dirty="0">
              <a:solidFill>
                <a:srgbClr val="C00000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50202"/>
              </p:ext>
            </p:extLst>
          </p:nvPr>
        </p:nvGraphicFramePr>
        <p:xfrm>
          <a:off x="1478421" y="1711568"/>
          <a:ext cx="6699904" cy="2022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4655"/>
                <a:gridCol w="1152871"/>
                <a:gridCol w="1832378"/>
              </a:tblGrid>
              <a:tr h="39649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4260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 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Yumurta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Ekmek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  Peynir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  <a:tr h="4001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Yumurta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Çay  Peynir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4311271" y="3796743"/>
                <a:ext cx="376015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71" y="3796743"/>
                <a:ext cx="376015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4688" b="-1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41475"/>
              </p:ext>
            </p:extLst>
          </p:nvPr>
        </p:nvGraphicFramePr>
        <p:xfrm>
          <a:off x="1459905" y="4666004"/>
          <a:ext cx="6699904" cy="8064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4655"/>
                <a:gridCol w="1152871"/>
                <a:gridCol w="1832378"/>
              </a:tblGrid>
              <a:tr h="38038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Ürün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Frekans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Destek Değeri</a:t>
                      </a:r>
                      <a:endParaRPr lang="tr-TR" dirty="0"/>
                    </a:p>
                  </a:txBody>
                  <a:tcPr/>
                </a:tc>
              </a:tr>
              <a:tr h="4260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 </a:t>
                      </a:r>
                      <a:r>
                        <a:rPr lang="tr-TR" dirty="0" smtClean="0">
                          <a:sym typeface="Symbol" panose="05050102010706020507" pitchFamily="18" charset="2"/>
                        </a:rPr>
                        <a:t> Yumurta </a:t>
                      </a:r>
                      <a:r>
                        <a:rPr lang="tr-TR" baseline="0" dirty="0" smtClean="0">
                          <a:sym typeface="Symbol" panose="05050102010706020507" pitchFamily="18" charset="2"/>
                        </a:rPr>
                        <a:t> Çay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Düz Ok Bağlayıcısı 10"/>
          <p:cNvCxnSpPr>
            <a:stCxn id="6" idx="2"/>
          </p:cNvCxnSpPr>
          <p:nvPr/>
        </p:nvCxnSpPr>
        <p:spPr>
          <a:xfrm flipH="1">
            <a:off x="4499278" y="4166075"/>
            <a:ext cx="1" cy="51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4311271" y="5641484"/>
                <a:ext cx="3418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tr-TR" b="1" i="1" smtClean="0">
                              <a:effectLst/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tr-T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71" y="5641484"/>
                <a:ext cx="341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2069" b="-1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4317"/>
            <a:ext cx="8915400" cy="5012882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Birliktelik </a:t>
            </a:r>
            <a:r>
              <a:rPr lang="tr-TR" dirty="0" smtClean="0"/>
              <a:t>Kuralları </a:t>
            </a:r>
            <a:r>
              <a:rPr lang="tr-TR" dirty="0"/>
              <a:t>Nedir </a:t>
            </a:r>
            <a:r>
              <a:rPr lang="tr-TR" dirty="0" smtClean="0"/>
              <a:t>?</a:t>
            </a:r>
          </a:p>
          <a:p>
            <a:r>
              <a:rPr lang="tr-TR" dirty="0"/>
              <a:t>Apriori Algoritması (Apriori </a:t>
            </a:r>
            <a:r>
              <a:rPr lang="tr-TR" dirty="0" err="1"/>
              <a:t>Algorithm</a:t>
            </a:r>
            <a:r>
              <a:rPr lang="tr-TR" dirty="0"/>
              <a:t>) Nedir </a:t>
            </a:r>
            <a:r>
              <a:rPr lang="tr-TR" dirty="0" smtClean="0"/>
              <a:t>?</a:t>
            </a:r>
          </a:p>
          <a:p>
            <a:r>
              <a:rPr lang="tr-TR" dirty="0"/>
              <a:t>Apriori </a:t>
            </a:r>
            <a:r>
              <a:rPr lang="tr-TR" dirty="0" smtClean="0"/>
              <a:t>Algoritması</a:t>
            </a:r>
          </a:p>
          <a:p>
            <a:r>
              <a:rPr lang="tr-TR" dirty="0"/>
              <a:t>Apriori Algoritma </a:t>
            </a:r>
            <a:r>
              <a:rPr lang="tr-TR" dirty="0" smtClean="0"/>
              <a:t>Teorisi</a:t>
            </a:r>
          </a:p>
          <a:p>
            <a:r>
              <a:rPr lang="tr-TR" dirty="0" smtClean="0"/>
              <a:t>Örnek-1</a:t>
            </a:r>
          </a:p>
          <a:p>
            <a:r>
              <a:rPr lang="tr-TR" dirty="0" smtClean="0"/>
              <a:t>Örnek-2</a:t>
            </a:r>
          </a:p>
          <a:p>
            <a:r>
              <a:rPr lang="tr-TR" dirty="0" smtClean="0"/>
              <a:t>Örnek-3</a:t>
            </a:r>
          </a:p>
          <a:p>
            <a:r>
              <a:rPr lang="tr-TR" dirty="0"/>
              <a:t>Sepet </a:t>
            </a:r>
            <a:r>
              <a:rPr lang="tr-TR" dirty="0" smtClean="0"/>
              <a:t>Analizi</a:t>
            </a:r>
          </a:p>
          <a:p>
            <a:r>
              <a:rPr lang="tr-TR" dirty="0"/>
              <a:t>Sepet Analizi </a:t>
            </a:r>
            <a:r>
              <a:rPr lang="tr-TR" dirty="0" smtClean="0"/>
              <a:t>Örneği</a:t>
            </a:r>
          </a:p>
          <a:p>
            <a:r>
              <a:rPr lang="tr-TR" dirty="0" err="1"/>
              <a:t>Boolean</a:t>
            </a:r>
            <a:r>
              <a:rPr lang="tr-TR" dirty="0"/>
              <a:t> Tablo </a:t>
            </a:r>
            <a:r>
              <a:rPr lang="tr-TR" dirty="0" smtClean="0"/>
              <a:t>Oluşturma</a:t>
            </a:r>
          </a:p>
          <a:p>
            <a:r>
              <a:rPr lang="tr-TR" dirty="0"/>
              <a:t>Birliktelik Analizi </a:t>
            </a:r>
            <a:r>
              <a:rPr lang="tr-TR" dirty="0" smtClean="0"/>
              <a:t>Kavramları</a:t>
            </a:r>
          </a:p>
          <a:p>
            <a:r>
              <a:rPr lang="tr-TR" dirty="0"/>
              <a:t>Apriori Algoritması Sepet </a:t>
            </a:r>
            <a:r>
              <a:rPr lang="tr-TR" dirty="0" smtClean="0"/>
              <a:t>Örneği</a:t>
            </a:r>
          </a:p>
          <a:p>
            <a:r>
              <a:rPr lang="tr-TR" dirty="0"/>
              <a:t>Apriori Algoritması Sepet Örneği </a:t>
            </a:r>
            <a:br>
              <a:rPr lang="tr-TR" dirty="0"/>
            </a:br>
            <a:r>
              <a:rPr lang="tr-TR" dirty="0"/>
              <a:t>Birliktelik </a:t>
            </a:r>
            <a:r>
              <a:rPr lang="tr-TR" dirty="0" smtClean="0"/>
              <a:t>Kuralları</a:t>
            </a:r>
          </a:p>
          <a:p>
            <a:r>
              <a:rPr lang="tr-TR" dirty="0"/>
              <a:t>Kural </a:t>
            </a:r>
            <a:r>
              <a:rPr lang="tr-TR" dirty="0" smtClean="0"/>
              <a:t>Tablosu</a:t>
            </a:r>
          </a:p>
          <a:p>
            <a:r>
              <a:rPr lang="tr-TR" dirty="0"/>
              <a:t>Kullanım Alanları</a:t>
            </a:r>
            <a:endParaRPr lang="tr-TR" dirty="0" smtClean="0"/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xmlns="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xmlns="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Sepet Örneği: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44995" y="1541447"/>
            <a:ext cx="9212366" cy="727105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“Ekmek, </a:t>
            </a:r>
            <a:r>
              <a:rPr lang="tr-TR" dirty="0" smtClean="0"/>
              <a:t>Yumurta, Çay” </a:t>
            </a:r>
            <a:r>
              <a:rPr lang="tr-TR" dirty="0"/>
              <a:t>birlikteliğinden toplam 8 adet Birliktelik Kuralı çıkarılabilir. {Ekmek</a:t>
            </a:r>
            <a:r>
              <a:rPr lang="tr-TR" dirty="0" smtClean="0"/>
              <a:t>, Yumurta, Çay} </a:t>
            </a:r>
            <a:r>
              <a:rPr lang="tr-TR" dirty="0"/>
              <a:t>kümesinin tüm alt kümeleri adedi kadar birliktelik kuralı bulunur.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19388"/>
              </p:ext>
            </p:extLst>
          </p:nvPr>
        </p:nvGraphicFramePr>
        <p:xfrm>
          <a:off x="2738204" y="2446322"/>
          <a:ext cx="7864032" cy="3428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4091"/>
                <a:gridCol w="3133555"/>
                <a:gridCol w="811038"/>
                <a:gridCol w="2765348"/>
              </a:tblGrid>
              <a:tr h="465745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NO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A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B</a:t>
                      </a:r>
                      <a:endParaRPr lang="tr-TR" sz="2400" dirty="0"/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 Yumurta,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Null</a:t>
                      </a:r>
                      <a:endParaRPr lang="tr-TR" dirty="0"/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Null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Yumurta, Çay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Yumurta, Çay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Yumurta,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 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Yumurta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Çay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</a:t>
                      </a:r>
                      <a:r>
                        <a:rPr lang="tr-TR" baseline="0" dirty="0" smtClean="0"/>
                        <a:t> Yumurta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Çay</a:t>
                      </a:r>
                    </a:p>
                  </a:txBody>
                  <a:tcPr/>
                </a:tc>
              </a:tr>
              <a:tr h="3703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Çay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</a:t>
                      </a:r>
                      <a:r>
                        <a:rPr lang="tr-TR" baseline="0" dirty="0" smtClean="0"/>
                        <a:t> Yumurta</a:t>
                      </a:r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674692" y="6016239"/>
            <a:ext cx="57518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{Ekmek, Yumurta, Çay} için birliktelik kuralı tablosu.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69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92659" y="489514"/>
            <a:ext cx="8911687" cy="1280890"/>
          </a:xfrm>
        </p:spPr>
        <p:txBody>
          <a:bodyPr/>
          <a:lstStyle/>
          <a:p>
            <a:r>
              <a:rPr lang="tr-TR" dirty="0"/>
              <a:t>Apriori Algoritması Sepet </a:t>
            </a:r>
            <a:r>
              <a:rPr lang="tr-TR" dirty="0" smtClean="0"/>
              <a:t>Örneği </a:t>
            </a:r>
            <a:br>
              <a:rPr lang="tr-TR" dirty="0" smtClean="0"/>
            </a:br>
            <a:r>
              <a:rPr lang="tr-TR" dirty="0" smtClean="0"/>
              <a:t>Birliktelik Kuralları: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2659" y="1905000"/>
            <a:ext cx="3093742" cy="2190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{Ekmek, Yumurta, Çay</a:t>
            </a:r>
            <a:r>
              <a:rPr lang="tr-TR" dirty="0" smtClean="0"/>
              <a:t>} için;</a:t>
            </a: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Confidence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tr-TR" b="1" dirty="0" smtClean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Lift </a:t>
            </a:r>
            <a:endParaRPr lang="tr-T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Conviction</a:t>
            </a:r>
            <a:endParaRPr lang="tr-TR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Leverage</a:t>
            </a:r>
            <a:endParaRPr lang="tr-TR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Coverage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2307364" y="4230168"/>
                <a:ext cx="8229600" cy="164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>
                    <a:solidFill>
                      <a:srgbClr val="00B050"/>
                    </a:solidFill>
                  </a:rPr>
                  <a:t>1. </a:t>
                </a:r>
                <a:r>
                  <a:rPr lang="tr-TR" b="1" dirty="0" err="1" smtClean="0">
                    <a:solidFill>
                      <a:srgbClr val="00B050"/>
                    </a:solidFill>
                  </a:rPr>
                  <a:t>Confidence</a:t>
                </a:r>
                <a:r>
                  <a:rPr lang="tr-TR" b="1" dirty="0" smtClean="0">
                    <a:solidFill>
                      <a:srgbClr val="00B050"/>
                    </a:solidFill>
                  </a:rPr>
                  <a:t>: </a:t>
                </a:r>
              </a:p>
              <a:p>
                <a:r>
                  <a:rPr lang="tr-TR" dirty="0" err="1" smtClean="0"/>
                  <a:t>Confidence</a:t>
                </a:r>
                <a:r>
                  <a:rPr lang="tr-TR" dirty="0" smtClean="0"/>
                  <a:t>(A</a:t>
                </a:r>
                <a:r>
                  <a:rPr lang="tr-TR" dirty="0" smtClean="0">
                    <a:sym typeface="Symbol" panose="05050102010706020507" pitchFamily="18" charset="2"/>
                  </a:rPr>
                  <a:t>B)= P(A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tr-TR" dirty="0" smtClean="0"/>
              </a:p>
              <a:p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Confidence</a:t>
                </a:r>
                <a:r>
                  <a:rPr lang="tr-TR" dirty="0"/>
                  <a:t> değeri 0 ile 1 arasındadır. Yüksek </a:t>
                </a:r>
                <a:r>
                  <a:rPr lang="tr-TR" dirty="0" smtClean="0"/>
                  <a:t>değer, </a:t>
                </a:r>
                <a:r>
                  <a:rPr lang="tr-TR" dirty="0"/>
                  <a:t>kuralımızın çok güvenli(doğru) olduğunu belirtir.</a:t>
                </a:r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64" y="4230168"/>
                <a:ext cx="8229600" cy="1641540"/>
              </a:xfrm>
              <a:prstGeom prst="rect">
                <a:avLst/>
              </a:prstGeom>
              <a:blipFill rotWithShape="0">
                <a:blip r:embed="rId2"/>
                <a:stretch>
                  <a:fillRect l="-667" t="-2230" b="-48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Sepet Örneği </a:t>
            </a:r>
            <a:br>
              <a:rPr lang="tr-TR" dirty="0"/>
            </a:br>
            <a:r>
              <a:rPr lang="tr-TR" dirty="0"/>
              <a:t>Birliktelik Kuralları: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093720" y="1921379"/>
                <a:ext cx="9410892" cy="45898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2. Lift:</a:t>
                </a:r>
              </a:p>
              <a:p>
                <a:pPr marL="0" indent="0">
                  <a:buNone/>
                </a:pPr>
                <a:r>
                  <a:rPr lang="tr-TR" dirty="0" smtClean="0"/>
                  <a:t>Lift(A</a:t>
                </a:r>
                <a:r>
                  <a:rPr lang="tr-TR" dirty="0">
                    <a:sym typeface="Symbol" panose="05050102010706020507" pitchFamily="18" charset="2"/>
                  </a:rPr>
                  <a:t>B)=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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 smtClean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∗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den>
                    </m:f>
                  </m:oMath>
                </a14:m>
                <a:endParaRPr lang="tr-TR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Lift değeri 0 ile ∞(sonsuz) arasındadır. Yüksek değer, </a:t>
                </a:r>
                <a:r>
                  <a:rPr lang="tr-TR"/>
                  <a:t>kuralımızın </a:t>
                </a:r>
                <a:r>
                  <a:rPr lang="tr-TR" smtClean="0"/>
                  <a:t>etkili </a:t>
                </a:r>
                <a:r>
                  <a:rPr lang="tr-TR" dirty="0"/>
                  <a:t>olduğunu gösterir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3.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Conviction</a:t>
                </a:r>
                <a:r>
                  <a:rPr lang="tr-TR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tr-TR" dirty="0" err="1"/>
                  <a:t>Conviction</a:t>
                </a:r>
                <a:r>
                  <a:rPr lang="tr-TR" dirty="0"/>
                  <a:t>(A</a:t>
                </a:r>
                <a:r>
                  <a:rPr lang="tr-TR" dirty="0">
                    <a:sym typeface="Symbol" panose="05050102010706020507" pitchFamily="18" charset="2"/>
                  </a:rPr>
                  <a:t>B</a:t>
                </a:r>
                <a:r>
                  <a:rPr lang="tr-TR" dirty="0" smtClean="0">
                    <a:sym typeface="Symbol" panose="05050102010706020507" pitchFamily="18" charset="2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(1 −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𝑆𝑢𝑝𝑝𝑜𝑟𝑡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(1 −</m:t>
                        </m:r>
                        <m:r>
                          <a:rPr lang="tr-T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𝐶𝑜𝑛𝑓𝑖𝑑𝑒𝑛𝑐𝑒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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4.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Leverage</a:t>
                </a:r>
                <a:r>
                  <a:rPr lang="tr-T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tr-TR" dirty="0" err="1"/>
                  <a:t>Leverage</a:t>
                </a:r>
                <a:r>
                  <a:rPr lang="tr-TR" dirty="0"/>
                  <a:t>(A</a:t>
                </a:r>
                <a:r>
                  <a:rPr lang="tr-TR" dirty="0">
                    <a:sym typeface="Symbol" panose="05050102010706020507" pitchFamily="18" charset="2"/>
                  </a:rPr>
                  <a:t>B</a:t>
                </a:r>
                <a:r>
                  <a:rPr lang="tr-TR" dirty="0" smtClean="0">
                    <a:sym typeface="Symbol" panose="05050102010706020507" pitchFamily="18" charset="2"/>
                  </a:rPr>
                  <a:t>)= </a:t>
                </a:r>
                <a:r>
                  <a:rPr lang="tr-TR" dirty="0" err="1" smtClean="0">
                    <a:sym typeface="Symbol" panose="05050102010706020507" pitchFamily="18" charset="2"/>
                  </a:rPr>
                  <a:t>Support</a:t>
                </a:r>
                <a:r>
                  <a:rPr lang="tr-TR" dirty="0" smtClean="0">
                    <a:sym typeface="Symbol" panose="05050102010706020507" pitchFamily="18" charset="2"/>
                  </a:rPr>
                  <a:t>(</a:t>
                </a:r>
                <a:r>
                  <a:rPr lang="tr-TR" dirty="0" smtClean="0"/>
                  <a:t>A</a:t>
                </a:r>
                <a:r>
                  <a:rPr lang="tr-TR" dirty="0" smtClean="0">
                    <a:sym typeface="Symbol" panose="05050102010706020507" pitchFamily="18" charset="2"/>
                  </a:rPr>
                  <a:t>,B) -  (</a:t>
                </a:r>
                <a:r>
                  <a:rPr lang="tr-TR" dirty="0" err="1" smtClean="0">
                    <a:sym typeface="Symbol" panose="05050102010706020507" pitchFamily="18" charset="2"/>
                  </a:rPr>
                  <a:t>Support</a:t>
                </a:r>
                <a:r>
                  <a:rPr lang="tr-TR" dirty="0" smtClean="0">
                    <a:sym typeface="Symbol" panose="05050102010706020507" pitchFamily="18" charset="2"/>
                  </a:rPr>
                  <a:t>(A) * </a:t>
                </a:r>
                <a:r>
                  <a:rPr lang="tr-TR" dirty="0" err="1" smtClean="0">
                    <a:sym typeface="Symbol" panose="05050102010706020507" pitchFamily="18" charset="2"/>
                  </a:rPr>
                  <a:t>Support</a:t>
                </a:r>
                <a:r>
                  <a:rPr lang="tr-TR" dirty="0" smtClean="0">
                    <a:sym typeface="Symbol" panose="05050102010706020507" pitchFamily="18" charset="2"/>
                  </a:rPr>
                  <a:t>(B))</a:t>
                </a: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5.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Coverage</a:t>
                </a:r>
                <a:r>
                  <a:rPr lang="tr-TR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tr-TR" dirty="0" err="1" smtClean="0"/>
                  <a:t>Coverage</a:t>
                </a:r>
                <a:r>
                  <a:rPr lang="tr-TR" dirty="0" smtClean="0"/>
                  <a:t>(A</a:t>
                </a:r>
                <a:r>
                  <a:rPr lang="tr-TR" dirty="0">
                    <a:sym typeface="Symbol" panose="05050102010706020507" pitchFamily="18" charset="2"/>
                  </a:rPr>
                  <a:t>B</a:t>
                </a:r>
                <a:r>
                  <a:rPr lang="tr-TR" dirty="0" smtClean="0">
                    <a:sym typeface="Symbol" panose="05050102010706020507" pitchFamily="18" charset="2"/>
                  </a:rPr>
                  <a:t>) = </a:t>
                </a:r>
                <a:r>
                  <a:rPr lang="tr-TR" dirty="0" err="1" smtClean="0">
                    <a:sym typeface="Symbol" panose="05050102010706020507" pitchFamily="18" charset="2"/>
                  </a:rPr>
                  <a:t>Support</a:t>
                </a:r>
                <a:r>
                  <a:rPr lang="tr-TR" dirty="0" smtClean="0">
                    <a:sym typeface="Symbol" panose="05050102010706020507" pitchFamily="18" charset="2"/>
                  </a:rPr>
                  <a:t>(A)</a:t>
                </a:r>
                <a:endParaRPr lang="tr-TR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tr-TR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tr-TR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endParaRPr lang="tr-TR" b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3720" y="1921379"/>
                <a:ext cx="9410892" cy="4589804"/>
              </a:xfrm>
              <a:blipFill rotWithShape="0">
                <a:blip r:embed="rId2"/>
                <a:stretch>
                  <a:fillRect l="-389" t="-7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53643" y="512462"/>
            <a:ext cx="8911687" cy="1280890"/>
          </a:xfrm>
        </p:spPr>
        <p:txBody>
          <a:bodyPr/>
          <a:lstStyle/>
          <a:p>
            <a:r>
              <a:rPr lang="tr-TR" dirty="0" smtClean="0"/>
              <a:t>Kural Tablosu: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28378"/>
              </p:ext>
            </p:extLst>
          </p:nvPr>
        </p:nvGraphicFramePr>
        <p:xfrm>
          <a:off x="1145128" y="1273324"/>
          <a:ext cx="10793348" cy="27118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3070"/>
                <a:gridCol w="1425821"/>
                <a:gridCol w="464921"/>
                <a:gridCol w="1560074"/>
                <a:gridCol w="907217"/>
                <a:gridCol w="788516"/>
                <a:gridCol w="881781"/>
                <a:gridCol w="1000482"/>
                <a:gridCol w="693128"/>
                <a:gridCol w="899446"/>
                <a:gridCol w="899446"/>
                <a:gridCol w="899446"/>
              </a:tblGrid>
              <a:tr h="35605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b="1" dirty="0" err="1" smtClean="0"/>
                        <a:t>Support</a:t>
                      </a:r>
                      <a:r>
                        <a:rPr lang="tr-TR" sz="900" b="1" dirty="0" smtClean="0"/>
                        <a:t>(A,B)</a:t>
                      </a:r>
                      <a:endParaRPr lang="tr-TR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Support</a:t>
                      </a:r>
                      <a:r>
                        <a:rPr lang="tr-TR" sz="900" dirty="0" smtClean="0"/>
                        <a:t>(A)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Support</a:t>
                      </a:r>
                      <a:r>
                        <a:rPr lang="tr-TR" sz="900" dirty="0" smtClean="0"/>
                        <a:t>(B)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Confidence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smtClean="0"/>
                        <a:t>Lift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Conviction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Leverage</a:t>
                      </a:r>
                      <a:endParaRPr lang="tr-T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900" dirty="0" err="1" smtClean="0"/>
                        <a:t>Coverage</a:t>
                      </a:r>
                      <a:endParaRPr lang="tr-TR" sz="900" dirty="0"/>
                    </a:p>
                  </a:txBody>
                  <a:tcPr/>
                </a:tc>
              </a:tr>
              <a:tr h="373641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Ekmek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Yumurta, Çay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373641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Yumurta, Çay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Ekmek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73641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Ekmek, Çay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Yumurta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-0.04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373641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Yumurta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Ekmek, Çay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-0.04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  <a:tr h="485734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Ekmek,</a:t>
                      </a:r>
                      <a:r>
                        <a:rPr lang="tr-TR" sz="1200" baseline="0" dirty="0" smtClean="0"/>
                        <a:t> Yumurta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Çay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</a:tr>
              <a:tr h="356057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Çay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>
                          <a:sym typeface="Symbol" panose="05050102010706020507" pitchFamily="18" charset="2"/>
                        </a:rPr>
                        <a:t>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smtClean="0"/>
                        <a:t>Ekmek,</a:t>
                      </a:r>
                      <a:r>
                        <a:rPr lang="tr-TR" sz="1200" baseline="0" dirty="0" smtClean="0"/>
                        <a:t> Yumurta</a:t>
                      </a:r>
                      <a:endParaRPr lang="tr-T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0.75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1.25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40472"/>
              </p:ext>
            </p:extLst>
          </p:nvPr>
        </p:nvGraphicFramePr>
        <p:xfrm>
          <a:off x="5905143" y="4213077"/>
          <a:ext cx="6170063" cy="2263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5601"/>
                <a:gridCol w="5234462"/>
              </a:tblGrid>
              <a:tr h="435197"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Fiş No</a:t>
                      </a:r>
                      <a:endParaRPr lang="tr-T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i="1" dirty="0" smtClean="0"/>
                        <a:t>Alışveriş Listesi</a:t>
                      </a:r>
                      <a:endParaRPr lang="tr-TR" i="1" dirty="0"/>
                    </a:p>
                  </a:txBody>
                  <a:tcPr/>
                </a:tc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 Yumurta, Çay</a:t>
                      </a:r>
                      <a:endParaRPr lang="tr-TR" dirty="0"/>
                    </a:p>
                  </a:txBody>
                  <a:tcPr/>
                </a:tc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Ekmek,</a:t>
                      </a:r>
                      <a:r>
                        <a:rPr lang="tr-TR" baseline="0" dirty="0" smtClean="0"/>
                        <a:t> Yumurta, Çay, Su</a:t>
                      </a:r>
                      <a:endParaRPr lang="tr-TR" dirty="0"/>
                    </a:p>
                  </a:txBody>
                  <a:tcPr/>
                </a:tc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</a:t>
                      </a:r>
                      <a:r>
                        <a:rPr lang="tr-TR" baseline="0" dirty="0" smtClean="0"/>
                        <a:t>Yumurta, Çay, Peynir, </a:t>
                      </a:r>
                      <a:endParaRPr lang="tr-TR" dirty="0"/>
                    </a:p>
                  </a:txBody>
                  <a:tcPr/>
                </a:tc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Yumurta, Peynir, Süt</a:t>
                      </a:r>
                      <a:endParaRPr lang="tr-TR" dirty="0"/>
                    </a:p>
                  </a:txBody>
                  <a:tcPr/>
                </a:tc>
              </a:tr>
              <a:tr h="36417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Ekmek, Çay, Kola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1311579" y="4717276"/>
            <a:ext cx="4691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{Ekmek} alan müşterilerin {Yumurta, Çay} ürünlerini alma olasılığı </a:t>
            </a:r>
            <a:r>
              <a:rPr lang="tr-TR" sz="1600" b="1" dirty="0">
                <a:solidFill>
                  <a:srgbClr val="C00000"/>
                </a:solidFill>
              </a:rPr>
              <a:t>%</a:t>
            </a:r>
            <a:r>
              <a:rPr lang="tr-TR" sz="1600" b="1" dirty="0" smtClean="0">
                <a:solidFill>
                  <a:srgbClr val="C00000"/>
                </a:solidFill>
              </a:rPr>
              <a:t>75 </a:t>
            </a:r>
            <a:r>
              <a:rPr lang="tr-TR" sz="1600" dirty="0" smtClean="0"/>
              <a:t>‘</a:t>
            </a:r>
            <a:r>
              <a:rPr lang="tr-TR" sz="1600" dirty="0" err="1" smtClean="0"/>
              <a:t>dir</a:t>
            </a:r>
            <a:r>
              <a:rPr lang="tr-TR" sz="1600" dirty="0" smtClean="0"/>
              <a:t>.</a:t>
            </a:r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{Yumurta, Çay</a:t>
            </a:r>
            <a:r>
              <a:rPr lang="tr-TR" sz="1600" dirty="0" smtClean="0"/>
              <a:t>} ürünlerini alan müşterilerin {Ekmek} alma olasılığı </a:t>
            </a:r>
            <a:r>
              <a:rPr lang="tr-TR" sz="1600" b="1" dirty="0" smtClean="0">
                <a:solidFill>
                  <a:srgbClr val="C00000"/>
                </a:solidFill>
              </a:rPr>
              <a:t>%100 </a:t>
            </a:r>
            <a:r>
              <a:rPr lang="tr-TR" sz="1600" dirty="0" smtClean="0"/>
              <a:t>‘dür.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203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Kullanım Alanları: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Mühendislik</a:t>
            </a:r>
          </a:p>
          <a:p>
            <a:r>
              <a:rPr lang="tr-TR" dirty="0"/>
              <a:t>Tıp</a:t>
            </a:r>
          </a:p>
          <a:p>
            <a:r>
              <a:rPr lang="tr-TR" dirty="0"/>
              <a:t>Eğitim</a:t>
            </a:r>
          </a:p>
          <a:p>
            <a:r>
              <a:rPr lang="tr-TR" dirty="0"/>
              <a:t>Bankacılık</a:t>
            </a:r>
          </a:p>
          <a:p>
            <a:r>
              <a:rPr lang="tr-TR" dirty="0"/>
              <a:t>Finans</a:t>
            </a:r>
          </a:p>
          <a:p>
            <a:r>
              <a:rPr lang="tr-TR" dirty="0"/>
              <a:t>Telekomünikasyon</a:t>
            </a:r>
          </a:p>
          <a:p>
            <a:r>
              <a:rPr lang="tr-TR" dirty="0"/>
              <a:t>Pazarlama</a:t>
            </a:r>
          </a:p>
          <a:p>
            <a:r>
              <a:rPr lang="tr-TR" dirty="0"/>
              <a:t>E-Ticaret</a:t>
            </a:r>
          </a:p>
          <a:p>
            <a:r>
              <a:rPr lang="tr-TR" dirty="0"/>
              <a:t>Sigortacılık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5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757585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A ve B aynı rafa yerleştirilebilir, böylece bir müşteri üründen birini satın aldığında diğer ürünü almak için çok uzaklaşmak zorunda kalmaz</a:t>
            </a:r>
            <a:r>
              <a:rPr lang="tr-TR" dirty="0" smtClean="0"/>
              <a:t>.</a:t>
            </a:r>
          </a:p>
          <a:p>
            <a:r>
              <a:rPr lang="tr-TR" dirty="0"/>
              <a:t>Ürünlerden birini satın alan kişiler diğerini satın almak için bir reklam kampanyasıyla hedeflenebilir</a:t>
            </a:r>
            <a:r>
              <a:rPr lang="tr-TR" dirty="0" smtClean="0"/>
              <a:t>.</a:t>
            </a:r>
          </a:p>
          <a:p>
            <a:r>
              <a:rPr lang="tr-TR" dirty="0"/>
              <a:t>Müşteri her ikisini de satın alırsa bu ürünlerde indirim sunulabilir.</a:t>
            </a:r>
          </a:p>
          <a:p>
            <a:r>
              <a:rPr lang="tr-TR" dirty="0"/>
              <a:t>A ve B birlikte paketlenebilir.</a:t>
            </a:r>
          </a:p>
          <a:p>
            <a:r>
              <a:rPr lang="tr-TR" dirty="0" smtClean="0"/>
              <a:t>Apriori </a:t>
            </a:r>
            <a:r>
              <a:rPr lang="tr-TR" dirty="0"/>
              <a:t>Algoritması, verilerimizin üzerinden istatistiksel yöntemler ile tahmin edilemeyen çıkarımlar yapabilir ve bu sayede ileriye dönük analizler yapmak veya kararlar almak mümkün olur</a:t>
            </a:r>
            <a:r>
              <a:rPr lang="tr-TR" dirty="0" smtClean="0"/>
              <a:t>.</a:t>
            </a:r>
          </a:p>
          <a:p>
            <a:r>
              <a:rPr lang="tr-TR" dirty="0"/>
              <a:t>Apriori gibi birliktelik kural çıkarımı algoritmaları, veri öğeleri arasında basit ilişkilendirmeler bulmak için çok yararlıdır</a:t>
            </a:r>
            <a:r>
              <a:rPr lang="tr-TR" dirty="0" smtClean="0"/>
              <a:t>.</a:t>
            </a:r>
          </a:p>
          <a:p>
            <a:r>
              <a:rPr lang="tr-TR" dirty="0"/>
              <a:t>Uygulaması kolaydır ve yüksek </a:t>
            </a:r>
            <a:r>
              <a:rPr lang="tr-TR" dirty="0" err="1"/>
              <a:t>açıklanabilirliğe</a:t>
            </a:r>
            <a:r>
              <a:rPr lang="tr-TR" dirty="0"/>
              <a:t> sahiptirler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https://www.veribilimiokulu.com/associationrulesanalysis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en-US" dirty="0">
                <a:hlinkClick r:id="rId3"/>
              </a:rPr>
              <a:t>https://www.datasciencearth.com/birliktelik-kurallari-nedir</a:t>
            </a:r>
            <a:r>
              <a:rPr lang="en-US" dirty="0" smtClean="0">
                <a:hlinkClick r:id="rId3"/>
              </a:rPr>
              <a:t>/</a:t>
            </a:r>
            <a:endParaRPr lang="tr-TR" dirty="0" smtClean="0"/>
          </a:p>
          <a:p>
            <a:r>
              <a:rPr lang="en-US" dirty="0">
                <a:hlinkClick r:id="rId4"/>
              </a:rPr>
              <a:t>https://medium.com/@</a:t>
            </a:r>
            <a:r>
              <a:rPr lang="en-US" dirty="0" smtClean="0">
                <a:hlinkClick r:id="rId4"/>
              </a:rPr>
              <a:t>hacakirdogan/apri%CC%87ori%CC%87-algori%CC%87tmasi-i%CC%87le-pazar-sepeti%CC%87-anali%CC%87zi%CC%87-9cdb8479bf96</a:t>
            </a:r>
            <a:endParaRPr lang="tr-TR" dirty="0" smtClean="0"/>
          </a:p>
          <a:p>
            <a:r>
              <a:rPr lang="en-US" dirty="0">
                <a:hlinkClick r:id="rId5"/>
              </a:rPr>
              <a:t>https://medium.com/@</a:t>
            </a:r>
            <a:r>
              <a:rPr lang="en-US" dirty="0" smtClean="0">
                <a:hlinkClick r:id="rId5"/>
              </a:rPr>
              <a:t>cotur/apriori-algoritmas%C4%B1-a90a38856373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Resim 6">
            <a:hlinkClick r:id="rId6"/>
            <a:extLst>
              <a:ext uri="{FF2B5EF4-FFF2-40B4-BE49-F238E27FC236}">
                <a16:creationId xmlns:a16="http://schemas.microsoft.com/office/drawing/2014/main" xmlns="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27335" y="5158863"/>
            <a:ext cx="5723341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</a:t>
            </a:r>
            <a:r>
              <a:rPr lang="tr-TR" dirty="0" smtClean="0">
                <a:solidFill>
                  <a:schemeClr val="tx1"/>
                </a:solidFill>
              </a:rPr>
              <a:t>: </a:t>
            </a:r>
            <a:r>
              <a:rPr lang="tr-TR" b="1" dirty="0" smtClean="0">
                <a:solidFill>
                  <a:schemeClr val="tx1"/>
                </a:solidFill>
              </a:rPr>
              <a:t>Zeynep İrem Kesler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zeynepiremkesler@gmail.com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09/08/2021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xmlns="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xmlns="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xmlns="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Birliktelik Kuralları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78422"/>
            <a:ext cx="4948179" cy="472582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Birliktelik kuralları analizi </a:t>
            </a:r>
            <a:r>
              <a:rPr lang="tr-TR" dirty="0" smtClean="0"/>
              <a:t>ilk </a:t>
            </a:r>
            <a:r>
              <a:rPr lang="tr-TR" dirty="0"/>
              <a:t>olarak </a:t>
            </a:r>
            <a:r>
              <a:rPr lang="tr-TR" dirty="0" smtClean="0"/>
              <a:t>veri </a:t>
            </a:r>
            <a:r>
              <a:rPr lang="tr-TR" dirty="0"/>
              <a:t>madenciliğinde kullanılan ilk tekniklerden </a:t>
            </a:r>
            <a:r>
              <a:rPr lang="tr-TR" dirty="0" smtClean="0"/>
              <a:t>birisidir.</a:t>
            </a:r>
          </a:p>
          <a:p>
            <a:r>
              <a:rPr lang="tr-TR" dirty="0" smtClean="0"/>
              <a:t>Olayların </a:t>
            </a:r>
            <a:r>
              <a:rPr lang="tr-TR" dirty="0"/>
              <a:t>birlikte gerçekleşme durumlarını çözümleyen veri madenciliği yöntemlerine </a:t>
            </a:r>
            <a:r>
              <a:rPr lang="tr-TR" dirty="0" smtClean="0"/>
              <a:t>« </a:t>
            </a:r>
            <a:r>
              <a:rPr lang="tr-TR" dirty="0" smtClean="0">
                <a:solidFill>
                  <a:srgbClr val="C00000"/>
                </a:solidFill>
              </a:rPr>
              <a:t>Birliktelik Kuralları </a:t>
            </a:r>
            <a:r>
              <a:rPr lang="tr-TR" dirty="0" smtClean="0"/>
              <a:t>» </a:t>
            </a:r>
            <a:r>
              <a:rPr lang="tr-TR" dirty="0"/>
              <a:t>denir. Bu yöntemler, birlikte olma kurallarını belirli olasılıklarla ortaya koyar. </a:t>
            </a:r>
            <a:endParaRPr lang="tr-TR" dirty="0" smtClean="0"/>
          </a:p>
          <a:p>
            <a:r>
              <a:rPr lang="tr-TR" dirty="0" smtClean="0"/>
              <a:t>Birliktelik </a:t>
            </a:r>
            <a:r>
              <a:rPr lang="tr-TR" dirty="0"/>
              <a:t>kuralları, geçmiş verilerin analiz edilerek bu veriler içindeki birliktelik davranışlarının tespiti ile geleceğe yönelik çalışmalar yapılmasını destekleyen bir yaklaşımdır</a:t>
            </a:r>
            <a:r>
              <a:rPr lang="tr-TR" dirty="0" smtClean="0"/>
              <a:t>.</a:t>
            </a:r>
          </a:p>
          <a:p>
            <a:r>
              <a:rPr lang="tr-TR" dirty="0"/>
              <a:t>Birliktelik Kuralları Analizi için kullanılan bazı algoritmalar: Apriori, </a:t>
            </a:r>
            <a:r>
              <a:rPr lang="tr-TR" dirty="0" err="1"/>
              <a:t>Carma</a:t>
            </a:r>
            <a:r>
              <a:rPr lang="tr-TR" dirty="0"/>
              <a:t>, </a:t>
            </a:r>
            <a:r>
              <a:rPr lang="tr-TR" dirty="0" err="1"/>
              <a:t>Sequence</a:t>
            </a:r>
            <a:r>
              <a:rPr lang="tr-TR" dirty="0"/>
              <a:t>, GRI, </a:t>
            </a:r>
            <a:r>
              <a:rPr lang="tr-TR" dirty="0" err="1"/>
              <a:t>Eclat</a:t>
            </a:r>
            <a:r>
              <a:rPr lang="tr-TR" dirty="0"/>
              <a:t>, FP-</a:t>
            </a:r>
            <a:r>
              <a:rPr lang="tr-TR" dirty="0" err="1"/>
              <a:t>Growth</a:t>
            </a:r>
            <a:r>
              <a:rPr lang="tr-TR" dirty="0"/>
              <a:t> ve diğerleri. Bunlar içerisinde </a:t>
            </a:r>
            <a:r>
              <a:rPr lang="tr-TR" dirty="0" smtClean="0"/>
              <a:t>popüler olan ve en çok </a:t>
            </a:r>
            <a:r>
              <a:rPr lang="tr-TR" dirty="0"/>
              <a:t>kullanılan </a:t>
            </a:r>
            <a:r>
              <a:rPr lang="tr-TR" b="1" dirty="0"/>
              <a:t>Apriori</a:t>
            </a:r>
            <a:r>
              <a:rPr lang="tr-TR" dirty="0"/>
              <a:t> </a:t>
            </a:r>
            <a:r>
              <a:rPr lang="tr-TR" dirty="0" err="1" smtClean="0"/>
              <a:t>Algoritması’dır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4" y="1152907"/>
            <a:ext cx="3994763" cy="39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Algoritması (Apriori </a:t>
            </a:r>
            <a:r>
              <a:rPr lang="tr-TR" dirty="0" err="1"/>
              <a:t>Algorithm</a:t>
            </a:r>
            <a:r>
              <a:rPr lang="tr-TR" dirty="0" smtClean="0"/>
              <a:t>)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Apriori algoritmasına göre, eğer k-öğe kümesi (k adet elemana sahip öğe kümesi) minimum destek değerini sağlıyorsa, bu kümenin alt kümeleri de minimum destek ölçütünü sağlar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Birliktelik kuralı analizi, tüm sık geçen öğelerin bulunması ve sık geçen bu öğelerden güçlü birliktelik kurallarının üretilmesi olmak üzere iki aşamalıdır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Birliktelik kuralının ilk aşaması için kullanılan Apriori Algoritması, sık geçen öğeler madenciliğinde kullanılan en popüler ve klasik algoritmadır. Bu algoritmada özellikler ve </a:t>
            </a:r>
            <a:r>
              <a:rPr lang="tr-TR" dirty="0" smtClean="0"/>
              <a:t>veriler,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/>
              <a:t>ilişki kuralları ile </a:t>
            </a:r>
            <a:r>
              <a:rPr lang="tr-TR" dirty="0" smtClean="0"/>
              <a:t>değerlendirilir. </a:t>
            </a:r>
          </a:p>
          <a:p>
            <a:r>
              <a:rPr lang="tr-TR" dirty="0" smtClean="0"/>
              <a:t>Apriori </a:t>
            </a:r>
            <a:r>
              <a:rPr lang="tr-TR" dirty="0"/>
              <a:t>algoritması, b</a:t>
            </a:r>
            <a:r>
              <a:rPr lang="tr-TR" dirty="0" smtClean="0"/>
              <a:t>irliktelik </a:t>
            </a:r>
            <a:r>
              <a:rPr lang="tr-TR" dirty="0"/>
              <a:t>kuralları çıkarmak için en çok kullanılan algoritmadır.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</a:t>
            </a:r>
            <a:r>
              <a:rPr lang="tr-TR" dirty="0" smtClean="0"/>
              <a:t>Algoritması: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57578" y="1457956"/>
            <a:ext cx="8915400" cy="18572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tr-TR" dirty="0"/>
              <a:t>Kullanılacak olan veri seti Tabular ya da </a:t>
            </a:r>
            <a:r>
              <a:rPr lang="tr-TR" dirty="0" err="1"/>
              <a:t>Transactional</a:t>
            </a:r>
            <a:r>
              <a:rPr lang="tr-TR" dirty="0"/>
              <a:t> yapıya sahip olmalı,</a:t>
            </a:r>
          </a:p>
          <a:p>
            <a:pPr>
              <a:buFont typeface="+mj-lt"/>
              <a:buAutoNum type="arabicPeriod"/>
            </a:pPr>
            <a:r>
              <a:rPr lang="tr-TR" dirty="0"/>
              <a:t>Veri seti kategorik yapıda olmalıdır.</a:t>
            </a:r>
          </a:p>
          <a:p>
            <a:pPr>
              <a:buFont typeface="+mj-lt"/>
              <a:buAutoNum type="arabicPeriod"/>
            </a:pPr>
            <a:r>
              <a:rPr lang="tr-TR" dirty="0"/>
              <a:t>Veri setindeki değişkenler yönleri (</a:t>
            </a:r>
            <a:r>
              <a:rPr lang="tr-TR" dirty="0" err="1"/>
              <a:t>direction</a:t>
            </a:r>
            <a:r>
              <a:rPr lang="tr-TR" dirty="0"/>
              <a:t>) in, </a:t>
            </a:r>
            <a:r>
              <a:rPr lang="tr-TR" dirty="0" err="1"/>
              <a:t>out</a:t>
            </a:r>
            <a:r>
              <a:rPr lang="tr-TR" dirty="0"/>
              <a:t> yada </a:t>
            </a:r>
            <a:r>
              <a:rPr lang="tr-TR" dirty="0" err="1"/>
              <a:t>both</a:t>
            </a:r>
            <a:r>
              <a:rPr lang="tr-TR" dirty="0"/>
              <a:t> olarak tanımlanmalıdır.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26" y="2968313"/>
            <a:ext cx="4754816" cy="15438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101698" y="4648912"/>
            <a:ext cx="5588949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Veri seti içerisinde yer alan her değişkenin sadece </a:t>
            </a:r>
            <a:r>
              <a:rPr lang="tr-TR" b="1" dirty="0"/>
              <a:t>Girdi</a:t>
            </a:r>
            <a:r>
              <a:rPr lang="tr-TR" dirty="0"/>
              <a:t>, sadece </a:t>
            </a:r>
            <a:r>
              <a:rPr lang="tr-TR" b="1" dirty="0"/>
              <a:t>Çıktı </a:t>
            </a:r>
            <a:r>
              <a:rPr lang="tr-TR" dirty="0"/>
              <a:t>ya da </a:t>
            </a:r>
            <a:r>
              <a:rPr lang="tr-TR" b="1" dirty="0" err="1"/>
              <a:t>Herİkisi</a:t>
            </a:r>
            <a:r>
              <a:rPr lang="tr-TR" dirty="0"/>
              <a:t> olarak ifade edilmesini belirtir</a:t>
            </a:r>
            <a:r>
              <a:rPr lang="tr-TR" dirty="0" smtClean="0"/>
              <a:t>.</a:t>
            </a:r>
          </a:p>
          <a:p>
            <a:r>
              <a:rPr lang="tr-TR" b="1" u="sng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in: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 Girdi</a:t>
            </a:r>
          </a:p>
          <a:p>
            <a:r>
              <a:rPr lang="tr-TR" b="1" u="sng" dirty="0" err="1">
                <a:solidFill>
                  <a:schemeClr val="accent5">
                    <a:lumMod val="50000"/>
                  </a:schemeClr>
                </a:solidFill>
                <a:latin typeface="Roboto"/>
              </a:rPr>
              <a:t>out</a:t>
            </a:r>
            <a:r>
              <a:rPr lang="tr-TR" b="1" u="sng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: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 Çıktı</a:t>
            </a:r>
          </a:p>
          <a:p>
            <a:r>
              <a:rPr lang="tr-TR" b="1" u="sng" dirty="0" err="1">
                <a:solidFill>
                  <a:schemeClr val="accent5">
                    <a:lumMod val="50000"/>
                  </a:schemeClr>
                </a:solidFill>
                <a:latin typeface="Roboto"/>
              </a:rPr>
              <a:t>both</a:t>
            </a:r>
            <a:r>
              <a:rPr lang="tr-TR" b="1" u="sng" dirty="0">
                <a:solidFill>
                  <a:schemeClr val="accent5">
                    <a:lumMod val="50000"/>
                  </a:schemeClr>
                </a:solidFill>
                <a:latin typeface="Roboto"/>
              </a:rPr>
              <a:t>: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 Hem </a:t>
            </a:r>
            <a:r>
              <a:rPr lang="tr-TR" b="1" dirty="0">
                <a:solidFill>
                  <a:srgbClr val="000000"/>
                </a:solidFill>
                <a:latin typeface="Roboto"/>
              </a:rPr>
              <a:t>girdi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hemde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 </a:t>
            </a:r>
            <a:r>
              <a:rPr lang="tr-TR" b="1" dirty="0">
                <a:solidFill>
                  <a:srgbClr val="000000"/>
                </a:solidFill>
                <a:latin typeface="Roboto"/>
              </a:rPr>
              <a:t>çıktı 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olduğunu ifade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</a:t>
            </a:r>
            <a:r>
              <a:rPr lang="tr-TR" dirty="0" smtClean="0"/>
              <a:t>Algoritma Teorisi: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697765"/>
            <a:ext cx="8915400" cy="848882"/>
          </a:xfrm>
        </p:spPr>
        <p:txBody>
          <a:bodyPr/>
          <a:lstStyle/>
          <a:p>
            <a:r>
              <a:rPr lang="tr-TR" dirty="0"/>
              <a:t>Apriori algoritması, veri tabanındaki sık öğe kümelerini bulur ve öğeler arasındaki birliktelik kurallarını tanımlar.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84" y="2546647"/>
            <a:ext cx="6817452" cy="3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Apriori Algoritma Teorisi: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58129" y="1905000"/>
            <a:ext cx="8915400" cy="1874378"/>
          </a:xfrm>
        </p:spPr>
        <p:txBody>
          <a:bodyPr/>
          <a:lstStyle/>
          <a:p>
            <a:r>
              <a:rPr lang="tr-TR" dirty="0"/>
              <a:t>Apriori algoritmasının üç ana bileşeni vardır</a:t>
            </a:r>
            <a:r>
              <a:rPr lang="tr-T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tr-TR" dirty="0"/>
              <a:t>Destek(</a:t>
            </a:r>
            <a:r>
              <a:rPr lang="tr-TR" dirty="0" err="1"/>
              <a:t>support</a:t>
            </a:r>
            <a:r>
              <a:rPr lang="tr-TR" dirty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Güven(</a:t>
            </a:r>
            <a:r>
              <a:rPr lang="tr-TR" dirty="0" err="1" smtClean="0"/>
              <a:t>confidence</a:t>
            </a:r>
            <a:r>
              <a:rPr lang="tr-TR" dirty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Etki(lift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39" y="3185890"/>
            <a:ext cx="5262486" cy="27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Örnek-1: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01181"/>
                <a:ext cx="5400942" cy="45808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smtClean="0">
                    <a:solidFill>
                      <a:srgbClr val="C00000"/>
                    </a:solidFill>
                  </a:rPr>
                  <a:t>1-Destek(</a:t>
                </a:r>
                <a:r>
                  <a:rPr lang="tr-TR" b="1" dirty="0" err="1" smtClean="0">
                    <a:solidFill>
                      <a:srgbClr val="C00000"/>
                    </a:solidFill>
                  </a:rPr>
                  <a:t>Support</a:t>
                </a:r>
                <a:r>
                  <a:rPr lang="tr-TR" b="1" dirty="0" smtClean="0">
                    <a:solidFill>
                      <a:srgbClr val="C00000"/>
                    </a:solidFill>
                  </a:rPr>
                  <a:t>): </a:t>
                </a:r>
                <a:r>
                  <a:rPr lang="tr-TR" dirty="0" smtClean="0"/>
                  <a:t>Destek</a:t>
                </a:r>
                <a:r>
                  <a:rPr lang="tr-TR" dirty="0"/>
                  <a:t>, bir öğenin varsayılan popülerliğini ifade eder ve belirli bir öğeyi içeren işlem sayısının toplam işlem sayısına bölünmesiyle </a:t>
                </a:r>
                <a:r>
                  <a:rPr lang="tr-TR" dirty="0" smtClean="0"/>
                  <a:t>bulunur.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tr-TR" dirty="0" smtClean="0"/>
                  <a:t>Örneğin; 1000 </a:t>
                </a:r>
                <a:r>
                  <a:rPr lang="tr-TR" dirty="0"/>
                  <a:t>satıştan 100’ü ketçap içeriyorsa </a:t>
                </a:r>
                <a:r>
                  <a:rPr lang="tr-TR" dirty="0" smtClean="0"/>
                  <a:t>ketçap </a:t>
                </a:r>
                <a:r>
                  <a:rPr lang="tr-TR" dirty="0"/>
                  <a:t>desteği şu </a:t>
                </a:r>
                <a:r>
                  <a:rPr lang="tr-TR" dirty="0" smtClean="0"/>
                  <a:t>şekilde hesaplanabilir: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Destek(Ketçap)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𝐾𝑒𝑡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İç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𝑒𝑟𝑒𝑛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𝑆𝑎𝑡𝚤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𝑙𝑎𝑟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𝑆𝑎𝑡𝚤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𝑙𝑎𝑟</m:t>
                        </m:r>
                      </m:den>
                    </m:f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Destek(Ketçap) = 100/1000 </a:t>
                </a:r>
              </a:p>
              <a:p>
                <a:pPr marL="0" indent="0">
                  <a:buNone/>
                </a:pPr>
                <a:r>
                  <a:rPr lang="tr-TR" dirty="0" smtClean="0"/>
                  <a:t>Destek(Ketçap) </a:t>
                </a:r>
                <a:r>
                  <a:rPr lang="tr-TR" dirty="0" smtClean="0">
                    <a:solidFill>
                      <a:srgbClr val="C00000"/>
                    </a:solidFill>
                  </a:rPr>
                  <a:t>= </a:t>
                </a:r>
                <a:r>
                  <a:rPr lang="tr-TR" b="1" dirty="0" smtClean="0">
                    <a:solidFill>
                      <a:srgbClr val="C00000"/>
                    </a:solidFill>
                  </a:rPr>
                  <a:t>%10</a:t>
                </a:r>
                <a:endParaRPr lang="tr-T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01181"/>
                <a:ext cx="5400942" cy="4580876"/>
              </a:xfrm>
              <a:blipFill rotWithShape="0">
                <a:blip r:embed="rId2"/>
                <a:stretch>
                  <a:fillRect l="-1016" t="-7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02" y="1546459"/>
            <a:ext cx="3422725" cy="27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Örnek-2: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410054"/>
                <a:ext cx="6354522" cy="4905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b="1" dirty="0" smtClean="0">
                    <a:solidFill>
                      <a:srgbClr val="C00000"/>
                    </a:solidFill>
                  </a:rPr>
                  <a:t>2-Güven(</a:t>
                </a:r>
                <a:r>
                  <a:rPr lang="tr-TR" b="1" dirty="0" err="1" smtClean="0">
                    <a:solidFill>
                      <a:srgbClr val="C00000"/>
                    </a:solidFill>
                  </a:rPr>
                  <a:t>Confidence</a:t>
                </a:r>
                <a:r>
                  <a:rPr lang="tr-TR" b="1" dirty="0">
                    <a:solidFill>
                      <a:srgbClr val="C00000"/>
                    </a:solidFill>
                  </a:rPr>
                  <a:t>): </a:t>
                </a:r>
                <a:r>
                  <a:rPr lang="tr-TR" dirty="0"/>
                  <a:t>Güven, A </a:t>
                </a:r>
                <a:r>
                  <a:rPr lang="tr-TR" dirty="0" smtClean="0"/>
                  <a:t>verisi satın </a:t>
                </a:r>
                <a:r>
                  <a:rPr lang="tr-TR" dirty="0"/>
                  <a:t>alınırsa B </a:t>
                </a:r>
                <a:r>
                  <a:rPr lang="tr-TR" dirty="0" smtClean="0"/>
                  <a:t>verisinin </a:t>
                </a:r>
                <a:r>
                  <a:rPr lang="tr-TR" dirty="0"/>
                  <a:t>de alınma olasılığını ifade eder. A ve B’nin birlikte satın alındığı işlem sayısının, A’nın satın alındığı toplam işlem sayısına bölünmesiyle bulunur. </a:t>
                </a:r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Örneğin; </a:t>
                </a:r>
                <a:r>
                  <a:rPr lang="tr-TR" dirty="0"/>
                  <a:t>hamburger ve ketçabın birlikte satın alındığı 50 işlem olmuştu. 150 işlemde de hamburger satın alınmıştı. Bir hamburger satın alındığında ketçap satın alınma olasılığını bulabiliriz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r>
                  <a:rPr lang="tr-TR" dirty="0" smtClean="0"/>
                  <a:t>Güven(Hamburger</a:t>
                </a:r>
                <a:r>
                  <a:rPr lang="tr-TR" dirty="0" smtClean="0">
                    <a:sym typeface="Symbol" panose="05050102010706020507" pitchFamily="18" charset="2"/>
                  </a:rPr>
                  <a:t> Ketçap)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𝐷𝑒𝑠𝑡𝑒𝑘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𝐻𝑎𝑚𝑏𝑢𝑟𝑔𝑒𝑟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∪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𝐾𝑒𝑡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𝑎𝑝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𝐷𝑒𝑠𝑡𝑒𝑘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𝐻𝑎𝑚𝑏𝑢𝑟𝑔𝑒𝑟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/>
                  <a:t>Güven(Hamburger</a:t>
                </a:r>
                <a:r>
                  <a:rPr lang="tr-TR" dirty="0">
                    <a:sym typeface="Symbol" panose="05050102010706020507" pitchFamily="18" charset="2"/>
                  </a:rPr>
                  <a:t> Ketçap</a:t>
                </a:r>
                <a:r>
                  <a:rPr lang="tr-TR" dirty="0" smtClean="0">
                    <a:sym typeface="Symbol" panose="05050102010706020507" pitchFamily="18" charset="2"/>
                  </a:rPr>
                  <a:t>) = 50/150</a:t>
                </a:r>
              </a:p>
              <a:p>
                <a:pPr marL="0" indent="0">
                  <a:buNone/>
                </a:pPr>
                <a:r>
                  <a:rPr lang="tr-TR" dirty="0"/>
                  <a:t>Güven(Hamburger</a:t>
                </a:r>
                <a:r>
                  <a:rPr lang="tr-TR" dirty="0">
                    <a:sym typeface="Symbol" panose="05050102010706020507" pitchFamily="18" charset="2"/>
                  </a:rPr>
                  <a:t> Ketçap</a:t>
                </a:r>
                <a:r>
                  <a:rPr lang="tr-TR" dirty="0" smtClean="0">
                    <a:sym typeface="Symbol" panose="05050102010706020507" pitchFamily="18" charset="2"/>
                  </a:rPr>
                  <a:t>) = </a:t>
                </a:r>
                <a:r>
                  <a:rPr lang="tr-TR" b="1" dirty="0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% 33.3</a:t>
                </a:r>
                <a:endParaRPr lang="tr-T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410054"/>
                <a:ext cx="6354522" cy="4905287"/>
              </a:xfrm>
              <a:blipFill rotWithShape="0">
                <a:blip r:embed="rId2"/>
                <a:stretch>
                  <a:fillRect l="-767" t="-621" r="-17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8" y="4144306"/>
            <a:ext cx="3095280" cy="25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4717</TotalTime>
  <Words>1814</Words>
  <Application>Microsoft Office PowerPoint</Application>
  <PresentationFormat>Geniş ekran</PresentationFormat>
  <Paragraphs>579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Roboto</vt:lpstr>
      <vt:lpstr>Symbol</vt:lpstr>
      <vt:lpstr>Wingdings</vt:lpstr>
      <vt:lpstr>Wingdings 3</vt:lpstr>
      <vt:lpstr>Duman</vt:lpstr>
      <vt:lpstr>Birliktelik Analizi Nedir ve Nasıl Yapılır? </vt:lpstr>
      <vt:lpstr>İçindekiler</vt:lpstr>
      <vt:lpstr>Birliktelik Kuralları Nedir ?</vt:lpstr>
      <vt:lpstr>Apriori Algoritması (Apriori Algorithm) Nedir ?</vt:lpstr>
      <vt:lpstr>Apriori Algoritması:</vt:lpstr>
      <vt:lpstr>Apriori Algoritma Teorisi:</vt:lpstr>
      <vt:lpstr>Apriori Algoritma Teorisi:</vt:lpstr>
      <vt:lpstr>Örnek-1:</vt:lpstr>
      <vt:lpstr>Örnek-2:</vt:lpstr>
      <vt:lpstr>Örnek-3:  </vt:lpstr>
      <vt:lpstr>Sepet Analizi:</vt:lpstr>
      <vt:lpstr>Sepet Analizi Örneği:</vt:lpstr>
      <vt:lpstr>Boolean Tablo Oluşturma:</vt:lpstr>
      <vt:lpstr>Birliktelik Analizi Kavramları:</vt:lpstr>
      <vt:lpstr>Apriori Algoritması Sepet Örneği:</vt:lpstr>
      <vt:lpstr>Apriori Algoritması Sepet Örneği:</vt:lpstr>
      <vt:lpstr>Apriori Algoritması Sepet Örneği:</vt:lpstr>
      <vt:lpstr>Apriori Algoritması Sepet Örneği:</vt:lpstr>
      <vt:lpstr>Apriori Algoritması Sepet Örneği:</vt:lpstr>
      <vt:lpstr>Apriori Algoritması Sepet Örneği:</vt:lpstr>
      <vt:lpstr>Apriori Algoritması Sepet Örneği  Birliktelik Kuralları:</vt:lpstr>
      <vt:lpstr>Apriori Algoritması Sepet Örneği  Birliktelik Kuralları:</vt:lpstr>
      <vt:lpstr>Kural Tablosu:</vt:lpstr>
      <vt:lpstr>Kullanım Alanları:</vt:lpstr>
      <vt:lpstr>Sonuç:</vt:lpstr>
      <vt:lpstr>Kaynaklar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WİN10</cp:lastModifiedBy>
  <cp:revision>90</cp:revision>
  <dcterms:created xsi:type="dcterms:W3CDTF">2020-04-15T07:57:29Z</dcterms:created>
  <dcterms:modified xsi:type="dcterms:W3CDTF">2021-08-19T22:17:01Z</dcterms:modified>
</cp:coreProperties>
</file>