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316" r:id="rId4"/>
    <p:sldId id="258" r:id="rId5"/>
    <p:sldId id="286" r:id="rId6"/>
    <p:sldId id="297" r:id="rId7"/>
    <p:sldId id="317" r:id="rId8"/>
    <p:sldId id="288" r:id="rId9"/>
    <p:sldId id="318" r:id="rId10"/>
    <p:sldId id="307" r:id="rId11"/>
    <p:sldId id="314" r:id="rId12"/>
    <p:sldId id="291" r:id="rId13"/>
    <p:sldId id="294" r:id="rId14"/>
    <p:sldId id="295" r:id="rId15"/>
    <p:sldId id="296" r:id="rId16"/>
    <p:sldId id="301" r:id="rId17"/>
    <p:sldId id="305" r:id="rId18"/>
    <p:sldId id="271" r:id="rId19"/>
    <p:sldId id="310" r:id="rId20"/>
    <p:sldId id="306" r:id="rId21"/>
    <p:sldId id="315" r:id="rId22"/>
    <p:sldId id="275" r:id="rId23"/>
    <p:sldId id="276" r:id="rId24"/>
    <p:sldId id="278" r:id="rId25"/>
    <p:sldId id="270" r:id="rId26"/>
    <p:sldId id="259"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202B0CA-FC54-4496-8BCA-5EF66A818D29}" styleName="Koyu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Koyu Stil 2 - Vurgu 1/Vurgu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Orta Stil 1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Açık Stil 3 - Vurgu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ema Uygulanmış Stil 2 - Vurgu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Orta Stil 3 - Vurgu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0" autoAdjust="0"/>
    <p:restoredTop sz="94660"/>
  </p:normalViewPr>
  <p:slideViewPr>
    <p:cSldViewPr snapToGrid="0">
      <p:cViewPr varScale="1">
        <p:scale>
          <a:sx n="73" d="100"/>
          <a:sy n="73"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8/19/2021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8/19/2021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veribilimcisi.com/tag/veri-butunlestirme/" TargetMode="External"/><Relationship Id="rId13" Type="http://schemas.openxmlformats.org/officeDocument/2006/relationships/hyperlink" Target="https://www.stitchdata.com/data-integration/" TargetMode="External"/><Relationship Id="rId18" Type="http://schemas.openxmlformats.org/officeDocument/2006/relationships/hyperlink" Target="http://youtube.com/bmdersleri" TargetMode="External"/><Relationship Id="rId3" Type="http://schemas.openxmlformats.org/officeDocument/2006/relationships/hyperlink" Target="https://www.karel.com.tr/blog/veri-entegrasyon-modelleri-nelerdir-nerelerde-kullanilir" TargetMode="External"/><Relationship Id="rId7" Type="http://schemas.openxmlformats.org/officeDocument/2006/relationships/hyperlink" Target="https://tr.wikipedia.org/wiki/Veri_madencili%C4%9Fi" TargetMode="External"/><Relationship Id="rId12" Type="http://schemas.openxmlformats.org/officeDocument/2006/relationships/hyperlink" Target="https://www.safe.com/what-is/data-integration/" TargetMode="External"/><Relationship Id="rId17" Type="http://schemas.openxmlformats.org/officeDocument/2006/relationships/image" Target="../media/image2.png"/><Relationship Id="rId2" Type="http://schemas.openxmlformats.org/officeDocument/2006/relationships/hyperlink" Target="https://www.ibm.com/tr-tr/analytics/data-integration" TargetMode="External"/><Relationship Id="rId16" Type="http://schemas.openxmlformats.org/officeDocument/2006/relationships/hyperlink" Target="https://www.youtube.com/channel/UCIdYgV-XFjv9q0IHtzUTtQw" TargetMode="External"/><Relationship Id="rId1" Type="http://schemas.openxmlformats.org/officeDocument/2006/relationships/slideLayout" Target="../slideLayouts/slideLayout2.xml"/><Relationship Id="rId6" Type="http://schemas.openxmlformats.org/officeDocument/2006/relationships/hyperlink" Target="https://tr.strephonsays.com/what-is-the-difference-between-data-integration-and-etl" TargetMode="External"/><Relationship Id="rId11" Type="http://schemas.openxmlformats.org/officeDocument/2006/relationships/hyperlink" Target="https://en.wikipedia.org/wiki/Data_integration" TargetMode="External"/><Relationship Id="rId5" Type="http://schemas.openxmlformats.org/officeDocument/2006/relationships/hyperlink" Target="https://www.netinbag.com/tr/internet/what-is-data-integration.html" TargetMode="External"/><Relationship Id="rId15" Type="http://schemas.openxmlformats.org/officeDocument/2006/relationships/hyperlink" Target="https://www.gartner.com/en/information-technology/glossary/data-integration-tools" TargetMode="External"/><Relationship Id="rId10" Type="http://schemas.openxmlformats.org/officeDocument/2006/relationships/hyperlink" Target="https://www.talend.com/resources/what-is-data-integration/" TargetMode="External"/><Relationship Id="rId4" Type="http://schemas.openxmlformats.org/officeDocument/2006/relationships/hyperlink" Target="https://www.smartmind.com.tr/buyuk-veri-entegrasyonu-butunlestirme-i-931" TargetMode="External"/><Relationship Id="rId9" Type="http://schemas.openxmlformats.org/officeDocument/2006/relationships/hyperlink" Target="https://furkanalaybeg.medium.com/veri-madencili%C4%9Fi-ve-y%C3%B6ntemleri-d0e2fd238e44" TargetMode="External"/><Relationship Id="rId14" Type="http://schemas.openxmlformats.org/officeDocument/2006/relationships/hyperlink" Target="https://www.tibco.com/reference-center/what-is-data-integrat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729798" y="4473346"/>
            <a:ext cx="5080057" cy="163608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42561" y="2839605"/>
            <a:ext cx="6342077" cy="888718"/>
          </a:xfrm>
        </p:spPr>
        <p:txBody>
          <a:bodyPr>
            <a:normAutofit fontScale="90000"/>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Veri Bütünleştirme Nedir, Nasıl Yapılır?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044016" y="4602819"/>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Seda Nur POLATER</a:t>
            </a:r>
            <a:endParaRPr lang="tr-TR" b="1" dirty="0">
              <a:solidFill>
                <a:schemeClr val="tx1"/>
              </a:solidFill>
            </a:endParaRPr>
          </a:p>
          <a:p>
            <a:r>
              <a:rPr lang="tr-TR" dirty="0">
                <a:solidFill>
                  <a:schemeClr val="tx1"/>
                </a:solidFill>
              </a:rPr>
              <a:t>Tarih                        </a:t>
            </a:r>
            <a:r>
              <a:rPr lang="tr-TR" dirty="0" smtClean="0">
                <a:solidFill>
                  <a:schemeClr val="tx1"/>
                </a:solidFill>
              </a:rPr>
              <a:t> </a:t>
            </a:r>
            <a:r>
              <a:rPr lang="tr-TR" dirty="0">
                <a:solidFill>
                  <a:schemeClr val="tx1"/>
                </a:solidFill>
              </a:rPr>
              <a:t>: </a:t>
            </a:r>
            <a:r>
              <a:rPr lang="tr-TR" dirty="0" smtClean="0">
                <a:solidFill>
                  <a:schemeClr val="tx1"/>
                </a:solidFill>
              </a:rPr>
              <a:t>18/08/2021</a:t>
            </a:r>
            <a:endParaRPr lang="tr-TR" dirty="0">
              <a:solidFill>
                <a:schemeClr val="tx1"/>
              </a:solidFill>
            </a:endParaRPr>
          </a:p>
          <a:p>
            <a:r>
              <a:rPr lang="tr-TR" dirty="0">
                <a:solidFill>
                  <a:schemeClr val="tx1"/>
                </a:solidFill>
              </a:rPr>
              <a:t>Sürüm                     </a:t>
            </a:r>
            <a:r>
              <a:rPr lang="tr-TR" dirty="0" smtClean="0">
                <a:solidFill>
                  <a:schemeClr val="tx1"/>
                </a:solidFill>
              </a:rPr>
              <a:t> </a:t>
            </a:r>
            <a:r>
              <a:rPr lang="tr-TR" dirty="0">
                <a:solidFill>
                  <a:schemeClr val="tx1"/>
                </a:solidFill>
              </a:rPr>
              <a:t>: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94560" y="624110"/>
            <a:ext cx="8908870" cy="734427"/>
          </a:xfrm>
        </p:spPr>
        <p:txBody>
          <a:bodyPr>
            <a:normAutofit fontScale="90000"/>
          </a:bodyPr>
          <a:lstStyle/>
          <a:p>
            <a:r>
              <a:rPr lang="tr-TR" sz="4000" dirty="0" smtClean="0"/>
              <a:t>6 - Veri Entegrasyonu </a:t>
            </a:r>
            <a:r>
              <a:rPr lang="tr-TR" sz="4000" dirty="0"/>
              <a:t>N</a:t>
            </a:r>
            <a:r>
              <a:rPr lang="tr-TR" sz="4000" dirty="0" smtClean="0"/>
              <a:t>e </a:t>
            </a:r>
            <a:r>
              <a:rPr lang="tr-TR" sz="4000" dirty="0"/>
              <a:t>İ</a:t>
            </a:r>
            <a:r>
              <a:rPr lang="tr-TR" sz="4000" dirty="0" smtClean="0"/>
              <a:t>çin </a:t>
            </a:r>
            <a:r>
              <a:rPr lang="tr-TR" sz="4000" dirty="0"/>
              <a:t>K</a:t>
            </a:r>
            <a:r>
              <a:rPr lang="tr-TR" sz="4000" dirty="0" smtClean="0"/>
              <a:t>ullanılır</a:t>
            </a:r>
            <a:r>
              <a:rPr lang="tr-TR" sz="4000" dirty="0"/>
              <a:t>?</a:t>
            </a:r>
            <a:r>
              <a:rPr lang="tr-TR" dirty="0"/>
              <a:t/>
            </a:r>
            <a:br>
              <a:rPr lang="tr-TR" dirty="0"/>
            </a:br>
            <a:endParaRPr lang="tr-TR" dirty="0"/>
          </a:p>
        </p:txBody>
      </p:sp>
      <p:sp>
        <p:nvSpPr>
          <p:cNvPr id="3" name="İçerik Yer Tutucusu 2"/>
          <p:cNvSpPr>
            <a:spLocks noGrp="1"/>
          </p:cNvSpPr>
          <p:nvPr>
            <p:ph idx="1"/>
          </p:nvPr>
        </p:nvSpPr>
        <p:spPr>
          <a:xfrm>
            <a:off x="1311579" y="1476103"/>
            <a:ext cx="10193033" cy="5094514"/>
          </a:xfrm>
        </p:spPr>
        <p:txBody>
          <a:bodyPr>
            <a:normAutofit lnSpcReduction="10000"/>
          </a:bodyPr>
          <a:lstStyle/>
          <a:p>
            <a:pPr algn="just">
              <a:lnSpc>
                <a:spcPct val="150000"/>
              </a:lnSpc>
              <a:buFont typeface="Wingdings" panose="05000000000000000000" pitchFamily="2" charset="2"/>
              <a:buChar char="q"/>
            </a:pPr>
            <a:r>
              <a:rPr lang="tr-TR" dirty="0" smtClean="0">
                <a:solidFill>
                  <a:schemeClr val="tx1"/>
                </a:solidFill>
              </a:rPr>
              <a:t>Veri </a:t>
            </a:r>
            <a:r>
              <a:rPr lang="tr-TR" dirty="0">
                <a:solidFill>
                  <a:schemeClr val="tx1"/>
                </a:solidFill>
              </a:rPr>
              <a:t>entegrasyonu, yaygın olarak aşağıdakileri yapmak için kullanılır</a:t>
            </a:r>
            <a:r>
              <a:rPr lang="tr-TR" dirty="0" smtClean="0">
                <a:solidFill>
                  <a:schemeClr val="tx1"/>
                </a:solidFill>
              </a:rPr>
              <a:t>:</a:t>
            </a:r>
          </a:p>
          <a:p>
            <a:pPr algn="just" fontAlgn="base">
              <a:lnSpc>
                <a:spcPct val="150000"/>
              </a:lnSpc>
              <a:buFont typeface="Wingdings" panose="05000000000000000000" pitchFamily="2" charset="2"/>
              <a:buChar char="ü"/>
            </a:pPr>
            <a:r>
              <a:rPr lang="tr-TR" b="1" dirty="0">
                <a:solidFill>
                  <a:srgbClr val="FF0000"/>
                </a:solidFill>
              </a:rPr>
              <a:t>Veri gölü </a:t>
            </a:r>
            <a:r>
              <a:rPr lang="tr-TR" b="1" dirty="0" smtClean="0">
                <a:solidFill>
                  <a:srgbClr val="FF0000"/>
                </a:solidFill>
              </a:rPr>
              <a:t>geliştirme:</a:t>
            </a:r>
            <a:r>
              <a:rPr lang="tr-TR" b="1" dirty="0" smtClean="0">
                <a:solidFill>
                  <a:schemeClr val="tx1"/>
                </a:solidFill>
              </a:rPr>
              <a:t> </a:t>
            </a:r>
            <a:r>
              <a:rPr lang="tr-TR" dirty="0" smtClean="0">
                <a:solidFill>
                  <a:schemeClr val="tx1"/>
                </a:solidFill>
              </a:rPr>
              <a:t>Veri </a:t>
            </a:r>
            <a:r>
              <a:rPr lang="tr-TR" dirty="0">
                <a:solidFill>
                  <a:schemeClr val="tx1"/>
                </a:solidFill>
              </a:rPr>
              <a:t>değerini artırmak için verileri silo halindeki şirket içi platformlardan veri göllerine taşır. </a:t>
            </a:r>
            <a:endParaRPr lang="tr-TR" dirty="0" smtClean="0">
              <a:solidFill>
                <a:schemeClr val="tx1"/>
              </a:solidFill>
            </a:endParaRPr>
          </a:p>
          <a:p>
            <a:pPr algn="just" fontAlgn="base">
              <a:lnSpc>
                <a:spcPct val="150000"/>
              </a:lnSpc>
              <a:buFont typeface="Wingdings" panose="05000000000000000000" pitchFamily="2" charset="2"/>
              <a:buChar char="ü"/>
            </a:pPr>
            <a:r>
              <a:rPr lang="tr-TR" b="1" dirty="0" smtClean="0">
                <a:solidFill>
                  <a:srgbClr val="FF0000"/>
                </a:solidFill>
              </a:rPr>
              <a:t>Veri depolama: </a:t>
            </a:r>
            <a:r>
              <a:rPr lang="tr-TR" dirty="0">
                <a:solidFill>
                  <a:schemeClr val="tx1"/>
                </a:solidFill>
              </a:rPr>
              <a:t>Ç</a:t>
            </a:r>
            <a:r>
              <a:rPr lang="tr-TR" dirty="0" smtClean="0">
                <a:solidFill>
                  <a:schemeClr val="tx1"/>
                </a:solidFill>
              </a:rPr>
              <a:t>eşitli </a:t>
            </a:r>
            <a:r>
              <a:rPr lang="tr-TR" dirty="0">
                <a:solidFill>
                  <a:schemeClr val="tx1"/>
                </a:solidFill>
              </a:rPr>
              <a:t>kaynaklardan gelen verileri iş amaçlı analiz etmek üzere bir veri ambarında birleştirir. </a:t>
            </a:r>
            <a:endParaRPr lang="tr-TR" dirty="0" smtClean="0">
              <a:solidFill>
                <a:schemeClr val="tx1"/>
              </a:solidFill>
            </a:endParaRPr>
          </a:p>
          <a:p>
            <a:pPr algn="just" fontAlgn="base">
              <a:lnSpc>
                <a:spcPct val="150000"/>
              </a:lnSpc>
              <a:buFont typeface="Wingdings" panose="05000000000000000000" pitchFamily="2" charset="2"/>
              <a:buChar char="ü"/>
            </a:pPr>
            <a:r>
              <a:rPr lang="tr-TR" b="1" dirty="0" smtClean="0">
                <a:solidFill>
                  <a:srgbClr val="FF0000"/>
                </a:solidFill>
              </a:rPr>
              <a:t>Pazarlama: </a:t>
            </a:r>
            <a:r>
              <a:rPr lang="tr-TR" dirty="0">
                <a:solidFill>
                  <a:schemeClr val="tx1"/>
                </a:solidFill>
              </a:rPr>
              <a:t>M</a:t>
            </a:r>
            <a:r>
              <a:rPr lang="tr-TR" dirty="0" smtClean="0">
                <a:solidFill>
                  <a:schemeClr val="tx1"/>
                </a:solidFill>
              </a:rPr>
              <a:t>üşteri </a:t>
            </a:r>
            <a:r>
              <a:rPr lang="tr-TR" dirty="0">
                <a:solidFill>
                  <a:schemeClr val="tx1"/>
                </a:solidFill>
              </a:rPr>
              <a:t>demografisi, sosyal ağ ve web analizi verileri gibi tüm pazarlama verilerinizi analiz ve eylem için tek bir yere taşır.</a:t>
            </a:r>
          </a:p>
          <a:p>
            <a:pPr algn="just">
              <a:lnSpc>
                <a:spcPct val="150000"/>
              </a:lnSpc>
              <a:buFont typeface="Wingdings" panose="05000000000000000000" pitchFamily="2" charset="2"/>
              <a:buChar char="ü"/>
            </a:pPr>
            <a:r>
              <a:rPr lang="tr-TR" b="1" dirty="0" err="1" smtClean="0">
                <a:solidFill>
                  <a:srgbClr val="FF0000"/>
                </a:solidFill>
              </a:rPr>
              <a:t>IoT</a:t>
            </a:r>
            <a:r>
              <a:rPr lang="tr-TR" b="1" dirty="0" smtClean="0">
                <a:solidFill>
                  <a:srgbClr val="FF0000"/>
                </a:solidFill>
              </a:rPr>
              <a:t> (Nesnelerin İnterneti): </a:t>
            </a:r>
            <a:r>
              <a:rPr lang="tr-TR" dirty="0" smtClean="0">
                <a:solidFill>
                  <a:schemeClr val="tx1"/>
                </a:solidFill>
              </a:rPr>
              <a:t>Birden </a:t>
            </a:r>
            <a:r>
              <a:rPr lang="tr-TR" dirty="0">
                <a:solidFill>
                  <a:schemeClr val="tx1"/>
                </a:solidFill>
              </a:rPr>
              <a:t>fazla </a:t>
            </a:r>
            <a:r>
              <a:rPr lang="tr-TR" dirty="0" err="1">
                <a:solidFill>
                  <a:schemeClr val="tx1"/>
                </a:solidFill>
              </a:rPr>
              <a:t>IoT</a:t>
            </a:r>
            <a:r>
              <a:rPr lang="tr-TR" dirty="0">
                <a:solidFill>
                  <a:schemeClr val="tx1"/>
                </a:solidFill>
              </a:rPr>
              <a:t> kaynağından gelen verileri tek bir yerde </a:t>
            </a:r>
            <a:r>
              <a:rPr lang="tr-TR" dirty="0" smtClean="0">
                <a:solidFill>
                  <a:schemeClr val="tx1"/>
                </a:solidFill>
              </a:rPr>
              <a:t>toplar ve değer </a:t>
            </a:r>
            <a:r>
              <a:rPr lang="tr-TR" dirty="0">
                <a:solidFill>
                  <a:schemeClr val="tx1"/>
                </a:solidFill>
              </a:rPr>
              <a:t>elde </a:t>
            </a:r>
            <a:r>
              <a:rPr lang="tr-TR" dirty="0" smtClean="0">
                <a:solidFill>
                  <a:schemeClr val="tx1"/>
                </a:solidFill>
              </a:rPr>
              <a:t>etmeye yarar.</a:t>
            </a:r>
            <a:endParaRPr lang="tr-TR" dirty="0">
              <a:solidFill>
                <a:schemeClr val="tx1"/>
              </a:solidFill>
            </a:endParaRPr>
          </a:p>
          <a:p>
            <a:pPr algn="just">
              <a:lnSpc>
                <a:spcPct val="150000"/>
              </a:lnSpc>
              <a:buFont typeface="Wingdings" panose="05000000000000000000" pitchFamily="2" charset="2"/>
              <a:buChar char="ü"/>
            </a:pPr>
            <a:r>
              <a:rPr lang="tr-TR" b="1" dirty="0" err="1">
                <a:solidFill>
                  <a:srgbClr val="FF0000"/>
                </a:solidFill>
              </a:rPr>
              <a:t>Veritabanı</a:t>
            </a:r>
            <a:r>
              <a:rPr lang="tr-TR" b="1" dirty="0">
                <a:solidFill>
                  <a:srgbClr val="FF0000"/>
                </a:solidFill>
              </a:rPr>
              <a:t> </a:t>
            </a:r>
            <a:r>
              <a:rPr lang="tr-TR" b="1" dirty="0" smtClean="0">
                <a:solidFill>
                  <a:srgbClr val="FF0000"/>
                </a:solidFill>
              </a:rPr>
              <a:t>çoğaltma: </a:t>
            </a:r>
            <a:r>
              <a:rPr lang="tr-TR" dirty="0" smtClean="0">
                <a:solidFill>
                  <a:schemeClr val="tx1"/>
                </a:solidFill>
              </a:rPr>
              <a:t>Veri </a:t>
            </a:r>
            <a:r>
              <a:rPr lang="tr-TR" dirty="0">
                <a:solidFill>
                  <a:schemeClr val="tx1"/>
                </a:solidFill>
              </a:rPr>
              <a:t>depolamanın en basit ve en tanıdık yolu, hem ilişkisel </a:t>
            </a:r>
            <a:r>
              <a:rPr lang="tr-TR" dirty="0" smtClean="0">
                <a:solidFill>
                  <a:schemeClr val="tx1"/>
                </a:solidFill>
              </a:rPr>
              <a:t>veri tabanlarını </a:t>
            </a:r>
            <a:r>
              <a:rPr lang="tr-TR" dirty="0">
                <a:solidFill>
                  <a:schemeClr val="tx1"/>
                </a:solidFill>
              </a:rPr>
              <a:t>hem de </a:t>
            </a:r>
            <a:r>
              <a:rPr lang="tr-TR" dirty="0" err="1" smtClean="0">
                <a:solidFill>
                  <a:schemeClr val="tx1"/>
                </a:solidFill>
              </a:rPr>
              <a:t>NoSQL</a:t>
            </a:r>
            <a:r>
              <a:rPr lang="tr-TR" dirty="0" smtClean="0">
                <a:solidFill>
                  <a:schemeClr val="tx1"/>
                </a:solidFill>
              </a:rPr>
              <a:t> </a:t>
            </a:r>
            <a:r>
              <a:rPr lang="tr-TR" dirty="0">
                <a:solidFill>
                  <a:schemeClr val="tx1"/>
                </a:solidFill>
              </a:rPr>
              <a:t>veri depolarını içerir ve hiç veri dönüşümü gerektirmeyebilir.</a:t>
            </a:r>
          </a:p>
          <a:p>
            <a:pPr algn="just"/>
            <a:endParaRPr lang="tr-TR" dirty="0">
              <a:solidFill>
                <a:schemeClr val="tx1"/>
              </a:solidFill>
            </a:endParaRPr>
          </a:p>
          <a:p>
            <a:pPr algn="just"/>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5943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38251" y="624110"/>
            <a:ext cx="9166361" cy="1280890"/>
          </a:xfrm>
        </p:spPr>
        <p:txBody>
          <a:bodyPr/>
          <a:lstStyle/>
          <a:p>
            <a:r>
              <a:rPr lang="tr-TR" dirty="0" smtClean="0"/>
              <a:t>       7 - Veri Entegrasyonun Önemi</a:t>
            </a:r>
            <a:r>
              <a:rPr lang="tr-TR" dirty="0"/>
              <a:t/>
            </a:r>
            <a:br>
              <a:rPr lang="tr-TR" dirty="0"/>
            </a:br>
            <a:endParaRPr lang="tr-TR" dirty="0"/>
          </a:p>
        </p:txBody>
      </p:sp>
      <p:sp>
        <p:nvSpPr>
          <p:cNvPr id="3" name="İçerik Yer Tutucusu 2"/>
          <p:cNvSpPr>
            <a:spLocks noGrp="1"/>
          </p:cNvSpPr>
          <p:nvPr>
            <p:ph idx="1"/>
          </p:nvPr>
        </p:nvSpPr>
        <p:spPr>
          <a:xfrm>
            <a:off x="1311579" y="1449977"/>
            <a:ext cx="10193033" cy="5107577"/>
          </a:xfrm>
        </p:spPr>
        <p:txBody>
          <a:bodyPr>
            <a:normAutofit/>
          </a:bodyPr>
          <a:lstStyle/>
          <a:p>
            <a:pPr algn="just">
              <a:buFont typeface="Wingdings" panose="05000000000000000000" pitchFamily="2" charset="2"/>
              <a:buChar char="q"/>
            </a:pPr>
            <a:r>
              <a:rPr lang="tr-TR" dirty="0" smtClean="0">
                <a:solidFill>
                  <a:schemeClr val="tx1"/>
                </a:solidFill>
              </a:rPr>
              <a:t>Veri </a:t>
            </a:r>
            <a:r>
              <a:rPr lang="tr-TR" dirty="0">
                <a:solidFill>
                  <a:schemeClr val="tx1"/>
                </a:solidFill>
              </a:rPr>
              <a:t>entegrasyonu </a:t>
            </a:r>
            <a:r>
              <a:rPr lang="tr-TR" dirty="0">
                <a:solidFill>
                  <a:srgbClr val="00B0F0"/>
                </a:solidFill>
              </a:rPr>
              <a:t>sağlık </a:t>
            </a:r>
            <a:r>
              <a:rPr lang="tr-TR" dirty="0" smtClean="0">
                <a:solidFill>
                  <a:srgbClr val="00B0F0"/>
                </a:solidFill>
              </a:rPr>
              <a:t>sektöründe</a:t>
            </a:r>
            <a:r>
              <a:rPr lang="tr-TR" dirty="0" smtClean="0">
                <a:solidFill>
                  <a:schemeClr val="tx1"/>
                </a:solidFill>
              </a:rPr>
              <a:t> önemli </a:t>
            </a:r>
            <a:r>
              <a:rPr lang="tr-TR" dirty="0">
                <a:solidFill>
                  <a:schemeClr val="tx1"/>
                </a:solidFill>
              </a:rPr>
              <a:t>bir rol oynamaktadır. </a:t>
            </a:r>
            <a:endParaRPr lang="tr-TR" dirty="0" smtClean="0">
              <a:solidFill>
                <a:schemeClr val="tx1"/>
              </a:solidFill>
            </a:endParaRPr>
          </a:p>
          <a:p>
            <a:pPr marL="0" indent="0" algn="just">
              <a:buNone/>
            </a:pPr>
            <a:endParaRPr lang="tr-TR" dirty="0" smtClean="0">
              <a:solidFill>
                <a:schemeClr val="tx1"/>
              </a:solidFill>
            </a:endParaRPr>
          </a:p>
          <a:p>
            <a:pPr algn="just">
              <a:buFont typeface="Wingdings" panose="05000000000000000000" pitchFamily="2" charset="2"/>
              <a:buChar char="q"/>
            </a:pPr>
            <a:r>
              <a:rPr lang="tr-TR" dirty="0" smtClean="0">
                <a:solidFill>
                  <a:schemeClr val="tx1"/>
                </a:solidFill>
              </a:rPr>
              <a:t>Etkili </a:t>
            </a:r>
            <a:r>
              <a:rPr lang="tr-TR" dirty="0">
                <a:solidFill>
                  <a:schemeClr val="tx1"/>
                </a:solidFill>
              </a:rPr>
              <a:t>veri toplama ve entegrasyon, tıbbi sigortacılar için talep işleme doğruluğunu da geliştirir ve hasta </a:t>
            </a:r>
            <a:r>
              <a:rPr lang="tr-TR" dirty="0" smtClean="0">
                <a:solidFill>
                  <a:schemeClr val="tx1"/>
                </a:solidFill>
              </a:rPr>
              <a:t>adlarının, </a:t>
            </a:r>
            <a:r>
              <a:rPr lang="tr-TR" dirty="0">
                <a:solidFill>
                  <a:schemeClr val="tx1"/>
                </a:solidFill>
              </a:rPr>
              <a:t>iletişim bilgilerinin tutarlı ve doğru bir şekilde kaydedilmesini sağlar. Farklı sistemler arasındaki bu bilgi alışverişine genellikle </a:t>
            </a:r>
            <a:r>
              <a:rPr lang="tr-TR" dirty="0">
                <a:solidFill>
                  <a:srgbClr val="FF0000"/>
                </a:solidFill>
              </a:rPr>
              <a:t>birlikte çalışabilirlik</a:t>
            </a:r>
            <a:r>
              <a:rPr lang="tr-TR" dirty="0">
                <a:solidFill>
                  <a:schemeClr val="tx1"/>
                </a:solidFill>
              </a:rPr>
              <a:t> denir </a:t>
            </a:r>
            <a:r>
              <a:rPr lang="tr-TR" dirty="0" smtClean="0">
                <a:solidFill>
                  <a:schemeClr val="tx1"/>
                </a:solidFill>
              </a:rPr>
              <a:t>.</a:t>
            </a:r>
          </a:p>
          <a:p>
            <a:pPr marL="0" indent="0" algn="just">
              <a:buNone/>
            </a:pPr>
            <a:endParaRPr lang="tr-TR" dirty="0">
              <a:solidFill>
                <a:schemeClr val="tx1"/>
              </a:solidFill>
            </a:endParaRPr>
          </a:p>
          <a:p>
            <a:pPr algn="just">
              <a:buFont typeface="Wingdings" panose="05000000000000000000" pitchFamily="2" charset="2"/>
              <a:buChar char="q"/>
            </a:pPr>
            <a:r>
              <a:rPr lang="tr-TR" dirty="0">
                <a:solidFill>
                  <a:schemeClr val="tx1"/>
                </a:solidFill>
              </a:rPr>
              <a:t>Entegrasyonun </a:t>
            </a:r>
            <a:r>
              <a:rPr lang="tr-TR" dirty="0">
                <a:solidFill>
                  <a:srgbClr val="00B0F0"/>
                </a:solidFill>
              </a:rPr>
              <a:t>işletmeler</a:t>
            </a:r>
            <a:r>
              <a:rPr lang="tr-TR" dirty="0">
                <a:solidFill>
                  <a:schemeClr val="tx1"/>
                </a:solidFill>
              </a:rPr>
              <a:t> açısından </a:t>
            </a:r>
            <a:r>
              <a:rPr lang="tr-TR" dirty="0" smtClean="0">
                <a:solidFill>
                  <a:schemeClr val="tx1"/>
                </a:solidFill>
              </a:rPr>
              <a:t>da önemi </a:t>
            </a:r>
            <a:r>
              <a:rPr lang="tr-TR" dirty="0">
                <a:solidFill>
                  <a:schemeClr val="tx1"/>
                </a:solidFill>
              </a:rPr>
              <a:t>çok büyüktür. Tüm yazılımlar üzerinden girilen verilen tek bir noktadan istenildiği zaman raporlanabilmektedir. İşletmeler için bu büyük kolaylık sağlamaktadır. </a:t>
            </a:r>
            <a:endParaRPr lang="tr-TR" dirty="0" smtClean="0">
              <a:solidFill>
                <a:schemeClr val="tx1"/>
              </a:solidFill>
            </a:endParaRPr>
          </a:p>
          <a:p>
            <a:pPr marL="0" indent="0" algn="just">
              <a:buNone/>
            </a:pPr>
            <a:endParaRPr lang="tr-TR" dirty="0" smtClean="0">
              <a:solidFill>
                <a:schemeClr val="tx1"/>
              </a:solidFill>
            </a:endParaRPr>
          </a:p>
          <a:p>
            <a:pPr algn="just">
              <a:buFont typeface="Wingdings" panose="05000000000000000000" pitchFamily="2" charset="2"/>
              <a:buChar char="q"/>
            </a:pPr>
            <a:r>
              <a:rPr lang="tr-TR" dirty="0" smtClean="0">
                <a:solidFill>
                  <a:schemeClr val="tx1"/>
                </a:solidFill>
              </a:rPr>
              <a:t>Entegrasyon </a:t>
            </a:r>
            <a:r>
              <a:rPr lang="tr-TR" dirty="0">
                <a:solidFill>
                  <a:schemeClr val="tx1"/>
                </a:solidFill>
              </a:rPr>
              <a:t>yapıldığında, kişilerin hangi datalara erişebileceği, kullanıcı kısıtlamalarının ayarlanması, veri güveliği açsından önemlidir.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8739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99063" y="624110"/>
            <a:ext cx="9205549" cy="1280890"/>
          </a:xfrm>
        </p:spPr>
        <p:txBody>
          <a:bodyPr>
            <a:normAutofit fontScale="90000"/>
          </a:bodyPr>
          <a:lstStyle/>
          <a:p>
            <a:r>
              <a:rPr lang="tr-TR" dirty="0" smtClean="0"/>
              <a:t>8 - Doğru </a:t>
            </a:r>
            <a:r>
              <a:rPr lang="tr-TR" dirty="0"/>
              <a:t>Veri Entegrasyon Çözümünü Seçme</a:t>
            </a:r>
            <a:br>
              <a:rPr lang="tr-TR" dirty="0"/>
            </a:br>
            <a:endParaRPr lang="tr-TR" dirty="0"/>
          </a:p>
        </p:txBody>
      </p:sp>
      <p:sp>
        <p:nvSpPr>
          <p:cNvPr id="3" name="İçerik Yer Tutucusu 2"/>
          <p:cNvSpPr>
            <a:spLocks noGrp="1"/>
          </p:cNvSpPr>
          <p:nvPr>
            <p:ph idx="1"/>
          </p:nvPr>
        </p:nvSpPr>
        <p:spPr>
          <a:xfrm>
            <a:off x="1311578" y="1528354"/>
            <a:ext cx="10193033" cy="5029200"/>
          </a:xfrm>
        </p:spPr>
        <p:txBody>
          <a:bodyPr>
            <a:normAutofit/>
          </a:bodyPr>
          <a:lstStyle/>
          <a:p>
            <a:pPr algn="just">
              <a:buFont typeface="Wingdings" panose="05000000000000000000" pitchFamily="2" charset="2"/>
              <a:buChar char="q"/>
            </a:pPr>
            <a:r>
              <a:rPr lang="tr-TR" dirty="0">
                <a:solidFill>
                  <a:schemeClr val="tx1"/>
                </a:solidFill>
              </a:rPr>
              <a:t>Etkili bir şekilde yönetilmeyen veriler bir işletmeyi sakatlayabilir. </a:t>
            </a:r>
            <a:endParaRPr lang="tr-TR" dirty="0" smtClean="0">
              <a:solidFill>
                <a:schemeClr val="tx1"/>
              </a:solidFill>
            </a:endParaRPr>
          </a:p>
          <a:p>
            <a:pPr algn="just"/>
            <a:endParaRPr lang="tr-TR" b="1" dirty="0">
              <a:solidFill>
                <a:schemeClr val="tx1"/>
              </a:solidFill>
            </a:endParaRPr>
          </a:p>
          <a:p>
            <a:pPr algn="just">
              <a:buFont typeface="Wingdings" panose="05000000000000000000" pitchFamily="2" charset="2"/>
              <a:buChar char="ü"/>
            </a:pPr>
            <a:r>
              <a:rPr lang="tr-TR" b="1" dirty="0" smtClean="0">
                <a:solidFill>
                  <a:srgbClr val="FF0000"/>
                </a:solidFill>
              </a:rPr>
              <a:t>Uyumluluk</a:t>
            </a:r>
            <a:r>
              <a:rPr lang="tr-TR" b="1" dirty="0">
                <a:solidFill>
                  <a:srgbClr val="FF0000"/>
                </a:solidFill>
              </a:rPr>
              <a:t>:</a:t>
            </a:r>
            <a:r>
              <a:rPr lang="tr-TR" dirty="0">
                <a:solidFill>
                  <a:schemeClr val="tx1"/>
                </a:solidFill>
              </a:rPr>
              <a:t> İster bulutta barındırılan bir sistemde ister şirket içi eski bir </a:t>
            </a:r>
            <a:r>
              <a:rPr lang="tr-TR" dirty="0" smtClean="0">
                <a:solidFill>
                  <a:schemeClr val="tx1"/>
                </a:solidFill>
              </a:rPr>
              <a:t>veri tabanında </a:t>
            </a:r>
            <a:r>
              <a:rPr lang="tr-TR" dirty="0">
                <a:solidFill>
                  <a:schemeClr val="tx1"/>
                </a:solidFill>
              </a:rPr>
              <a:t>olsun, verileri ayıklayabilmeniz gerekir</a:t>
            </a:r>
            <a:r>
              <a:rPr lang="tr-TR" dirty="0" smtClean="0">
                <a:solidFill>
                  <a:schemeClr val="tx1"/>
                </a:solidFill>
              </a:rPr>
              <a:t>.</a:t>
            </a:r>
          </a:p>
          <a:p>
            <a:pPr marL="0" indent="0" algn="just">
              <a:buNone/>
            </a:pPr>
            <a:endParaRPr lang="tr-TR" dirty="0">
              <a:solidFill>
                <a:schemeClr val="tx1"/>
              </a:solidFill>
            </a:endParaRPr>
          </a:p>
          <a:p>
            <a:pPr algn="just">
              <a:buFont typeface="Wingdings" panose="05000000000000000000" pitchFamily="2" charset="2"/>
              <a:buChar char="ü"/>
            </a:pPr>
            <a:r>
              <a:rPr lang="tr-TR" b="1" dirty="0">
                <a:solidFill>
                  <a:srgbClr val="FF0000"/>
                </a:solidFill>
              </a:rPr>
              <a:t>Kalite Kontrol:</a:t>
            </a:r>
            <a:r>
              <a:rPr lang="tr-TR" dirty="0">
                <a:solidFill>
                  <a:srgbClr val="FF0000"/>
                </a:solidFill>
              </a:rPr>
              <a:t> </a:t>
            </a:r>
            <a:r>
              <a:rPr lang="tr-TR" dirty="0">
                <a:solidFill>
                  <a:schemeClr val="tx1"/>
                </a:solidFill>
              </a:rPr>
              <a:t>Yeni bir uygulamaya gönderilen verilerin hatasız ve doğru biçimde olduğundan emin olmak </a:t>
            </a:r>
            <a:r>
              <a:rPr lang="tr-TR" dirty="0" smtClean="0">
                <a:solidFill>
                  <a:schemeClr val="tx1"/>
                </a:solidFill>
              </a:rPr>
              <a:t>istenir.</a:t>
            </a:r>
          </a:p>
          <a:p>
            <a:pPr marL="0" indent="0" algn="just">
              <a:buNone/>
            </a:pPr>
            <a:endParaRPr lang="tr-TR" dirty="0">
              <a:solidFill>
                <a:schemeClr val="tx1"/>
              </a:solidFill>
            </a:endParaRPr>
          </a:p>
          <a:p>
            <a:pPr algn="just">
              <a:buFont typeface="Wingdings" panose="05000000000000000000" pitchFamily="2" charset="2"/>
              <a:buChar char="ü"/>
            </a:pPr>
            <a:r>
              <a:rPr lang="tr-TR" b="1" dirty="0">
                <a:solidFill>
                  <a:srgbClr val="FF0000"/>
                </a:solidFill>
              </a:rPr>
              <a:t>İstikrarlı Satıcı:</a:t>
            </a:r>
            <a:r>
              <a:rPr lang="tr-TR" dirty="0">
                <a:solidFill>
                  <a:schemeClr val="tx1"/>
                </a:solidFill>
              </a:rPr>
              <a:t> İşletmenizin, sağlam bir geçmiş performansı sergileyen ve uzun vadede mükemmelliğe kendini adamış satıcılarla çalışması gerekir</a:t>
            </a:r>
            <a:r>
              <a:rPr lang="tr-TR" dirty="0" smtClean="0">
                <a:solidFill>
                  <a:schemeClr val="tx1"/>
                </a:solidFill>
              </a:rPr>
              <a:t>.</a:t>
            </a:r>
          </a:p>
          <a:p>
            <a:pPr marL="0" indent="0" algn="just">
              <a:buNone/>
            </a:pPr>
            <a:endParaRPr lang="tr-TR" dirty="0">
              <a:solidFill>
                <a:schemeClr val="tx1"/>
              </a:solidFill>
            </a:endParaRPr>
          </a:p>
          <a:p>
            <a:pPr algn="just">
              <a:buFont typeface="Wingdings" panose="05000000000000000000" pitchFamily="2" charset="2"/>
              <a:buChar char="ü"/>
            </a:pPr>
            <a:r>
              <a:rPr lang="tr-TR" b="1" dirty="0">
                <a:solidFill>
                  <a:srgbClr val="FF0000"/>
                </a:solidFill>
              </a:rPr>
              <a:t>Verimlilik:</a:t>
            </a:r>
            <a:r>
              <a:rPr lang="tr-TR" dirty="0">
                <a:solidFill>
                  <a:schemeClr val="tx1"/>
                </a:solidFill>
              </a:rPr>
              <a:t> Zor, maliyetli ve karmaşık kodlamaya gerek kalmadan entegrasyonu hızla uygulayabilmeniz gerekir. İş birimlerinizin ihtiyaç duyduklarını gecikmeden alabilmeleri gerekir</a:t>
            </a:r>
            <a:r>
              <a:rPr lang="tr-TR" dirty="0" smtClean="0">
                <a:solidFill>
                  <a:schemeClr val="tx1"/>
                </a:solidFill>
              </a:rPr>
              <a:t>.</a:t>
            </a:r>
            <a:r>
              <a:rPr lang="tr-TR" dirty="0">
                <a:solidFill>
                  <a:schemeClr val="tx1"/>
                </a:solidFill>
              </a:rPr>
              <a:t/>
            </a:r>
            <a:br>
              <a:rPr lang="tr-TR" dirty="0">
                <a:solidFill>
                  <a:schemeClr val="tx1"/>
                </a:solidFill>
              </a:rPr>
            </a:br>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7598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7674481" cy="1280890"/>
          </a:xfrm>
        </p:spPr>
        <p:txBody>
          <a:bodyPr/>
          <a:lstStyle/>
          <a:p>
            <a:pPr algn="ctr"/>
            <a:r>
              <a:rPr lang="tr-TR" dirty="0" smtClean="0"/>
              <a:t>9 - Veri </a:t>
            </a:r>
            <a:r>
              <a:rPr lang="tr-TR" dirty="0"/>
              <a:t>Entegrasyon Türleri</a:t>
            </a:r>
            <a:r>
              <a:rPr lang="tr-TR" b="1" dirty="0"/>
              <a:t/>
            </a:r>
            <a:br>
              <a:rPr lang="tr-TR" b="1" dirty="0"/>
            </a:br>
            <a:endParaRPr lang="tr-TR" dirty="0"/>
          </a:p>
        </p:txBody>
      </p:sp>
      <p:sp>
        <p:nvSpPr>
          <p:cNvPr id="3" name="İçerik Yer Tutucusu 2"/>
          <p:cNvSpPr>
            <a:spLocks noGrp="1"/>
          </p:cNvSpPr>
          <p:nvPr>
            <p:ph idx="1"/>
          </p:nvPr>
        </p:nvSpPr>
        <p:spPr>
          <a:xfrm>
            <a:off x="1410790" y="1463041"/>
            <a:ext cx="3683724" cy="2573382"/>
          </a:xfrm>
        </p:spPr>
        <p:txBody>
          <a:bodyPr>
            <a:normAutofit/>
          </a:bodyPr>
          <a:lstStyle/>
          <a:p>
            <a:pPr marL="0" indent="0">
              <a:buNone/>
            </a:pPr>
            <a:endParaRPr lang="tr-TR" b="1" dirty="0" smtClean="0">
              <a:solidFill>
                <a:schemeClr val="tx1"/>
              </a:solidFill>
            </a:endParaRPr>
          </a:p>
          <a:p>
            <a:pPr marL="0" indent="0">
              <a:buNone/>
            </a:pPr>
            <a:r>
              <a:rPr lang="tr-TR" b="1" dirty="0" smtClean="0">
                <a:solidFill>
                  <a:srgbClr val="FF0000"/>
                </a:solidFill>
              </a:rPr>
              <a:t>1 ) Veri Konsolidasyonu</a:t>
            </a:r>
            <a:endParaRPr lang="tr-TR" b="1" dirty="0">
              <a:solidFill>
                <a:srgbClr val="FF0000"/>
              </a:solidFill>
            </a:endParaRPr>
          </a:p>
          <a:p>
            <a:pPr marL="0" indent="0" algn="just">
              <a:buNone/>
            </a:pPr>
            <a:r>
              <a:rPr lang="tr-TR" dirty="0">
                <a:solidFill>
                  <a:schemeClr val="tx1"/>
                </a:solidFill>
              </a:rPr>
              <a:t>Veri konsolidasyonu, birden çok sistemden gelen verileri birleştiren ve tek bir yerde depolayan bir süreçtir. </a:t>
            </a:r>
            <a:endParaRPr lang="tr-TR" dirty="0" smtClean="0">
              <a:solidFill>
                <a:schemeClr val="tx1"/>
              </a:solidFill>
            </a:endParaRPr>
          </a:p>
          <a:p>
            <a:pPr algn="just"/>
            <a:endParaRPr lang="tr-TR" dirty="0" smtClean="0"/>
          </a:p>
          <a:p>
            <a:pPr algn="just"/>
            <a:endParaRPr lang="tr-TR" dirty="0"/>
          </a:p>
          <a:p>
            <a:pPr algn="just"/>
            <a:endParaRPr lang="tr-TR" dirty="0" smtClean="0"/>
          </a:p>
          <a:p>
            <a:pPr algn="just"/>
            <a:endParaRPr lang="tr-TR" dirty="0"/>
          </a:p>
          <a:p>
            <a:pPr algn="just"/>
            <a:endParaRPr lang="tr-TR" dirty="0" smtClean="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80" y="1463041"/>
            <a:ext cx="6662550" cy="2573382"/>
          </a:xfrm>
          <a:prstGeom prst="rect">
            <a:avLst/>
          </a:prstGeom>
        </p:spPr>
      </p:pic>
      <p:sp>
        <p:nvSpPr>
          <p:cNvPr id="6" name="İçerik Yer Tutucusu 2"/>
          <p:cNvSpPr txBox="1">
            <a:spLocks/>
          </p:cNvSpPr>
          <p:nvPr/>
        </p:nvSpPr>
        <p:spPr>
          <a:xfrm>
            <a:off x="1410790" y="4245429"/>
            <a:ext cx="10093822" cy="2299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b="1" dirty="0" smtClean="0">
                <a:solidFill>
                  <a:srgbClr val="FF0000"/>
                </a:solidFill>
              </a:rPr>
              <a:t>2 ) Veri Yayılımı</a:t>
            </a:r>
          </a:p>
          <a:p>
            <a:pPr marL="0" indent="0" algn="just">
              <a:buNone/>
            </a:pPr>
            <a:r>
              <a:rPr lang="tr-TR" dirty="0" smtClean="0">
                <a:solidFill>
                  <a:schemeClr val="tx1"/>
                </a:solidFill>
              </a:rPr>
              <a:t>Veri yayılımı, verileri bir sistemden diğerine kopyalayan bir entegrasyon sürecidir. </a:t>
            </a:r>
          </a:p>
          <a:p>
            <a:pPr marL="0" indent="0" algn="just">
              <a:buNone/>
            </a:pPr>
            <a:r>
              <a:rPr lang="tr-TR" dirty="0" smtClean="0">
                <a:solidFill>
                  <a:schemeClr val="tx1"/>
                </a:solidFill>
              </a:rPr>
              <a:t>Düzenli geliştirme ve bakım döngüleri sırasında çeşitli şirket içi uygulamaların uçtan uca test edilmesini desteklemek için üretim sistemlerinden kalite güvencesine veya üretim öncesi laboratuvarlara verilerin yayılması da farklı bir veri yayılım şeklidir.</a:t>
            </a:r>
          </a:p>
          <a:p>
            <a:endParaRPr lang="tr-TR" dirty="0"/>
          </a:p>
        </p:txBody>
      </p:sp>
    </p:spTree>
    <p:extLst>
      <p:ext uri="{BB962C8B-B14F-4D97-AF65-F5344CB8AC3E}">
        <p14:creationId xmlns:p14="http://schemas.microsoft.com/office/powerpoint/2010/main" val="340067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6" y="624110"/>
            <a:ext cx="7478538" cy="891181"/>
          </a:xfrm>
        </p:spPr>
        <p:txBody>
          <a:bodyPr>
            <a:normAutofit fontScale="90000"/>
          </a:bodyPr>
          <a:lstStyle/>
          <a:p>
            <a:pPr algn="ctr"/>
            <a:r>
              <a:rPr lang="tr-TR" sz="4000" dirty="0" smtClean="0"/>
              <a:t>10 - Veri </a:t>
            </a:r>
            <a:r>
              <a:rPr lang="tr-TR" sz="4000" dirty="0"/>
              <a:t>Entegrasyon Teknikleri</a:t>
            </a:r>
            <a:r>
              <a:rPr lang="tr-TR" b="1" dirty="0"/>
              <a:t/>
            </a:r>
            <a:br>
              <a:rPr lang="tr-TR" b="1" dirty="0"/>
            </a:br>
            <a:r>
              <a:rPr lang="tr-TR" dirty="0"/>
              <a:t/>
            </a:r>
            <a:br>
              <a:rPr lang="tr-TR" dirty="0"/>
            </a:br>
            <a:endParaRPr lang="tr-TR" dirty="0"/>
          </a:p>
        </p:txBody>
      </p:sp>
      <p:sp>
        <p:nvSpPr>
          <p:cNvPr id="3" name="İçerik Yer Tutucusu 2"/>
          <p:cNvSpPr>
            <a:spLocks noGrp="1"/>
          </p:cNvSpPr>
          <p:nvPr>
            <p:ph idx="1"/>
          </p:nvPr>
        </p:nvSpPr>
        <p:spPr>
          <a:xfrm>
            <a:off x="1311579" y="1358537"/>
            <a:ext cx="10193033" cy="5185954"/>
          </a:xfrm>
        </p:spPr>
        <p:txBody>
          <a:bodyPr>
            <a:normAutofit/>
          </a:bodyPr>
          <a:lstStyle/>
          <a:p>
            <a:pPr algn="just">
              <a:buFont typeface="Courier New" panose="02070309020205020404" pitchFamily="49" charset="0"/>
              <a:buChar char="o"/>
            </a:pPr>
            <a:r>
              <a:rPr lang="tr-TR" dirty="0">
                <a:solidFill>
                  <a:schemeClr val="tx1"/>
                </a:solidFill>
              </a:rPr>
              <a:t>Veri entegrasyonunun gerçekleştirilebileceği birkaç yol vardır. </a:t>
            </a:r>
            <a:endParaRPr lang="tr-TR" dirty="0" smtClean="0">
              <a:solidFill>
                <a:schemeClr val="tx1"/>
              </a:solidFill>
            </a:endParaRPr>
          </a:p>
          <a:p>
            <a:pPr marL="0" indent="0" algn="just">
              <a:buNone/>
            </a:pPr>
            <a:r>
              <a:rPr lang="tr-TR" b="1" dirty="0" smtClean="0">
                <a:solidFill>
                  <a:srgbClr val="FF0000"/>
                </a:solidFill>
              </a:rPr>
              <a:t>1 ) Manuel </a:t>
            </a:r>
            <a:r>
              <a:rPr lang="tr-TR" b="1" dirty="0">
                <a:solidFill>
                  <a:srgbClr val="FF0000"/>
                </a:solidFill>
              </a:rPr>
              <a:t>Entegrasyon veya Ortak Kullanıcı </a:t>
            </a:r>
            <a:r>
              <a:rPr lang="tr-TR" b="1" dirty="0" smtClean="0">
                <a:solidFill>
                  <a:srgbClr val="FF0000"/>
                </a:solidFill>
              </a:rPr>
              <a:t>Ara yüzü</a:t>
            </a:r>
            <a:endParaRPr lang="tr-TR" b="1" dirty="0">
              <a:solidFill>
                <a:srgbClr val="FF0000"/>
              </a:solidFill>
            </a:endParaRPr>
          </a:p>
          <a:p>
            <a:pPr algn="just">
              <a:buFont typeface="Wingdings" panose="05000000000000000000" pitchFamily="2" charset="2"/>
              <a:buChar char="q"/>
            </a:pPr>
            <a:r>
              <a:rPr lang="tr-TR" dirty="0">
                <a:solidFill>
                  <a:schemeClr val="tx1"/>
                </a:solidFill>
              </a:rPr>
              <a:t>Kullanıcılar, tüm kaynak sistemlere veya web sayfası </a:t>
            </a:r>
            <a:r>
              <a:rPr lang="tr-TR" dirty="0" smtClean="0">
                <a:solidFill>
                  <a:schemeClr val="tx1"/>
                </a:solidFill>
              </a:rPr>
              <a:t>ara yüzüne </a:t>
            </a:r>
            <a:r>
              <a:rPr lang="tr-TR" dirty="0">
                <a:solidFill>
                  <a:schemeClr val="tx1"/>
                </a:solidFill>
              </a:rPr>
              <a:t>erişerek ilgili tüm bilgilerle çalışır</a:t>
            </a:r>
            <a:r>
              <a:rPr lang="tr-TR" dirty="0" smtClean="0">
                <a:solidFill>
                  <a:schemeClr val="tx1"/>
                </a:solidFill>
              </a:rPr>
              <a:t>.</a:t>
            </a:r>
            <a:r>
              <a:rPr lang="tr-TR" dirty="0">
                <a:solidFill>
                  <a:schemeClr val="tx1"/>
                </a:solidFill>
              </a:rPr>
              <a:t> Verilerin birleşik bir görünümü yoktur. </a:t>
            </a:r>
            <a:endParaRPr lang="tr-TR" dirty="0" smtClean="0">
              <a:solidFill>
                <a:schemeClr val="tx1"/>
              </a:solidFill>
            </a:endParaRPr>
          </a:p>
          <a:p>
            <a:pPr marL="0" indent="0" algn="just">
              <a:buNone/>
            </a:pPr>
            <a:r>
              <a:rPr lang="tr-TR" b="1" dirty="0" smtClean="0">
                <a:solidFill>
                  <a:srgbClr val="FF0000"/>
                </a:solidFill>
              </a:rPr>
              <a:t>2 ) Uygulama </a:t>
            </a:r>
            <a:r>
              <a:rPr lang="tr-TR" b="1" dirty="0">
                <a:solidFill>
                  <a:srgbClr val="FF0000"/>
                </a:solidFill>
              </a:rPr>
              <a:t>Tabanlı Entegrasyon</a:t>
            </a:r>
          </a:p>
          <a:p>
            <a:pPr algn="just">
              <a:buFont typeface="Wingdings" panose="05000000000000000000" pitchFamily="2" charset="2"/>
              <a:buChar char="q"/>
            </a:pPr>
            <a:r>
              <a:rPr lang="tr-TR" dirty="0">
                <a:solidFill>
                  <a:schemeClr val="tx1"/>
                </a:solidFill>
              </a:rPr>
              <a:t>B</a:t>
            </a:r>
            <a:r>
              <a:rPr lang="tr-TR" dirty="0" smtClean="0">
                <a:solidFill>
                  <a:schemeClr val="tx1"/>
                </a:solidFill>
              </a:rPr>
              <a:t>elirli </a:t>
            </a:r>
            <a:r>
              <a:rPr lang="tr-TR" dirty="0">
                <a:solidFill>
                  <a:schemeClr val="tx1"/>
                </a:solidFill>
              </a:rPr>
              <a:t>uygulamaların tüm entegrasyon çabalarını uygulamasını gerektirir. Bu tekniğin dezavantajı, yalnızca çok sınırlı sayıda uygulama olduğunda yönetilebilir olmasıdır.</a:t>
            </a:r>
          </a:p>
          <a:p>
            <a:pPr marL="0" indent="0" algn="just">
              <a:buNone/>
            </a:pPr>
            <a:r>
              <a:rPr lang="tr-TR" b="1" dirty="0" smtClean="0">
                <a:solidFill>
                  <a:srgbClr val="FF0000"/>
                </a:solidFill>
              </a:rPr>
              <a:t>3 ) Ara </a:t>
            </a:r>
            <a:r>
              <a:rPr lang="tr-TR" b="1" dirty="0">
                <a:solidFill>
                  <a:srgbClr val="FF0000"/>
                </a:solidFill>
              </a:rPr>
              <a:t>Katman Veri Entegrasyonu</a:t>
            </a:r>
          </a:p>
          <a:p>
            <a:pPr algn="just">
              <a:buFont typeface="Wingdings" panose="05000000000000000000" pitchFamily="2" charset="2"/>
              <a:buChar char="q"/>
            </a:pPr>
            <a:r>
              <a:rPr lang="tr-TR" dirty="0">
                <a:solidFill>
                  <a:schemeClr val="tx1"/>
                </a:solidFill>
              </a:rPr>
              <a:t>E</a:t>
            </a:r>
            <a:r>
              <a:rPr lang="tr-TR" dirty="0" smtClean="0">
                <a:solidFill>
                  <a:schemeClr val="tx1"/>
                </a:solidFill>
              </a:rPr>
              <a:t>ntegrasyon </a:t>
            </a:r>
            <a:r>
              <a:rPr lang="tr-TR" dirty="0">
                <a:solidFill>
                  <a:schemeClr val="tx1"/>
                </a:solidFill>
              </a:rPr>
              <a:t>mantığını belirli uygulamalardan yeni bir ara katman yazılımı katmanına aktarır. </a:t>
            </a:r>
            <a:endParaRPr lang="tr-TR" dirty="0" smtClean="0">
              <a:solidFill>
                <a:schemeClr val="tx1"/>
              </a:solidFill>
            </a:endParaRPr>
          </a:p>
          <a:p>
            <a:pPr marL="0" indent="0">
              <a:buNone/>
            </a:pPr>
            <a:r>
              <a:rPr lang="tr-TR" b="1" dirty="0">
                <a:solidFill>
                  <a:srgbClr val="FF0000"/>
                </a:solidFill>
              </a:rPr>
              <a:t>4 ) Ortak Veri Depolama veya Fiziksel Veri Entegrasyonu </a:t>
            </a:r>
          </a:p>
          <a:p>
            <a:pPr algn="just">
              <a:buFont typeface="Wingdings" panose="05000000000000000000" pitchFamily="2" charset="2"/>
              <a:buChar char="q"/>
            </a:pPr>
            <a:r>
              <a:rPr lang="tr-TR" dirty="0">
                <a:solidFill>
                  <a:schemeClr val="tx1"/>
                </a:solidFill>
              </a:rPr>
              <a:t>Orijinal sistemden bağımsız olarak depolamak ve yönetmek için kaynak sistemlerden gelen verilerin bir kopyasını tutan yeni bir sistem oluşturmak anlamına gelir.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8098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187337" y="624110"/>
            <a:ext cx="7419703" cy="721364"/>
          </a:xfrm>
        </p:spPr>
        <p:txBody>
          <a:bodyPr/>
          <a:lstStyle/>
          <a:p>
            <a:r>
              <a:rPr lang="tr-TR" dirty="0" smtClean="0"/>
              <a:t>10 - Veri </a:t>
            </a:r>
            <a:r>
              <a:rPr lang="tr-TR" dirty="0"/>
              <a:t>Entegrasyon Teknikleri</a:t>
            </a:r>
          </a:p>
        </p:txBody>
      </p:sp>
      <p:sp>
        <p:nvSpPr>
          <p:cNvPr id="3" name="İçerik Yer Tutucusu 2"/>
          <p:cNvSpPr>
            <a:spLocks noGrp="1"/>
          </p:cNvSpPr>
          <p:nvPr>
            <p:ph idx="1"/>
          </p:nvPr>
        </p:nvSpPr>
        <p:spPr>
          <a:xfrm>
            <a:off x="1311579" y="1580606"/>
            <a:ext cx="10193033" cy="4976948"/>
          </a:xfrm>
        </p:spPr>
        <p:txBody>
          <a:bodyPr>
            <a:normAutofit/>
          </a:bodyPr>
          <a:lstStyle/>
          <a:p>
            <a:pPr marL="0" indent="0" algn="just">
              <a:buNone/>
            </a:pPr>
            <a:r>
              <a:rPr lang="tr-TR" b="1" dirty="0" smtClean="0">
                <a:solidFill>
                  <a:srgbClr val="FF0000"/>
                </a:solidFill>
              </a:rPr>
              <a:t>5 ) Tekdüzen </a:t>
            </a:r>
            <a:r>
              <a:rPr lang="tr-TR" b="1" dirty="0">
                <a:solidFill>
                  <a:srgbClr val="FF0000"/>
                </a:solidFill>
              </a:rPr>
              <a:t>Veri Erişimi veya Sanal Entegrasyon</a:t>
            </a:r>
          </a:p>
          <a:p>
            <a:pPr algn="just">
              <a:buFont typeface="Wingdings" panose="05000000000000000000" pitchFamily="2" charset="2"/>
              <a:buChar char="q"/>
            </a:pPr>
            <a:r>
              <a:rPr lang="tr-TR" dirty="0">
                <a:solidFill>
                  <a:schemeClr val="tx1"/>
                </a:solidFill>
              </a:rPr>
              <a:t>Tek tip veri erişimi </a:t>
            </a:r>
            <a:r>
              <a:rPr lang="tr-TR" dirty="0" smtClean="0">
                <a:solidFill>
                  <a:schemeClr val="tx1"/>
                </a:solidFill>
              </a:rPr>
              <a:t>veya </a:t>
            </a:r>
            <a:r>
              <a:rPr lang="tr-TR" dirty="0">
                <a:solidFill>
                  <a:schemeClr val="tx1"/>
                </a:solidFill>
              </a:rPr>
              <a:t>sanal </a:t>
            </a:r>
            <a:r>
              <a:rPr lang="tr-TR" dirty="0" smtClean="0">
                <a:solidFill>
                  <a:schemeClr val="tx1"/>
                </a:solidFill>
              </a:rPr>
              <a:t>entegrasyon </a:t>
            </a:r>
            <a:r>
              <a:rPr lang="tr-TR" dirty="0">
                <a:solidFill>
                  <a:schemeClr val="tx1"/>
                </a:solidFill>
              </a:rPr>
              <a:t>tekniği, verileri kaynak sistemlerde bırakır ve tüm kuruluş genelinde müşterinin birleşik görünümünü sağlamak ve bunlara erişmek için bir dizi görünüm tanımlar. </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graphicFrame>
        <p:nvGraphicFramePr>
          <p:cNvPr id="5" name="Tablo 4"/>
          <p:cNvGraphicFramePr>
            <a:graphicFrameLocks noGrp="1"/>
          </p:cNvGraphicFramePr>
          <p:nvPr>
            <p:extLst>
              <p:ext uri="{D42A27DB-BD31-4B8C-83A1-F6EECF244321}">
                <p14:modId xmlns:p14="http://schemas.microsoft.com/office/powerpoint/2010/main" val="174548965"/>
              </p:ext>
            </p:extLst>
          </p:nvPr>
        </p:nvGraphicFramePr>
        <p:xfrm>
          <a:off x="1927534" y="3677194"/>
          <a:ext cx="8961121" cy="2527663"/>
        </p:xfrm>
        <a:graphic>
          <a:graphicData uri="http://schemas.openxmlformats.org/drawingml/2006/table">
            <a:tbl>
              <a:tblPr firstRow="1" bandRow="1">
                <a:tableStyleId>{8799B23B-EC83-4686-B30A-512413B5E67A}</a:tableStyleId>
              </a:tblPr>
              <a:tblGrid>
                <a:gridCol w="4474277">
                  <a:extLst>
                    <a:ext uri="{9D8B030D-6E8A-4147-A177-3AD203B41FA5}">
                      <a16:colId xmlns:a16="http://schemas.microsoft.com/office/drawing/2014/main" val="954066153"/>
                    </a:ext>
                  </a:extLst>
                </a:gridCol>
                <a:gridCol w="4486844">
                  <a:extLst>
                    <a:ext uri="{9D8B030D-6E8A-4147-A177-3AD203B41FA5}">
                      <a16:colId xmlns:a16="http://schemas.microsoft.com/office/drawing/2014/main" val="34593765"/>
                    </a:ext>
                  </a:extLst>
                </a:gridCol>
              </a:tblGrid>
              <a:tr h="515983">
                <a:tc>
                  <a:txBody>
                    <a:bodyPr/>
                    <a:lstStyle/>
                    <a:p>
                      <a:pPr algn="ctr"/>
                      <a:r>
                        <a:rPr lang="tr-TR" dirty="0" smtClean="0">
                          <a:solidFill>
                            <a:schemeClr val="tx1"/>
                          </a:solidFill>
                        </a:rPr>
                        <a:t>Sanal Entegrasyon Avantajları</a:t>
                      </a:r>
                      <a:endParaRPr lang="tr-TR" dirty="0">
                        <a:solidFill>
                          <a:schemeClr val="tx1"/>
                        </a:solidFill>
                      </a:endParaRPr>
                    </a:p>
                  </a:txBody>
                  <a:tcPr/>
                </a:tc>
                <a:tc>
                  <a:txBody>
                    <a:bodyPr/>
                    <a:lstStyle/>
                    <a:p>
                      <a:pPr algn="ctr"/>
                      <a:r>
                        <a:rPr lang="tr-TR" dirty="0" smtClean="0">
                          <a:solidFill>
                            <a:schemeClr val="tx1"/>
                          </a:solidFill>
                        </a:rPr>
                        <a:t>Sanal Entegrasyon Dezavantajları</a:t>
                      </a:r>
                      <a:endParaRPr lang="tr-TR" dirty="0">
                        <a:solidFill>
                          <a:schemeClr val="tx1"/>
                        </a:solidFill>
                      </a:endParaRPr>
                    </a:p>
                  </a:txBody>
                  <a:tcPr/>
                </a:tc>
                <a:extLst>
                  <a:ext uri="{0D108BD9-81ED-4DB2-BD59-A6C34878D82A}">
                    <a16:rowId xmlns:a16="http://schemas.microsoft.com/office/drawing/2014/main" val="3297660286"/>
                  </a:ext>
                </a:extLst>
              </a:tr>
              <a:tr h="1807196">
                <a:tc>
                  <a:txBody>
                    <a:bodyPr/>
                    <a:lstStyle/>
                    <a:p>
                      <a:pPr marL="285750" indent="-285750" algn="just">
                        <a:buFont typeface="Arial" panose="020B0604020202020204" pitchFamily="34" charset="0"/>
                        <a:buChar char="•"/>
                      </a:pPr>
                      <a:r>
                        <a:rPr lang="tr-TR" dirty="0" smtClean="0">
                          <a:solidFill>
                            <a:schemeClr val="tx1"/>
                          </a:solidFill>
                        </a:rPr>
                        <a:t>Kaynak sistemden birleştirilmiş görünüme veri güncellemelerinin yayılmasında neredeyse sıfır gecikme süresi ve birleştirilmiş veriler için ayrı bir depolamaya gerek olmamasıdır.</a:t>
                      </a:r>
                    </a:p>
                    <a:p>
                      <a:endParaRPr lang="tr-TR" dirty="0">
                        <a:solidFill>
                          <a:schemeClr val="tx1"/>
                        </a:solidFill>
                      </a:endParaRPr>
                    </a:p>
                  </a:txBody>
                  <a:tcPr/>
                </a:tc>
                <a:tc>
                  <a:txBody>
                    <a:bodyPr/>
                    <a:lstStyle/>
                    <a:p>
                      <a:pPr marL="285750" indent="-285750" algn="just">
                        <a:buFont typeface="Arial" panose="020B0604020202020204" pitchFamily="34" charset="0"/>
                        <a:buChar char="•"/>
                      </a:pPr>
                      <a:r>
                        <a:rPr lang="tr-TR" dirty="0" smtClean="0">
                          <a:solidFill>
                            <a:schemeClr val="tx1"/>
                          </a:solidFill>
                        </a:rPr>
                        <a:t>Verilerin geçmişi ve sürüm yönetimi hakkında sınırlı bilgi</a:t>
                      </a:r>
                      <a:r>
                        <a:rPr lang="tr-TR" baseline="0" dirty="0" smtClean="0">
                          <a:solidFill>
                            <a:schemeClr val="tx1"/>
                          </a:solidFill>
                        </a:rPr>
                        <a:t> vardır.</a:t>
                      </a:r>
                      <a:endParaRPr lang="tr-TR" dirty="0" smtClean="0">
                        <a:solidFill>
                          <a:schemeClr val="tx1"/>
                        </a:solidFill>
                      </a:endParaRPr>
                    </a:p>
                    <a:p>
                      <a:pPr marL="285750" indent="-285750" algn="l">
                        <a:buFont typeface="Arial" panose="020B0604020202020204" pitchFamily="34" charset="0"/>
                        <a:buChar char="•"/>
                      </a:pPr>
                      <a:r>
                        <a:rPr lang="tr-TR" dirty="0" smtClean="0">
                          <a:solidFill>
                            <a:schemeClr val="tx1"/>
                          </a:solidFill>
                        </a:rPr>
                        <a:t>Yöntemi yalnızca 'benzer' veri kaynaklarına uygulayabilmeyle ilgili kısıtlamalar</a:t>
                      </a:r>
                      <a:r>
                        <a:rPr lang="tr-TR" baseline="0" dirty="0" smtClean="0">
                          <a:solidFill>
                            <a:schemeClr val="tx1"/>
                          </a:solidFill>
                        </a:rPr>
                        <a:t> vardır</a:t>
                      </a:r>
                      <a:r>
                        <a:rPr lang="tr-TR" dirty="0" smtClean="0">
                          <a:solidFill>
                            <a:schemeClr val="tx1"/>
                          </a:solidFill>
                        </a:rPr>
                        <a:t>.</a:t>
                      </a:r>
                      <a:br>
                        <a:rPr lang="tr-TR" dirty="0" smtClean="0">
                          <a:solidFill>
                            <a:schemeClr val="tx1"/>
                          </a:solidFill>
                        </a:rPr>
                      </a:br>
                      <a:endParaRPr lang="tr-TR" dirty="0" smtClean="0">
                        <a:solidFill>
                          <a:schemeClr val="tx1"/>
                        </a:solidFill>
                      </a:endParaRPr>
                    </a:p>
                    <a:p>
                      <a:endParaRPr lang="tr-TR" dirty="0">
                        <a:solidFill>
                          <a:schemeClr val="tx1"/>
                        </a:solidFill>
                      </a:endParaRPr>
                    </a:p>
                  </a:txBody>
                  <a:tcPr/>
                </a:tc>
                <a:extLst>
                  <a:ext uri="{0D108BD9-81ED-4DB2-BD59-A6C34878D82A}">
                    <a16:rowId xmlns:a16="http://schemas.microsoft.com/office/drawing/2014/main" val="3461898260"/>
                  </a:ext>
                </a:extLst>
              </a:tr>
            </a:tbl>
          </a:graphicData>
        </a:graphic>
      </p:graphicFrame>
    </p:spTree>
    <p:extLst>
      <p:ext uri="{BB962C8B-B14F-4D97-AF65-F5344CB8AC3E}">
        <p14:creationId xmlns:p14="http://schemas.microsoft.com/office/powerpoint/2010/main" val="136365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11 - Veri </a:t>
            </a:r>
            <a:r>
              <a:rPr lang="tr-TR" dirty="0"/>
              <a:t>Entegrasyonunun Zorlukları</a:t>
            </a:r>
            <a:br>
              <a:rPr lang="tr-TR" dirty="0"/>
            </a:br>
            <a:endParaRPr lang="tr-TR" dirty="0"/>
          </a:p>
        </p:txBody>
      </p:sp>
      <p:sp>
        <p:nvSpPr>
          <p:cNvPr id="3" name="İçerik Yer Tutucusu 2"/>
          <p:cNvSpPr>
            <a:spLocks noGrp="1"/>
          </p:cNvSpPr>
          <p:nvPr>
            <p:ph idx="1"/>
          </p:nvPr>
        </p:nvSpPr>
        <p:spPr>
          <a:xfrm>
            <a:off x="1201783" y="1423851"/>
            <a:ext cx="10302829" cy="5029200"/>
          </a:xfrm>
        </p:spPr>
        <p:txBody>
          <a:bodyPr>
            <a:normAutofit/>
          </a:bodyPr>
          <a:lstStyle/>
          <a:p>
            <a:pPr algn="just">
              <a:buFont typeface="Wingdings" panose="05000000000000000000" pitchFamily="2" charset="2"/>
              <a:buChar char="q"/>
            </a:pPr>
            <a:r>
              <a:rPr lang="tr-TR" dirty="0">
                <a:solidFill>
                  <a:schemeClr val="tx1"/>
                </a:solidFill>
              </a:rPr>
              <a:t>İlk bakışta, en büyük zorluk, farklı ve genellikle uyumsuz kaynaklardan gelen verileri entegre etmenin teknik uygulamasıdır. Ancak, veri entegrasyonunun tamamında çok daha büyük bir zorluk yatmaktadır. </a:t>
            </a:r>
            <a:r>
              <a:rPr lang="tr-TR" dirty="0" smtClean="0">
                <a:solidFill>
                  <a:schemeClr val="tx1"/>
                </a:solidFill>
              </a:rPr>
              <a:t>Aşağıda veri entegrasyon aşamaları mevcuttur:</a:t>
            </a:r>
            <a:endParaRPr lang="tr-TR" dirty="0">
              <a:solidFill>
                <a:schemeClr val="tx1"/>
              </a:solidFill>
            </a:endParaRPr>
          </a:p>
          <a:p>
            <a:pPr algn="just">
              <a:buFont typeface="Wingdings" panose="05000000000000000000" pitchFamily="2" charset="2"/>
              <a:buChar char="ü"/>
            </a:pPr>
            <a:r>
              <a:rPr lang="tr-TR" b="1" dirty="0" smtClean="0">
                <a:solidFill>
                  <a:srgbClr val="FF0000"/>
                </a:solidFill>
              </a:rPr>
              <a:t>Tasarım:</a:t>
            </a:r>
            <a:r>
              <a:rPr lang="tr-TR" dirty="0" smtClean="0">
                <a:solidFill>
                  <a:srgbClr val="FF0000"/>
                </a:solidFill>
              </a:rPr>
              <a:t> </a:t>
            </a:r>
            <a:r>
              <a:rPr lang="tr-TR" dirty="0" smtClean="0">
                <a:solidFill>
                  <a:schemeClr val="tx1"/>
                </a:solidFill>
              </a:rPr>
              <a:t>Bir </a:t>
            </a:r>
            <a:r>
              <a:rPr lang="tr-TR" dirty="0">
                <a:solidFill>
                  <a:schemeClr val="tx1"/>
                </a:solidFill>
              </a:rPr>
              <a:t>şirket içindeki veri entegrasyonu girişimi, </a:t>
            </a:r>
            <a:r>
              <a:rPr lang="tr-TR" dirty="0" smtClean="0">
                <a:solidFill>
                  <a:schemeClr val="tx1"/>
                </a:solidFill>
              </a:rPr>
              <a:t>bilgi teknolojisi </a:t>
            </a:r>
            <a:r>
              <a:rPr lang="tr-TR" dirty="0">
                <a:solidFill>
                  <a:schemeClr val="tx1"/>
                </a:solidFill>
              </a:rPr>
              <a:t>değil, bir iş girişimi olmalıdır. </a:t>
            </a:r>
            <a:endParaRPr lang="tr-TR" dirty="0" smtClean="0">
              <a:solidFill>
                <a:schemeClr val="tx1"/>
              </a:solidFill>
            </a:endParaRPr>
          </a:p>
          <a:p>
            <a:pPr algn="just">
              <a:buFont typeface="Wingdings" panose="05000000000000000000" pitchFamily="2" charset="2"/>
              <a:buChar char="ü"/>
            </a:pPr>
            <a:r>
              <a:rPr lang="tr-TR" b="1" dirty="0" smtClean="0">
                <a:solidFill>
                  <a:srgbClr val="FF0000"/>
                </a:solidFill>
              </a:rPr>
              <a:t>Uygulama</a:t>
            </a:r>
            <a:r>
              <a:rPr lang="tr-TR" b="1" dirty="0">
                <a:solidFill>
                  <a:srgbClr val="FF0000"/>
                </a:solidFill>
              </a:rPr>
              <a:t>:</a:t>
            </a:r>
            <a:r>
              <a:rPr lang="tr-TR" dirty="0">
                <a:solidFill>
                  <a:srgbClr val="FF0000"/>
                </a:solidFill>
              </a:rPr>
              <a:t> </a:t>
            </a:r>
            <a:r>
              <a:rPr lang="tr-TR" dirty="0" smtClean="0">
                <a:solidFill>
                  <a:schemeClr val="tx1"/>
                </a:solidFill>
              </a:rPr>
              <a:t>Veri </a:t>
            </a:r>
            <a:r>
              <a:rPr lang="tr-TR" dirty="0">
                <a:solidFill>
                  <a:schemeClr val="tx1"/>
                </a:solidFill>
              </a:rPr>
              <a:t>ambarına yeni başlayan </a:t>
            </a:r>
            <a:r>
              <a:rPr lang="tr-TR" i="1" u="sng" dirty="0">
                <a:solidFill>
                  <a:srgbClr val="00B0F0"/>
                </a:solidFill>
              </a:rPr>
              <a:t>küçük şirketler ve işletmeler</a:t>
            </a:r>
            <a:r>
              <a:rPr lang="tr-TR" dirty="0">
                <a:solidFill>
                  <a:srgbClr val="00B0F0"/>
                </a:solidFill>
              </a:rPr>
              <a:t>, </a:t>
            </a:r>
            <a:r>
              <a:rPr lang="tr-TR" dirty="0">
                <a:solidFill>
                  <a:schemeClr val="tx1"/>
                </a:solidFill>
              </a:rPr>
              <a:t>çözümü uygulamak için </a:t>
            </a:r>
            <a:r>
              <a:rPr lang="tr-TR" dirty="0" smtClean="0">
                <a:solidFill>
                  <a:schemeClr val="tx1"/>
                </a:solidFill>
              </a:rPr>
              <a:t>kullanacakları </a:t>
            </a:r>
            <a:r>
              <a:rPr lang="tr-TR" dirty="0">
                <a:solidFill>
                  <a:schemeClr val="tx1"/>
                </a:solidFill>
              </a:rPr>
              <a:t>araçlar hakkında bir </a:t>
            </a:r>
            <a:r>
              <a:rPr lang="tr-TR" dirty="0" smtClean="0">
                <a:solidFill>
                  <a:schemeClr val="tx1"/>
                </a:solidFill>
              </a:rPr>
              <a:t>karara varmalıdır. </a:t>
            </a:r>
            <a:r>
              <a:rPr lang="tr-TR" dirty="0">
                <a:solidFill>
                  <a:schemeClr val="tx1"/>
                </a:solidFill>
              </a:rPr>
              <a:t>Daha </a:t>
            </a:r>
            <a:r>
              <a:rPr lang="tr-TR" i="1" u="sng" dirty="0">
                <a:solidFill>
                  <a:srgbClr val="00B0F0"/>
                </a:solidFill>
              </a:rPr>
              <a:t>büyük işletme</a:t>
            </a:r>
            <a:r>
              <a:rPr lang="tr-TR" i="1" dirty="0">
                <a:solidFill>
                  <a:srgbClr val="00B0F0"/>
                </a:solidFill>
              </a:rPr>
              <a:t> </a:t>
            </a:r>
            <a:r>
              <a:rPr lang="tr-TR" dirty="0">
                <a:solidFill>
                  <a:schemeClr val="tx1"/>
                </a:solidFill>
              </a:rPr>
              <a:t>veya başka veri entegrasyonu projelerine başlamış olan </a:t>
            </a:r>
            <a:r>
              <a:rPr lang="tr-TR" dirty="0" smtClean="0">
                <a:solidFill>
                  <a:schemeClr val="tx1"/>
                </a:solidFill>
              </a:rPr>
              <a:t>işletmeler, deneyim </a:t>
            </a:r>
            <a:r>
              <a:rPr lang="tr-TR" dirty="0">
                <a:solidFill>
                  <a:schemeClr val="tx1"/>
                </a:solidFill>
              </a:rPr>
              <a:t>sahibi olduklarından ve mevcut sistemi genişletebildikleri </a:t>
            </a:r>
            <a:r>
              <a:rPr lang="tr-TR" dirty="0" smtClean="0">
                <a:solidFill>
                  <a:schemeClr val="tx1"/>
                </a:solidFill>
              </a:rPr>
              <a:t>için </a:t>
            </a:r>
            <a:r>
              <a:rPr lang="tr-TR" dirty="0">
                <a:solidFill>
                  <a:schemeClr val="tx1"/>
                </a:solidFill>
              </a:rPr>
              <a:t>daha kolay bir konumdadır. </a:t>
            </a:r>
          </a:p>
          <a:p>
            <a:pPr algn="just">
              <a:buFont typeface="Wingdings" panose="05000000000000000000" pitchFamily="2" charset="2"/>
              <a:buChar char="ü"/>
            </a:pPr>
            <a:r>
              <a:rPr lang="tr-TR" b="1" dirty="0" smtClean="0">
                <a:solidFill>
                  <a:srgbClr val="FF0000"/>
                </a:solidFill>
              </a:rPr>
              <a:t>Test </a:t>
            </a:r>
            <a:r>
              <a:rPr lang="tr-TR" b="1" dirty="0">
                <a:solidFill>
                  <a:srgbClr val="FF0000"/>
                </a:solidFill>
              </a:rPr>
              <a:t>yapmak: </a:t>
            </a:r>
            <a:r>
              <a:rPr lang="tr-TR" dirty="0">
                <a:solidFill>
                  <a:schemeClr val="tx1"/>
                </a:solidFill>
              </a:rPr>
              <a:t>Uygulamanın dışında, birleştirilmiş verilerin doğru, eksiksiz ve güncel olduğundan emin olmak için uygun testlerin yapılması </a:t>
            </a:r>
            <a:r>
              <a:rPr lang="tr-TR" dirty="0" smtClean="0">
                <a:solidFill>
                  <a:schemeClr val="tx1"/>
                </a:solidFill>
              </a:rPr>
              <a:t>zorunludur.</a:t>
            </a:r>
          </a:p>
          <a:p>
            <a:pPr marL="0" indent="0" algn="just">
              <a:buNone/>
            </a:pPr>
            <a:r>
              <a:rPr lang="tr-TR" dirty="0">
                <a:solidFill>
                  <a:schemeClr val="tx1"/>
                </a:solidFill>
              </a:rPr>
              <a:t> </a:t>
            </a:r>
            <a:r>
              <a:rPr lang="tr-TR" dirty="0" smtClean="0">
                <a:solidFill>
                  <a:schemeClr val="tx1"/>
                </a:solidFill>
              </a:rPr>
              <a:t>            </a:t>
            </a:r>
            <a:r>
              <a:rPr lang="tr-TR" dirty="0" smtClean="0">
                <a:solidFill>
                  <a:srgbClr val="00B0F0"/>
                </a:solidFill>
              </a:rPr>
              <a:t>Performans Stres </a:t>
            </a:r>
            <a:r>
              <a:rPr lang="tr-TR" dirty="0">
                <a:solidFill>
                  <a:srgbClr val="00B0F0"/>
                </a:solidFill>
              </a:rPr>
              <a:t>testi (PST</a:t>
            </a:r>
            <a:r>
              <a:rPr lang="tr-TR" dirty="0" smtClean="0">
                <a:solidFill>
                  <a:srgbClr val="00B0F0"/>
                </a:solidFill>
              </a:rPr>
              <a:t>)</a:t>
            </a:r>
          </a:p>
          <a:p>
            <a:pPr marL="0" indent="0" algn="just">
              <a:buNone/>
            </a:pPr>
            <a:r>
              <a:rPr lang="tr-TR" dirty="0" smtClean="0">
                <a:solidFill>
                  <a:srgbClr val="00B0F0"/>
                </a:solidFill>
              </a:rPr>
              <a:t>             Teknik </a:t>
            </a:r>
            <a:r>
              <a:rPr lang="tr-TR" dirty="0">
                <a:solidFill>
                  <a:srgbClr val="00B0F0"/>
                </a:solidFill>
              </a:rPr>
              <a:t>Kabul Testi (TAT) </a:t>
            </a:r>
            <a:endParaRPr lang="tr-TR" dirty="0" smtClean="0">
              <a:solidFill>
                <a:srgbClr val="00B0F0"/>
              </a:solidFill>
            </a:endParaRPr>
          </a:p>
          <a:p>
            <a:pPr marL="0" indent="0" algn="just">
              <a:buNone/>
            </a:pPr>
            <a:r>
              <a:rPr lang="tr-TR" dirty="0" smtClean="0">
                <a:solidFill>
                  <a:srgbClr val="00B0F0"/>
                </a:solidFill>
              </a:rPr>
              <a:t>             Kullanıcı </a:t>
            </a:r>
            <a:r>
              <a:rPr lang="tr-TR" dirty="0">
                <a:solidFill>
                  <a:srgbClr val="00B0F0"/>
                </a:solidFill>
              </a:rPr>
              <a:t>Kabul Testi (UAT)</a:t>
            </a:r>
          </a:p>
          <a:p>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Sağ Ok 6"/>
          <p:cNvSpPr/>
          <p:nvPr/>
        </p:nvSpPr>
        <p:spPr>
          <a:xfrm>
            <a:off x="1854926" y="5051699"/>
            <a:ext cx="182880" cy="1436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8" name="Sağ Ok 7"/>
          <p:cNvSpPr/>
          <p:nvPr/>
        </p:nvSpPr>
        <p:spPr>
          <a:xfrm>
            <a:off x="1854926" y="5463664"/>
            <a:ext cx="182880" cy="1436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9" name="Sağ Ok 8"/>
          <p:cNvSpPr/>
          <p:nvPr/>
        </p:nvSpPr>
        <p:spPr>
          <a:xfrm>
            <a:off x="1854926" y="5875629"/>
            <a:ext cx="182880" cy="1436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922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87976" y="512462"/>
            <a:ext cx="9633910" cy="1280890"/>
          </a:xfrm>
        </p:spPr>
        <p:txBody>
          <a:bodyPr>
            <a:normAutofit fontScale="90000"/>
          </a:bodyPr>
          <a:lstStyle/>
          <a:p>
            <a:r>
              <a:rPr lang="tr-TR" dirty="0" smtClean="0"/>
              <a:t>11 - </a:t>
            </a:r>
            <a:r>
              <a:rPr lang="tr-TR" sz="4000" dirty="0" smtClean="0"/>
              <a:t>Veri </a:t>
            </a:r>
            <a:r>
              <a:rPr lang="tr-TR" sz="4000" dirty="0"/>
              <a:t>entegrasyonunun zorlukları nelerdir?</a:t>
            </a:r>
            <a:r>
              <a:rPr lang="tr-TR" dirty="0"/>
              <a:t/>
            </a:r>
            <a:br>
              <a:rPr lang="tr-TR" dirty="0"/>
            </a:br>
            <a:endParaRPr lang="tr-TR" dirty="0"/>
          </a:p>
        </p:txBody>
      </p:sp>
      <p:sp>
        <p:nvSpPr>
          <p:cNvPr id="3" name="İçerik Yer Tutucusu 2"/>
          <p:cNvSpPr>
            <a:spLocks noGrp="1"/>
          </p:cNvSpPr>
          <p:nvPr>
            <p:ph idx="1"/>
          </p:nvPr>
        </p:nvSpPr>
        <p:spPr>
          <a:xfrm>
            <a:off x="1311579" y="1436914"/>
            <a:ext cx="10193033" cy="5290457"/>
          </a:xfrm>
        </p:spPr>
        <p:txBody>
          <a:bodyPr>
            <a:normAutofit/>
          </a:bodyPr>
          <a:lstStyle/>
          <a:p>
            <a:pPr algn="just"/>
            <a:endParaRPr lang="tr-TR" b="1" dirty="0" smtClean="0"/>
          </a:p>
          <a:p>
            <a:pPr algn="just"/>
            <a:endParaRPr lang="tr-TR" b="1" dirty="0"/>
          </a:p>
          <a:p>
            <a:pPr algn="just"/>
            <a:endParaRPr lang="tr-TR" b="1" dirty="0" smtClean="0"/>
          </a:p>
          <a:p>
            <a:pPr algn="just"/>
            <a:endParaRPr lang="tr-TR" b="1" dirty="0"/>
          </a:p>
          <a:p>
            <a:pPr marL="0" indent="0" algn="just">
              <a:buNone/>
            </a:pPr>
            <a:endParaRPr lang="tr-TR" b="1" dirty="0" smtClean="0"/>
          </a:p>
          <a:p>
            <a:pPr algn="just"/>
            <a:endParaRPr lang="tr-TR" b="1" dirty="0"/>
          </a:p>
          <a:p>
            <a:pPr algn="just"/>
            <a:endParaRPr lang="tr-TR" b="1" dirty="0" smtClean="0"/>
          </a:p>
          <a:p>
            <a:pPr algn="just"/>
            <a:endParaRPr lang="tr-TR" b="1" dirty="0"/>
          </a:p>
          <a:p>
            <a:pPr algn="just"/>
            <a:endParaRPr lang="tr-TR" b="1" dirty="0" smtClean="0"/>
          </a:p>
          <a:p>
            <a:pPr algn="just"/>
            <a:endParaRPr lang="tr-TR" b="1" dirty="0"/>
          </a:p>
          <a:p>
            <a:pPr marL="0" indent="0" algn="just">
              <a:buNone/>
            </a:pPr>
            <a:endParaRPr lang="tr-TR" dirty="0"/>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17</a:t>
            </a:fld>
            <a:endParaRPr lang="en-US" dirty="0"/>
          </a:p>
        </p:txBody>
      </p:sp>
      <p:graphicFrame>
        <p:nvGraphicFramePr>
          <p:cNvPr id="6" name="Tablo 5"/>
          <p:cNvGraphicFramePr>
            <a:graphicFrameLocks noGrp="1"/>
          </p:cNvGraphicFramePr>
          <p:nvPr>
            <p:extLst>
              <p:ext uri="{D42A27DB-BD31-4B8C-83A1-F6EECF244321}">
                <p14:modId xmlns:p14="http://schemas.microsoft.com/office/powerpoint/2010/main" val="1481962887"/>
              </p:ext>
            </p:extLst>
          </p:nvPr>
        </p:nvGraphicFramePr>
        <p:xfrm>
          <a:off x="1311578" y="1706519"/>
          <a:ext cx="5637861" cy="370840"/>
        </p:xfrm>
        <a:graphic>
          <a:graphicData uri="http://schemas.openxmlformats.org/drawingml/2006/table">
            <a:tbl>
              <a:tblPr firstRow="1" bandRow="1">
                <a:tableStyleId>{9DCAF9ED-07DC-4A11-8D7F-57B35C25682E}</a:tableStyleId>
              </a:tblPr>
              <a:tblGrid>
                <a:gridCol w="5637861">
                  <a:extLst>
                    <a:ext uri="{9D8B030D-6E8A-4147-A177-3AD203B41FA5}">
                      <a16:colId xmlns:a16="http://schemas.microsoft.com/office/drawing/2014/main" val="4177400770"/>
                    </a:ext>
                  </a:extLst>
                </a:gridCol>
              </a:tblGrid>
              <a:tr h="370840">
                <a:tc>
                  <a:txBody>
                    <a:bodyPr/>
                    <a:lstStyle/>
                    <a:p>
                      <a:r>
                        <a:rPr lang="tr-TR" b="1" dirty="0" smtClean="0"/>
                        <a:t>1 ) Veri entegrasyon platformlarını kullanma zorluğu</a:t>
                      </a:r>
                      <a:endParaRPr lang="tr-TR" dirty="0"/>
                    </a:p>
                  </a:txBody>
                  <a:tcPr/>
                </a:tc>
                <a:extLst>
                  <a:ext uri="{0D108BD9-81ED-4DB2-BD59-A6C34878D82A}">
                    <a16:rowId xmlns:a16="http://schemas.microsoft.com/office/drawing/2014/main" val="4227313633"/>
                  </a:ext>
                </a:extLst>
              </a:tr>
            </a:tbl>
          </a:graphicData>
        </a:graphic>
      </p:graphicFrame>
      <p:graphicFrame>
        <p:nvGraphicFramePr>
          <p:cNvPr id="7" name="Tablo 6"/>
          <p:cNvGraphicFramePr>
            <a:graphicFrameLocks noGrp="1"/>
          </p:cNvGraphicFramePr>
          <p:nvPr>
            <p:extLst>
              <p:ext uri="{D42A27DB-BD31-4B8C-83A1-F6EECF244321}">
                <p14:modId xmlns:p14="http://schemas.microsoft.com/office/powerpoint/2010/main" val="1252159230"/>
              </p:ext>
            </p:extLst>
          </p:nvPr>
        </p:nvGraphicFramePr>
        <p:xfrm>
          <a:off x="6126482" y="2515466"/>
          <a:ext cx="5378130" cy="370840"/>
        </p:xfrm>
        <a:graphic>
          <a:graphicData uri="http://schemas.openxmlformats.org/drawingml/2006/table">
            <a:tbl>
              <a:tblPr firstRow="1" bandRow="1">
                <a:tableStyleId>{5C22544A-7EE6-4342-B048-85BDC9FD1C3A}</a:tableStyleId>
              </a:tblPr>
              <a:tblGrid>
                <a:gridCol w="5378130">
                  <a:extLst>
                    <a:ext uri="{9D8B030D-6E8A-4147-A177-3AD203B41FA5}">
                      <a16:colId xmlns:a16="http://schemas.microsoft.com/office/drawing/2014/main" val="4232179339"/>
                    </a:ext>
                  </a:extLst>
                </a:gridCol>
              </a:tblGrid>
              <a:tr h="370840">
                <a:tc>
                  <a:txBody>
                    <a:bodyPr/>
                    <a:lstStyle/>
                    <a:p>
                      <a:r>
                        <a:rPr lang="tr-TR" b="1" dirty="0" smtClean="0">
                          <a:solidFill>
                            <a:schemeClr val="tx1"/>
                          </a:solidFill>
                        </a:rPr>
                        <a:t>2 ) Veri entegrasyon altyapısının maliyet sorunları</a:t>
                      </a:r>
                      <a:endParaRPr lang="tr-TR"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3633709294"/>
                  </a:ext>
                </a:extLst>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1052952011"/>
              </p:ext>
            </p:extLst>
          </p:nvPr>
        </p:nvGraphicFramePr>
        <p:xfrm>
          <a:off x="1311576" y="3320452"/>
          <a:ext cx="5637861" cy="370840"/>
        </p:xfrm>
        <a:graphic>
          <a:graphicData uri="http://schemas.openxmlformats.org/drawingml/2006/table">
            <a:tbl>
              <a:tblPr firstRow="1" bandRow="1">
                <a:tableStyleId>{9DCAF9ED-07DC-4A11-8D7F-57B35C25682E}</a:tableStyleId>
              </a:tblPr>
              <a:tblGrid>
                <a:gridCol w="5637861">
                  <a:extLst>
                    <a:ext uri="{9D8B030D-6E8A-4147-A177-3AD203B41FA5}">
                      <a16:colId xmlns:a16="http://schemas.microsoft.com/office/drawing/2014/main" val="4177400770"/>
                    </a:ext>
                  </a:extLst>
                </a:gridCol>
              </a:tblGrid>
              <a:tr h="370840">
                <a:tc>
                  <a:txBody>
                    <a:bodyPr/>
                    <a:lstStyle/>
                    <a:p>
                      <a:r>
                        <a:rPr lang="tr-TR" b="1" dirty="0" smtClean="0"/>
                        <a:t>3 ) Veri anlamsal sorunları</a:t>
                      </a:r>
                      <a:endParaRPr lang="tr-TR" dirty="0"/>
                    </a:p>
                  </a:txBody>
                  <a:tcPr/>
                </a:tc>
                <a:extLst>
                  <a:ext uri="{0D108BD9-81ED-4DB2-BD59-A6C34878D82A}">
                    <a16:rowId xmlns:a16="http://schemas.microsoft.com/office/drawing/2014/main" val="4227313633"/>
                  </a:ext>
                </a:extLst>
              </a:tr>
            </a:tbl>
          </a:graphicData>
        </a:graphic>
      </p:graphicFrame>
      <p:graphicFrame>
        <p:nvGraphicFramePr>
          <p:cNvPr id="9" name="Tablo 8"/>
          <p:cNvGraphicFramePr>
            <a:graphicFrameLocks noGrp="1"/>
          </p:cNvGraphicFramePr>
          <p:nvPr>
            <p:extLst>
              <p:ext uri="{D42A27DB-BD31-4B8C-83A1-F6EECF244321}">
                <p14:modId xmlns:p14="http://schemas.microsoft.com/office/powerpoint/2010/main" val="3865127138"/>
              </p:ext>
            </p:extLst>
          </p:nvPr>
        </p:nvGraphicFramePr>
        <p:xfrm>
          <a:off x="6126482" y="4129399"/>
          <a:ext cx="5378130" cy="370840"/>
        </p:xfrm>
        <a:graphic>
          <a:graphicData uri="http://schemas.openxmlformats.org/drawingml/2006/table">
            <a:tbl>
              <a:tblPr firstRow="1" bandRow="1">
                <a:tableStyleId>{5C22544A-7EE6-4342-B048-85BDC9FD1C3A}</a:tableStyleId>
              </a:tblPr>
              <a:tblGrid>
                <a:gridCol w="5378130">
                  <a:extLst>
                    <a:ext uri="{9D8B030D-6E8A-4147-A177-3AD203B41FA5}">
                      <a16:colId xmlns:a16="http://schemas.microsoft.com/office/drawing/2014/main" val="4232179339"/>
                    </a:ext>
                  </a:extLst>
                </a:gridCol>
              </a:tblGrid>
              <a:tr h="370840">
                <a:tc>
                  <a:txBody>
                    <a:bodyPr/>
                    <a:lstStyle/>
                    <a:p>
                      <a:r>
                        <a:rPr lang="tr-TR" b="1" dirty="0" smtClean="0">
                          <a:solidFill>
                            <a:schemeClr val="tx1"/>
                          </a:solidFill>
                        </a:rPr>
                        <a:t>4 ) Veri Yönetim Araçları</a:t>
                      </a:r>
                      <a:endParaRPr lang="tr-TR"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3633709294"/>
                  </a:ext>
                </a:extLst>
              </a:tr>
            </a:tbl>
          </a:graphicData>
        </a:graphic>
      </p:graphicFrame>
      <p:graphicFrame>
        <p:nvGraphicFramePr>
          <p:cNvPr id="10" name="Tablo 9"/>
          <p:cNvGraphicFramePr>
            <a:graphicFrameLocks noGrp="1"/>
          </p:cNvGraphicFramePr>
          <p:nvPr>
            <p:extLst>
              <p:ext uri="{D42A27DB-BD31-4B8C-83A1-F6EECF244321}">
                <p14:modId xmlns:p14="http://schemas.microsoft.com/office/powerpoint/2010/main" val="1875207584"/>
              </p:ext>
            </p:extLst>
          </p:nvPr>
        </p:nvGraphicFramePr>
        <p:xfrm>
          <a:off x="1311576" y="4934385"/>
          <a:ext cx="5637861" cy="370840"/>
        </p:xfrm>
        <a:graphic>
          <a:graphicData uri="http://schemas.openxmlformats.org/drawingml/2006/table">
            <a:tbl>
              <a:tblPr firstRow="1" bandRow="1">
                <a:tableStyleId>{9DCAF9ED-07DC-4A11-8D7F-57B35C25682E}</a:tableStyleId>
              </a:tblPr>
              <a:tblGrid>
                <a:gridCol w="5637861">
                  <a:extLst>
                    <a:ext uri="{9D8B030D-6E8A-4147-A177-3AD203B41FA5}">
                      <a16:colId xmlns:a16="http://schemas.microsoft.com/office/drawing/2014/main" val="4177400770"/>
                    </a:ext>
                  </a:extLst>
                </a:gridCol>
              </a:tblGrid>
              <a:tr h="370840">
                <a:tc>
                  <a:txBody>
                    <a:bodyPr/>
                    <a:lstStyle/>
                    <a:p>
                      <a:r>
                        <a:rPr lang="tr-TR" b="1" dirty="0" smtClean="0"/>
                        <a:t>5 ) Bir Strateji Seçme</a:t>
                      </a:r>
                      <a:endParaRPr lang="tr-TR" dirty="0"/>
                    </a:p>
                  </a:txBody>
                  <a:tcPr/>
                </a:tc>
                <a:extLst>
                  <a:ext uri="{0D108BD9-81ED-4DB2-BD59-A6C34878D82A}">
                    <a16:rowId xmlns:a16="http://schemas.microsoft.com/office/drawing/2014/main" val="4227313633"/>
                  </a:ext>
                </a:extLst>
              </a:tr>
            </a:tbl>
          </a:graphicData>
        </a:graphic>
      </p:graphicFrame>
      <p:graphicFrame>
        <p:nvGraphicFramePr>
          <p:cNvPr id="11" name="Tablo 10"/>
          <p:cNvGraphicFramePr>
            <a:graphicFrameLocks noGrp="1"/>
          </p:cNvGraphicFramePr>
          <p:nvPr>
            <p:extLst>
              <p:ext uri="{D42A27DB-BD31-4B8C-83A1-F6EECF244321}">
                <p14:modId xmlns:p14="http://schemas.microsoft.com/office/powerpoint/2010/main" val="4061785904"/>
              </p:ext>
            </p:extLst>
          </p:nvPr>
        </p:nvGraphicFramePr>
        <p:xfrm>
          <a:off x="6126482" y="5739371"/>
          <a:ext cx="5378130" cy="370840"/>
        </p:xfrm>
        <a:graphic>
          <a:graphicData uri="http://schemas.openxmlformats.org/drawingml/2006/table">
            <a:tbl>
              <a:tblPr firstRow="1" bandRow="1">
                <a:tableStyleId>{5C22544A-7EE6-4342-B048-85BDC9FD1C3A}</a:tableStyleId>
              </a:tblPr>
              <a:tblGrid>
                <a:gridCol w="5378130">
                  <a:extLst>
                    <a:ext uri="{9D8B030D-6E8A-4147-A177-3AD203B41FA5}">
                      <a16:colId xmlns:a16="http://schemas.microsoft.com/office/drawing/2014/main" val="4232179339"/>
                    </a:ext>
                  </a:extLst>
                </a:gridCol>
              </a:tblGrid>
              <a:tr h="370840">
                <a:tc>
                  <a:txBody>
                    <a:bodyPr/>
                    <a:lstStyle/>
                    <a:p>
                      <a:r>
                        <a:rPr lang="tr-TR" b="1" dirty="0" smtClean="0">
                          <a:solidFill>
                            <a:schemeClr val="tx1"/>
                          </a:solidFill>
                        </a:rPr>
                        <a:t>6 ) Verileri</a:t>
                      </a:r>
                      <a:r>
                        <a:rPr lang="tr-TR" b="1" baseline="0" dirty="0" smtClean="0">
                          <a:solidFill>
                            <a:schemeClr val="tx1"/>
                          </a:solidFill>
                        </a:rPr>
                        <a:t> Getirme</a:t>
                      </a:r>
                      <a:endParaRPr lang="tr-TR"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3633709294"/>
                  </a:ext>
                </a:extLst>
              </a:tr>
            </a:tbl>
          </a:graphicData>
        </a:graphic>
      </p:graphicFrame>
    </p:spTree>
    <p:extLst>
      <p:ext uri="{BB962C8B-B14F-4D97-AF65-F5344CB8AC3E}">
        <p14:creationId xmlns:p14="http://schemas.microsoft.com/office/powerpoint/2010/main" val="216681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978332" y="624110"/>
            <a:ext cx="7990703" cy="1280890"/>
          </a:xfrm>
        </p:spPr>
        <p:txBody>
          <a:bodyPr>
            <a:normAutofit/>
          </a:bodyPr>
          <a:lstStyle/>
          <a:p>
            <a:pPr fontAlgn="t"/>
            <a:r>
              <a:rPr lang="tr-TR" dirty="0" smtClean="0"/>
              <a:t>12 - Veri </a:t>
            </a:r>
            <a:r>
              <a:rPr lang="tr-TR" dirty="0"/>
              <a:t>Entegrasyon Araçları</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8" y="1515291"/>
            <a:ext cx="6891895" cy="4801009"/>
          </a:xfrm>
        </p:spPr>
        <p:txBody>
          <a:bodyPr>
            <a:normAutofit/>
          </a:bodyPr>
          <a:lstStyle/>
          <a:p>
            <a:pPr algn="just" fontAlgn="t">
              <a:buFont typeface="Wingdings" panose="05000000000000000000" pitchFamily="2" charset="2"/>
              <a:buChar char="q"/>
            </a:pPr>
            <a:r>
              <a:rPr lang="tr-TR" dirty="0">
                <a:solidFill>
                  <a:schemeClr val="tx1"/>
                </a:solidFill>
              </a:rPr>
              <a:t>Veri entegrasyonu için kullanılan “geleneksel” </a:t>
            </a:r>
            <a:r>
              <a:rPr lang="tr-TR" dirty="0" smtClean="0">
                <a:solidFill>
                  <a:schemeClr val="tx1"/>
                </a:solidFill>
              </a:rPr>
              <a:t>araçlar gelişmeye </a:t>
            </a:r>
            <a:r>
              <a:rPr lang="tr-TR" dirty="0">
                <a:solidFill>
                  <a:schemeClr val="tx1"/>
                </a:solidFill>
              </a:rPr>
              <a:t>devam etmektedir. </a:t>
            </a:r>
            <a:endParaRPr lang="tr-TR" dirty="0" smtClean="0">
              <a:solidFill>
                <a:schemeClr val="tx1"/>
              </a:solidFill>
            </a:endParaRPr>
          </a:p>
          <a:p>
            <a:pPr algn="just" fontAlgn="t">
              <a:buFont typeface="Wingdings" panose="05000000000000000000" pitchFamily="2" charset="2"/>
              <a:buChar char="q"/>
            </a:pPr>
            <a:r>
              <a:rPr lang="tr-TR" dirty="0" smtClean="0">
                <a:solidFill>
                  <a:schemeClr val="tx1"/>
                </a:solidFill>
              </a:rPr>
              <a:t>Entegrasyon </a:t>
            </a:r>
            <a:r>
              <a:rPr lang="tr-TR" dirty="0">
                <a:solidFill>
                  <a:schemeClr val="tx1"/>
                </a:solidFill>
              </a:rPr>
              <a:t>teknolojileri</a:t>
            </a:r>
            <a:r>
              <a:rPr lang="tr-TR" dirty="0" smtClean="0">
                <a:solidFill>
                  <a:schemeClr val="tx1"/>
                </a:solidFill>
              </a:rPr>
              <a:t>, Veri </a:t>
            </a:r>
            <a:r>
              <a:rPr lang="tr-TR" dirty="0">
                <a:solidFill>
                  <a:schemeClr val="tx1"/>
                </a:solidFill>
              </a:rPr>
              <a:t>Kalitesini ve profil oluşturmayı desteklemek için ortak bir platforma sahip olmalıdır</a:t>
            </a:r>
            <a:r>
              <a:rPr lang="tr-TR" dirty="0" smtClean="0">
                <a:solidFill>
                  <a:schemeClr val="tx1"/>
                </a:solidFill>
              </a:rPr>
              <a:t>.</a:t>
            </a:r>
            <a:endParaRPr lang="tr-TR" dirty="0">
              <a:solidFill>
                <a:schemeClr val="tx1"/>
              </a:solidFill>
            </a:endParaRPr>
          </a:p>
          <a:p>
            <a:pPr algn="just" fontAlgn="t">
              <a:buFont typeface="Wingdings" panose="05000000000000000000" pitchFamily="2" charset="2"/>
              <a:buChar char="q"/>
            </a:pPr>
            <a:r>
              <a:rPr lang="tr-TR" dirty="0">
                <a:solidFill>
                  <a:schemeClr val="tx1"/>
                </a:solidFill>
              </a:rPr>
              <a:t>Modern </a:t>
            </a:r>
            <a:r>
              <a:rPr lang="tr-TR" dirty="0" smtClean="0">
                <a:solidFill>
                  <a:schemeClr val="tx1"/>
                </a:solidFill>
              </a:rPr>
              <a:t>şirketler hatta </a:t>
            </a:r>
            <a:r>
              <a:rPr lang="tr-TR" dirty="0">
                <a:solidFill>
                  <a:schemeClr val="tx1"/>
                </a:solidFill>
              </a:rPr>
              <a:t>daha küçük olanlar bile </a:t>
            </a:r>
            <a:r>
              <a:rPr lang="tr-TR" dirty="0" smtClean="0">
                <a:solidFill>
                  <a:schemeClr val="tx1"/>
                </a:solidFill>
              </a:rPr>
              <a:t>günlük işlemlerinde </a:t>
            </a:r>
            <a:r>
              <a:rPr lang="tr-TR" dirty="0">
                <a:solidFill>
                  <a:schemeClr val="tx1"/>
                </a:solidFill>
              </a:rPr>
              <a:t>kendilerine yardımcı olacak çok sayıda dijital araç </a:t>
            </a:r>
            <a:r>
              <a:rPr lang="tr-TR" dirty="0" smtClean="0">
                <a:solidFill>
                  <a:schemeClr val="tx1"/>
                </a:solidFill>
              </a:rPr>
              <a:t>kullanmışlardır.</a:t>
            </a:r>
            <a:r>
              <a:rPr lang="tr-TR" dirty="0">
                <a:solidFill>
                  <a:schemeClr val="tx1"/>
                </a:solidFill>
              </a:rPr>
              <a:t> Bunlar, pazarlama ve satış araçlarından lojistik ve </a:t>
            </a:r>
            <a:r>
              <a:rPr lang="tr-TR" dirty="0" err="1">
                <a:solidFill>
                  <a:schemeClr val="tx1"/>
                </a:solidFill>
              </a:rPr>
              <a:t>işlemsel</a:t>
            </a:r>
            <a:r>
              <a:rPr lang="tr-TR" dirty="0">
                <a:solidFill>
                  <a:schemeClr val="tx1"/>
                </a:solidFill>
              </a:rPr>
              <a:t> işleme araçlarına kadar değişebilir</a:t>
            </a:r>
            <a:r>
              <a:rPr lang="tr-TR" dirty="0" smtClean="0">
                <a:solidFill>
                  <a:schemeClr val="tx1"/>
                </a:solidFill>
              </a:rPr>
              <a:t>.</a:t>
            </a:r>
          </a:p>
          <a:p>
            <a:pPr marL="0" indent="0" algn="just" fontAlgn="t">
              <a:buNone/>
            </a:pPr>
            <a:endParaRPr lang="tr-TR" dirty="0" smtClean="0">
              <a:solidFill>
                <a:schemeClr val="tx1"/>
              </a:solidFill>
            </a:endParaRPr>
          </a:p>
          <a:p>
            <a:pPr algn="just" fontAlgn="t">
              <a:buFont typeface="Wingdings" panose="05000000000000000000" pitchFamily="2" charset="2"/>
              <a:buChar char="q"/>
            </a:pPr>
            <a:r>
              <a:rPr lang="tr-TR" dirty="0">
                <a:solidFill>
                  <a:srgbClr val="FF0000"/>
                </a:solidFill>
              </a:rPr>
              <a:t>Örneğin, </a:t>
            </a:r>
            <a:r>
              <a:rPr lang="tr-TR" dirty="0">
                <a:solidFill>
                  <a:schemeClr val="tx1"/>
                </a:solidFill>
              </a:rPr>
              <a:t>on çalışanı olan küçük bir işletme, veri entegrasyonuna ihtiyacı olmadığını düşünebilir, ancak teknoloji yığınlarını toplayalım: </a:t>
            </a:r>
          </a:p>
          <a:p>
            <a:pPr marL="0" indent="0" algn="just" fontAlgn="t">
              <a:buNone/>
            </a:pPr>
            <a:endParaRPr lang="tr-TR" dirty="0">
              <a:solidFill>
                <a:schemeClr val="tx1"/>
              </a:solidFill>
            </a:endParaRPr>
          </a:p>
          <a:p>
            <a:pPr marL="0" indent="0" algn="just" fontAlgn="t">
              <a:buNone/>
            </a:pPr>
            <a:endParaRPr lang="tr-TR" dirty="0">
              <a:solidFill>
                <a:schemeClr val="tx1"/>
              </a:solidFill>
            </a:endParaRPr>
          </a:p>
          <a:p>
            <a:pPr marL="0" indent="0" algn="just" fontAlgn="t">
              <a:buNone/>
            </a:pPr>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982" y="1905000"/>
            <a:ext cx="3275092" cy="3019697"/>
          </a:xfrm>
          <a:prstGeom prst="rect">
            <a:avLst/>
          </a:prstGeom>
        </p:spPr>
      </p:pic>
    </p:spTree>
    <p:extLst>
      <p:ext uri="{BB962C8B-B14F-4D97-AF65-F5344CB8AC3E}">
        <p14:creationId xmlns:p14="http://schemas.microsoft.com/office/powerpoint/2010/main" val="167643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00400" y="624110"/>
            <a:ext cx="8304212" cy="1280890"/>
          </a:xfrm>
        </p:spPr>
        <p:txBody>
          <a:bodyPr/>
          <a:lstStyle/>
          <a:p>
            <a:r>
              <a:rPr lang="tr-TR" dirty="0" smtClean="0"/>
              <a:t>12 - Veri </a:t>
            </a:r>
            <a:r>
              <a:rPr lang="tr-TR" dirty="0"/>
              <a:t>Entegrasyonu </a:t>
            </a:r>
            <a:r>
              <a:rPr lang="tr-TR" dirty="0" smtClean="0"/>
              <a:t>Araçları</a:t>
            </a:r>
            <a:r>
              <a:rPr lang="tr-TR" b="1" dirty="0"/>
              <a:t/>
            </a:r>
            <a:br>
              <a:rPr lang="tr-TR" b="1" dirty="0"/>
            </a:br>
            <a:endParaRPr lang="tr-TR" dirty="0"/>
          </a:p>
        </p:txBody>
      </p:sp>
      <p:sp>
        <p:nvSpPr>
          <p:cNvPr id="3" name="İçerik Yer Tutucusu 2"/>
          <p:cNvSpPr>
            <a:spLocks noGrp="1"/>
          </p:cNvSpPr>
          <p:nvPr>
            <p:ph idx="1"/>
          </p:nvPr>
        </p:nvSpPr>
        <p:spPr>
          <a:xfrm>
            <a:off x="1311579" y="1397727"/>
            <a:ext cx="10193032" cy="5577840"/>
          </a:xfrm>
        </p:spPr>
        <p:txBody>
          <a:bodyPr>
            <a:normAutofit/>
          </a:bodyPr>
          <a:lstStyle/>
          <a:p>
            <a:pPr algn="just">
              <a:buFont typeface="Wingdings" panose="05000000000000000000" pitchFamily="2" charset="2"/>
              <a:buChar char="ü"/>
            </a:pPr>
            <a:r>
              <a:rPr lang="tr-TR" dirty="0" smtClean="0">
                <a:solidFill>
                  <a:schemeClr val="tx1"/>
                </a:solidFill>
              </a:rPr>
              <a:t>E-posta </a:t>
            </a:r>
            <a:r>
              <a:rPr lang="tr-TR" dirty="0">
                <a:solidFill>
                  <a:schemeClr val="tx1"/>
                </a:solidFill>
              </a:rPr>
              <a:t>aracı </a:t>
            </a:r>
          </a:p>
          <a:p>
            <a:pPr algn="just">
              <a:buFont typeface="Wingdings" panose="05000000000000000000" pitchFamily="2" charset="2"/>
              <a:buChar char="ü"/>
            </a:pPr>
            <a:r>
              <a:rPr lang="tr-TR" dirty="0">
                <a:solidFill>
                  <a:schemeClr val="tx1"/>
                </a:solidFill>
              </a:rPr>
              <a:t>CRM </a:t>
            </a:r>
          </a:p>
          <a:p>
            <a:pPr algn="just">
              <a:buFont typeface="Wingdings" panose="05000000000000000000" pitchFamily="2" charset="2"/>
              <a:buChar char="ü"/>
            </a:pPr>
            <a:r>
              <a:rPr lang="tr-TR" dirty="0" smtClean="0">
                <a:solidFill>
                  <a:schemeClr val="tx1"/>
                </a:solidFill>
              </a:rPr>
              <a:t>Web </a:t>
            </a:r>
            <a:r>
              <a:rPr lang="tr-TR" dirty="0">
                <a:solidFill>
                  <a:schemeClr val="tx1"/>
                </a:solidFill>
              </a:rPr>
              <a:t>barındırıcısı </a:t>
            </a:r>
          </a:p>
          <a:p>
            <a:pPr algn="just">
              <a:buFont typeface="Wingdings" panose="05000000000000000000" pitchFamily="2" charset="2"/>
              <a:buChar char="ü"/>
            </a:pPr>
            <a:r>
              <a:rPr lang="tr-TR" dirty="0" smtClean="0">
                <a:solidFill>
                  <a:schemeClr val="tx1"/>
                </a:solidFill>
              </a:rPr>
              <a:t>Sosyal </a:t>
            </a:r>
            <a:r>
              <a:rPr lang="tr-TR" dirty="0">
                <a:solidFill>
                  <a:schemeClr val="tx1"/>
                </a:solidFill>
              </a:rPr>
              <a:t>medya aracı </a:t>
            </a:r>
          </a:p>
          <a:p>
            <a:pPr algn="just">
              <a:buFont typeface="Wingdings" panose="05000000000000000000" pitchFamily="2" charset="2"/>
              <a:buChar char="ü"/>
            </a:pPr>
            <a:r>
              <a:rPr lang="tr-TR" dirty="0" smtClean="0">
                <a:solidFill>
                  <a:schemeClr val="tx1"/>
                </a:solidFill>
              </a:rPr>
              <a:t>Trafik </a:t>
            </a:r>
            <a:r>
              <a:rPr lang="tr-TR" dirty="0">
                <a:solidFill>
                  <a:schemeClr val="tx1"/>
                </a:solidFill>
              </a:rPr>
              <a:t>analiz aracı </a:t>
            </a:r>
          </a:p>
          <a:p>
            <a:pPr algn="just">
              <a:buFont typeface="Wingdings" panose="05000000000000000000" pitchFamily="2" charset="2"/>
              <a:buChar char="ü"/>
            </a:pPr>
            <a:r>
              <a:rPr lang="tr-TR" dirty="0" smtClean="0">
                <a:solidFill>
                  <a:schemeClr val="tx1"/>
                </a:solidFill>
              </a:rPr>
              <a:t>SMS </a:t>
            </a:r>
            <a:r>
              <a:rPr lang="tr-TR" dirty="0">
                <a:solidFill>
                  <a:schemeClr val="tx1"/>
                </a:solidFill>
              </a:rPr>
              <a:t>aracı </a:t>
            </a:r>
          </a:p>
          <a:p>
            <a:pPr algn="just">
              <a:buFont typeface="Wingdings" panose="05000000000000000000" pitchFamily="2" charset="2"/>
              <a:buChar char="ü"/>
            </a:pPr>
            <a:r>
              <a:rPr lang="tr-TR" dirty="0" smtClean="0">
                <a:solidFill>
                  <a:schemeClr val="tx1"/>
                </a:solidFill>
              </a:rPr>
              <a:t>Canlı </a:t>
            </a:r>
            <a:r>
              <a:rPr lang="tr-TR" dirty="0">
                <a:solidFill>
                  <a:schemeClr val="tx1"/>
                </a:solidFill>
              </a:rPr>
              <a:t>sohbet aracı </a:t>
            </a:r>
          </a:p>
          <a:p>
            <a:pPr algn="just">
              <a:buFont typeface="Wingdings" panose="05000000000000000000" pitchFamily="2" charset="2"/>
              <a:buChar char="ü"/>
            </a:pPr>
            <a:r>
              <a:rPr lang="tr-TR" dirty="0" smtClean="0">
                <a:solidFill>
                  <a:schemeClr val="tx1"/>
                </a:solidFill>
              </a:rPr>
              <a:t>Müşteri </a:t>
            </a:r>
            <a:r>
              <a:rPr lang="tr-TR" dirty="0">
                <a:solidFill>
                  <a:schemeClr val="tx1"/>
                </a:solidFill>
              </a:rPr>
              <a:t>adayı yakalama tasarım aracı </a:t>
            </a:r>
          </a:p>
          <a:p>
            <a:pPr algn="just">
              <a:buFont typeface="Wingdings" panose="05000000000000000000" pitchFamily="2" charset="2"/>
              <a:buChar char="ü"/>
            </a:pPr>
            <a:r>
              <a:rPr lang="tr-TR" dirty="0" smtClean="0">
                <a:solidFill>
                  <a:schemeClr val="tx1"/>
                </a:solidFill>
              </a:rPr>
              <a:t>Ödeme </a:t>
            </a:r>
            <a:r>
              <a:rPr lang="tr-TR" dirty="0">
                <a:solidFill>
                  <a:schemeClr val="tx1"/>
                </a:solidFill>
              </a:rPr>
              <a:t>aracı </a:t>
            </a:r>
          </a:p>
          <a:p>
            <a:pPr algn="just">
              <a:buFont typeface="Wingdings" panose="05000000000000000000" pitchFamily="2" charset="2"/>
              <a:buChar char="§"/>
            </a:pPr>
            <a:r>
              <a:rPr lang="tr-TR" dirty="0" smtClean="0">
                <a:solidFill>
                  <a:schemeClr val="tx1"/>
                </a:solidFill>
              </a:rPr>
              <a:t>Bu </a:t>
            </a:r>
            <a:r>
              <a:rPr lang="tr-TR" dirty="0">
                <a:solidFill>
                  <a:schemeClr val="tx1"/>
                </a:solidFill>
              </a:rPr>
              <a:t>analizden, temel </a:t>
            </a:r>
            <a:r>
              <a:rPr lang="tr-TR" dirty="0" err="1">
                <a:solidFill>
                  <a:schemeClr val="tx1"/>
                </a:solidFill>
              </a:rPr>
              <a:t>operasyonel</a:t>
            </a:r>
            <a:r>
              <a:rPr lang="tr-TR" dirty="0">
                <a:solidFill>
                  <a:schemeClr val="tx1"/>
                </a:solidFill>
              </a:rPr>
              <a:t> ihtiyaçları olan küçük bir ekibin bile birden fazla araç kullandığını görebiliriz; tüm bu </a:t>
            </a:r>
            <a:r>
              <a:rPr lang="tr-TR" dirty="0" smtClean="0">
                <a:solidFill>
                  <a:schemeClr val="tx1"/>
                </a:solidFill>
              </a:rPr>
              <a:t>araçlar entegrasyon </a:t>
            </a:r>
            <a:r>
              <a:rPr lang="tr-TR" dirty="0">
                <a:solidFill>
                  <a:schemeClr val="tx1"/>
                </a:solidFill>
              </a:rPr>
              <a:t>süreçleri olmadan zararlı veri </a:t>
            </a:r>
            <a:r>
              <a:rPr lang="tr-TR" dirty="0" smtClean="0">
                <a:solidFill>
                  <a:schemeClr val="tx1"/>
                </a:solidFill>
              </a:rPr>
              <a:t>silolarına</a:t>
            </a:r>
            <a:r>
              <a:rPr lang="tr-TR" dirty="0">
                <a:solidFill>
                  <a:schemeClr val="tx1"/>
                </a:solidFill>
              </a:rPr>
              <a:t> </a:t>
            </a:r>
            <a:r>
              <a:rPr lang="tr-TR" dirty="0" smtClean="0">
                <a:solidFill>
                  <a:schemeClr val="tx1"/>
                </a:solidFill>
              </a:rPr>
              <a:t>neden </a:t>
            </a:r>
            <a:r>
              <a:rPr lang="tr-TR" dirty="0">
                <a:solidFill>
                  <a:schemeClr val="tx1"/>
                </a:solidFill>
              </a:rPr>
              <a:t>olacak veriler </a:t>
            </a:r>
            <a:r>
              <a:rPr lang="tr-TR" dirty="0" smtClean="0">
                <a:solidFill>
                  <a:schemeClr val="tx1"/>
                </a:solidFill>
              </a:rPr>
              <a:t>oluşturur</a:t>
            </a:r>
            <a:r>
              <a:rPr lang="tr-TR" dirty="0">
                <a:solidFill>
                  <a:schemeClr val="tx1"/>
                </a:solidFill>
              </a:rPr>
              <a:t>. </a:t>
            </a:r>
          </a:p>
          <a:p>
            <a:pPr marL="0" indent="0">
              <a:buNone/>
            </a:pP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2" y="1703978"/>
            <a:ext cx="3954780" cy="2255336"/>
          </a:xfrm>
          <a:prstGeom prst="rect">
            <a:avLst/>
          </a:prstGeom>
        </p:spPr>
      </p:pic>
    </p:spTree>
    <p:extLst>
      <p:ext uri="{BB962C8B-B14F-4D97-AF65-F5344CB8AC3E}">
        <p14:creationId xmlns:p14="http://schemas.microsoft.com/office/powerpoint/2010/main" val="374928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410789"/>
            <a:ext cx="9108816" cy="5277394"/>
          </a:xfrm>
        </p:spPr>
        <p:txBody>
          <a:bodyPr>
            <a:normAutofit fontScale="77500" lnSpcReduction="20000"/>
          </a:bodyPr>
          <a:lstStyle/>
          <a:p>
            <a:pPr>
              <a:buFont typeface="Wingdings" panose="05000000000000000000" pitchFamily="2" charset="2"/>
              <a:buChar char="Ø"/>
            </a:pPr>
            <a:r>
              <a:rPr lang="tr-TR" sz="2300" dirty="0" smtClean="0">
                <a:solidFill>
                  <a:schemeClr val="tx1"/>
                </a:solidFill>
              </a:rPr>
              <a:t>1 – Veri Entegrasyonu (Bütünleştirme) </a:t>
            </a:r>
            <a:r>
              <a:rPr lang="tr-TR" sz="2300" dirty="0">
                <a:solidFill>
                  <a:schemeClr val="tx1"/>
                </a:solidFill>
              </a:rPr>
              <a:t>N</a:t>
            </a:r>
            <a:r>
              <a:rPr lang="tr-TR" sz="2300" dirty="0" smtClean="0">
                <a:solidFill>
                  <a:schemeClr val="tx1"/>
                </a:solidFill>
              </a:rPr>
              <a:t>edir</a:t>
            </a:r>
            <a:r>
              <a:rPr lang="tr-TR" sz="2300" dirty="0">
                <a:solidFill>
                  <a:schemeClr val="tx1"/>
                </a:solidFill>
              </a:rPr>
              <a:t>?</a:t>
            </a:r>
          </a:p>
          <a:p>
            <a:pPr>
              <a:buFont typeface="Wingdings" panose="05000000000000000000" pitchFamily="2" charset="2"/>
              <a:buChar char="Ø"/>
            </a:pPr>
            <a:r>
              <a:rPr lang="tr-TR" sz="2300" dirty="0" smtClean="0">
                <a:solidFill>
                  <a:schemeClr val="tx1"/>
                </a:solidFill>
              </a:rPr>
              <a:t>2 – Veri Entegrasyonu Nasıl Çalışır?</a:t>
            </a:r>
            <a:endParaRPr lang="tr-TR" sz="2300" dirty="0">
              <a:solidFill>
                <a:schemeClr val="tx1"/>
              </a:solidFill>
            </a:endParaRPr>
          </a:p>
          <a:p>
            <a:pPr>
              <a:buFont typeface="Wingdings" panose="05000000000000000000" pitchFamily="2" charset="2"/>
              <a:buChar char="Ø"/>
            </a:pPr>
            <a:r>
              <a:rPr lang="tr-TR" sz="2300" dirty="0" smtClean="0">
                <a:solidFill>
                  <a:schemeClr val="tx1"/>
                </a:solidFill>
              </a:rPr>
              <a:t>3 – ETL Nedir?</a:t>
            </a:r>
          </a:p>
          <a:p>
            <a:pPr>
              <a:buFont typeface="Wingdings" panose="05000000000000000000" pitchFamily="2" charset="2"/>
              <a:buChar char="Ø"/>
            </a:pPr>
            <a:r>
              <a:rPr lang="tr-TR" sz="2300" dirty="0" smtClean="0">
                <a:solidFill>
                  <a:schemeClr val="tx1"/>
                </a:solidFill>
              </a:rPr>
              <a:t>4 – Veri Entegrasyonu ve ETL Arasındaki Fark</a:t>
            </a:r>
            <a:endParaRPr lang="tr-TR" sz="2300" dirty="0">
              <a:solidFill>
                <a:schemeClr val="tx1"/>
              </a:solidFill>
            </a:endParaRPr>
          </a:p>
          <a:p>
            <a:pPr>
              <a:buFont typeface="Wingdings" panose="05000000000000000000" pitchFamily="2" charset="2"/>
              <a:buChar char="Ø"/>
            </a:pPr>
            <a:r>
              <a:rPr lang="tr-TR" sz="2300" dirty="0" smtClean="0">
                <a:solidFill>
                  <a:schemeClr val="tx1"/>
                </a:solidFill>
              </a:rPr>
              <a:t>5 – ELT Nedir?</a:t>
            </a:r>
          </a:p>
          <a:p>
            <a:pPr>
              <a:buFont typeface="Wingdings" panose="05000000000000000000" pitchFamily="2" charset="2"/>
              <a:buChar char="Ø"/>
            </a:pPr>
            <a:r>
              <a:rPr lang="tr-TR" sz="2300" dirty="0" smtClean="0">
                <a:solidFill>
                  <a:schemeClr val="tx1"/>
                </a:solidFill>
              </a:rPr>
              <a:t>6 – Veri Entegrasyonu Ne İçin Kullanılır?</a:t>
            </a:r>
          </a:p>
          <a:p>
            <a:pPr>
              <a:buFont typeface="Wingdings" panose="05000000000000000000" pitchFamily="2" charset="2"/>
              <a:buChar char="Ø"/>
            </a:pPr>
            <a:r>
              <a:rPr lang="tr-TR" sz="2300" dirty="0" smtClean="0">
                <a:solidFill>
                  <a:schemeClr val="tx1"/>
                </a:solidFill>
              </a:rPr>
              <a:t>7 – Veri Entegrasyonunun Önemi</a:t>
            </a:r>
          </a:p>
          <a:p>
            <a:pPr>
              <a:buFont typeface="Wingdings" panose="05000000000000000000" pitchFamily="2" charset="2"/>
              <a:buChar char="Ø"/>
            </a:pPr>
            <a:r>
              <a:rPr lang="tr-TR" sz="2300" dirty="0" smtClean="0">
                <a:solidFill>
                  <a:schemeClr val="tx1"/>
                </a:solidFill>
              </a:rPr>
              <a:t>8 – Doğru Veri Entegrasyonunun Çözümünü Seçme</a:t>
            </a:r>
          </a:p>
          <a:p>
            <a:pPr>
              <a:buFont typeface="Wingdings" panose="05000000000000000000" pitchFamily="2" charset="2"/>
              <a:buChar char="Ø"/>
            </a:pPr>
            <a:r>
              <a:rPr lang="tr-TR" sz="2300" dirty="0" smtClean="0">
                <a:solidFill>
                  <a:schemeClr val="tx1"/>
                </a:solidFill>
              </a:rPr>
              <a:t>9 - Veri Entegrasyon Türleri</a:t>
            </a:r>
          </a:p>
          <a:p>
            <a:pPr>
              <a:buFont typeface="Wingdings" panose="05000000000000000000" pitchFamily="2" charset="2"/>
              <a:buChar char="Ø"/>
            </a:pPr>
            <a:r>
              <a:rPr lang="tr-TR" sz="2300" dirty="0" smtClean="0">
                <a:solidFill>
                  <a:schemeClr val="tx1"/>
                </a:solidFill>
              </a:rPr>
              <a:t>10 </a:t>
            </a:r>
            <a:r>
              <a:rPr lang="tr-TR" sz="2300" dirty="0">
                <a:solidFill>
                  <a:schemeClr val="tx1"/>
                </a:solidFill>
              </a:rPr>
              <a:t>- Veri Entegrasyon </a:t>
            </a:r>
            <a:r>
              <a:rPr lang="tr-TR" sz="2300" dirty="0" smtClean="0">
                <a:solidFill>
                  <a:schemeClr val="tx1"/>
                </a:solidFill>
              </a:rPr>
              <a:t>Teknikleri</a:t>
            </a:r>
          </a:p>
          <a:p>
            <a:pPr>
              <a:buFont typeface="Wingdings" panose="05000000000000000000" pitchFamily="2" charset="2"/>
              <a:buChar char="Ø"/>
            </a:pPr>
            <a:r>
              <a:rPr lang="tr-TR" sz="2300" dirty="0" smtClean="0">
                <a:solidFill>
                  <a:schemeClr val="tx1"/>
                </a:solidFill>
              </a:rPr>
              <a:t>11 </a:t>
            </a:r>
            <a:r>
              <a:rPr lang="tr-TR" sz="2300" dirty="0">
                <a:solidFill>
                  <a:schemeClr val="tx1"/>
                </a:solidFill>
              </a:rPr>
              <a:t>- Veri Entegrasyon </a:t>
            </a:r>
            <a:r>
              <a:rPr lang="tr-TR" sz="2300" dirty="0" smtClean="0">
                <a:solidFill>
                  <a:schemeClr val="tx1"/>
                </a:solidFill>
              </a:rPr>
              <a:t>Zorlukları</a:t>
            </a:r>
          </a:p>
          <a:p>
            <a:pPr>
              <a:buFont typeface="Wingdings" panose="05000000000000000000" pitchFamily="2" charset="2"/>
              <a:buChar char="Ø"/>
            </a:pPr>
            <a:r>
              <a:rPr lang="tr-TR" sz="2300" dirty="0">
                <a:solidFill>
                  <a:schemeClr val="tx1"/>
                </a:solidFill>
              </a:rPr>
              <a:t>12 - Veri Entegrasyon </a:t>
            </a:r>
            <a:r>
              <a:rPr lang="tr-TR" sz="2300" dirty="0" smtClean="0">
                <a:solidFill>
                  <a:schemeClr val="tx1"/>
                </a:solidFill>
              </a:rPr>
              <a:t>Araçları</a:t>
            </a:r>
          </a:p>
          <a:p>
            <a:pPr>
              <a:buFont typeface="Wingdings" panose="05000000000000000000" pitchFamily="2" charset="2"/>
              <a:buChar char="Ø"/>
            </a:pPr>
            <a:r>
              <a:rPr lang="tr-TR" sz="2300" dirty="0" smtClean="0">
                <a:solidFill>
                  <a:schemeClr val="tx1"/>
                </a:solidFill>
              </a:rPr>
              <a:t>13 </a:t>
            </a:r>
            <a:r>
              <a:rPr lang="tr-TR" sz="2300" dirty="0">
                <a:solidFill>
                  <a:schemeClr val="tx1"/>
                </a:solidFill>
              </a:rPr>
              <a:t>- Veri Entegrasyon </a:t>
            </a:r>
            <a:r>
              <a:rPr lang="tr-TR" sz="2300" dirty="0" smtClean="0">
                <a:solidFill>
                  <a:schemeClr val="tx1"/>
                </a:solidFill>
              </a:rPr>
              <a:t>Modelleri</a:t>
            </a:r>
            <a:endParaRPr lang="tr-TR" sz="2300" dirty="0">
              <a:solidFill>
                <a:schemeClr val="tx1"/>
              </a:solidFill>
            </a:endParaRPr>
          </a:p>
          <a:p>
            <a:pPr>
              <a:buFont typeface="Wingdings" panose="05000000000000000000" pitchFamily="2" charset="2"/>
              <a:buChar char="Ø"/>
            </a:pPr>
            <a:r>
              <a:rPr lang="tr-TR" sz="2300" dirty="0" smtClean="0">
                <a:solidFill>
                  <a:schemeClr val="tx1"/>
                </a:solidFill>
              </a:rPr>
              <a:t>Sonuç</a:t>
            </a:r>
            <a:endParaRPr lang="tr-TR" sz="2300" dirty="0">
              <a:solidFill>
                <a:schemeClr val="tx1"/>
              </a:solidFill>
            </a:endParaRPr>
          </a:p>
          <a:p>
            <a:pPr>
              <a:buFont typeface="Wingdings" panose="05000000000000000000" pitchFamily="2" charset="2"/>
              <a:buChar char="Ø"/>
            </a:pPr>
            <a:r>
              <a:rPr lang="tr-TR" sz="2300" dirty="0">
                <a:solidFill>
                  <a:schemeClr val="tx1"/>
                </a:solidFill>
              </a:rPr>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276" y="1534317"/>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12 - Veri </a:t>
            </a:r>
            <a:r>
              <a:rPr lang="tr-TR" dirty="0"/>
              <a:t>entegrasyon araçları nelerdir?</a:t>
            </a:r>
            <a:br>
              <a:rPr lang="tr-TR" dirty="0"/>
            </a:br>
            <a:endParaRPr lang="tr-TR" dirty="0"/>
          </a:p>
        </p:txBody>
      </p:sp>
      <p:sp>
        <p:nvSpPr>
          <p:cNvPr id="3" name="İçerik Yer Tutucusu 2"/>
          <p:cNvSpPr>
            <a:spLocks noGrp="1"/>
          </p:cNvSpPr>
          <p:nvPr>
            <p:ph idx="1"/>
          </p:nvPr>
        </p:nvSpPr>
        <p:spPr>
          <a:xfrm>
            <a:off x="1311579" y="1502229"/>
            <a:ext cx="10193033" cy="4963885"/>
          </a:xfrm>
        </p:spPr>
        <p:txBody>
          <a:bodyPr>
            <a:normAutofit/>
          </a:bodyPr>
          <a:lstStyle/>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algn="just"/>
            <a:endParaRPr lang="tr-TR" b="1" dirty="0">
              <a:solidFill>
                <a:schemeClr val="tx1"/>
              </a:solidFill>
            </a:endParaRP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20</a:t>
            </a:fld>
            <a:endParaRPr lang="en-US" dirty="0"/>
          </a:p>
        </p:txBody>
      </p:sp>
      <p:graphicFrame>
        <p:nvGraphicFramePr>
          <p:cNvPr id="9" name="Tablo 8"/>
          <p:cNvGraphicFramePr>
            <a:graphicFrameLocks noGrp="1"/>
          </p:cNvGraphicFramePr>
          <p:nvPr>
            <p:extLst>
              <p:ext uri="{D42A27DB-BD31-4B8C-83A1-F6EECF244321}">
                <p14:modId xmlns:p14="http://schemas.microsoft.com/office/powerpoint/2010/main" val="1953528810"/>
              </p:ext>
            </p:extLst>
          </p:nvPr>
        </p:nvGraphicFramePr>
        <p:xfrm>
          <a:off x="1311578" y="1784198"/>
          <a:ext cx="2855472" cy="608857"/>
        </p:xfrm>
        <a:graphic>
          <a:graphicData uri="http://schemas.openxmlformats.org/drawingml/2006/table">
            <a:tbl>
              <a:tblPr firstRow="1" bandRow="1">
                <a:tableStyleId>{5FD0F851-EC5A-4D38-B0AD-8093EC10F338}</a:tableStyleId>
              </a:tblPr>
              <a:tblGrid>
                <a:gridCol w="2855472">
                  <a:extLst>
                    <a:ext uri="{9D8B030D-6E8A-4147-A177-3AD203B41FA5}">
                      <a16:colId xmlns:a16="http://schemas.microsoft.com/office/drawing/2014/main" val="3360873489"/>
                    </a:ext>
                  </a:extLst>
                </a:gridCol>
              </a:tblGrid>
              <a:tr h="608857">
                <a:tc>
                  <a:txBody>
                    <a:bodyPr/>
                    <a:lstStyle/>
                    <a:p>
                      <a:pPr algn="ctr"/>
                      <a:r>
                        <a:rPr lang="tr-TR" sz="2400" dirty="0" smtClean="0">
                          <a:effectLst>
                            <a:outerShdw blurRad="50800" dist="38100" dir="2700000" algn="tl" rotWithShape="0">
                              <a:prstClr val="black">
                                <a:alpha val="40000"/>
                              </a:prstClr>
                            </a:outerShdw>
                          </a:effectLst>
                        </a:rPr>
                        <a:t>Veri alma araçları </a:t>
                      </a:r>
                      <a:endParaRPr lang="tr-TR" sz="2400" dirty="0">
                        <a:solidFill>
                          <a:schemeClr val="bg1"/>
                        </a:solidFill>
                        <a:effectLst>
                          <a:outerShdw blurRad="50800" dist="38100" dir="2700000" algn="tl" rotWithShape="0">
                            <a:prstClr val="black">
                              <a:alpha val="40000"/>
                            </a:prst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96349840"/>
                  </a:ext>
                </a:extLst>
              </a:tr>
            </a:tbl>
          </a:graphicData>
        </a:graphic>
      </p:graphicFrame>
      <p:graphicFrame>
        <p:nvGraphicFramePr>
          <p:cNvPr id="10" name="Tablo 9"/>
          <p:cNvGraphicFramePr>
            <a:graphicFrameLocks noGrp="1"/>
          </p:cNvGraphicFramePr>
          <p:nvPr>
            <p:extLst>
              <p:ext uri="{D42A27DB-BD31-4B8C-83A1-F6EECF244321}">
                <p14:modId xmlns:p14="http://schemas.microsoft.com/office/powerpoint/2010/main" val="1446112402"/>
              </p:ext>
            </p:extLst>
          </p:nvPr>
        </p:nvGraphicFramePr>
        <p:xfrm>
          <a:off x="4454434" y="1600946"/>
          <a:ext cx="6930609" cy="975360"/>
        </p:xfrm>
        <a:graphic>
          <a:graphicData uri="http://schemas.openxmlformats.org/drawingml/2006/table">
            <a:tbl>
              <a:tblPr firstRow="1" bandRow="1">
                <a:tableStyleId>{16D9F66E-5EB9-4882-86FB-DCBF35E3C3E4}</a:tableStyleId>
              </a:tblPr>
              <a:tblGrid>
                <a:gridCol w="6930609">
                  <a:extLst>
                    <a:ext uri="{9D8B030D-6E8A-4147-A177-3AD203B41FA5}">
                      <a16:colId xmlns:a16="http://schemas.microsoft.com/office/drawing/2014/main" val="3353787101"/>
                    </a:ext>
                  </a:extLst>
                </a:gridCol>
              </a:tblGrid>
              <a:tr h="833617">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tr-TR" sz="2000" dirty="0" smtClean="0"/>
                        <a:t>Verileri almanıza ve içe aktarmanıza, hemen kullanmanıza veya daha sonra kullanmak üzere saklamanıza olanak tanır.</a:t>
                      </a:r>
                    </a:p>
                    <a:p>
                      <a:endParaRPr lang="tr-TR" dirty="0"/>
                    </a:p>
                  </a:txBody>
                  <a:tcPr/>
                </a:tc>
                <a:extLst>
                  <a:ext uri="{0D108BD9-81ED-4DB2-BD59-A6C34878D82A}">
                    <a16:rowId xmlns:a16="http://schemas.microsoft.com/office/drawing/2014/main" val="1845343510"/>
                  </a:ext>
                </a:extLst>
              </a:tr>
            </a:tbl>
          </a:graphicData>
        </a:graphic>
      </p:graphicFrame>
      <p:graphicFrame>
        <p:nvGraphicFramePr>
          <p:cNvPr id="11" name="Tablo 10"/>
          <p:cNvGraphicFramePr>
            <a:graphicFrameLocks noGrp="1"/>
          </p:cNvGraphicFramePr>
          <p:nvPr>
            <p:extLst>
              <p:ext uri="{D42A27DB-BD31-4B8C-83A1-F6EECF244321}">
                <p14:modId xmlns:p14="http://schemas.microsoft.com/office/powerpoint/2010/main" val="298296731"/>
              </p:ext>
            </p:extLst>
          </p:nvPr>
        </p:nvGraphicFramePr>
        <p:xfrm>
          <a:off x="1311580" y="3069771"/>
          <a:ext cx="2855472" cy="573796"/>
        </p:xfrm>
        <a:graphic>
          <a:graphicData uri="http://schemas.openxmlformats.org/drawingml/2006/table">
            <a:tbl>
              <a:tblPr firstRow="1" bandRow="1">
                <a:tableStyleId>{16D9F66E-5EB9-4882-86FB-DCBF35E3C3E4}</a:tableStyleId>
              </a:tblPr>
              <a:tblGrid>
                <a:gridCol w="2855472">
                  <a:extLst>
                    <a:ext uri="{9D8B030D-6E8A-4147-A177-3AD203B41FA5}">
                      <a16:colId xmlns:a16="http://schemas.microsoft.com/office/drawing/2014/main" val="245668671"/>
                    </a:ext>
                  </a:extLst>
                </a:gridCol>
              </a:tblGrid>
              <a:tr h="573796">
                <a:tc>
                  <a:txBody>
                    <a:bodyPr/>
                    <a:lstStyle/>
                    <a:p>
                      <a:pPr algn="ctr"/>
                      <a:r>
                        <a:rPr lang="tr-TR" sz="2400" dirty="0" smtClean="0">
                          <a:effectLst>
                            <a:outerShdw blurRad="50800" dist="38100" dir="2700000" algn="tl" rotWithShape="0">
                              <a:prstClr val="black">
                                <a:alpha val="40000"/>
                              </a:prstClr>
                            </a:outerShdw>
                          </a:effectLst>
                        </a:rPr>
                        <a:t>ETL araçları</a:t>
                      </a:r>
                      <a:endParaRPr lang="tr-TR" sz="2400" dirty="0">
                        <a:solidFill>
                          <a:schemeClr val="bg1"/>
                        </a:solidFill>
                        <a:effectLst>
                          <a:outerShdw blurRad="50800" dist="38100" dir="2700000" algn="tl" rotWithShape="0">
                            <a:prstClr val="black">
                              <a:alpha val="40000"/>
                            </a:prstClr>
                          </a:outerShdw>
                        </a:effectLst>
                      </a:endParaRPr>
                    </a:p>
                  </a:txBody>
                  <a:tcPr/>
                </a:tc>
                <a:extLst>
                  <a:ext uri="{0D108BD9-81ED-4DB2-BD59-A6C34878D82A}">
                    <a16:rowId xmlns:a16="http://schemas.microsoft.com/office/drawing/2014/main" val="1609188627"/>
                  </a:ext>
                </a:extLst>
              </a:tr>
            </a:tbl>
          </a:graphicData>
        </a:graphic>
      </p:graphicFrame>
      <p:graphicFrame>
        <p:nvGraphicFramePr>
          <p:cNvPr id="12" name="Tablo 11"/>
          <p:cNvGraphicFramePr>
            <a:graphicFrameLocks noGrp="1"/>
          </p:cNvGraphicFramePr>
          <p:nvPr>
            <p:extLst>
              <p:ext uri="{D42A27DB-BD31-4B8C-83A1-F6EECF244321}">
                <p14:modId xmlns:p14="http://schemas.microsoft.com/office/powerpoint/2010/main" val="2120592376"/>
              </p:ext>
            </p:extLst>
          </p:nvPr>
        </p:nvGraphicFramePr>
        <p:xfrm>
          <a:off x="4454434" y="2873988"/>
          <a:ext cx="6930608" cy="975360"/>
        </p:xfrm>
        <a:graphic>
          <a:graphicData uri="http://schemas.openxmlformats.org/drawingml/2006/table">
            <a:tbl>
              <a:tblPr firstRow="1" bandRow="1">
                <a:tableStyleId>{5FD0F851-EC5A-4D38-B0AD-8093EC10F338}</a:tableStyleId>
              </a:tblPr>
              <a:tblGrid>
                <a:gridCol w="6930608">
                  <a:extLst>
                    <a:ext uri="{9D8B030D-6E8A-4147-A177-3AD203B41FA5}">
                      <a16:colId xmlns:a16="http://schemas.microsoft.com/office/drawing/2014/main" val="878599033"/>
                    </a:ext>
                  </a:extLst>
                </a:gridCol>
              </a:tblGrid>
              <a:tr h="896978">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tr-TR" sz="2000" dirty="0" smtClean="0"/>
                        <a:t>ETL, en yaygın veri entegrasyon yöntemi olan ayıklama, dönüştürme ve yükleme anlamına gelir.</a:t>
                      </a:r>
                    </a:p>
                    <a:p>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78067924"/>
                  </a:ext>
                </a:extLst>
              </a:tr>
            </a:tbl>
          </a:graphicData>
        </a:graphic>
      </p:graphicFrame>
      <p:graphicFrame>
        <p:nvGraphicFramePr>
          <p:cNvPr id="13" name="Tablo 12"/>
          <p:cNvGraphicFramePr>
            <a:graphicFrameLocks noGrp="1"/>
          </p:cNvGraphicFramePr>
          <p:nvPr>
            <p:extLst>
              <p:ext uri="{D42A27DB-BD31-4B8C-83A1-F6EECF244321}">
                <p14:modId xmlns:p14="http://schemas.microsoft.com/office/powerpoint/2010/main" val="3512593435"/>
              </p:ext>
            </p:extLst>
          </p:nvPr>
        </p:nvGraphicFramePr>
        <p:xfrm>
          <a:off x="1311578" y="4348243"/>
          <a:ext cx="2855473" cy="586828"/>
        </p:xfrm>
        <a:graphic>
          <a:graphicData uri="http://schemas.openxmlformats.org/drawingml/2006/table">
            <a:tbl>
              <a:tblPr firstRow="1" bandRow="1">
                <a:tableStyleId>{5FD0F851-EC5A-4D38-B0AD-8093EC10F338}</a:tableStyleId>
              </a:tblPr>
              <a:tblGrid>
                <a:gridCol w="2855473">
                  <a:extLst>
                    <a:ext uri="{9D8B030D-6E8A-4147-A177-3AD203B41FA5}">
                      <a16:colId xmlns:a16="http://schemas.microsoft.com/office/drawing/2014/main" val="494860746"/>
                    </a:ext>
                  </a:extLst>
                </a:gridCol>
              </a:tblGrid>
              <a:tr h="586828">
                <a:tc>
                  <a:txBody>
                    <a:bodyPr/>
                    <a:lstStyle/>
                    <a:p>
                      <a:pPr algn="ctr"/>
                      <a:r>
                        <a:rPr lang="tr-TR" sz="2400" dirty="0" smtClean="0">
                          <a:effectLst>
                            <a:outerShdw blurRad="50800" dist="38100" dir="2700000" algn="tl" rotWithShape="0">
                              <a:prstClr val="black">
                                <a:alpha val="40000"/>
                              </a:prstClr>
                            </a:outerShdw>
                          </a:effectLst>
                        </a:rPr>
                        <a:t>Veri katalogları</a:t>
                      </a:r>
                      <a:endParaRPr lang="tr-TR" sz="2400" dirty="0">
                        <a:solidFill>
                          <a:schemeClr val="bg1"/>
                        </a:solidFill>
                        <a:effectLst>
                          <a:outerShdw blurRad="50800" dist="38100" dir="2700000" algn="tl" rotWithShape="0">
                            <a:prstClr val="black">
                              <a:alpha val="40000"/>
                            </a:prst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5548899"/>
                  </a:ext>
                </a:extLst>
              </a:tr>
            </a:tbl>
          </a:graphicData>
        </a:graphic>
      </p:graphicFrame>
      <p:graphicFrame>
        <p:nvGraphicFramePr>
          <p:cNvPr id="14" name="Tablo 13"/>
          <p:cNvGraphicFramePr>
            <a:graphicFrameLocks noGrp="1"/>
          </p:cNvGraphicFramePr>
          <p:nvPr>
            <p:extLst>
              <p:ext uri="{D42A27DB-BD31-4B8C-83A1-F6EECF244321}">
                <p14:modId xmlns:p14="http://schemas.microsoft.com/office/powerpoint/2010/main" val="986076021"/>
              </p:ext>
            </p:extLst>
          </p:nvPr>
        </p:nvGraphicFramePr>
        <p:xfrm>
          <a:off x="4454434" y="4153977"/>
          <a:ext cx="6930609" cy="975360"/>
        </p:xfrm>
        <a:graphic>
          <a:graphicData uri="http://schemas.openxmlformats.org/drawingml/2006/table">
            <a:tbl>
              <a:tblPr firstRow="1" bandRow="1">
                <a:tableStyleId>{16D9F66E-5EB9-4882-86FB-DCBF35E3C3E4}</a:tableStyleId>
              </a:tblPr>
              <a:tblGrid>
                <a:gridCol w="6930609">
                  <a:extLst>
                    <a:ext uri="{9D8B030D-6E8A-4147-A177-3AD203B41FA5}">
                      <a16:colId xmlns:a16="http://schemas.microsoft.com/office/drawing/2014/main" val="3808181786"/>
                    </a:ext>
                  </a:extLst>
                </a:gridCol>
              </a:tblGrid>
              <a:tr h="370840">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tr-TR" sz="2000" dirty="0" smtClean="0"/>
                        <a:t>İşletmelerin birden fazla veri silosuna dağılmış veri varlıklarını bulmasına ve kullanmasına yardımcı olur.</a:t>
                      </a:r>
                    </a:p>
                    <a:p>
                      <a:endParaRPr lang="tr-TR" dirty="0"/>
                    </a:p>
                  </a:txBody>
                  <a:tcPr/>
                </a:tc>
                <a:extLst>
                  <a:ext uri="{0D108BD9-81ED-4DB2-BD59-A6C34878D82A}">
                    <a16:rowId xmlns:a16="http://schemas.microsoft.com/office/drawing/2014/main" val="3582974868"/>
                  </a:ext>
                </a:extLst>
              </a:tr>
            </a:tbl>
          </a:graphicData>
        </a:graphic>
      </p:graphicFrame>
      <p:graphicFrame>
        <p:nvGraphicFramePr>
          <p:cNvPr id="15" name="Tablo 14"/>
          <p:cNvGraphicFramePr>
            <a:graphicFrameLocks noGrp="1"/>
          </p:cNvGraphicFramePr>
          <p:nvPr>
            <p:extLst>
              <p:ext uri="{D42A27DB-BD31-4B8C-83A1-F6EECF244321}">
                <p14:modId xmlns:p14="http://schemas.microsoft.com/office/powerpoint/2010/main" val="3046126959"/>
              </p:ext>
            </p:extLst>
          </p:nvPr>
        </p:nvGraphicFramePr>
        <p:xfrm>
          <a:off x="1311578" y="5584012"/>
          <a:ext cx="2855472" cy="822960"/>
        </p:xfrm>
        <a:graphic>
          <a:graphicData uri="http://schemas.openxmlformats.org/drawingml/2006/table">
            <a:tbl>
              <a:tblPr firstRow="1" bandRow="1">
                <a:tableStyleId>{16D9F66E-5EB9-4882-86FB-DCBF35E3C3E4}</a:tableStyleId>
              </a:tblPr>
              <a:tblGrid>
                <a:gridCol w="2855472">
                  <a:extLst>
                    <a:ext uri="{9D8B030D-6E8A-4147-A177-3AD203B41FA5}">
                      <a16:colId xmlns:a16="http://schemas.microsoft.com/office/drawing/2014/main" val="245668671"/>
                    </a:ext>
                  </a:extLst>
                </a:gridCol>
              </a:tblGrid>
              <a:tr h="573796">
                <a:tc>
                  <a:txBody>
                    <a:bodyPr/>
                    <a:lstStyle/>
                    <a:p>
                      <a:pPr algn="ctr"/>
                      <a:r>
                        <a:rPr lang="tr-TR" sz="2400" dirty="0" smtClean="0">
                          <a:effectLst>
                            <a:outerShdw blurRad="50800" dist="38100" dir="2700000" algn="tl" rotWithShape="0">
                              <a:prstClr val="black">
                                <a:alpha val="40000"/>
                              </a:prstClr>
                            </a:outerShdw>
                          </a:effectLst>
                        </a:rPr>
                        <a:t>Veri yönetimi araçları</a:t>
                      </a:r>
                      <a:endParaRPr lang="tr-TR" sz="2400" dirty="0">
                        <a:solidFill>
                          <a:schemeClr val="bg1"/>
                        </a:solidFill>
                        <a:effectLst>
                          <a:outerShdw blurRad="50800" dist="38100" dir="2700000" algn="tl" rotWithShape="0">
                            <a:prstClr val="black">
                              <a:alpha val="40000"/>
                            </a:prstClr>
                          </a:outerShdw>
                        </a:effectLst>
                      </a:endParaRPr>
                    </a:p>
                  </a:txBody>
                  <a:tcPr/>
                </a:tc>
                <a:extLst>
                  <a:ext uri="{0D108BD9-81ED-4DB2-BD59-A6C34878D82A}">
                    <a16:rowId xmlns:a16="http://schemas.microsoft.com/office/drawing/2014/main" val="1609188627"/>
                  </a:ext>
                </a:extLst>
              </a:tr>
            </a:tbl>
          </a:graphicData>
        </a:graphic>
      </p:graphicFrame>
      <p:graphicFrame>
        <p:nvGraphicFramePr>
          <p:cNvPr id="16" name="Tablo 15"/>
          <p:cNvGraphicFramePr>
            <a:graphicFrameLocks noGrp="1"/>
          </p:cNvGraphicFramePr>
          <p:nvPr>
            <p:extLst>
              <p:ext uri="{D42A27DB-BD31-4B8C-83A1-F6EECF244321}">
                <p14:modId xmlns:p14="http://schemas.microsoft.com/office/powerpoint/2010/main" val="3014138264"/>
              </p:ext>
            </p:extLst>
          </p:nvPr>
        </p:nvGraphicFramePr>
        <p:xfrm>
          <a:off x="4454434" y="5427019"/>
          <a:ext cx="6930608" cy="1005840"/>
        </p:xfrm>
        <a:graphic>
          <a:graphicData uri="http://schemas.openxmlformats.org/drawingml/2006/table">
            <a:tbl>
              <a:tblPr firstRow="1" bandRow="1">
                <a:tableStyleId>{5FD0F851-EC5A-4D38-B0AD-8093EC10F338}</a:tableStyleId>
              </a:tblPr>
              <a:tblGrid>
                <a:gridCol w="6930608">
                  <a:extLst>
                    <a:ext uri="{9D8B030D-6E8A-4147-A177-3AD203B41FA5}">
                      <a16:colId xmlns:a16="http://schemas.microsoft.com/office/drawing/2014/main" val="878599033"/>
                    </a:ext>
                  </a:extLst>
                </a:gridCol>
              </a:tblGrid>
              <a:tr h="947417">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tr-TR" sz="2000" dirty="0" smtClean="0"/>
                        <a:t>Verilerin kullanılabilirliğini, güvenliğini ve bütünlüğünü sağlayan araçlardır.</a:t>
                      </a:r>
                    </a:p>
                    <a:p>
                      <a:pPr marL="0" marR="0" indent="0" algn="just" defTabSz="457200" rtl="0" eaLnBrk="1" fontAlgn="auto" latinLnBrk="0" hangingPunct="1">
                        <a:lnSpc>
                          <a:spcPct val="100000"/>
                        </a:lnSpc>
                        <a:spcBef>
                          <a:spcPts val="0"/>
                        </a:spcBef>
                        <a:spcAft>
                          <a:spcPts val="0"/>
                        </a:spcAft>
                        <a:buClrTx/>
                        <a:buSzTx/>
                        <a:buFontTx/>
                        <a:buNone/>
                        <a:tabLst/>
                        <a:defRPr/>
                      </a:pPr>
                      <a:endParaRPr lang="tr-TR"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78067924"/>
                  </a:ext>
                </a:extLst>
              </a:tr>
            </a:tbl>
          </a:graphicData>
        </a:graphic>
      </p:graphicFrame>
    </p:spTree>
    <p:extLst>
      <p:ext uri="{BB962C8B-B14F-4D97-AF65-F5344CB8AC3E}">
        <p14:creationId xmlns:p14="http://schemas.microsoft.com/office/powerpoint/2010/main" val="369559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1000" fill="hold"/>
                                        <p:tgtEl>
                                          <p:spTgt spid="11"/>
                                        </p:tgtEl>
                                        <p:attrNameLst>
                                          <p:attrName>ppt_w</p:attrName>
                                        </p:attrNameLst>
                                      </p:cBhvr>
                                      <p:tavLst>
                                        <p:tav tm="0">
                                          <p:val>
                                            <p:fltVal val="0"/>
                                          </p:val>
                                        </p:tav>
                                        <p:tav tm="100000">
                                          <p:val>
                                            <p:strVal val="#ppt_w"/>
                                          </p:val>
                                        </p:tav>
                                      </p:tavLst>
                                    </p:anim>
                                    <p:anim calcmode="lin" valueType="num">
                                      <p:cBhvr>
                                        <p:cTn id="22" dur="1000" fill="hold"/>
                                        <p:tgtEl>
                                          <p:spTgt spid="11"/>
                                        </p:tgtEl>
                                        <p:attrNameLst>
                                          <p:attrName>ppt_h</p:attrName>
                                        </p:attrNameLst>
                                      </p:cBhvr>
                                      <p:tavLst>
                                        <p:tav tm="0">
                                          <p:val>
                                            <p:fltVal val="0"/>
                                          </p:val>
                                        </p:tav>
                                        <p:tav tm="100000">
                                          <p:val>
                                            <p:strVal val="#ppt_h"/>
                                          </p:val>
                                        </p:tav>
                                      </p:tavLst>
                                    </p:anim>
                                    <p:anim calcmode="lin" valueType="num">
                                      <p:cBhvr>
                                        <p:cTn id="23" dur="1000" fill="hold"/>
                                        <p:tgtEl>
                                          <p:spTgt spid="11"/>
                                        </p:tgtEl>
                                        <p:attrNameLst>
                                          <p:attrName>style.rotation</p:attrName>
                                        </p:attrNameLst>
                                      </p:cBhvr>
                                      <p:tavLst>
                                        <p:tav tm="0">
                                          <p:val>
                                            <p:fltVal val="90"/>
                                          </p:val>
                                        </p:tav>
                                        <p:tav tm="100000">
                                          <p:val>
                                            <p:fltVal val="0"/>
                                          </p:val>
                                        </p:tav>
                                      </p:tavLst>
                                    </p:anim>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1000" fill="hold"/>
                                        <p:tgtEl>
                                          <p:spTgt spid="15"/>
                                        </p:tgtEl>
                                        <p:attrNameLst>
                                          <p:attrName>ppt_w</p:attrName>
                                        </p:attrNameLst>
                                      </p:cBhvr>
                                      <p:tavLst>
                                        <p:tav tm="0">
                                          <p:val>
                                            <p:fltVal val="0"/>
                                          </p:val>
                                        </p:tav>
                                        <p:tav tm="100000">
                                          <p:val>
                                            <p:strVal val="#ppt_w"/>
                                          </p:val>
                                        </p:tav>
                                      </p:tavLst>
                                    </p:anim>
                                    <p:anim calcmode="lin" valueType="num">
                                      <p:cBhvr>
                                        <p:cTn id="50" dur="1000" fill="hold"/>
                                        <p:tgtEl>
                                          <p:spTgt spid="15"/>
                                        </p:tgtEl>
                                        <p:attrNameLst>
                                          <p:attrName>ppt_h</p:attrName>
                                        </p:attrNameLst>
                                      </p:cBhvr>
                                      <p:tavLst>
                                        <p:tav tm="0">
                                          <p:val>
                                            <p:fltVal val="0"/>
                                          </p:val>
                                        </p:tav>
                                        <p:tav tm="100000">
                                          <p:val>
                                            <p:strVal val="#ppt_h"/>
                                          </p:val>
                                        </p:tav>
                                      </p:tavLst>
                                    </p:anim>
                                    <p:anim calcmode="lin" valueType="num">
                                      <p:cBhvr>
                                        <p:cTn id="51" dur="1000" fill="hold"/>
                                        <p:tgtEl>
                                          <p:spTgt spid="15"/>
                                        </p:tgtEl>
                                        <p:attrNameLst>
                                          <p:attrName>style.rotation</p:attrName>
                                        </p:attrNameLst>
                                      </p:cBhvr>
                                      <p:tavLst>
                                        <p:tav tm="0">
                                          <p:val>
                                            <p:fltVal val="90"/>
                                          </p:val>
                                        </p:tav>
                                        <p:tav tm="100000">
                                          <p:val>
                                            <p:fltVal val="0"/>
                                          </p:val>
                                        </p:tav>
                                      </p:tavLst>
                                    </p:anim>
                                    <p:animEffect transition="in" filter="fade">
                                      <p:cBhvr>
                                        <p:cTn id="52" dur="1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795452" y="635280"/>
            <a:ext cx="8578532" cy="786679"/>
          </a:xfrm>
        </p:spPr>
        <p:txBody>
          <a:bodyPr/>
          <a:lstStyle/>
          <a:p>
            <a:r>
              <a:rPr lang="tr-TR" dirty="0" smtClean="0"/>
              <a:t>12 - Veri </a:t>
            </a:r>
            <a:r>
              <a:rPr lang="tr-TR" dirty="0"/>
              <a:t>entegrasyon araçları nelerdir?</a:t>
            </a:r>
          </a:p>
        </p:txBody>
      </p:sp>
      <p:sp>
        <p:nvSpPr>
          <p:cNvPr id="3" name="İçerik Yer Tutucusu 2"/>
          <p:cNvSpPr>
            <a:spLocks noGrp="1"/>
          </p:cNvSpPr>
          <p:nvPr>
            <p:ph idx="1"/>
          </p:nvPr>
        </p:nvSpPr>
        <p:spPr>
          <a:xfrm>
            <a:off x="1311579" y="1502229"/>
            <a:ext cx="10193033" cy="5029200"/>
          </a:xfrm>
        </p:spPr>
        <p:txBody>
          <a:bodyPr/>
          <a:lstStyle/>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algn="just"/>
            <a:endParaRPr lang="tr-TR" b="1" dirty="0">
              <a:solidFill>
                <a:schemeClr val="tx1"/>
              </a:solidFill>
            </a:endParaRPr>
          </a:p>
          <a:p>
            <a:pPr algn="just"/>
            <a:endParaRPr lang="tr-TR" b="1" dirty="0" smtClean="0">
              <a:solidFill>
                <a:schemeClr val="tx1"/>
              </a:solidFill>
            </a:endParaRPr>
          </a:p>
          <a:p>
            <a:pPr marL="0" indent="0" algn="just">
              <a:buNone/>
            </a:pPr>
            <a:endParaRPr lang="tr-TR" b="1" dirty="0">
              <a:solidFill>
                <a:schemeClr val="tx1"/>
              </a:solidFill>
            </a:endParaRPr>
          </a:p>
          <a:p>
            <a:pPr marL="0" indent="0" algn="just">
              <a:buNone/>
            </a:pPr>
            <a:endParaRPr lang="tr-TR" b="1" dirty="0" smtClean="0">
              <a:solidFill>
                <a:schemeClr val="tx1"/>
              </a:solidFill>
            </a:endParaRPr>
          </a:p>
          <a:p>
            <a:pPr algn="just"/>
            <a:endParaRPr lang="tr-TR" b="1" dirty="0" smtClean="0">
              <a:solidFill>
                <a:schemeClr val="tx1"/>
              </a:solidFill>
            </a:endParaRPr>
          </a:p>
          <a:p>
            <a:pPr algn="just"/>
            <a:endParaRPr lang="tr-TR" b="1" dirty="0">
              <a:solidFill>
                <a:schemeClr val="tx1"/>
              </a:solidFill>
            </a:endParaRPr>
          </a:p>
          <a:p>
            <a:pPr marL="0" indent="0" algn="just">
              <a:buNone/>
            </a:pPr>
            <a:r>
              <a:rPr lang="tr-TR" b="1" dirty="0" smtClean="0">
                <a:solidFill>
                  <a:schemeClr val="tx1"/>
                </a:solidFill>
              </a:rPr>
              <a:t> </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21</a:t>
            </a:fld>
            <a:endParaRPr lang="en-US" dirty="0"/>
          </a:p>
        </p:txBody>
      </p:sp>
      <p:graphicFrame>
        <p:nvGraphicFramePr>
          <p:cNvPr id="5" name="Tablo 4"/>
          <p:cNvGraphicFramePr>
            <a:graphicFrameLocks noGrp="1"/>
          </p:cNvGraphicFramePr>
          <p:nvPr>
            <p:extLst>
              <p:ext uri="{D42A27DB-BD31-4B8C-83A1-F6EECF244321}">
                <p14:modId xmlns:p14="http://schemas.microsoft.com/office/powerpoint/2010/main" val="4239678278"/>
              </p:ext>
            </p:extLst>
          </p:nvPr>
        </p:nvGraphicFramePr>
        <p:xfrm>
          <a:off x="1311579" y="1706338"/>
          <a:ext cx="3312672" cy="640079"/>
        </p:xfrm>
        <a:graphic>
          <a:graphicData uri="http://schemas.openxmlformats.org/drawingml/2006/table">
            <a:tbl>
              <a:tblPr firstRow="1" bandRow="1">
                <a:tableStyleId>{C4B1156A-380E-4F78-BDF5-A606A8083BF9}</a:tableStyleId>
              </a:tblPr>
              <a:tblGrid>
                <a:gridCol w="3312672">
                  <a:extLst>
                    <a:ext uri="{9D8B030D-6E8A-4147-A177-3AD203B41FA5}">
                      <a16:colId xmlns:a16="http://schemas.microsoft.com/office/drawing/2014/main" val="2730163502"/>
                    </a:ext>
                  </a:extLst>
                </a:gridCol>
              </a:tblGrid>
              <a:tr h="640079">
                <a:tc>
                  <a:txBody>
                    <a:bodyPr/>
                    <a:lstStyle/>
                    <a:p>
                      <a:pPr algn="ctr"/>
                      <a:r>
                        <a:rPr lang="tr-TR" sz="2400" dirty="0" smtClean="0"/>
                        <a:t>Veri temizleme araçları </a:t>
                      </a:r>
                      <a:endParaRPr lang="tr-TR" sz="2400" dirty="0">
                        <a:solidFill>
                          <a:schemeClr val="bg1"/>
                        </a:solidFill>
                      </a:endParaRPr>
                    </a:p>
                  </a:txBody>
                  <a:tcPr/>
                </a:tc>
                <a:extLst>
                  <a:ext uri="{0D108BD9-81ED-4DB2-BD59-A6C34878D82A}">
                    <a16:rowId xmlns:a16="http://schemas.microsoft.com/office/drawing/2014/main" val="3535435507"/>
                  </a:ext>
                </a:extLst>
              </a:tr>
            </a:tbl>
          </a:graphicData>
        </a:graphic>
      </p:graphicFrame>
      <p:graphicFrame>
        <p:nvGraphicFramePr>
          <p:cNvPr id="6" name="Tablo 5"/>
          <p:cNvGraphicFramePr>
            <a:graphicFrameLocks noGrp="1"/>
          </p:cNvGraphicFramePr>
          <p:nvPr>
            <p:extLst>
              <p:ext uri="{D42A27DB-BD31-4B8C-83A1-F6EECF244321}">
                <p14:modId xmlns:p14="http://schemas.microsoft.com/office/powerpoint/2010/main" val="2981733719"/>
              </p:ext>
            </p:extLst>
          </p:nvPr>
        </p:nvGraphicFramePr>
        <p:xfrm>
          <a:off x="4840514" y="1708564"/>
          <a:ext cx="6673786" cy="603562"/>
        </p:xfrm>
        <a:graphic>
          <a:graphicData uri="http://schemas.openxmlformats.org/drawingml/2006/table">
            <a:tbl>
              <a:tblPr firstRow="1" bandRow="1">
                <a:tableStyleId>{16D9F66E-5EB9-4882-86FB-DCBF35E3C3E4}</a:tableStyleId>
              </a:tblPr>
              <a:tblGrid>
                <a:gridCol w="6673786">
                  <a:extLst>
                    <a:ext uri="{9D8B030D-6E8A-4147-A177-3AD203B41FA5}">
                      <a16:colId xmlns:a16="http://schemas.microsoft.com/office/drawing/2014/main" val="363220063"/>
                    </a:ext>
                  </a:extLst>
                </a:gridCol>
              </a:tblGrid>
              <a:tr h="6035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2000" dirty="0" smtClean="0"/>
                        <a:t>Kirli verileri değiştirerek veya silerek temizleyen araçlardır.</a:t>
                      </a:r>
                      <a:endParaRPr lang="tr-TR" sz="2000" dirty="0" smtClean="0">
                        <a:solidFill>
                          <a:schemeClr val="tx1"/>
                        </a:solidFill>
                      </a:endParaRPr>
                    </a:p>
                  </a:txBody>
                  <a:tcPr/>
                </a:tc>
                <a:extLst>
                  <a:ext uri="{0D108BD9-81ED-4DB2-BD59-A6C34878D82A}">
                    <a16:rowId xmlns:a16="http://schemas.microsoft.com/office/drawing/2014/main" val="1820146108"/>
                  </a:ext>
                </a:extLst>
              </a:tr>
            </a:tbl>
          </a:graphicData>
        </a:graphic>
      </p:graphicFrame>
      <p:graphicFrame>
        <p:nvGraphicFramePr>
          <p:cNvPr id="7" name="Tablo 6"/>
          <p:cNvGraphicFramePr>
            <a:graphicFrameLocks noGrp="1"/>
          </p:cNvGraphicFramePr>
          <p:nvPr>
            <p:extLst>
              <p:ext uri="{D42A27DB-BD31-4B8C-83A1-F6EECF244321}">
                <p14:modId xmlns:p14="http://schemas.microsoft.com/office/powerpoint/2010/main" val="861628247"/>
              </p:ext>
            </p:extLst>
          </p:nvPr>
        </p:nvGraphicFramePr>
        <p:xfrm>
          <a:off x="1301890" y="3024135"/>
          <a:ext cx="3312672" cy="567683"/>
        </p:xfrm>
        <a:graphic>
          <a:graphicData uri="http://schemas.openxmlformats.org/drawingml/2006/table">
            <a:tbl>
              <a:tblPr firstRow="1" bandRow="1">
                <a:tableStyleId>{16D9F66E-5EB9-4882-86FB-DCBF35E3C3E4}</a:tableStyleId>
              </a:tblPr>
              <a:tblGrid>
                <a:gridCol w="3312672">
                  <a:extLst>
                    <a:ext uri="{9D8B030D-6E8A-4147-A177-3AD203B41FA5}">
                      <a16:colId xmlns:a16="http://schemas.microsoft.com/office/drawing/2014/main" val="363220063"/>
                    </a:ext>
                  </a:extLst>
                </a:gridCol>
              </a:tblGrid>
              <a:tr h="56768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400" dirty="0" smtClean="0"/>
                        <a:t>Veri taşıma araçları</a:t>
                      </a:r>
                      <a:endParaRPr lang="tr-TR" sz="2400" dirty="0" smtClean="0">
                        <a:solidFill>
                          <a:schemeClr val="tx1"/>
                        </a:solidFill>
                      </a:endParaRPr>
                    </a:p>
                  </a:txBody>
                  <a:tcPr/>
                </a:tc>
                <a:extLst>
                  <a:ext uri="{0D108BD9-81ED-4DB2-BD59-A6C34878D82A}">
                    <a16:rowId xmlns:a16="http://schemas.microsoft.com/office/drawing/2014/main" val="1820146108"/>
                  </a:ext>
                </a:extLst>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2697757844"/>
              </p:ext>
            </p:extLst>
          </p:nvPr>
        </p:nvGraphicFramePr>
        <p:xfrm>
          <a:off x="4840513" y="2941559"/>
          <a:ext cx="6673787" cy="701040"/>
        </p:xfrm>
        <a:graphic>
          <a:graphicData uri="http://schemas.openxmlformats.org/drawingml/2006/table">
            <a:tbl>
              <a:tblPr firstRow="1" bandRow="1">
                <a:tableStyleId>{22838BEF-8BB2-4498-84A7-C5851F593DF1}</a:tableStyleId>
              </a:tblPr>
              <a:tblGrid>
                <a:gridCol w="6673787">
                  <a:extLst>
                    <a:ext uri="{9D8B030D-6E8A-4147-A177-3AD203B41FA5}">
                      <a16:colId xmlns:a16="http://schemas.microsoft.com/office/drawing/2014/main" val="2730163502"/>
                    </a:ext>
                  </a:extLst>
                </a:gridCol>
              </a:tblGrid>
              <a:tr h="653143">
                <a:tc>
                  <a:txBody>
                    <a:bodyPr/>
                    <a:lstStyle/>
                    <a:p>
                      <a:pPr algn="just"/>
                      <a:r>
                        <a:rPr lang="tr-TR" sz="2000" dirty="0" smtClean="0"/>
                        <a:t>Verileri bilgisayarlar, depolama sistemleri veya uygulama biçimleri arasında taşır.</a:t>
                      </a:r>
                      <a:endParaRPr lang="tr-TR" sz="2000" b="0" dirty="0">
                        <a:solidFill>
                          <a:schemeClr val="bg1"/>
                        </a:solidFill>
                      </a:endParaRPr>
                    </a:p>
                  </a:txBody>
                  <a:tcPr/>
                </a:tc>
                <a:extLst>
                  <a:ext uri="{0D108BD9-81ED-4DB2-BD59-A6C34878D82A}">
                    <a16:rowId xmlns:a16="http://schemas.microsoft.com/office/drawing/2014/main" val="3535435507"/>
                  </a:ext>
                </a:extLst>
              </a:tr>
            </a:tbl>
          </a:graphicData>
        </a:graphic>
      </p:graphicFrame>
      <p:graphicFrame>
        <p:nvGraphicFramePr>
          <p:cNvPr id="10" name="Tablo 9"/>
          <p:cNvGraphicFramePr>
            <a:graphicFrameLocks noGrp="1"/>
          </p:cNvGraphicFramePr>
          <p:nvPr>
            <p:extLst>
              <p:ext uri="{D42A27DB-BD31-4B8C-83A1-F6EECF244321}">
                <p14:modId xmlns:p14="http://schemas.microsoft.com/office/powerpoint/2010/main" val="2923270383"/>
              </p:ext>
            </p:extLst>
          </p:nvPr>
        </p:nvGraphicFramePr>
        <p:xfrm>
          <a:off x="1301890" y="4269536"/>
          <a:ext cx="3322361" cy="822960"/>
        </p:xfrm>
        <a:graphic>
          <a:graphicData uri="http://schemas.openxmlformats.org/drawingml/2006/table">
            <a:tbl>
              <a:tblPr firstRow="1" bandRow="1">
                <a:tableStyleId>{22838BEF-8BB2-4498-84A7-C5851F593DF1}</a:tableStyleId>
              </a:tblPr>
              <a:tblGrid>
                <a:gridCol w="3322361">
                  <a:extLst>
                    <a:ext uri="{9D8B030D-6E8A-4147-A177-3AD203B41FA5}">
                      <a16:colId xmlns:a16="http://schemas.microsoft.com/office/drawing/2014/main" val="2730163502"/>
                    </a:ext>
                  </a:extLst>
                </a:gridCol>
              </a:tblGrid>
              <a:tr h="653143">
                <a:tc>
                  <a:txBody>
                    <a:bodyPr/>
                    <a:lstStyle/>
                    <a:p>
                      <a:pPr algn="ctr"/>
                      <a:r>
                        <a:rPr lang="tr-TR" sz="2400" dirty="0" smtClean="0"/>
                        <a:t>Ana veri yönetimi araçları</a:t>
                      </a:r>
                      <a:endParaRPr lang="tr-TR" sz="2400" dirty="0">
                        <a:solidFill>
                          <a:schemeClr val="bg1"/>
                        </a:solidFill>
                      </a:endParaRPr>
                    </a:p>
                  </a:txBody>
                  <a:tcPr/>
                </a:tc>
                <a:extLst>
                  <a:ext uri="{0D108BD9-81ED-4DB2-BD59-A6C34878D82A}">
                    <a16:rowId xmlns:a16="http://schemas.microsoft.com/office/drawing/2014/main" val="3535435507"/>
                  </a:ext>
                </a:extLst>
              </a:tr>
            </a:tbl>
          </a:graphicData>
        </a:graphic>
      </p:graphicFrame>
      <p:graphicFrame>
        <p:nvGraphicFramePr>
          <p:cNvPr id="11" name="Tablo 10"/>
          <p:cNvGraphicFramePr>
            <a:graphicFrameLocks noGrp="1"/>
          </p:cNvGraphicFramePr>
          <p:nvPr>
            <p:extLst>
              <p:ext uri="{D42A27DB-BD31-4B8C-83A1-F6EECF244321}">
                <p14:modId xmlns:p14="http://schemas.microsoft.com/office/powerpoint/2010/main" val="3049623104"/>
              </p:ext>
            </p:extLst>
          </p:nvPr>
        </p:nvGraphicFramePr>
        <p:xfrm>
          <a:off x="4850203" y="4297969"/>
          <a:ext cx="6664098" cy="764177"/>
        </p:xfrm>
        <a:graphic>
          <a:graphicData uri="http://schemas.openxmlformats.org/drawingml/2006/table">
            <a:tbl>
              <a:tblPr firstRow="1" bandRow="1">
                <a:tableStyleId>{16D9F66E-5EB9-4882-86FB-DCBF35E3C3E4}</a:tableStyleId>
              </a:tblPr>
              <a:tblGrid>
                <a:gridCol w="6664098">
                  <a:extLst>
                    <a:ext uri="{9D8B030D-6E8A-4147-A177-3AD203B41FA5}">
                      <a16:colId xmlns:a16="http://schemas.microsoft.com/office/drawing/2014/main" val="363220063"/>
                    </a:ext>
                  </a:extLst>
                </a:gridCol>
              </a:tblGrid>
              <a:tr h="764177">
                <a:tc>
                  <a:txBody>
                    <a:bodyPr/>
                    <a:lstStyle/>
                    <a:p>
                      <a:pPr marL="0" indent="0" algn="just">
                        <a:buNone/>
                      </a:pPr>
                      <a:r>
                        <a:rPr lang="tr-TR" sz="2000" dirty="0" smtClean="0"/>
                        <a:t>İşletmelerin ortak veri tanımlarına bağlı kalmasına ve tek bir doğru kaynağına ulaşmasına yardımcı olan araçlardır.</a:t>
                      </a:r>
                      <a:endParaRPr lang="tr-TR" sz="2000" dirty="0">
                        <a:solidFill>
                          <a:schemeClr val="tx1"/>
                        </a:solidFill>
                      </a:endParaRPr>
                    </a:p>
                  </a:txBody>
                  <a:tcPr/>
                </a:tc>
                <a:extLst>
                  <a:ext uri="{0D108BD9-81ED-4DB2-BD59-A6C34878D82A}">
                    <a16:rowId xmlns:a16="http://schemas.microsoft.com/office/drawing/2014/main" val="1820146108"/>
                  </a:ext>
                </a:extLst>
              </a:tr>
            </a:tbl>
          </a:graphicData>
        </a:graphic>
      </p:graphicFrame>
      <p:graphicFrame>
        <p:nvGraphicFramePr>
          <p:cNvPr id="12" name="Tablo 11"/>
          <p:cNvGraphicFramePr>
            <a:graphicFrameLocks noGrp="1"/>
          </p:cNvGraphicFramePr>
          <p:nvPr>
            <p:extLst>
              <p:ext uri="{D42A27DB-BD31-4B8C-83A1-F6EECF244321}">
                <p14:modId xmlns:p14="http://schemas.microsoft.com/office/powerpoint/2010/main" val="3049292015"/>
              </p:ext>
            </p:extLst>
          </p:nvPr>
        </p:nvGraphicFramePr>
        <p:xfrm>
          <a:off x="1301889" y="5721312"/>
          <a:ext cx="3322361" cy="565676"/>
        </p:xfrm>
        <a:graphic>
          <a:graphicData uri="http://schemas.openxmlformats.org/drawingml/2006/table">
            <a:tbl>
              <a:tblPr firstRow="1" bandRow="1">
                <a:tableStyleId>{16D9F66E-5EB9-4882-86FB-DCBF35E3C3E4}</a:tableStyleId>
              </a:tblPr>
              <a:tblGrid>
                <a:gridCol w="3322361">
                  <a:extLst>
                    <a:ext uri="{9D8B030D-6E8A-4147-A177-3AD203B41FA5}">
                      <a16:colId xmlns:a16="http://schemas.microsoft.com/office/drawing/2014/main" val="363220063"/>
                    </a:ext>
                  </a:extLst>
                </a:gridCol>
              </a:tblGrid>
              <a:tr h="5656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400" dirty="0" smtClean="0"/>
                        <a:t>Veri bağlayıcıları</a:t>
                      </a:r>
                      <a:endParaRPr lang="tr-TR" sz="2400" dirty="0" smtClean="0">
                        <a:solidFill>
                          <a:schemeClr val="tx1"/>
                        </a:solidFill>
                      </a:endParaRPr>
                    </a:p>
                  </a:txBody>
                  <a:tcPr/>
                </a:tc>
                <a:extLst>
                  <a:ext uri="{0D108BD9-81ED-4DB2-BD59-A6C34878D82A}">
                    <a16:rowId xmlns:a16="http://schemas.microsoft.com/office/drawing/2014/main" val="1820146108"/>
                  </a:ext>
                </a:extLst>
              </a:tr>
            </a:tbl>
          </a:graphicData>
        </a:graphic>
      </p:graphicFrame>
      <p:graphicFrame>
        <p:nvGraphicFramePr>
          <p:cNvPr id="13" name="Tablo 12"/>
          <p:cNvGraphicFramePr>
            <a:graphicFrameLocks noGrp="1"/>
          </p:cNvGraphicFramePr>
          <p:nvPr>
            <p:extLst>
              <p:ext uri="{D42A27DB-BD31-4B8C-83A1-F6EECF244321}">
                <p14:modId xmlns:p14="http://schemas.microsoft.com/office/powerpoint/2010/main" val="3492807036"/>
              </p:ext>
            </p:extLst>
          </p:nvPr>
        </p:nvGraphicFramePr>
        <p:xfrm>
          <a:off x="4840514" y="5597514"/>
          <a:ext cx="6673786" cy="813272"/>
        </p:xfrm>
        <a:graphic>
          <a:graphicData uri="http://schemas.openxmlformats.org/drawingml/2006/table">
            <a:tbl>
              <a:tblPr firstRow="1" bandRow="1">
                <a:tableStyleId>{22838BEF-8BB2-4498-84A7-C5851F593DF1}</a:tableStyleId>
              </a:tblPr>
              <a:tblGrid>
                <a:gridCol w="6673786">
                  <a:extLst>
                    <a:ext uri="{9D8B030D-6E8A-4147-A177-3AD203B41FA5}">
                      <a16:colId xmlns:a16="http://schemas.microsoft.com/office/drawing/2014/main" val="2730163502"/>
                    </a:ext>
                  </a:extLst>
                </a:gridCol>
              </a:tblGrid>
              <a:tr h="813272">
                <a:tc>
                  <a:txBody>
                    <a:bodyPr/>
                    <a:lstStyle/>
                    <a:p>
                      <a:pPr marL="0" indent="0" algn="just">
                        <a:buNone/>
                      </a:pPr>
                      <a:r>
                        <a:rPr lang="tr-TR" sz="2000" dirty="0" smtClean="0"/>
                        <a:t>Verileri bir </a:t>
                      </a:r>
                      <a:r>
                        <a:rPr lang="tr-TR" sz="2000" dirty="0" err="1" smtClean="0"/>
                        <a:t>veritabanından</a:t>
                      </a:r>
                      <a:r>
                        <a:rPr lang="tr-TR" sz="2000" dirty="0" smtClean="0"/>
                        <a:t> diğerine taşır ve ayrıca dönüşümler gerçekleştirebilir.</a:t>
                      </a:r>
                      <a:endParaRPr lang="tr-TR" sz="2000" b="0" dirty="0">
                        <a:solidFill>
                          <a:schemeClr val="bg1"/>
                        </a:solidFill>
                      </a:endParaRPr>
                    </a:p>
                  </a:txBody>
                  <a:tcPr/>
                </a:tc>
                <a:extLst>
                  <a:ext uri="{0D108BD9-81ED-4DB2-BD59-A6C34878D82A}">
                    <a16:rowId xmlns:a16="http://schemas.microsoft.com/office/drawing/2014/main" val="3535435507"/>
                  </a:ext>
                </a:extLst>
              </a:tr>
            </a:tbl>
          </a:graphicData>
        </a:graphic>
      </p:graphicFrame>
    </p:spTree>
    <p:extLst>
      <p:ext uri="{BB962C8B-B14F-4D97-AF65-F5344CB8AC3E}">
        <p14:creationId xmlns:p14="http://schemas.microsoft.com/office/powerpoint/2010/main" val="242702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 calcmode="lin" valueType="num">
                                      <p:cBhvr>
                                        <p:cTn id="23" dur="1000" fill="hold"/>
                                        <p:tgtEl>
                                          <p:spTgt spid="7"/>
                                        </p:tgtEl>
                                        <p:attrNameLst>
                                          <p:attrName>style.rotation</p:attrName>
                                        </p:attrNameLst>
                                      </p:cBhvr>
                                      <p:tavLst>
                                        <p:tav tm="0">
                                          <p:val>
                                            <p:fltVal val="90"/>
                                          </p:val>
                                        </p:tav>
                                        <p:tav tm="100000">
                                          <p:val>
                                            <p:fltVal val="0"/>
                                          </p:val>
                                        </p:tav>
                                      </p:tavLst>
                                    </p:anim>
                                    <p:animEffect transition="in" filter="fade">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72491" y="624110"/>
            <a:ext cx="9326879" cy="799741"/>
          </a:xfrm>
        </p:spPr>
        <p:txBody>
          <a:bodyPr>
            <a:normAutofit fontScale="90000"/>
          </a:bodyPr>
          <a:lstStyle/>
          <a:p>
            <a:r>
              <a:rPr lang="tr-TR" sz="4000" dirty="0" smtClean="0"/>
              <a:t>    13 - Veri </a:t>
            </a:r>
            <a:r>
              <a:rPr lang="tr-TR" sz="4000" dirty="0"/>
              <a:t>Entegrasyon Modelleri Nelerdir? </a:t>
            </a:r>
            <a:r>
              <a:rPr lang="tr-TR" dirty="0"/>
              <a:t/>
            </a:r>
            <a:br>
              <a:rPr lang="tr-TR" dirty="0"/>
            </a:br>
            <a:endParaRPr lang="tr-TR" dirty="0"/>
          </a:p>
        </p:txBody>
      </p:sp>
      <p:sp>
        <p:nvSpPr>
          <p:cNvPr id="3" name="İçerik Yer Tutucusu 2"/>
          <p:cNvSpPr>
            <a:spLocks noGrp="1"/>
          </p:cNvSpPr>
          <p:nvPr>
            <p:ph idx="1"/>
          </p:nvPr>
        </p:nvSpPr>
        <p:spPr>
          <a:xfrm>
            <a:off x="1311580" y="1593669"/>
            <a:ext cx="10193032" cy="4859381"/>
          </a:xfrm>
        </p:spPr>
        <p:txBody>
          <a:bodyPr>
            <a:normAutofit/>
          </a:bodyPr>
          <a:lstStyle/>
          <a:p>
            <a:pPr fontAlgn="base">
              <a:buFont typeface="Wingdings" panose="05000000000000000000" pitchFamily="2" charset="2"/>
              <a:buChar char="q"/>
            </a:pPr>
            <a:r>
              <a:rPr lang="tr-TR" dirty="0" smtClean="0">
                <a:solidFill>
                  <a:schemeClr val="tx1"/>
                </a:solidFill>
              </a:rPr>
              <a:t>Günümüzde </a:t>
            </a:r>
            <a:r>
              <a:rPr lang="tr-TR" dirty="0">
                <a:solidFill>
                  <a:schemeClr val="tx1"/>
                </a:solidFill>
              </a:rPr>
              <a:t>kullanılan çeşitli </a:t>
            </a:r>
            <a:r>
              <a:rPr lang="tr-TR" b="1" dirty="0">
                <a:solidFill>
                  <a:schemeClr val="tx1"/>
                </a:solidFill>
              </a:rPr>
              <a:t>veri entegrasyon kalıpları</a:t>
            </a:r>
            <a:r>
              <a:rPr lang="tr-TR" dirty="0">
                <a:solidFill>
                  <a:schemeClr val="tx1"/>
                </a:solidFill>
              </a:rPr>
              <a:t> vardır. </a:t>
            </a:r>
            <a:endParaRPr lang="tr-TR" dirty="0" smtClean="0">
              <a:solidFill>
                <a:schemeClr val="tx1"/>
              </a:solidFill>
            </a:endParaRPr>
          </a:p>
          <a:p>
            <a:pPr marL="0" indent="0" fontAlgn="base">
              <a:buNone/>
            </a:pPr>
            <a:r>
              <a:rPr lang="tr-TR" b="1" dirty="0" smtClean="0">
                <a:solidFill>
                  <a:srgbClr val="FF0000"/>
                </a:solidFill>
              </a:rPr>
              <a:t>1) Veri Çoğaltma</a:t>
            </a:r>
          </a:p>
          <a:p>
            <a:pPr marL="0" indent="0" algn="just" fontAlgn="base">
              <a:buNone/>
            </a:pPr>
            <a:r>
              <a:rPr lang="tr-TR" dirty="0"/>
              <a:t/>
            </a:r>
            <a:br>
              <a:rPr lang="tr-TR" dirty="0"/>
            </a:br>
            <a:r>
              <a:rPr lang="tr-TR" dirty="0">
                <a:solidFill>
                  <a:schemeClr val="tx1"/>
                </a:solidFill>
              </a:rPr>
              <a:t>Veri çoğaltma modeli, dünya genelinde kullanılan</a:t>
            </a:r>
            <a:r>
              <a:rPr lang="tr-TR" b="1" dirty="0"/>
              <a:t> </a:t>
            </a:r>
            <a:r>
              <a:rPr lang="tr-TR" b="1" dirty="0">
                <a:solidFill>
                  <a:srgbClr val="00B0F0"/>
                </a:solidFill>
              </a:rPr>
              <a:t>en eski veri entegrasyon tekniklerinden</a:t>
            </a:r>
            <a:r>
              <a:rPr lang="tr-TR" dirty="0">
                <a:solidFill>
                  <a:srgbClr val="00B0F0"/>
                </a:solidFill>
              </a:rPr>
              <a:t> </a:t>
            </a:r>
            <a:r>
              <a:rPr lang="tr-TR" dirty="0">
                <a:solidFill>
                  <a:schemeClr val="tx1"/>
                </a:solidFill>
              </a:rPr>
              <a:t>biridir. </a:t>
            </a:r>
            <a:r>
              <a:rPr lang="tr-TR" dirty="0" smtClean="0">
                <a:solidFill>
                  <a:schemeClr val="tx1"/>
                </a:solidFill>
              </a:rPr>
              <a:t>Örneğin</a:t>
            </a:r>
            <a:r>
              <a:rPr lang="tr-TR" dirty="0">
                <a:solidFill>
                  <a:schemeClr val="tx1"/>
                </a:solidFill>
              </a:rPr>
              <a:t>, iki farklı veri deposu, </a:t>
            </a:r>
            <a:r>
              <a:rPr lang="tr-TR" dirty="0" smtClean="0">
                <a:solidFill>
                  <a:schemeClr val="tx1"/>
                </a:solidFill>
              </a:rPr>
              <a:t>veri tabanı </a:t>
            </a:r>
            <a:r>
              <a:rPr lang="tr-TR" dirty="0">
                <a:solidFill>
                  <a:schemeClr val="tx1"/>
                </a:solidFill>
              </a:rPr>
              <a:t>veya bulut arasındaki veri hareketi sırasında veri çoğaltma gerçekleşebilir. </a:t>
            </a:r>
            <a:r>
              <a:rPr lang="tr-TR" dirty="0" smtClean="0">
                <a:solidFill>
                  <a:schemeClr val="tx1"/>
                </a:solidFill>
              </a:rPr>
              <a:t>Tüm </a:t>
            </a:r>
            <a:r>
              <a:rPr lang="tr-TR" dirty="0">
                <a:solidFill>
                  <a:schemeClr val="tx1"/>
                </a:solidFill>
              </a:rPr>
              <a:t>işlem, verileri harekete geçiren </a:t>
            </a:r>
            <a:r>
              <a:rPr lang="tr-TR" dirty="0" err="1">
                <a:solidFill>
                  <a:srgbClr val="00B0F0"/>
                </a:solidFill>
              </a:rPr>
              <a:t>entegratör</a:t>
            </a:r>
            <a:r>
              <a:rPr lang="tr-TR" dirty="0">
                <a:solidFill>
                  <a:schemeClr val="tx1"/>
                </a:solidFill>
              </a:rPr>
              <a:t> motorunda önemli değişiklikler yapan bir mekanizma altında gerçekleştirilir</a:t>
            </a:r>
            <a:r>
              <a:rPr lang="tr-TR" dirty="0" smtClean="0">
                <a:solidFill>
                  <a:schemeClr val="tx1"/>
                </a:solidFill>
              </a:rPr>
              <a:t>.</a:t>
            </a:r>
          </a:p>
          <a:p>
            <a:pPr fontAlgn="base"/>
            <a:endParaRPr lang="tr-TR" dirty="0"/>
          </a:p>
          <a:p>
            <a:pPr marL="0" indent="0" fontAlgn="base">
              <a:buNone/>
            </a:pPr>
            <a:r>
              <a:rPr lang="tr-TR" b="1" dirty="0">
                <a:solidFill>
                  <a:srgbClr val="FF0000"/>
                </a:solidFill>
              </a:rPr>
              <a:t>2) Veri </a:t>
            </a:r>
            <a:r>
              <a:rPr lang="tr-TR" b="1" dirty="0" smtClean="0">
                <a:solidFill>
                  <a:srgbClr val="FF0000"/>
                </a:solidFill>
              </a:rPr>
              <a:t>Taşıma</a:t>
            </a:r>
          </a:p>
          <a:p>
            <a:pPr marL="0" indent="0" algn="just" fontAlgn="base">
              <a:buNone/>
            </a:pPr>
            <a:r>
              <a:rPr lang="tr-TR" dirty="0"/>
              <a:t/>
            </a:r>
            <a:br>
              <a:rPr lang="tr-TR" dirty="0"/>
            </a:br>
            <a:r>
              <a:rPr lang="tr-TR" dirty="0">
                <a:solidFill>
                  <a:schemeClr val="tx1"/>
                </a:solidFill>
              </a:rPr>
              <a:t>Veri işlemlerinden yararlanan işletmelerde takip edilen önemli veri entegrasyon modellerinden biridir. </a:t>
            </a:r>
            <a:r>
              <a:rPr lang="tr-TR" dirty="0" smtClean="0">
                <a:solidFill>
                  <a:schemeClr val="tx1"/>
                </a:solidFill>
              </a:rPr>
              <a:t>Veri </a:t>
            </a:r>
            <a:r>
              <a:rPr lang="tr-TR" dirty="0">
                <a:solidFill>
                  <a:schemeClr val="tx1"/>
                </a:solidFill>
              </a:rPr>
              <a:t>geçişi, geçiş kapsamının ve veri kümesinin son dönüşümünün işlemden önce belirlendiği düzenli bir süreçtir. Sonunda, bu sürecin sonuçları, sürecin uygunluğunu sağlamak için istenen sonuçlarla karşılaştırılır. </a:t>
            </a:r>
            <a:r>
              <a:rPr lang="tr-TR" dirty="0" smtClean="0">
                <a:solidFill>
                  <a:schemeClr val="tx1"/>
                </a:solidFill>
              </a:rPr>
              <a:t>Bu </a:t>
            </a:r>
            <a:r>
              <a:rPr lang="tr-TR" dirty="0">
                <a:solidFill>
                  <a:schemeClr val="tx1"/>
                </a:solidFill>
              </a:rPr>
              <a:t>veri entegrasyon işlemi aynı anda birkaç büyük veri hacmini işlemek için tasarlanmıştır.</a:t>
            </a:r>
          </a:p>
          <a:p>
            <a:pPr fontAlgn="base"/>
            <a:endParaRPr lang="tr-TR" dirty="0"/>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97090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55817" y="624110"/>
            <a:ext cx="9048795" cy="786679"/>
          </a:xfrm>
        </p:spPr>
        <p:txBody>
          <a:bodyPr/>
          <a:lstStyle/>
          <a:p>
            <a:r>
              <a:rPr lang="tr-TR" dirty="0" smtClean="0"/>
              <a:t>13 - Veri </a:t>
            </a:r>
            <a:r>
              <a:rPr lang="tr-TR" dirty="0"/>
              <a:t>Entegrasyon Modelleri Nelerdir?</a:t>
            </a:r>
          </a:p>
        </p:txBody>
      </p:sp>
      <p:sp>
        <p:nvSpPr>
          <p:cNvPr id="3" name="İçerik Yer Tutucusu 2"/>
          <p:cNvSpPr>
            <a:spLocks noGrp="1"/>
          </p:cNvSpPr>
          <p:nvPr>
            <p:ph idx="1"/>
          </p:nvPr>
        </p:nvSpPr>
        <p:spPr>
          <a:xfrm>
            <a:off x="1311579" y="1606732"/>
            <a:ext cx="10193033" cy="4911634"/>
          </a:xfrm>
        </p:spPr>
        <p:txBody>
          <a:bodyPr>
            <a:normAutofit/>
          </a:bodyPr>
          <a:lstStyle/>
          <a:p>
            <a:pPr marL="0" indent="0" fontAlgn="base">
              <a:buNone/>
            </a:pPr>
            <a:r>
              <a:rPr lang="tr-TR" b="1" dirty="0" smtClean="0">
                <a:solidFill>
                  <a:srgbClr val="FF0000"/>
                </a:solidFill>
              </a:rPr>
              <a:t>3</a:t>
            </a:r>
            <a:r>
              <a:rPr lang="tr-TR" b="1" dirty="0">
                <a:solidFill>
                  <a:srgbClr val="FF0000"/>
                </a:solidFill>
              </a:rPr>
              <a:t>) Veri Sanallaştırma</a:t>
            </a:r>
            <a:r>
              <a:rPr lang="tr-TR" dirty="0"/>
              <a:t/>
            </a:r>
            <a:br>
              <a:rPr lang="tr-TR" dirty="0"/>
            </a:br>
            <a:r>
              <a:rPr lang="tr-TR" dirty="0">
                <a:solidFill>
                  <a:schemeClr val="tx1"/>
                </a:solidFill>
              </a:rPr>
              <a:t>Ticari veri entegrasyonunun hızla gelişen modellerinden biridir. Farklı veri tabanlarından gelen verileri tek bir fiziksel veri tabanında birleştirmeyi sağlar veya verilerin diğer kullanımlar için verimli bir şekilde kullanılmasını sağlayan tüm yollarla yeniden oluşturulmasına izin verir. </a:t>
            </a:r>
            <a:endParaRPr lang="tr-TR" dirty="0" smtClean="0">
              <a:solidFill>
                <a:schemeClr val="tx1"/>
              </a:solidFill>
            </a:endParaRPr>
          </a:p>
          <a:p>
            <a:pPr marL="0" indent="0" fontAlgn="base">
              <a:buNone/>
            </a:pPr>
            <a:endParaRPr lang="tr-TR" b="1" dirty="0"/>
          </a:p>
          <a:p>
            <a:pPr marL="0" indent="0" fontAlgn="base">
              <a:buNone/>
            </a:pPr>
            <a:r>
              <a:rPr lang="tr-TR" b="1" dirty="0" smtClean="0">
                <a:solidFill>
                  <a:srgbClr val="FF0000"/>
                </a:solidFill>
              </a:rPr>
              <a:t>4</a:t>
            </a:r>
            <a:r>
              <a:rPr lang="tr-TR" b="1" dirty="0">
                <a:solidFill>
                  <a:srgbClr val="FF0000"/>
                </a:solidFill>
              </a:rPr>
              <a:t>) Yayın, İki Yönlü Senkronizasyon ve Korelasyon:</a:t>
            </a:r>
            <a:r>
              <a:rPr lang="tr-TR" dirty="0"/>
              <a:t/>
            </a:r>
            <a:br>
              <a:rPr lang="tr-TR" dirty="0"/>
            </a:br>
            <a:r>
              <a:rPr lang="tr-TR" dirty="0">
                <a:solidFill>
                  <a:schemeClr val="tx1"/>
                </a:solidFill>
              </a:rPr>
              <a:t>Bu işlemler, farklı sistemler arasında veri güncellemek için bir ihtiyaç olduğunda </a:t>
            </a:r>
            <a:r>
              <a:rPr lang="tr-TR" dirty="0" smtClean="0">
                <a:solidFill>
                  <a:schemeClr val="tx1"/>
                </a:solidFill>
              </a:rPr>
              <a:t>kullanılır.</a:t>
            </a:r>
          </a:p>
          <a:p>
            <a:pPr fontAlgn="base">
              <a:buFont typeface="Wingdings" panose="05000000000000000000" pitchFamily="2" charset="2"/>
              <a:buChar char="§"/>
            </a:pPr>
            <a:r>
              <a:rPr lang="tr-TR" b="1" dirty="0" smtClean="0">
                <a:solidFill>
                  <a:srgbClr val="00B0F0"/>
                </a:solidFill>
              </a:rPr>
              <a:t>Yayıncılık</a:t>
            </a:r>
            <a:r>
              <a:rPr lang="tr-TR" b="1" dirty="0">
                <a:solidFill>
                  <a:srgbClr val="00B0F0"/>
                </a:solidFill>
              </a:rPr>
              <a:t>:</a:t>
            </a:r>
            <a:r>
              <a:rPr lang="tr-TR" b="1" dirty="0"/>
              <a:t> </a:t>
            </a:r>
            <a:r>
              <a:rPr lang="tr-TR" dirty="0">
                <a:solidFill>
                  <a:schemeClr val="tx1"/>
                </a:solidFill>
              </a:rPr>
              <a:t>Bu işlemde, bir sistemde depolanan veriler gerçek zamanlı olarak birçok hedef veri deposuna taşınır. Yayıncılık aynı zamanda “tek yönlü senkronizasyon” olarak da bilinir, çünkü veri hareketi kaynak sistemden hedef sisteme tek yönlüdür. </a:t>
            </a:r>
            <a:endParaRPr lang="tr-TR" dirty="0" smtClean="0">
              <a:solidFill>
                <a:schemeClr val="tx1"/>
              </a:solidFill>
            </a:endParaRPr>
          </a:p>
          <a:p>
            <a:pPr fontAlgn="base">
              <a:buFont typeface="Wingdings" panose="05000000000000000000" pitchFamily="2" charset="2"/>
              <a:buChar char="§"/>
            </a:pPr>
            <a:r>
              <a:rPr lang="tr-TR" b="1" dirty="0">
                <a:solidFill>
                  <a:srgbClr val="00B0F0"/>
                </a:solidFill>
              </a:rPr>
              <a:t>İki Yönlü Senkronizasyon:</a:t>
            </a:r>
            <a:r>
              <a:rPr lang="tr-TR" dirty="0">
                <a:solidFill>
                  <a:srgbClr val="00B0F0"/>
                </a:solidFill>
              </a:rPr>
              <a:t> </a:t>
            </a:r>
            <a:r>
              <a:rPr lang="tr-TR" dirty="0">
                <a:solidFill>
                  <a:schemeClr val="tx1"/>
                </a:solidFill>
              </a:rPr>
              <a:t>Bu süreçte, iki ayrı sistemden iki veri deposu tek bir sistem gibi davranmak için birleştirilir. Bu senkronizasyon ayrıca farklı veri depoları olarak var olma önceliğini de dikkate alır</a:t>
            </a:r>
            <a:r>
              <a:rPr lang="tr-TR" dirty="0" smtClean="0">
                <a:solidFill>
                  <a:schemeClr val="tx1"/>
                </a:solidFill>
              </a:rPr>
              <a:t>.</a:t>
            </a:r>
          </a:p>
          <a:p>
            <a:pPr fontAlgn="base">
              <a:buFont typeface="Wingdings" panose="05000000000000000000" pitchFamily="2" charset="2"/>
              <a:buChar char="§"/>
            </a:pPr>
            <a:r>
              <a:rPr lang="tr-TR" b="1" dirty="0">
                <a:solidFill>
                  <a:srgbClr val="00B0F0"/>
                </a:solidFill>
              </a:rPr>
              <a:t>Korelasyon:</a:t>
            </a:r>
            <a:r>
              <a:rPr lang="tr-TR" dirty="0"/>
              <a:t> </a:t>
            </a:r>
            <a:r>
              <a:rPr lang="tr-TR" dirty="0">
                <a:solidFill>
                  <a:schemeClr val="tx1"/>
                </a:solidFill>
              </a:rPr>
              <a:t>İki veri setinin kesişme noktasında iki yönlü senkronizasyonun yapıldığı bir işlemdir.</a:t>
            </a:r>
            <a:endParaRPr lang="tr-TR" dirty="0" smtClean="0">
              <a:solidFill>
                <a:schemeClr val="tx1"/>
              </a:solidFill>
            </a:endParaRPr>
          </a:p>
          <a:p>
            <a:pPr fontAlgn="base"/>
            <a:endParaRPr lang="tr-TR" dirty="0"/>
          </a:p>
          <a:p>
            <a:pPr fontAlgn="base"/>
            <a:endParaRPr lang="tr-TR" dirty="0"/>
          </a:p>
          <a:p>
            <a:pPr fontAlgn="base"/>
            <a:endParaRPr lang="tr-TR" dirty="0" smtClean="0"/>
          </a:p>
          <a:p>
            <a:pPr marL="0" indent="0">
              <a:buNone/>
            </a:pPr>
            <a:endParaRPr lang="tr-TR" dirty="0" smtClean="0"/>
          </a:p>
          <a:p>
            <a:pPr marL="0" indent="0">
              <a:buNone/>
            </a:pP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72640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911687" cy="773616"/>
          </a:xfrm>
        </p:spPr>
        <p:txBody>
          <a:bodyPr/>
          <a:lstStyle/>
          <a:p>
            <a:r>
              <a:rPr lang="tr-TR" dirty="0" smtClean="0"/>
              <a:t>13 - Veri </a:t>
            </a:r>
            <a:r>
              <a:rPr lang="tr-TR" dirty="0"/>
              <a:t>Entegrasyon Modelleri Nelerdir?</a:t>
            </a:r>
          </a:p>
        </p:txBody>
      </p:sp>
      <p:sp>
        <p:nvSpPr>
          <p:cNvPr id="3" name="İçerik Yer Tutucusu 2"/>
          <p:cNvSpPr>
            <a:spLocks noGrp="1"/>
          </p:cNvSpPr>
          <p:nvPr>
            <p:ph idx="1"/>
          </p:nvPr>
        </p:nvSpPr>
        <p:spPr>
          <a:xfrm>
            <a:off x="1311579" y="1528354"/>
            <a:ext cx="10193033" cy="5212080"/>
          </a:xfrm>
        </p:spPr>
        <p:txBody>
          <a:bodyPr>
            <a:normAutofit/>
          </a:bodyPr>
          <a:lstStyle/>
          <a:p>
            <a:pPr algn="just" fontAlgn="base">
              <a:buFont typeface="Wingdings" panose="05000000000000000000" pitchFamily="2" charset="2"/>
              <a:buChar char="§"/>
            </a:pPr>
            <a:r>
              <a:rPr lang="tr-TR" b="1" dirty="0" smtClean="0">
                <a:solidFill>
                  <a:srgbClr val="00B0F0"/>
                </a:solidFill>
              </a:rPr>
              <a:t>Toplama</a:t>
            </a:r>
            <a:r>
              <a:rPr lang="tr-TR" b="1" dirty="0">
                <a:solidFill>
                  <a:srgbClr val="00B0F0"/>
                </a:solidFill>
              </a:rPr>
              <a:t>:</a:t>
            </a:r>
            <a:r>
              <a:rPr lang="tr-TR" dirty="0">
                <a:solidFill>
                  <a:srgbClr val="00B0F0"/>
                </a:solidFill>
              </a:rPr>
              <a:t> </a:t>
            </a:r>
            <a:r>
              <a:rPr lang="tr-TR" dirty="0">
                <a:solidFill>
                  <a:schemeClr val="tx1"/>
                </a:solidFill>
              </a:rPr>
              <a:t>Bu işlemde, birden çok sistemden gelen veriler tek bir </a:t>
            </a:r>
            <a:r>
              <a:rPr lang="tr-TR" dirty="0" smtClean="0">
                <a:solidFill>
                  <a:schemeClr val="tx1"/>
                </a:solidFill>
              </a:rPr>
              <a:t>birleşik </a:t>
            </a:r>
            <a:r>
              <a:rPr lang="tr-TR" dirty="0">
                <a:solidFill>
                  <a:schemeClr val="tx1"/>
                </a:solidFill>
              </a:rPr>
              <a:t>sistemde toplanır. Bu veri entegrasyon tekniği, işletmelerin verileri güncel tutmasına yardımcı olur ve istenen veri setini üretmek için verileri işlemelerine veya birleştirmelerine izin verir.</a:t>
            </a:r>
          </a:p>
          <a:p>
            <a:pPr marL="0" indent="0" algn="just" fontAlgn="base">
              <a:buNone/>
            </a:pPr>
            <a:r>
              <a:rPr lang="tr-TR" b="1" dirty="0" smtClean="0">
                <a:solidFill>
                  <a:srgbClr val="FF0000"/>
                </a:solidFill>
              </a:rPr>
              <a:t>Sonuç</a:t>
            </a:r>
            <a:r>
              <a:rPr lang="tr-TR" b="1" dirty="0">
                <a:solidFill>
                  <a:srgbClr val="FF0000"/>
                </a:solidFill>
              </a:rPr>
              <a:t>:</a:t>
            </a:r>
            <a:r>
              <a:rPr lang="tr-TR" dirty="0"/>
              <a:t> </a:t>
            </a:r>
            <a:r>
              <a:rPr lang="tr-TR" dirty="0">
                <a:solidFill>
                  <a:schemeClr val="tx1"/>
                </a:solidFill>
              </a:rPr>
              <a:t>Bahsettiğimiz bu veri entegrasyon tekniklerinin tümü, işletmelere çeşitli dijital kaynaklar tarafından üretilen büyük miktarda veriyi ele almada yardımcı olan esneklik ve çeviklik sunar. Bu teknikler sadece organizasyon genelinde düzenli bir veri alışverişi sağlamakla kalmaz, aynı zamanda sağlam </a:t>
            </a:r>
            <a:r>
              <a:rPr lang="tr-TR" dirty="0" smtClean="0">
                <a:solidFill>
                  <a:schemeClr val="tx1"/>
                </a:solidFill>
              </a:rPr>
              <a:t>bir işletmeler arası entegrasyon </a:t>
            </a:r>
            <a:r>
              <a:rPr lang="tr-TR" dirty="0">
                <a:solidFill>
                  <a:schemeClr val="tx1"/>
                </a:solidFill>
              </a:rPr>
              <a:t>veri bağlantısı kurmanıza yardımcı olur.</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679" y="4134394"/>
            <a:ext cx="7104248" cy="2331720"/>
          </a:xfrm>
          <a:prstGeom prst="rect">
            <a:avLst/>
          </a:prstGeom>
        </p:spPr>
      </p:pic>
    </p:spTree>
    <p:extLst>
      <p:ext uri="{BB962C8B-B14F-4D97-AF65-F5344CB8AC3E}">
        <p14:creationId xmlns:p14="http://schemas.microsoft.com/office/powerpoint/2010/main" val="246290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756263" y="604687"/>
            <a:ext cx="6906486" cy="762462"/>
          </a:xfrm>
        </p:spPr>
        <p:txBody>
          <a:bodyPr>
            <a:normAutofit/>
          </a:bodyPr>
          <a:lstStyle/>
          <a:p>
            <a:pPr algn="ctr"/>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375761"/>
            <a:ext cx="10086553" cy="5364265"/>
          </a:xfrm>
        </p:spPr>
        <p:txBody>
          <a:bodyPr>
            <a:normAutofit/>
          </a:bodyPr>
          <a:lstStyle/>
          <a:p>
            <a:pPr algn="just">
              <a:buFont typeface="Wingdings" panose="05000000000000000000" pitchFamily="2" charset="2"/>
              <a:buChar char="Ø"/>
            </a:pPr>
            <a:r>
              <a:rPr lang="tr-TR" dirty="0">
                <a:solidFill>
                  <a:schemeClr val="tx1"/>
                </a:solidFill>
              </a:rPr>
              <a:t>Büyük Veri Entegrasyonunu görmezden gelmek, uzun vadede, verimsizlik ve zaman kaybına sebep olur. Birçok kurumsal lider, gerekli değerlendirmeleri ve testleri yapmadan, tüm veri entegrasyonu çözümlerinin eşit olduğuna inandığı teknolojiyi kabul eder. Aslında, fonksiyonlar ve ele alınan problemler açısından, çeşitli veri entegrasyonu teknolojileri bulunmaktadır. Dikkate alınacak hususlar performansı, Veri Yönetimini ve güvenliği içermelidir</a:t>
            </a:r>
            <a:r>
              <a:rPr lang="tr-TR" dirty="0" smtClean="0">
                <a:solidFill>
                  <a:schemeClr val="tx1"/>
                </a:solidFill>
              </a:rPr>
              <a:t>.</a:t>
            </a:r>
          </a:p>
          <a:p>
            <a:pPr algn="just">
              <a:buFont typeface="Wingdings" panose="05000000000000000000" pitchFamily="2" charset="2"/>
              <a:buChar char="Ø"/>
            </a:pPr>
            <a:r>
              <a:rPr lang="tr-TR" dirty="0">
                <a:solidFill>
                  <a:schemeClr val="tx1"/>
                </a:solidFill>
              </a:rPr>
              <a:t>Veri entegrasyonu farklı kaynaklardan elde edilen işlenmiş veya işlenmemiş verileri yorumlama, görselleştirme ve raporlama gibi amaçlarla yapılan veriyi bütünleştirme işlemidir. </a:t>
            </a:r>
            <a:endParaRPr lang="tr-TR" dirty="0" smtClean="0">
              <a:solidFill>
                <a:schemeClr val="tx1"/>
              </a:solidFill>
            </a:endParaRPr>
          </a:p>
          <a:p>
            <a:pPr algn="just">
              <a:buFont typeface="Wingdings" panose="05000000000000000000" pitchFamily="2" charset="2"/>
              <a:buChar char="Ø"/>
            </a:pPr>
            <a:r>
              <a:rPr lang="tr-TR" dirty="0" err="1" smtClean="0">
                <a:solidFill>
                  <a:schemeClr val="tx1"/>
                </a:solidFill>
              </a:rPr>
              <a:t>Veritabanındaki</a:t>
            </a:r>
            <a:r>
              <a:rPr lang="tr-TR" dirty="0" smtClean="0">
                <a:solidFill>
                  <a:schemeClr val="tx1"/>
                </a:solidFill>
              </a:rPr>
              <a:t> </a:t>
            </a:r>
            <a:r>
              <a:rPr lang="tr-TR" dirty="0">
                <a:solidFill>
                  <a:schemeClr val="tx1"/>
                </a:solidFill>
              </a:rPr>
              <a:t>ham verinin bilgiye, bilginin tecrübeye, tecrübenin verime dönüşmesiyle kar oranını artırabilir ve işinizi büyütebilirsiniz. Veri entegrasyonu, şirketiniz içinde geleceğe dönük olumlu veya olumsuz tahminler yapar, muhtemel hatanın gelecekteki konumunu ve zamanını öngörür, azalan verimin istatistiksel sebeplerini analiz eder.</a:t>
            </a:r>
          </a:p>
          <a:p>
            <a:pPr algn="just">
              <a:buFont typeface="Wingdings" panose="05000000000000000000" pitchFamily="2" charset="2"/>
              <a:buChar char="Ø"/>
            </a:pPr>
            <a:r>
              <a:rPr lang="tr-TR" dirty="0">
                <a:solidFill>
                  <a:schemeClr val="tx1"/>
                </a:solidFill>
              </a:rPr>
              <a:t>Veri entegrasyonuna yatırım yapan şirketler çoğunlukla rekabet ettiği sektörde öncüdür.</a:t>
            </a:r>
          </a:p>
          <a:p>
            <a:pPr algn="just"/>
            <a:endParaRPr lang="en-US" dirty="0"/>
          </a:p>
        </p:txBody>
      </p:sp>
    </p:spTree>
    <p:extLst>
      <p:ext uri="{BB962C8B-B14F-4D97-AF65-F5344CB8AC3E}">
        <p14:creationId xmlns:p14="http://schemas.microsoft.com/office/powerpoint/2010/main" val="269758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306287"/>
            <a:ext cx="10193033" cy="5144700"/>
          </a:xfrm>
        </p:spPr>
        <p:txBody>
          <a:bodyPr>
            <a:normAutofit fontScale="92500" lnSpcReduction="10000"/>
          </a:bodyPr>
          <a:lstStyle/>
          <a:p>
            <a:pPr>
              <a:buFont typeface="Arial" panose="020B0604020202020204" pitchFamily="34" charset="0"/>
              <a:buChar char="•"/>
            </a:pPr>
            <a:r>
              <a:rPr lang="tr-TR" dirty="0">
                <a:hlinkClick r:id="rId2"/>
              </a:rPr>
              <a:t>https://</a:t>
            </a:r>
            <a:r>
              <a:rPr lang="tr-TR" dirty="0" smtClean="0">
                <a:hlinkClick r:id="rId2"/>
              </a:rPr>
              <a:t>www.ibm.com/tr-tr/analytics/data-integration</a:t>
            </a:r>
            <a:endParaRPr lang="tr-TR" dirty="0" smtClean="0"/>
          </a:p>
          <a:p>
            <a:pPr>
              <a:buFont typeface="Arial" panose="020B0604020202020204" pitchFamily="34" charset="0"/>
              <a:buChar char="•"/>
            </a:pPr>
            <a:r>
              <a:rPr lang="tr-TR" dirty="0">
                <a:hlinkClick r:id="rId3"/>
              </a:rPr>
              <a:t>https://</a:t>
            </a:r>
            <a:r>
              <a:rPr lang="tr-TR" dirty="0" smtClean="0">
                <a:hlinkClick r:id="rId3"/>
              </a:rPr>
              <a:t>www.karel.com.tr/blog/veri-entegrasyon-modelleri-nelerdir-nerelerde-kullanilir</a:t>
            </a:r>
            <a:endParaRPr lang="tr-TR" dirty="0" smtClean="0"/>
          </a:p>
          <a:p>
            <a:pPr>
              <a:buFont typeface="Arial" panose="020B0604020202020204" pitchFamily="34" charset="0"/>
              <a:buChar char="•"/>
            </a:pPr>
            <a:r>
              <a:rPr lang="en-US" dirty="0">
                <a:hlinkClick r:id="rId4"/>
              </a:rPr>
              <a:t>https://</a:t>
            </a:r>
            <a:r>
              <a:rPr lang="en-US" dirty="0" smtClean="0">
                <a:hlinkClick r:id="rId4"/>
              </a:rPr>
              <a:t>www.smartmind.com.tr/buyuk-veri-entegrasyonu-butunlestirme-i-931</a:t>
            </a:r>
            <a:endParaRPr lang="tr-TR" dirty="0" smtClean="0"/>
          </a:p>
          <a:p>
            <a:pPr>
              <a:buFont typeface="Arial" panose="020B0604020202020204" pitchFamily="34" charset="0"/>
              <a:buChar char="•"/>
            </a:pPr>
            <a:r>
              <a:rPr lang="en-US" dirty="0">
                <a:hlinkClick r:id="rId5"/>
              </a:rPr>
              <a:t>https://</a:t>
            </a:r>
            <a:r>
              <a:rPr lang="en-US" dirty="0" smtClean="0">
                <a:hlinkClick r:id="rId5"/>
              </a:rPr>
              <a:t>www.netinbag.com/tr/internet/what-is-data-integration.html</a:t>
            </a:r>
            <a:endParaRPr lang="tr-TR" dirty="0" smtClean="0"/>
          </a:p>
          <a:p>
            <a:pPr>
              <a:buFont typeface="Arial" panose="020B0604020202020204" pitchFamily="34" charset="0"/>
              <a:buChar char="•"/>
            </a:pPr>
            <a:r>
              <a:rPr lang="en-US" dirty="0">
                <a:hlinkClick r:id="rId6"/>
              </a:rPr>
              <a:t>https://</a:t>
            </a:r>
            <a:r>
              <a:rPr lang="en-US" dirty="0" smtClean="0">
                <a:hlinkClick r:id="rId6"/>
              </a:rPr>
              <a:t>tr.strephonsays.com/what-is-the-difference-between-data-integration-and-etl</a:t>
            </a:r>
            <a:endParaRPr lang="tr-TR" dirty="0" smtClean="0"/>
          </a:p>
          <a:p>
            <a:pPr>
              <a:buFont typeface="Arial" panose="020B0604020202020204" pitchFamily="34" charset="0"/>
              <a:buChar char="•"/>
            </a:pPr>
            <a:r>
              <a:rPr lang="en-US" dirty="0">
                <a:hlinkClick r:id="rId7"/>
              </a:rPr>
              <a:t>https://</a:t>
            </a:r>
            <a:r>
              <a:rPr lang="en-US" dirty="0" smtClean="0">
                <a:hlinkClick r:id="rId7"/>
              </a:rPr>
              <a:t>tr.wikipedia.org/wiki/Veri_madencili%C4%9Fi</a:t>
            </a:r>
            <a:endParaRPr lang="tr-TR" dirty="0" smtClean="0"/>
          </a:p>
          <a:p>
            <a:pPr>
              <a:buFont typeface="Arial" panose="020B0604020202020204" pitchFamily="34" charset="0"/>
              <a:buChar char="•"/>
            </a:pPr>
            <a:r>
              <a:rPr lang="en-US" dirty="0">
                <a:hlinkClick r:id="rId8"/>
              </a:rPr>
              <a:t>https://veribilimcisi.com/tag/veri-butunlestirme</a:t>
            </a:r>
            <a:r>
              <a:rPr lang="en-US" dirty="0" smtClean="0">
                <a:hlinkClick r:id="rId8"/>
              </a:rPr>
              <a:t>/</a:t>
            </a:r>
            <a:endParaRPr lang="tr-TR" dirty="0" smtClean="0"/>
          </a:p>
          <a:p>
            <a:pPr>
              <a:buFont typeface="Arial" panose="020B0604020202020204" pitchFamily="34" charset="0"/>
              <a:buChar char="•"/>
            </a:pPr>
            <a:r>
              <a:rPr lang="en-US" dirty="0">
                <a:hlinkClick r:id="rId9"/>
              </a:rPr>
              <a:t>https://</a:t>
            </a:r>
            <a:r>
              <a:rPr lang="en-US" dirty="0" smtClean="0">
                <a:hlinkClick r:id="rId9"/>
              </a:rPr>
              <a:t>furkanalaybeg.medium.com/veri-madencili%C4%9Fi-ve-y%C3%B6ntemleri-d0e2fd238e44</a:t>
            </a:r>
            <a:endParaRPr lang="tr-TR" dirty="0" smtClean="0"/>
          </a:p>
          <a:p>
            <a:pPr>
              <a:buFont typeface="Arial" panose="020B0604020202020204" pitchFamily="34" charset="0"/>
              <a:buChar char="•"/>
            </a:pPr>
            <a:r>
              <a:rPr lang="en-US" dirty="0" smtClean="0">
                <a:hlinkClick r:id="rId10"/>
              </a:rPr>
              <a:t>https</a:t>
            </a:r>
            <a:r>
              <a:rPr lang="en-US" dirty="0">
                <a:hlinkClick r:id="rId10"/>
              </a:rPr>
              <a:t>://www.talend.com/resources/what-is-data-integration</a:t>
            </a:r>
            <a:r>
              <a:rPr lang="en-US" dirty="0" smtClean="0">
                <a:hlinkClick r:id="rId10"/>
              </a:rPr>
              <a:t>/</a:t>
            </a:r>
            <a:endParaRPr lang="tr-TR" dirty="0" smtClean="0"/>
          </a:p>
          <a:p>
            <a:pPr>
              <a:buFont typeface="Arial" panose="020B0604020202020204" pitchFamily="34" charset="0"/>
              <a:buChar char="•"/>
            </a:pPr>
            <a:r>
              <a:rPr lang="en-US" dirty="0">
                <a:hlinkClick r:id="rId11"/>
              </a:rPr>
              <a:t>https://</a:t>
            </a:r>
            <a:r>
              <a:rPr lang="en-US" dirty="0" smtClean="0">
                <a:hlinkClick r:id="rId11"/>
              </a:rPr>
              <a:t>en.wikipedia.org/wiki/Data_integration</a:t>
            </a:r>
            <a:endParaRPr lang="tr-TR" dirty="0" smtClean="0"/>
          </a:p>
          <a:p>
            <a:pPr>
              <a:buFont typeface="Arial" panose="020B0604020202020204" pitchFamily="34" charset="0"/>
              <a:buChar char="•"/>
            </a:pPr>
            <a:r>
              <a:rPr lang="en-US" dirty="0">
                <a:hlinkClick r:id="rId12"/>
              </a:rPr>
              <a:t>https://www.safe.com/what-is/data-integration</a:t>
            </a:r>
            <a:r>
              <a:rPr lang="en-US" dirty="0" smtClean="0">
                <a:hlinkClick r:id="rId12"/>
              </a:rPr>
              <a:t>/</a:t>
            </a:r>
            <a:endParaRPr lang="tr-TR" dirty="0" smtClean="0"/>
          </a:p>
          <a:p>
            <a:pPr>
              <a:buFont typeface="Arial" panose="020B0604020202020204" pitchFamily="34" charset="0"/>
              <a:buChar char="•"/>
            </a:pPr>
            <a:r>
              <a:rPr lang="en-US" dirty="0">
                <a:hlinkClick r:id="rId13"/>
              </a:rPr>
              <a:t>https://www.stitchdata.com/data-integration</a:t>
            </a:r>
            <a:r>
              <a:rPr lang="en-US" dirty="0" smtClean="0">
                <a:hlinkClick r:id="rId13"/>
              </a:rPr>
              <a:t>/</a:t>
            </a:r>
            <a:endParaRPr lang="tr-TR" dirty="0" smtClean="0"/>
          </a:p>
          <a:p>
            <a:pPr>
              <a:buFont typeface="Arial" panose="020B0604020202020204" pitchFamily="34" charset="0"/>
              <a:buChar char="•"/>
            </a:pPr>
            <a:r>
              <a:rPr lang="en-US" dirty="0">
                <a:hlinkClick r:id="rId14"/>
              </a:rPr>
              <a:t>https://</a:t>
            </a:r>
            <a:r>
              <a:rPr lang="en-US" dirty="0" smtClean="0">
                <a:hlinkClick r:id="rId14"/>
              </a:rPr>
              <a:t>www.tibco.com/reference-center/what-is-data-integration</a:t>
            </a:r>
            <a:endParaRPr lang="tr-TR" dirty="0" smtClean="0"/>
          </a:p>
          <a:p>
            <a:pPr>
              <a:buFont typeface="Arial" panose="020B0604020202020204" pitchFamily="34" charset="0"/>
              <a:buChar char="•"/>
            </a:pPr>
            <a:r>
              <a:rPr lang="en-US" dirty="0">
                <a:hlinkClick r:id="rId15"/>
              </a:rPr>
              <a:t>https://</a:t>
            </a:r>
            <a:r>
              <a:rPr lang="en-US" dirty="0" smtClean="0">
                <a:hlinkClick r:id="rId15"/>
              </a:rPr>
              <a:t>www.gartner.com/en/information-technology/glossary/data-integration-tools</a:t>
            </a:r>
            <a:endParaRPr lang="tr-TR" dirty="0" smtClean="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7" name="Resim 6">
            <a:hlinkClick r:id="rId16"/>
            <a:extLst>
              <a:ext uri="{FF2B5EF4-FFF2-40B4-BE49-F238E27FC236}">
                <a16:creationId xmlns:a16="http://schemas.microsoft.com/office/drawing/2014/main" id="{0A675831-3AA0-4363-AC92-D034C6551F3F}"/>
              </a:ext>
            </a:extLst>
          </p:cNvPr>
          <p:cNvPicPr>
            <a:picLocks noChangeAspect="1"/>
          </p:cNvPicPr>
          <p:nvPr/>
        </p:nvPicPr>
        <p:blipFill>
          <a:blip r:embed="rId17"/>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8"/>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4794069"/>
            <a:ext cx="5972961" cy="1956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283234" y="4894665"/>
            <a:ext cx="5567442" cy="185559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Seda Nur POLATER</a:t>
            </a:r>
            <a:r>
              <a:rPr lang="tr-TR" b="1" dirty="0">
                <a:solidFill>
                  <a:schemeClr val="tx1"/>
                </a:solidFill>
              </a:rPr>
              <a:t/>
            </a:r>
            <a:br>
              <a:rPr lang="tr-TR" b="1" dirty="0">
                <a:solidFill>
                  <a:schemeClr val="tx1"/>
                </a:solidFill>
              </a:rPr>
            </a:br>
            <a:r>
              <a:rPr lang="tr-TR" dirty="0">
                <a:solidFill>
                  <a:schemeClr val="tx1"/>
                </a:solidFill>
              </a:rPr>
              <a:t>E-posta                    </a:t>
            </a:r>
            <a:r>
              <a:rPr lang="tr-TR" dirty="0" smtClean="0">
                <a:solidFill>
                  <a:schemeClr val="tx1"/>
                </a:solidFill>
              </a:rPr>
              <a:t> </a:t>
            </a:r>
            <a:r>
              <a:rPr lang="tr-TR" dirty="0">
                <a:solidFill>
                  <a:schemeClr val="tx1"/>
                </a:solidFill>
              </a:rPr>
              <a:t>: </a:t>
            </a:r>
            <a:r>
              <a:rPr lang="tr-TR" dirty="0" smtClean="0">
                <a:solidFill>
                  <a:schemeClr val="tx1"/>
                </a:solidFill>
              </a:rPr>
              <a:t>sedanurpolater7@gmail.com</a:t>
            </a:r>
            <a:endParaRPr lang="tr-TR" dirty="0">
              <a:solidFill>
                <a:schemeClr val="tx1"/>
              </a:solidFill>
            </a:endParaRPr>
          </a:p>
          <a:p>
            <a:r>
              <a:rPr lang="tr-TR" dirty="0">
                <a:solidFill>
                  <a:schemeClr val="tx1"/>
                </a:solidFill>
              </a:rPr>
              <a:t>Tarih                        </a:t>
            </a:r>
            <a:r>
              <a:rPr lang="tr-TR" dirty="0" smtClean="0">
                <a:solidFill>
                  <a:schemeClr val="tx1"/>
                </a:solidFill>
              </a:rPr>
              <a:t>  </a:t>
            </a:r>
            <a:r>
              <a:rPr lang="tr-TR">
                <a:solidFill>
                  <a:schemeClr val="tx1"/>
                </a:solidFill>
              </a:rPr>
              <a:t>: </a:t>
            </a:r>
            <a:r>
              <a:rPr lang="tr-TR" smtClean="0">
                <a:solidFill>
                  <a:schemeClr val="tx1"/>
                </a:solidFill>
              </a:rPr>
              <a:t>18/08/2021</a:t>
            </a:r>
            <a:endParaRPr lang="tr-TR" dirty="0">
              <a:solidFill>
                <a:schemeClr val="tx1"/>
              </a:solidFill>
            </a:endParaRPr>
          </a:p>
          <a:p>
            <a:r>
              <a:rPr lang="tr-TR" dirty="0">
                <a:solidFill>
                  <a:schemeClr val="tx1"/>
                </a:solidFill>
              </a:rPr>
              <a:t>Sürüm                       </a:t>
            </a:r>
            <a:r>
              <a:rPr lang="tr-TR" dirty="0" smtClean="0">
                <a:solidFill>
                  <a:schemeClr val="tx1"/>
                </a:solidFill>
              </a:rPr>
              <a:t>: </a:t>
            </a:r>
            <a:r>
              <a:rPr lang="tr-TR" dirty="0">
                <a:solidFill>
                  <a:schemeClr val="tx1"/>
                </a:solidFill>
              </a:rPr>
              <a:t>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96536" y="578879"/>
            <a:ext cx="9285700" cy="806552"/>
          </a:xfrm>
        </p:spPr>
        <p:txBody>
          <a:bodyPr>
            <a:noAutofit/>
          </a:bodyPr>
          <a:lstStyle/>
          <a:p>
            <a:pPr algn="ctr"/>
            <a:r>
              <a:rPr lang="tr-TR" dirty="0" smtClean="0"/>
              <a:t>1 - Veri Entegrasyonu (Bütünleştirme) Nedir?</a:t>
            </a:r>
            <a:endParaRPr lang="tr-TR" dirty="0"/>
          </a:p>
        </p:txBody>
      </p:sp>
      <p:sp>
        <p:nvSpPr>
          <p:cNvPr id="3" name="İçerik Yer Tutucusu 2"/>
          <p:cNvSpPr>
            <a:spLocks noGrp="1"/>
          </p:cNvSpPr>
          <p:nvPr>
            <p:ph idx="1"/>
          </p:nvPr>
        </p:nvSpPr>
        <p:spPr>
          <a:xfrm>
            <a:off x="1311579" y="1985554"/>
            <a:ext cx="10070657" cy="3834228"/>
          </a:xfrm>
        </p:spPr>
        <p:txBody>
          <a:bodyPr/>
          <a:lstStyle/>
          <a:p>
            <a:pPr algn="just">
              <a:buFont typeface="Wingdings" panose="05000000000000000000" pitchFamily="2" charset="2"/>
              <a:buChar char="q"/>
            </a:pPr>
            <a:r>
              <a:rPr lang="tr-TR" dirty="0">
                <a:solidFill>
                  <a:schemeClr val="tx1"/>
                </a:solidFill>
              </a:rPr>
              <a:t>Veri Entegrasyonu, çeşitli </a:t>
            </a:r>
            <a:r>
              <a:rPr lang="tr-TR" dirty="0" smtClean="0">
                <a:solidFill>
                  <a:schemeClr val="tx1"/>
                </a:solidFill>
              </a:rPr>
              <a:t>- farklı </a:t>
            </a:r>
            <a:r>
              <a:rPr lang="tr-TR" dirty="0">
                <a:solidFill>
                  <a:schemeClr val="tx1"/>
                </a:solidFill>
              </a:rPr>
              <a:t>kaynaklardan ve yazılım formatlarından elde edilen verilerin birleştirilmesi ve kullanıcılara dönüştürülmüş </a:t>
            </a:r>
            <a:r>
              <a:rPr lang="tr-TR" dirty="0" smtClean="0">
                <a:solidFill>
                  <a:schemeClr val="tx1"/>
                </a:solidFill>
              </a:rPr>
              <a:t>- birleştirilmiş </a:t>
            </a:r>
            <a:r>
              <a:rPr lang="tr-TR" dirty="0">
                <a:solidFill>
                  <a:schemeClr val="tx1"/>
                </a:solidFill>
              </a:rPr>
              <a:t>görünümün sunulmasıdır</a:t>
            </a:r>
            <a:r>
              <a:rPr lang="tr-TR" dirty="0" smtClean="0">
                <a:solidFill>
                  <a:schemeClr val="tx1"/>
                </a:solidFill>
              </a:rPr>
              <a:t>.</a:t>
            </a:r>
          </a:p>
          <a:p>
            <a:pPr algn="just"/>
            <a:endParaRPr lang="tr-TR" dirty="0" smtClean="0">
              <a:solidFill>
                <a:schemeClr val="tx1"/>
              </a:solidFill>
            </a:endParaRPr>
          </a:p>
          <a:p>
            <a:pPr algn="just">
              <a:buFont typeface="Wingdings" panose="05000000000000000000" pitchFamily="2" charset="2"/>
              <a:buChar char="q"/>
            </a:pPr>
            <a:r>
              <a:rPr lang="tr-TR" dirty="0">
                <a:solidFill>
                  <a:schemeClr val="tx1"/>
                </a:solidFill>
              </a:rPr>
              <a:t>Veri entegrasyonunun temelinde verileri daha özgürce erişilebilir kılmak, sistemler ve kullanıcılar tarafından tüketilmesinin, işlenmesinin daha kolay hale getirilmesi vardır.</a:t>
            </a:r>
          </a:p>
          <a:p>
            <a:endParaRPr lang="tr-TR" dirty="0">
              <a:solidFill>
                <a:schemeClr val="tx1"/>
              </a:solidFill>
            </a:endParaRPr>
          </a:p>
          <a:p>
            <a:endParaRPr lang="tr-TR" dirty="0" smtClean="0">
              <a:solidFill>
                <a:schemeClr val="tx1"/>
              </a:solidFill>
            </a:endParaRPr>
          </a:p>
          <a:p>
            <a:endParaRPr lang="tr-TR" dirty="0">
              <a:solidFill>
                <a:schemeClr val="tx1"/>
              </a:solidFill>
            </a:endParaRP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Resim 5"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543" y="4078750"/>
            <a:ext cx="4558937" cy="2478804"/>
          </a:xfrm>
          <a:prstGeom prst="rect">
            <a:avLst/>
          </a:prstGeom>
        </p:spPr>
      </p:pic>
    </p:spTree>
    <p:extLst>
      <p:ext uri="{BB962C8B-B14F-4D97-AF65-F5344CB8AC3E}">
        <p14:creationId xmlns:p14="http://schemas.microsoft.com/office/powerpoint/2010/main" val="58122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237477" y="603902"/>
            <a:ext cx="8911687" cy="924452"/>
          </a:xfrm>
        </p:spPr>
        <p:txBody>
          <a:bodyPr/>
          <a:lstStyle/>
          <a:p>
            <a:pPr algn="ctr" fontAlgn="t"/>
            <a:r>
              <a:rPr lang="tr-TR" dirty="0" smtClean="0"/>
              <a:t>1 - Veri </a:t>
            </a:r>
            <a:r>
              <a:rPr lang="tr-TR" dirty="0"/>
              <a:t>Entegrasyonu (</a:t>
            </a:r>
            <a:r>
              <a:rPr lang="tr-TR" dirty="0" smtClean="0"/>
              <a:t>Bütünleştirme</a:t>
            </a:r>
            <a:r>
              <a:rPr lang="tr-TR" dirty="0"/>
              <a:t>)</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8" y="1658983"/>
            <a:ext cx="10026981" cy="4674704"/>
          </a:xfrm>
        </p:spPr>
        <p:txBody>
          <a:bodyPr>
            <a:noAutofit/>
          </a:bodyPr>
          <a:lstStyle/>
          <a:p>
            <a:pPr algn="just" fontAlgn="t">
              <a:buFont typeface="Wingdings" panose="05000000000000000000" pitchFamily="2" charset="2"/>
              <a:buChar char="q"/>
            </a:pPr>
            <a:r>
              <a:rPr lang="tr-TR" dirty="0">
                <a:solidFill>
                  <a:schemeClr val="tx1"/>
                </a:solidFill>
              </a:rPr>
              <a:t>Herhangi bir </a:t>
            </a:r>
            <a:r>
              <a:rPr lang="tr-TR" dirty="0" smtClean="0">
                <a:solidFill>
                  <a:schemeClr val="tx1"/>
                </a:solidFill>
              </a:rPr>
              <a:t>Veri </a:t>
            </a:r>
            <a:r>
              <a:rPr lang="tr-TR" dirty="0">
                <a:solidFill>
                  <a:schemeClr val="tx1"/>
                </a:solidFill>
              </a:rPr>
              <a:t>projesindeki en önemli ve ana </a:t>
            </a:r>
            <a:r>
              <a:rPr lang="tr-TR" dirty="0" smtClean="0">
                <a:solidFill>
                  <a:schemeClr val="tx1"/>
                </a:solidFill>
              </a:rPr>
              <a:t>adım </a:t>
            </a:r>
            <a:r>
              <a:rPr lang="tr-TR" dirty="0">
                <a:solidFill>
                  <a:schemeClr val="tx1"/>
                </a:solidFill>
              </a:rPr>
              <a:t>Verinin entegrasyonudur (bütünleştirme</a:t>
            </a:r>
            <a:r>
              <a:rPr lang="tr-TR" dirty="0" smtClean="0">
                <a:solidFill>
                  <a:schemeClr val="tx1"/>
                </a:solidFill>
              </a:rPr>
              <a:t>).</a:t>
            </a:r>
          </a:p>
          <a:p>
            <a:pPr algn="just" fontAlgn="t">
              <a:buFont typeface="Wingdings" panose="05000000000000000000" pitchFamily="2" charset="2"/>
              <a:buChar char="q"/>
            </a:pPr>
            <a:r>
              <a:rPr lang="tr-TR" dirty="0" smtClean="0">
                <a:solidFill>
                  <a:schemeClr val="tx1"/>
                </a:solidFill>
              </a:rPr>
              <a:t>Tipik </a:t>
            </a:r>
            <a:r>
              <a:rPr lang="tr-TR" dirty="0">
                <a:solidFill>
                  <a:schemeClr val="tx1"/>
                </a:solidFill>
              </a:rPr>
              <a:t>bir veri </a:t>
            </a:r>
            <a:r>
              <a:rPr lang="tr-TR" dirty="0" smtClean="0">
                <a:solidFill>
                  <a:schemeClr val="tx1"/>
                </a:solidFill>
              </a:rPr>
              <a:t>bütünleştirme</a:t>
            </a:r>
            <a:r>
              <a:rPr lang="tr-TR" dirty="0">
                <a:solidFill>
                  <a:schemeClr val="tx1"/>
                </a:solidFill>
              </a:rPr>
              <a:t> işleminde, istemci ana sunucuya veri için bir istek gönderir. Ana sunucu </a:t>
            </a:r>
            <a:r>
              <a:rPr lang="tr-TR" dirty="0" smtClean="0">
                <a:solidFill>
                  <a:schemeClr val="tx1"/>
                </a:solidFill>
              </a:rPr>
              <a:t>gerekli </a:t>
            </a:r>
            <a:r>
              <a:rPr lang="tr-TR" dirty="0">
                <a:solidFill>
                  <a:schemeClr val="tx1"/>
                </a:solidFill>
              </a:rPr>
              <a:t>verileri dahili ve harici kaynaklardan alır. Veriler kaynaklardan çıkarılır, daha sonra </a:t>
            </a:r>
            <a:r>
              <a:rPr lang="tr-TR" dirty="0" smtClean="0">
                <a:solidFill>
                  <a:schemeClr val="tx1"/>
                </a:solidFill>
              </a:rPr>
              <a:t>uyumlu bir veri </a:t>
            </a:r>
            <a:r>
              <a:rPr lang="tr-TR" dirty="0">
                <a:solidFill>
                  <a:schemeClr val="tx1"/>
                </a:solidFill>
              </a:rPr>
              <a:t>kümesinde birleştirilir. </a:t>
            </a:r>
            <a:endParaRPr lang="tr-TR" dirty="0" smtClean="0">
              <a:solidFill>
                <a:schemeClr val="tx1"/>
              </a:solidFill>
            </a:endParaRPr>
          </a:p>
          <a:p>
            <a:pPr algn="just" fontAlgn="t"/>
            <a:endParaRPr lang="tr-TR" dirty="0" smtClean="0">
              <a:solidFill>
                <a:schemeClr val="tx1"/>
              </a:solidFill>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Resim 6" descr="Ekran Kırp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477" y="3199579"/>
            <a:ext cx="7894815" cy="3397164"/>
          </a:xfrm>
          <a:prstGeom prst="rect">
            <a:avLst/>
          </a:prstGeom>
        </p:spPr>
      </p:pic>
      <p:sp>
        <p:nvSpPr>
          <p:cNvPr id="8" name="Dikdörtgen 7"/>
          <p:cNvSpPr/>
          <p:nvPr/>
        </p:nvSpPr>
        <p:spPr>
          <a:xfrm>
            <a:off x="5939712" y="5212079"/>
            <a:ext cx="918287" cy="2220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51015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92479" y="624110"/>
            <a:ext cx="8536629" cy="849848"/>
          </a:xfrm>
        </p:spPr>
        <p:txBody>
          <a:bodyPr>
            <a:normAutofit fontScale="90000"/>
          </a:bodyPr>
          <a:lstStyle/>
          <a:p>
            <a:pPr algn="ctr"/>
            <a:r>
              <a:rPr lang="tr-TR" sz="4000" dirty="0" smtClean="0"/>
              <a:t>1 - Veri </a:t>
            </a:r>
            <a:r>
              <a:rPr lang="tr-TR" sz="4000" dirty="0"/>
              <a:t>Entegrasyonu (Bütünleştirme)</a:t>
            </a:r>
            <a:r>
              <a:rPr lang="tr-TR" b="1" dirty="0"/>
              <a:t/>
            </a:r>
            <a:br>
              <a:rPr lang="tr-TR" b="1" dirty="0"/>
            </a:br>
            <a:endParaRPr lang="tr-TR" dirty="0"/>
          </a:p>
        </p:txBody>
      </p:sp>
      <p:sp>
        <p:nvSpPr>
          <p:cNvPr id="3" name="İçerik Yer Tutucusu 2"/>
          <p:cNvSpPr>
            <a:spLocks noGrp="1"/>
          </p:cNvSpPr>
          <p:nvPr>
            <p:ph idx="1"/>
          </p:nvPr>
        </p:nvSpPr>
        <p:spPr>
          <a:xfrm>
            <a:off x="1311578" y="1473958"/>
            <a:ext cx="10193033" cy="4208664"/>
          </a:xfrm>
        </p:spPr>
        <p:txBody>
          <a:bodyPr/>
          <a:lstStyle/>
          <a:p>
            <a:pPr algn="just">
              <a:buFont typeface="Wingdings" panose="05000000000000000000" pitchFamily="2" charset="2"/>
              <a:buChar char="q"/>
            </a:pPr>
            <a:r>
              <a:rPr lang="tr-TR" dirty="0">
                <a:solidFill>
                  <a:schemeClr val="tx1"/>
                </a:solidFill>
              </a:rPr>
              <a:t>V</a:t>
            </a:r>
            <a:r>
              <a:rPr lang="tr-TR" dirty="0" smtClean="0">
                <a:solidFill>
                  <a:schemeClr val="tx1"/>
                </a:solidFill>
              </a:rPr>
              <a:t>eri </a:t>
            </a:r>
            <a:r>
              <a:rPr lang="tr-TR" dirty="0">
                <a:solidFill>
                  <a:schemeClr val="tx1"/>
                </a:solidFill>
              </a:rPr>
              <a:t>entegrasyonu uygulamadan uygulamaya değişir. Ticari bir uygulamada, iki kuruluş </a:t>
            </a:r>
            <a:r>
              <a:rPr lang="tr-TR" dirty="0" smtClean="0">
                <a:solidFill>
                  <a:schemeClr val="tx1"/>
                </a:solidFill>
              </a:rPr>
              <a:t>veri tabanlarını </a:t>
            </a:r>
            <a:r>
              <a:rPr lang="tr-TR" dirty="0">
                <a:solidFill>
                  <a:schemeClr val="tx1"/>
                </a:solidFill>
              </a:rPr>
              <a:t>birleştirebilir. </a:t>
            </a:r>
            <a:r>
              <a:rPr lang="tr-TR" dirty="0" smtClean="0">
                <a:solidFill>
                  <a:schemeClr val="tx1"/>
                </a:solidFill>
              </a:rPr>
              <a:t>Bilimsel </a:t>
            </a:r>
            <a:r>
              <a:rPr lang="tr-TR" dirty="0">
                <a:solidFill>
                  <a:schemeClr val="tx1"/>
                </a:solidFill>
              </a:rPr>
              <a:t>bir uygulamada, çeşitli depolardan elde edilen araştırma sonuçları tek bir birimde birleştirilebilir</a:t>
            </a:r>
            <a:r>
              <a:rPr lang="tr-TR" dirty="0" smtClean="0">
                <a:solidFill>
                  <a:schemeClr val="tx1"/>
                </a:solidFill>
              </a:rPr>
              <a:t>.</a:t>
            </a:r>
          </a:p>
          <a:p>
            <a:pPr marL="0" indent="0" algn="just">
              <a:buNone/>
            </a:pPr>
            <a:endParaRPr lang="tr-TR" dirty="0" smtClean="0"/>
          </a:p>
          <a:p>
            <a:pPr algn="just">
              <a:buFont typeface="Wingdings" panose="05000000000000000000" pitchFamily="2" charset="2"/>
              <a:buChar char="q"/>
            </a:pPr>
            <a:r>
              <a:rPr lang="tr-TR" dirty="0" smtClean="0">
                <a:solidFill>
                  <a:schemeClr val="tx1"/>
                </a:solidFill>
              </a:rPr>
              <a:t>Genel </a:t>
            </a:r>
            <a:r>
              <a:rPr lang="tr-TR" dirty="0">
                <a:solidFill>
                  <a:schemeClr val="tx1"/>
                </a:solidFill>
              </a:rPr>
              <a:t>olarak, veri entegrasyonu zor bir süreçtir. Ayrıca, ilişkisel </a:t>
            </a:r>
            <a:r>
              <a:rPr lang="tr-TR" dirty="0" smtClean="0">
                <a:solidFill>
                  <a:schemeClr val="tx1"/>
                </a:solidFill>
              </a:rPr>
              <a:t>veri tabanları</a:t>
            </a:r>
            <a:r>
              <a:rPr lang="tr-TR" dirty="0">
                <a:solidFill>
                  <a:schemeClr val="tx1"/>
                </a:solidFill>
              </a:rPr>
              <a:t>, XML </a:t>
            </a:r>
            <a:r>
              <a:rPr lang="tr-TR" dirty="0" smtClean="0">
                <a:solidFill>
                  <a:schemeClr val="tx1"/>
                </a:solidFill>
              </a:rPr>
              <a:t>veri tabanları</a:t>
            </a:r>
            <a:r>
              <a:rPr lang="tr-TR" dirty="0">
                <a:solidFill>
                  <a:schemeClr val="tx1"/>
                </a:solidFill>
              </a:rPr>
              <a:t>, vb. </a:t>
            </a:r>
            <a:r>
              <a:rPr lang="tr-TR" dirty="0" smtClean="0">
                <a:solidFill>
                  <a:schemeClr val="tx1"/>
                </a:solidFill>
              </a:rPr>
              <a:t>çeşitli </a:t>
            </a:r>
            <a:r>
              <a:rPr lang="tr-TR" dirty="0">
                <a:solidFill>
                  <a:schemeClr val="tx1"/>
                </a:solidFill>
              </a:rPr>
              <a:t>entegrasyon sistemlerine uyum sağlamak için yeterli genelliğe ihtiyaç vardır</a:t>
            </a:r>
            <a:r>
              <a:rPr lang="tr-TR" dirty="0" smtClean="0">
                <a:solidFill>
                  <a:schemeClr val="tx1"/>
                </a:solidFill>
              </a:rPr>
              <a:t>.</a:t>
            </a:r>
          </a:p>
          <a:p>
            <a:pPr algn="just"/>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525" y="4092989"/>
            <a:ext cx="4680485" cy="2148270"/>
          </a:xfrm>
          <a:prstGeom prst="rect">
            <a:avLst/>
          </a:prstGeom>
        </p:spPr>
      </p:pic>
    </p:spTree>
    <p:extLst>
      <p:ext uri="{BB962C8B-B14F-4D97-AF65-F5344CB8AC3E}">
        <p14:creationId xmlns:p14="http://schemas.microsoft.com/office/powerpoint/2010/main" val="4432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416629" y="624110"/>
            <a:ext cx="8283217" cy="822553"/>
          </a:xfrm>
        </p:spPr>
        <p:txBody>
          <a:bodyPr>
            <a:normAutofit fontScale="90000"/>
          </a:bodyPr>
          <a:lstStyle/>
          <a:p>
            <a:pPr algn="ctr"/>
            <a:r>
              <a:rPr lang="tr-TR" sz="4000" dirty="0" smtClean="0"/>
              <a:t>2 - Veri </a:t>
            </a:r>
            <a:r>
              <a:rPr lang="tr-TR" sz="4000" dirty="0"/>
              <a:t>Entegrasyonu Nasıl Çalışır?</a:t>
            </a:r>
            <a:r>
              <a:rPr lang="tr-TR" dirty="0"/>
              <a:t/>
            </a:r>
            <a:br>
              <a:rPr lang="tr-TR" dirty="0"/>
            </a:br>
            <a:endParaRPr lang="tr-TR" dirty="0"/>
          </a:p>
        </p:txBody>
      </p:sp>
      <p:sp>
        <p:nvSpPr>
          <p:cNvPr id="3" name="İçerik Yer Tutucusu 2"/>
          <p:cNvSpPr>
            <a:spLocks noGrp="1"/>
          </p:cNvSpPr>
          <p:nvPr>
            <p:ph idx="1"/>
          </p:nvPr>
        </p:nvSpPr>
        <p:spPr>
          <a:xfrm>
            <a:off x="1311579" y="1555845"/>
            <a:ext cx="10193033" cy="5106212"/>
          </a:xfrm>
        </p:spPr>
        <p:txBody>
          <a:bodyPr>
            <a:normAutofit/>
          </a:bodyPr>
          <a:lstStyle/>
          <a:p>
            <a:pPr algn="just">
              <a:buFont typeface="Wingdings" panose="05000000000000000000" pitchFamily="2" charset="2"/>
              <a:buChar char="q"/>
            </a:pPr>
            <a:r>
              <a:rPr lang="tr-TR" dirty="0">
                <a:solidFill>
                  <a:schemeClr val="tx1"/>
                </a:solidFill>
              </a:rPr>
              <a:t>Verileri bir sistemden diğerine taşımak, verinin yapısını ve anlamını, teknik sistemlerde izleyeceği yolu tanımlayan bir harita veya model gerektirir</a:t>
            </a:r>
            <a:r>
              <a:rPr lang="tr-TR" dirty="0" smtClean="0">
                <a:solidFill>
                  <a:schemeClr val="tx1"/>
                </a:solidFill>
              </a:rPr>
              <a:t>.</a:t>
            </a:r>
            <a:r>
              <a:rPr lang="tr-TR" dirty="0">
                <a:solidFill>
                  <a:schemeClr val="tx1"/>
                </a:solidFill>
              </a:rPr>
              <a:t> Bazen veriler depolanmadan önce gerçekleşir ve bu sürece</a:t>
            </a:r>
            <a:r>
              <a:rPr lang="tr-TR" dirty="0"/>
              <a:t> </a:t>
            </a:r>
            <a:r>
              <a:rPr lang="tr-TR" dirty="0">
                <a:solidFill>
                  <a:srgbClr val="00B0F0"/>
                </a:solidFill>
              </a:rPr>
              <a:t>ETL (çıkarma, dönüştürme, yükleme) </a:t>
            </a:r>
            <a:r>
              <a:rPr lang="tr-TR" dirty="0">
                <a:solidFill>
                  <a:schemeClr val="tx1"/>
                </a:solidFill>
              </a:rPr>
              <a:t>adı verilir. Diğer zamanlarda önce verileri depolamak, ardından </a:t>
            </a:r>
            <a:r>
              <a:rPr lang="tr-TR" dirty="0">
                <a:solidFill>
                  <a:srgbClr val="00B0F0"/>
                </a:solidFill>
              </a:rPr>
              <a:t>ELT (çıkarma, yükleme, dönüştürme) </a:t>
            </a:r>
            <a:r>
              <a:rPr lang="tr-TR" dirty="0">
                <a:solidFill>
                  <a:schemeClr val="tx1"/>
                </a:solidFill>
              </a:rPr>
              <a:t>olarak bilinen kullanıma hazırlamak daha </a:t>
            </a:r>
            <a:r>
              <a:rPr lang="tr-TR" dirty="0" smtClean="0">
                <a:solidFill>
                  <a:schemeClr val="tx1"/>
                </a:solidFill>
              </a:rPr>
              <a:t>mantıklıdır.</a:t>
            </a:r>
            <a:endParaRPr lang="tr-TR" dirty="0">
              <a:solidFill>
                <a:schemeClr val="tx1"/>
              </a:solidFill>
            </a:endParaRPr>
          </a:p>
          <a:p>
            <a:pPr marL="0" indent="0" algn="just">
              <a:buNone/>
            </a:pPr>
            <a:endParaRPr lang="tr-TR" b="1" dirty="0" smtClean="0"/>
          </a:p>
          <a:p>
            <a:pPr algn="just">
              <a:buFont typeface="Wingdings" panose="05000000000000000000" pitchFamily="2" charset="2"/>
              <a:buChar char="q"/>
            </a:pPr>
            <a:r>
              <a:rPr lang="tr-TR" b="1" dirty="0" smtClean="0">
                <a:solidFill>
                  <a:srgbClr val="FF0000"/>
                </a:solidFill>
              </a:rPr>
              <a:t>ETL</a:t>
            </a:r>
            <a:r>
              <a:rPr lang="tr-TR" b="1" dirty="0" smtClean="0"/>
              <a:t> -</a:t>
            </a:r>
            <a:r>
              <a:rPr lang="tr-TR" dirty="0" smtClean="0"/>
              <a:t> </a:t>
            </a:r>
            <a:r>
              <a:rPr lang="tr-TR" dirty="0" smtClean="0">
                <a:solidFill>
                  <a:schemeClr val="tx1"/>
                </a:solidFill>
              </a:rPr>
              <a:t>Veriler</a:t>
            </a:r>
            <a:r>
              <a:rPr lang="tr-TR" dirty="0">
                <a:solidFill>
                  <a:schemeClr val="tx1"/>
                </a:solidFill>
              </a:rPr>
              <a:t>, birden çok kaynak sistemden çıkarılır, kullanılabilir bir biçime dönüştürülür ve ardından kullanıcıların verilerin birleşik görünümü hakkında sorgulama ve raporlama yapabilecekleri bir veri ambarına yüklenir. </a:t>
            </a:r>
            <a:endParaRPr lang="tr-TR" dirty="0" smtClean="0">
              <a:solidFill>
                <a:schemeClr val="tx1"/>
              </a:solidFill>
            </a:endParaRPr>
          </a:p>
          <a:p>
            <a:pPr marL="0" indent="0" algn="just">
              <a:buNone/>
            </a:pPr>
            <a:endParaRPr lang="tr-TR" dirty="0"/>
          </a:p>
          <a:p>
            <a:pPr algn="just">
              <a:buFont typeface="Wingdings" panose="05000000000000000000" pitchFamily="2" charset="2"/>
              <a:buChar char="q"/>
            </a:pPr>
            <a:r>
              <a:rPr lang="tr-TR" b="1" dirty="0">
                <a:solidFill>
                  <a:srgbClr val="FF0000"/>
                </a:solidFill>
              </a:rPr>
              <a:t>ELT</a:t>
            </a:r>
            <a:r>
              <a:rPr lang="tr-TR" b="1" dirty="0"/>
              <a:t> </a:t>
            </a:r>
            <a:r>
              <a:rPr lang="tr-TR" b="1" dirty="0" smtClean="0"/>
              <a:t>–</a:t>
            </a:r>
            <a:r>
              <a:rPr lang="tr-TR" dirty="0" smtClean="0"/>
              <a:t> </a:t>
            </a:r>
            <a:r>
              <a:rPr lang="tr-TR" dirty="0" smtClean="0">
                <a:solidFill>
                  <a:schemeClr val="tx1"/>
                </a:solidFill>
              </a:rPr>
              <a:t>Veriler</a:t>
            </a:r>
            <a:r>
              <a:rPr lang="tr-TR" dirty="0">
                <a:solidFill>
                  <a:schemeClr val="tx1"/>
                </a:solidFill>
              </a:rPr>
              <a:t>, kaynak sistemlerden çıkarılır, bir </a:t>
            </a:r>
            <a:r>
              <a:rPr lang="tr-TR" dirty="0" err="1">
                <a:solidFill>
                  <a:schemeClr val="tx1"/>
                </a:solidFill>
              </a:rPr>
              <a:t>veritabanı</a:t>
            </a:r>
            <a:r>
              <a:rPr lang="tr-TR" dirty="0">
                <a:solidFill>
                  <a:schemeClr val="tx1"/>
                </a:solidFill>
              </a:rPr>
              <a:t> hazırlama alanına yüklenir ve ardından </a:t>
            </a:r>
            <a:r>
              <a:rPr lang="tr-TR" dirty="0" err="1">
                <a:solidFill>
                  <a:schemeClr val="tx1"/>
                </a:solidFill>
              </a:rPr>
              <a:t>veritabanı</a:t>
            </a:r>
            <a:r>
              <a:rPr lang="tr-TR" dirty="0">
                <a:solidFill>
                  <a:schemeClr val="tx1"/>
                </a:solidFill>
              </a:rPr>
              <a:t> içinde kullanılabilir bir </a:t>
            </a:r>
            <a:r>
              <a:rPr lang="tr-TR" dirty="0" smtClean="0">
                <a:solidFill>
                  <a:schemeClr val="tx1"/>
                </a:solidFill>
              </a:rPr>
              <a:t>formata dönüştürülür. </a:t>
            </a:r>
            <a:endParaRPr lang="tr-TR" dirty="0">
              <a:solidFill>
                <a:schemeClr val="tx1"/>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638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8131681" cy="708301"/>
          </a:xfrm>
        </p:spPr>
        <p:txBody>
          <a:bodyPr>
            <a:normAutofit fontScale="90000"/>
          </a:bodyPr>
          <a:lstStyle/>
          <a:p>
            <a:r>
              <a:rPr lang="tr-TR" dirty="0" smtClean="0"/>
              <a:t>3 - ETL (</a:t>
            </a:r>
            <a:r>
              <a:rPr lang="tr-TR" dirty="0" err="1" smtClean="0"/>
              <a:t>Extract</a:t>
            </a:r>
            <a:r>
              <a:rPr lang="tr-TR" dirty="0" smtClean="0"/>
              <a:t>, </a:t>
            </a:r>
            <a:r>
              <a:rPr lang="tr-TR" dirty="0" err="1" smtClean="0"/>
              <a:t>Transform</a:t>
            </a:r>
            <a:r>
              <a:rPr lang="tr-TR" dirty="0" smtClean="0"/>
              <a:t>, </a:t>
            </a:r>
            <a:r>
              <a:rPr lang="tr-TR" dirty="0" err="1" smtClean="0"/>
              <a:t>Load</a:t>
            </a:r>
            <a:r>
              <a:rPr lang="tr-TR" dirty="0" smtClean="0"/>
              <a:t>) Nedir?</a:t>
            </a:r>
            <a:endParaRPr lang="tr-TR" dirty="0"/>
          </a:p>
        </p:txBody>
      </p:sp>
      <p:pic>
        <p:nvPicPr>
          <p:cNvPr id="5" name="İçerik Yer Tutucusu 4" descr="Ekran Kırpm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7899" y="1619793"/>
            <a:ext cx="5508774" cy="2692721"/>
          </a:xfrm>
        </p:spPr>
      </p:pic>
      <p:sp>
        <p:nvSpPr>
          <p:cNvPr id="4" name="Slayt Numarası Yer Tutucusu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Metin kutusu 6"/>
          <p:cNvSpPr txBox="1"/>
          <p:nvPr/>
        </p:nvSpPr>
        <p:spPr>
          <a:xfrm>
            <a:off x="1311579" y="1619793"/>
            <a:ext cx="4605895" cy="2585323"/>
          </a:xfrm>
          <a:prstGeom prst="rect">
            <a:avLst/>
          </a:prstGeom>
          <a:noFill/>
        </p:spPr>
        <p:txBody>
          <a:bodyPr wrap="square" rtlCol="0">
            <a:spAutoFit/>
          </a:bodyPr>
          <a:lstStyle/>
          <a:p>
            <a:pPr marL="285750" indent="-285750" algn="just">
              <a:buFont typeface="Wingdings" panose="05000000000000000000" pitchFamily="2" charset="2"/>
              <a:buChar char="q"/>
            </a:pPr>
            <a:r>
              <a:rPr lang="tr-TR" dirty="0" smtClean="0"/>
              <a:t>ETL de veri tabanı </a:t>
            </a:r>
            <a:r>
              <a:rPr lang="tr-TR" dirty="0"/>
              <a:t>olarak kullandığımız yerden veriyi </a:t>
            </a:r>
            <a:r>
              <a:rPr lang="tr-TR" b="1" dirty="0" err="1">
                <a:solidFill>
                  <a:srgbClr val="00B0F0"/>
                </a:solidFill>
              </a:rPr>
              <a:t>extract</a:t>
            </a:r>
            <a:r>
              <a:rPr lang="tr-TR" dirty="0"/>
              <a:t> etmemiz yani veriyi almamız gerekmektedir</a:t>
            </a:r>
            <a:r>
              <a:rPr lang="tr-TR" dirty="0" smtClean="0"/>
              <a:t>. </a:t>
            </a:r>
            <a:r>
              <a:rPr lang="tr-TR" dirty="0"/>
              <a:t>Aldığımız veriyi kullandığımız sistemin anlayabilmesi için </a:t>
            </a:r>
            <a:r>
              <a:rPr lang="tr-TR" b="1" dirty="0" err="1">
                <a:solidFill>
                  <a:srgbClr val="00B0F0"/>
                </a:solidFill>
              </a:rPr>
              <a:t>transform</a:t>
            </a:r>
            <a:r>
              <a:rPr lang="tr-TR" dirty="0">
                <a:solidFill>
                  <a:srgbClr val="00B0F0"/>
                </a:solidFill>
              </a:rPr>
              <a:t> </a:t>
            </a:r>
            <a:r>
              <a:rPr lang="tr-TR" dirty="0"/>
              <a:t>yani çeşitli dönüşüm işlemleri yapmamız </a:t>
            </a:r>
            <a:r>
              <a:rPr lang="tr-TR" dirty="0" smtClean="0"/>
              <a:t>gerekir. Ardından </a:t>
            </a:r>
            <a:r>
              <a:rPr lang="tr-TR" dirty="0"/>
              <a:t>elimizde olan veriyi </a:t>
            </a:r>
            <a:r>
              <a:rPr lang="tr-TR" b="1" dirty="0" err="1">
                <a:solidFill>
                  <a:srgbClr val="00B0F0"/>
                </a:solidFill>
              </a:rPr>
              <a:t>load</a:t>
            </a:r>
            <a:r>
              <a:rPr lang="tr-TR" dirty="0"/>
              <a:t> yaparak sisteme yüklememiz gerekmektedir.</a:t>
            </a:r>
          </a:p>
          <a:p>
            <a:endParaRPr lang="tr-TR" dirty="0"/>
          </a:p>
        </p:txBody>
      </p:sp>
      <p:sp>
        <p:nvSpPr>
          <p:cNvPr id="8" name="Metin kutusu 7"/>
          <p:cNvSpPr txBox="1"/>
          <p:nvPr/>
        </p:nvSpPr>
        <p:spPr>
          <a:xfrm>
            <a:off x="1311579" y="4779400"/>
            <a:ext cx="10355094" cy="1200329"/>
          </a:xfrm>
          <a:prstGeom prst="rect">
            <a:avLst/>
          </a:prstGeom>
          <a:noFill/>
        </p:spPr>
        <p:txBody>
          <a:bodyPr wrap="square" rtlCol="0">
            <a:spAutoFit/>
          </a:bodyPr>
          <a:lstStyle/>
          <a:p>
            <a:pPr marL="285750" indent="-285750" algn="just">
              <a:buFont typeface="Wingdings" panose="05000000000000000000" pitchFamily="2" charset="2"/>
              <a:buChar char="ü"/>
            </a:pPr>
            <a:r>
              <a:rPr lang="tr-TR" b="1" dirty="0" err="1">
                <a:solidFill>
                  <a:srgbClr val="00B0F0"/>
                </a:solidFill>
              </a:rPr>
              <a:t>Extract</a:t>
            </a:r>
            <a:r>
              <a:rPr lang="tr-TR" b="1" dirty="0">
                <a:solidFill>
                  <a:srgbClr val="00B0F0"/>
                </a:solidFill>
              </a:rPr>
              <a:t>:</a:t>
            </a:r>
            <a:r>
              <a:rPr lang="tr-TR" dirty="0"/>
              <a:t> Kaynaktan veriyi çıkartıp alırız. </a:t>
            </a:r>
          </a:p>
          <a:p>
            <a:pPr marL="285750" indent="-285750" algn="just">
              <a:buFont typeface="Wingdings" panose="05000000000000000000" pitchFamily="2" charset="2"/>
              <a:buChar char="ü"/>
            </a:pPr>
            <a:r>
              <a:rPr lang="tr-TR" b="1" dirty="0" err="1">
                <a:solidFill>
                  <a:srgbClr val="00B0F0"/>
                </a:solidFill>
              </a:rPr>
              <a:t>Transform</a:t>
            </a:r>
            <a:r>
              <a:rPr lang="tr-TR" b="1" dirty="0">
                <a:solidFill>
                  <a:srgbClr val="00B0F0"/>
                </a:solidFill>
              </a:rPr>
              <a:t>:</a:t>
            </a:r>
            <a:r>
              <a:rPr lang="tr-TR" dirty="0"/>
              <a:t> Aldığımız </a:t>
            </a:r>
            <a:r>
              <a:rPr lang="tr-TR" dirty="0" smtClean="0"/>
              <a:t>veriyi yorumlayabileceğimiz </a:t>
            </a:r>
            <a:r>
              <a:rPr lang="tr-TR" dirty="0"/>
              <a:t>formata </a:t>
            </a:r>
            <a:r>
              <a:rPr lang="tr-TR" dirty="0" smtClean="0"/>
              <a:t>çevirir.</a:t>
            </a:r>
            <a:endParaRPr lang="tr-TR" dirty="0"/>
          </a:p>
          <a:p>
            <a:pPr marL="285750" indent="-285750" algn="just">
              <a:buFont typeface="Wingdings" panose="05000000000000000000" pitchFamily="2" charset="2"/>
              <a:buChar char="ü"/>
            </a:pPr>
            <a:r>
              <a:rPr lang="tr-TR" b="1" dirty="0" err="1">
                <a:solidFill>
                  <a:srgbClr val="00B0F0"/>
                </a:solidFill>
              </a:rPr>
              <a:t>Load</a:t>
            </a:r>
            <a:r>
              <a:rPr lang="tr-TR" b="1" dirty="0">
                <a:solidFill>
                  <a:srgbClr val="00B0F0"/>
                </a:solidFill>
              </a:rPr>
              <a:t>:</a:t>
            </a:r>
            <a:r>
              <a:rPr lang="tr-TR" dirty="0"/>
              <a:t> İşlediğimiz veriyi kayıt etme </a:t>
            </a:r>
            <a:r>
              <a:rPr lang="tr-TR" dirty="0" smtClean="0"/>
              <a:t>işlemidir.</a:t>
            </a:r>
            <a:endParaRPr lang="tr-TR" dirty="0"/>
          </a:p>
          <a:p>
            <a:endParaRPr lang="tr-TR" dirty="0"/>
          </a:p>
        </p:txBody>
      </p:sp>
    </p:spTree>
    <p:extLst>
      <p:ext uri="{BB962C8B-B14F-4D97-AF65-F5344CB8AC3E}">
        <p14:creationId xmlns:p14="http://schemas.microsoft.com/office/powerpoint/2010/main" val="25188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03120" y="624110"/>
            <a:ext cx="9401492" cy="747490"/>
          </a:xfrm>
        </p:spPr>
        <p:txBody>
          <a:bodyPr>
            <a:normAutofit fontScale="90000"/>
          </a:bodyPr>
          <a:lstStyle/>
          <a:p>
            <a:r>
              <a:rPr lang="tr-TR" sz="4000" dirty="0" smtClean="0"/>
              <a:t>4 - Veri </a:t>
            </a:r>
            <a:r>
              <a:rPr lang="tr-TR" sz="4000" dirty="0"/>
              <a:t>Entegrasyonu ve ETL Arasındaki Fark</a:t>
            </a:r>
            <a:r>
              <a:rPr lang="tr-TR" b="1" dirty="0"/>
              <a:t/>
            </a:r>
            <a:br>
              <a:rPr lang="tr-TR" b="1" dirty="0"/>
            </a:br>
            <a:endParaRPr lang="tr-TR" dirty="0"/>
          </a:p>
        </p:txBody>
      </p:sp>
      <p:sp>
        <p:nvSpPr>
          <p:cNvPr id="3" name="İçerik Yer Tutucusu 2"/>
          <p:cNvSpPr>
            <a:spLocks noGrp="1"/>
          </p:cNvSpPr>
          <p:nvPr>
            <p:ph idx="1"/>
          </p:nvPr>
        </p:nvSpPr>
        <p:spPr>
          <a:xfrm>
            <a:off x="1311579" y="1580605"/>
            <a:ext cx="10193033" cy="4872445"/>
          </a:xfrm>
        </p:spPr>
        <p:txBody>
          <a:bodyPr/>
          <a:lstStyle/>
          <a:p>
            <a:pPr>
              <a:buFont typeface="Wingdings" panose="05000000000000000000" pitchFamily="2" charset="2"/>
              <a:buChar char="q"/>
            </a:pPr>
            <a:r>
              <a:rPr lang="tr-TR" b="1" dirty="0">
                <a:solidFill>
                  <a:srgbClr val="FF0000"/>
                </a:solidFill>
              </a:rPr>
              <a:t>Tanım</a:t>
            </a:r>
          </a:p>
          <a:p>
            <a:pPr algn="just">
              <a:buFont typeface="Wingdings" panose="05000000000000000000" pitchFamily="2" charset="2"/>
              <a:buChar char="ü"/>
            </a:pPr>
            <a:r>
              <a:rPr lang="tr-TR" dirty="0">
                <a:solidFill>
                  <a:srgbClr val="00B0F0"/>
                </a:solidFill>
              </a:rPr>
              <a:t>Veri entegrasyonu, </a:t>
            </a:r>
            <a:r>
              <a:rPr lang="tr-TR" dirty="0">
                <a:solidFill>
                  <a:schemeClr val="tx1"/>
                </a:solidFill>
              </a:rPr>
              <a:t>farklı kaynaklarda bulunan verileri birleştirme ve kullanıcılara birleşik bir görüş sunma sürecidir. </a:t>
            </a:r>
            <a:endParaRPr lang="tr-TR" dirty="0" smtClean="0">
              <a:solidFill>
                <a:schemeClr val="tx1"/>
              </a:solidFill>
            </a:endParaRPr>
          </a:p>
          <a:p>
            <a:pPr algn="just">
              <a:buFont typeface="Wingdings" panose="05000000000000000000" pitchFamily="2" charset="2"/>
              <a:buChar char="ü"/>
            </a:pPr>
            <a:r>
              <a:rPr lang="tr-TR" dirty="0" smtClean="0">
                <a:solidFill>
                  <a:srgbClr val="00B0F0"/>
                </a:solidFill>
              </a:rPr>
              <a:t>ETL</a:t>
            </a:r>
            <a:r>
              <a:rPr lang="tr-TR" dirty="0"/>
              <a:t>, </a:t>
            </a:r>
            <a:r>
              <a:rPr lang="tr-TR" dirty="0">
                <a:solidFill>
                  <a:schemeClr val="tx1"/>
                </a:solidFill>
              </a:rPr>
              <a:t>verileri veri ambarına kaydetmeden önce meydana gelen çıkarma, dönüştürme ve yükleme işlemlerinin üç aşamalı bir işlevidir. </a:t>
            </a:r>
          </a:p>
          <a:p>
            <a:pPr>
              <a:buFont typeface="Wingdings" panose="05000000000000000000" pitchFamily="2" charset="2"/>
              <a:buChar char="q"/>
            </a:pPr>
            <a:r>
              <a:rPr lang="tr-TR" b="1" dirty="0">
                <a:solidFill>
                  <a:srgbClr val="FF0000"/>
                </a:solidFill>
              </a:rPr>
              <a:t>K</a:t>
            </a:r>
            <a:r>
              <a:rPr lang="tr-TR" b="1" dirty="0" smtClean="0">
                <a:solidFill>
                  <a:srgbClr val="FF0000"/>
                </a:solidFill>
              </a:rPr>
              <a:t>ullanım</a:t>
            </a:r>
            <a:endParaRPr lang="tr-TR" b="1" dirty="0">
              <a:solidFill>
                <a:srgbClr val="FF0000"/>
              </a:solidFill>
            </a:endParaRPr>
          </a:p>
          <a:p>
            <a:pPr>
              <a:buFont typeface="Wingdings" panose="05000000000000000000" pitchFamily="2" charset="2"/>
              <a:buChar char="ü"/>
            </a:pPr>
            <a:r>
              <a:rPr lang="tr-TR" dirty="0">
                <a:solidFill>
                  <a:schemeClr val="tx1"/>
                </a:solidFill>
              </a:rPr>
              <a:t>Bilimsel ve ticari uygulamalar</a:t>
            </a:r>
            <a:r>
              <a:rPr lang="tr-TR" dirty="0"/>
              <a:t> </a:t>
            </a:r>
            <a:r>
              <a:rPr lang="tr-TR" dirty="0">
                <a:solidFill>
                  <a:srgbClr val="00B0F0"/>
                </a:solidFill>
              </a:rPr>
              <a:t>Veri entegrasyonunu </a:t>
            </a:r>
            <a:r>
              <a:rPr lang="tr-TR" dirty="0" smtClean="0">
                <a:solidFill>
                  <a:schemeClr val="tx1"/>
                </a:solidFill>
              </a:rPr>
              <a:t>kullanır.</a:t>
            </a:r>
          </a:p>
          <a:p>
            <a:pPr>
              <a:buFont typeface="Wingdings" panose="05000000000000000000" pitchFamily="2" charset="2"/>
              <a:buChar char="ü"/>
            </a:pPr>
            <a:r>
              <a:rPr lang="tr-TR" dirty="0">
                <a:solidFill>
                  <a:schemeClr val="tx1"/>
                </a:solidFill>
              </a:rPr>
              <a:t>V</a:t>
            </a:r>
            <a:r>
              <a:rPr lang="tr-TR" dirty="0" smtClean="0">
                <a:solidFill>
                  <a:schemeClr val="tx1"/>
                </a:solidFill>
              </a:rPr>
              <a:t>eri </a:t>
            </a:r>
            <a:r>
              <a:rPr lang="tr-TR" dirty="0">
                <a:solidFill>
                  <a:schemeClr val="tx1"/>
                </a:solidFill>
              </a:rPr>
              <a:t>depolama </a:t>
            </a:r>
            <a:r>
              <a:rPr lang="tr-TR" dirty="0">
                <a:solidFill>
                  <a:srgbClr val="00B0F0"/>
                </a:solidFill>
              </a:rPr>
              <a:t>ETL</a:t>
            </a:r>
            <a:r>
              <a:rPr lang="tr-TR" dirty="0"/>
              <a:t> </a:t>
            </a:r>
            <a:r>
              <a:rPr lang="tr-TR" dirty="0">
                <a:solidFill>
                  <a:schemeClr val="tx1"/>
                </a:solidFill>
              </a:rPr>
              <a:t>kullanan bir uygulamadır. </a:t>
            </a:r>
            <a:endParaRPr lang="tr-TR" dirty="0" smtClean="0">
              <a:solidFill>
                <a:schemeClr val="tx1"/>
              </a:solidFill>
            </a:endParaRPr>
          </a:p>
          <a:p>
            <a:pPr>
              <a:buFont typeface="Wingdings" panose="05000000000000000000" pitchFamily="2" charset="2"/>
              <a:buChar char="q"/>
            </a:pPr>
            <a:r>
              <a:rPr lang="tr-TR" b="1" dirty="0" smtClean="0">
                <a:solidFill>
                  <a:srgbClr val="FF0000"/>
                </a:solidFill>
              </a:rPr>
              <a:t>Sonuç</a:t>
            </a:r>
            <a:endParaRPr lang="tr-TR" b="1" dirty="0">
              <a:solidFill>
                <a:srgbClr val="FF0000"/>
              </a:solidFill>
            </a:endParaRPr>
          </a:p>
          <a:p>
            <a:pPr algn="just">
              <a:buFont typeface="Wingdings" panose="05000000000000000000" pitchFamily="2" charset="2"/>
              <a:buChar char="ü"/>
            </a:pPr>
            <a:r>
              <a:rPr lang="tr-TR" dirty="0">
                <a:solidFill>
                  <a:srgbClr val="00B0F0"/>
                </a:solidFill>
              </a:rPr>
              <a:t>Veri entegrasyonu </a:t>
            </a:r>
            <a:r>
              <a:rPr lang="tr-TR" dirty="0">
                <a:solidFill>
                  <a:schemeClr val="tx1"/>
                </a:solidFill>
              </a:rPr>
              <a:t>ve </a:t>
            </a:r>
            <a:r>
              <a:rPr lang="tr-TR" dirty="0">
                <a:solidFill>
                  <a:srgbClr val="00B0F0"/>
                </a:solidFill>
              </a:rPr>
              <a:t>ETL </a:t>
            </a:r>
            <a:r>
              <a:rPr lang="tr-TR" dirty="0">
                <a:solidFill>
                  <a:schemeClr val="tx1"/>
                </a:solidFill>
              </a:rPr>
              <a:t>arasındaki fark, </a:t>
            </a:r>
            <a:r>
              <a:rPr lang="tr-TR" dirty="0">
                <a:solidFill>
                  <a:srgbClr val="00B0F0"/>
                </a:solidFill>
              </a:rPr>
              <a:t>veri entegrasyonunun</a:t>
            </a:r>
            <a:r>
              <a:rPr lang="tr-TR" dirty="0"/>
              <a:t>, </a:t>
            </a:r>
            <a:r>
              <a:rPr lang="tr-TR" dirty="0">
                <a:solidFill>
                  <a:schemeClr val="tx1"/>
                </a:solidFill>
              </a:rPr>
              <a:t>kullanıcılara birleşik bir görünüm sağlamak için verileri farklı kaynaklarda birleştirme işlemi iken </a:t>
            </a:r>
            <a:r>
              <a:rPr lang="tr-TR" dirty="0">
                <a:solidFill>
                  <a:srgbClr val="00B0F0"/>
                </a:solidFill>
              </a:rPr>
              <a:t>ETL</a:t>
            </a:r>
            <a:r>
              <a:rPr lang="tr-TR" dirty="0"/>
              <a:t> </a:t>
            </a:r>
            <a:r>
              <a:rPr lang="tr-TR" dirty="0">
                <a:solidFill>
                  <a:schemeClr val="tx1"/>
                </a:solidFill>
              </a:rPr>
              <a:t>bir veri ambarı ortamında veri çıkarma, dönüştürme ve yükleme işlemidir.</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788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66063" y="624110"/>
            <a:ext cx="9238549" cy="878119"/>
          </a:xfrm>
        </p:spPr>
        <p:txBody>
          <a:bodyPr/>
          <a:lstStyle/>
          <a:p>
            <a:r>
              <a:rPr lang="tr-TR" dirty="0" smtClean="0"/>
              <a:t>5 - ELT </a:t>
            </a:r>
            <a:r>
              <a:rPr lang="tr-TR" dirty="0"/>
              <a:t>(</a:t>
            </a:r>
            <a:r>
              <a:rPr lang="tr-TR" dirty="0" err="1"/>
              <a:t>Extract</a:t>
            </a:r>
            <a:r>
              <a:rPr lang="tr-TR" dirty="0" smtClean="0"/>
              <a:t>, </a:t>
            </a:r>
            <a:r>
              <a:rPr lang="tr-TR" dirty="0" err="1" smtClean="0"/>
              <a:t>Load</a:t>
            </a:r>
            <a:r>
              <a:rPr lang="tr-TR" dirty="0" smtClean="0"/>
              <a:t>, </a:t>
            </a:r>
            <a:r>
              <a:rPr lang="tr-TR" dirty="0" err="1" smtClean="0"/>
              <a:t>Transform</a:t>
            </a:r>
            <a:r>
              <a:rPr lang="tr-TR" dirty="0" smtClean="0"/>
              <a:t>) </a:t>
            </a:r>
            <a:r>
              <a:rPr lang="tr-TR" dirty="0"/>
              <a:t>Nedir?</a:t>
            </a:r>
          </a:p>
        </p:txBody>
      </p:sp>
      <p:sp>
        <p:nvSpPr>
          <p:cNvPr id="3" name="İçerik Yer Tutucusu 2"/>
          <p:cNvSpPr>
            <a:spLocks noGrp="1"/>
          </p:cNvSpPr>
          <p:nvPr>
            <p:ph idx="1"/>
          </p:nvPr>
        </p:nvSpPr>
        <p:spPr>
          <a:xfrm>
            <a:off x="1311579" y="1502229"/>
            <a:ext cx="10193033" cy="4885508"/>
          </a:xfrm>
        </p:spPr>
        <p:txBody>
          <a:bodyPr/>
          <a:lstStyle/>
          <a:p>
            <a:pPr algn="just">
              <a:buFont typeface="Wingdings" panose="05000000000000000000" pitchFamily="2" charset="2"/>
              <a:buChar char="q"/>
            </a:pPr>
            <a:r>
              <a:rPr lang="tr-TR" dirty="0">
                <a:solidFill>
                  <a:schemeClr val="tx1"/>
                </a:solidFill>
              </a:rPr>
              <a:t>Kaynaktan alınan veri hedefe </a:t>
            </a:r>
            <a:r>
              <a:rPr lang="tr-TR" dirty="0" smtClean="0">
                <a:solidFill>
                  <a:schemeClr val="tx1"/>
                </a:solidFill>
              </a:rPr>
              <a:t>yüklenir ve </a:t>
            </a:r>
            <a:r>
              <a:rPr lang="tr-TR" dirty="0">
                <a:solidFill>
                  <a:schemeClr val="tx1"/>
                </a:solidFill>
              </a:rPr>
              <a:t>orada dönüştürür. </a:t>
            </a:r>
            <a:r>
              <a:rPr lang="tr-TR" dirty="0" smtClean="0">
                <a:solidFill>
                  <a:schemeClr val="tx1"/>
                </a:solidFill>
              </a:rPr>
              <a:t>Burada </a:t>
            </a:r>
            <a:r>
              <a:rPr lang="tr-TR" dirty="0" err="1" smtClean="0">
                <a:solidFill>
                  <a:schemeClr val="tx1"/>
                </a:solidFill>
              </a:rPr>
              <a:t>ETL’den</a:t>
            </a:r>
            <a:r>
              <a:rPr lang="tr-TR" dirty="0" smtClean="0">
                <a:solidFill>
                  <a:schemeClr val="tx1"/>
                </a:solidFill>
              </a:rPr>
              <a:t> farkı </a:t>
            </a:r>
            <a:r>
              <a:rPr lang="tr-TR" dirty="0">
                <a:solidFill>
                  <a:schemeClr val="tx1"/>
                </a:solidFill>
              </a:rPr>
              <a:t>veri hiçbir değişiklik yapılmadan hedefe yüklenir. Yükleme işlemi bittikten sonra veri üzerinde değişiklik </a:t>
            </a:r>
            <a:r>
              <a:rPr lang="tr-TR" dirty="0" smtClean="0">
                <a:solidFill>
                  <a:schemeClr val="tx1"/>
                </a:solidFill>
              </a:rPr>
              <a:t>yapılır.</a:t>
            </a:r>
          </a:p>
          <a:p>
            <a:pPr algn="just">
              <a:buFont typeface="Wingdings" panose="05000000000000000000" pitchFamily="2" charset="2"/>
              <a:buChar char="q"/>
            </a:pPr>
            <a:r>
              <a:rPr lang="tr-TR" dirty="0" smtClean="0">
                <a:solidFill>
                  <a:schemeClr val="tx1"/>
                </a:solidFill>
              </a:rPr>
              <a:t>Çok </a:t>
            </a:r>
            <a:r>
              <a:rPr lang="tr-TR" dirty="0">
                <a:solidFill>
                  <a:schemeClr val="tx1"/>
                </a:solidFill>
              </a:rPr>
              <a:t>büyük veriler ile çalışıyorsak ve kaynak sorunu yaşıyorsak </a:t>
            </a:r>
            <a:r>
              <a:rPr lang="tr-TR" b="1" dirty="0">
                <a:solidFill>
                  <a:srgbClr val="00B0F0"/>
                </a:solidFill>
              </a:rPr>
              <a:t>ELT</a:t>
            </a:r>
            <a:r>
              <a:rPr lang="tr-TR" dirty="0"/>
              <a:t> </a:t>
            </a:r>
            <a:r>
              <a:rPr lang="tr-TR" dirty="0">
                <a:solidFill>
                  <a:schemeClr val="tx1"/>
                </a:solidFill>
              </a:rPr>
              <a:t>kullanmak daha verimli olacaktır</a:t>
            </a:r>
            <a:r>
              <a:rPr lang="tr-TR" dirty="0" smtClean="0">
                <a:solidFill>
                  <a:schemeClr val="tx1"/>
                </a:solidFill>
              </a:rPr>
              <a:t>.</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63" y="3461659"/>
            <a:ext cx="8008906" cy="3030582"/>
          </a:xfrm>
          <a:prstGeom prst="rect">
            <a:avLst/>
          </a:prstGeom>
        </p:spPr>
      </p:pic>
    </p:spTree>
    <p:extLst>
      <p:ext uri="{BB962C8B-B14F-4D97-AF65-F5344CB8AC3E}">
        <p14:creationId xmlns:p14="http://schemas.microsoft.com/office/powerpoint/2010/main" val="229030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1370</TotalTime>
  <Words>1255</Words>
  <Application>Microsoft Office PowerPoint</Application>
  <PresentationFormat>Geniş ekran</PresentationFormat>
  <Paragraphs>271</Paragraphs>
  <Slides>27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27</vt:i4>
      </vt:variant>
    </vt:vector>
  </HeadingPairs>
  <TitlesOfParts>
    <vt:vector size="34" baseType="lpstr">
      <vt:lpstr>Arial</vt:lpstr>
      <vt:lpstr>Calibri</vt:lpstr>
      <vt:lpstr>Century Gothic</vt:lpstr>
      <vt:lpstr>Courier New</vt:lpstr>
      <vt:lpstr>Wingdings</vt:lpstr>
      <vt:lpstr>Wingdings 3</vt:lpstr>
      <vt:lpstr>Duman</vt:lpstr>
      <vt:lpstr>Veri Bütünleştirme Nedir, Nasıl Yapılır?</vt:lpstr>
      <vt:lpstr>İçindekiler</vt:lpstr>
      <vt:lpstr>1 - Veri Entegrasyonu (Bütünleştirme) Nedir?</vt:lpstr>
      <vt:lpstr>1 - Veri Entegrasyonu (Bütünleştirme)</vt:lpstr>
      <vt:lpstr>1 - Veri Entegrasyonu (Bütünleştirme) </vt:lpstr>
      <vt:lpstr>2 - Veri Entegrasyonu Nasıl Çalışır? </vt:lpstr>
      <vt:lpstr>3 - ETL (Extract, Transform, Load) Nedir?</vt:lpstr>
      <vt:lpstr>4 - Veri Entegrasyonu ve ETL Arasındaki Fark </vt:lpstr>
      <vt:lpstr>5 - ELT (Extract, Load, Transform) Nedir?</vt:lpstr>
      <vt:lpstr>6 - Veri Entegrasyonu Ne İçin Kullanılır? </vt:lpstr>
      <vt:lpstr>       7 - Veri Entegrasyonun Önemi </vt:lpstr>
      <vt:lpstr>8 - Doğru Veri Entegrasyon Çözümünü Seçme </vt:lpstr>
      <vt:lpstr>9 - Veri Entegrasyon Türleri </vt:lpstr>
      <vt:lpstr>10 - Veri Entegrasyon Teknikleri  </vt:lpstr>
      <vt:lpstr>10 - Veri Entegrasyon Teknikleri</vt:lpstr>
      <vt:lpstr>11 - Veri Entegrasyonunun Zorlukları </vt:lpstr>
      <vt:lpstr>11 - Veri entegrasyonunun zorlukları nelerdir? </vt:lpstr>
      <vt:lpstr>12 - Veri Entegrasyon Araçları</vt:lpstr>
      <vt:lpstr>12 - Veri Entegrasyonu Araçları </vt:lpstr>
      <vt:lpstr>12 - Veri entegrasyon araçları nelerdir? </vt:lpstr>
      <vt:lpstr>12 - Veri entegrasyon araçları nelerdir?</vt:lpstr>
      <vt:lpstr>    13 - Veri Entegrasyon Modelleri Nelerdir?  </vt:lpstr>
      <vt:lpstr>13 - Veri Entegrasyon Modelleri Nelerdir?</vt:lpstr>
      <vt:lpstr>13 - Veri Entegrasyon Modelleri Nelerdir?</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ronaldinho424</cp:lastModifiedBy>
  <cp:revision>123</cp:revision>
  <dcterms:created xsi:type="dcterms:W3CDTF">2020-04-15T07:57:29Z</dcterms:created>
  <dcterms:modified xsi:type="dcterms:W3CDTF">2021-08-19T16:45:16Z</dcterms:modified>
</cp:coreProperties>
</file>