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1"/>
  </p:notesMasterIdLst>
  <p:sldIdLst>
    <p:sldId id="256" r:id="rId2"/>
    <p:sldId id="312" r:id="rId3"/>
    <p:sldId id="410" r:id="rId4"/>
    <p:sldId id="355" r:id="rId5"/>
    <p:sldId id="356" r:id="rId6"/>
    <p:sldId id="377" r:id="rId7"/>
    <p:sldId id="360" r:id="rId8"/>
    <p:sldId id="358" r:id="rId9"/>
    <p:sldId id="359" r:id="rId10"/>
    <p:sldId id="399" r:id="rId11"/>
    <p:sldId id="401" r:id="rId12"/>
    <p:sldId id="406" r:id="rId13"/>
    <p:sldId id="361" r:id="rId14"/>
    <p:sldId id="363" r:id="rId15"/>
    <p:sldId id="416" r:id="rId16"/>
    <p:sldId id="364" r:id="rId17"/>
    <p:sldId id="365" r:id="rId18"/>
    <p:sldId id="366" r:id="rId19"/>
    <p:sldId id="321" r:id="rId20"/>
    <p:sldId id="383" r:id="rId21"/>
    <p:sldId id="376" r:id="rId22"/>
    <p:sldId id="387" r:id="rId23"/>
    <p:sldId id="397" r:id="rId24"/>
    <p:sldId id="413" r:id="rId25"/>
    <p:sldId id="400" r:id="rId26"/>
    <p:sldId id="414" r:id="rId27"/>
    <p:sldId id="390" r:id="rId28"/>
    <p:sldId id="391" r:id="rId29"/>
    <p:sldId id="393" r:id="rId30"/>
    <p:sldId id="394" r:id="rId31"/>
    <p:sldId id="403" r:id="rId32"/>
    <p:sldId id="402" r:id="rId33"/>
    <p:sldId id="404" r:id="rId34"/>
    <p:sldId id="405" r:id="rId35"/>
    <p:sldId id="407" r:id="rId36"/>
    <p:sldId id="408" r:id="rId37"/>
    <p:sldId id="409" r:id="rId38"/>
    <p:sldId id="421" r:id="rId39"/>
    <p:sldId id="386" r:id="rId40"/>
    <p:sldId id="322" r:id="rId41"/>
    <p:sldId id="325" r:id="rId42"/>
    <p:sldId id="354" r:id="rId43"/>
    <p:sldId id="326" r:id="rId44"/>
    <p:sldId id="348" r:id="rId45"/>
    <p:sldId id="350" r:id="rId46"/>
    <p:sldId id="379" r:id="rId47"/>
    <p:sldId id="380" r:id="rId48"/>
    <p:sldId id="381" r:id="rId49"/>
    <p:sldId id="418" r:id="rId50"/>
  </p:sldIdLst>
  <p:sldSz cx="9144000" cy="5143500" type="screen16x9"/>
  <p:notesSz cx="6858000" cy="9144000"/>
  <p:embeddedFontLst>
    <p:embeddedFont>
      <p:font typeface="Blinker" panose="020B0604020202020204" charset="0"/>
      <p:regular r:id="rId52"/>
      <p:bold r:id="rId53"/>
    </p:embeddedFont>
    <p:embeddedFont>
      <p:font typeface="Arial Black" panose="020B0A04020102020204" pitchFamily="34" charset="0"/>
      <p:bold r:id="rId54"/>
    </p:embeddedFont>
    <p:embeddedFont>
      <p:font typeface="Aldrich" panose="020B0604020202020204" charset="0"/>
      <p:regular r:id="rId55"/>
    </p:embeddedFont>
    <p:embeddedFont>
      <p:font typeface="Oswald SemiBold" panose="020B0604020202020204" charset="0"/>
      <p:regular r:id="rId56"/>
      <p:bold r:id="rId57"/>
    </p:embeddedFont>
    <p:embeddedFont>
      <p:font typeface="Calibri" panose="020F050202020403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a" initials="R" lastIdx="9" clrIdx="0">
    <p:extLst>
      <p:ext uri="{19B8F6BF-5375-455C-9EA6-DF929625EA0E}">
        <p15:presenceInfo xmlns:p15="http://schemas.microsoft.com/office/powerpoint/2012/main" userId="Ruba" providerId="None"/>
      </p:ext>
    </p:extLst>
  </p:cmAuthor>
  <p:cmAuthor id="2" name="Levente Erős" initials="LE" lastIdx="21" clrIdx="1">
    <p:extLst>
      <p:ext uri="{19B8F6BF-5375-455C-9EA6-DF929625EA0E}">
        <p15:presenceInfo xmlns:p15="http://schemas.microsoft.com/office/powerpoint/2012/main" userId="S::levente.eros@sigmatechnology.com::3c09936e-7941-40c2-b4cf-1a7d47bdcd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0DA8C8-D4C8-489D-8222-2665FBFAC9BB}">
  <a:tblStyle styleId="{4D0DA8C8-D4C8-489D-8222-2665FBFAC9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9066" autoAdjust="0"/>
  </p:normalViewPr>
  <p:slideViewPr>
    <p:cSldViewPr snapToGrid="0">
      <p:cViewPr varScale="1">
        <p:scale>
          <a:sx n="103" d="100"/>
          <a:sy n="103" d="100"/>
        </p:scale>
        <p:origin x="90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Topological_orderin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135c37cb5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135c37cb5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scheduler</a:t>
            </a:r>
            <a:r>
              <a:rPr lang="en-US" baseline="0" dirty="0" smtClean="0"/>
              <a:t> will maintain the serial equivalent for all events without hindering the efficiency </a:t>
            </a:r>
            <a:endParaRPr lang="en-US" dirty="0"/>
          </a:p>
        </p:txBody>
      </p:sp>
    </p:spTree>
    <p:extLst>
      <p:ext uri="{BB962C8B-B14F-4D97-AF65-F5344CB8AC3E}">
        <p14:creationId xmlns:p14="http://schemas.microsoft.com/office/powerpoint/2010/main" val="4058326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 scheduler</a:t>
            </a:r>
            <a:r>
              <a:rPr lang="en-US" baseline="0" dirty="0" smtClean="0"/>
              <a:t> will maintain the serial equivalent for all events without hindering the efficiency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solidFill>
                  <a:schemeClr val="tx1"/>
                </a:solidFill>
                <a:latin typeface="Times New Roman" panose="02020603050405020304" pitchFamily="18" charset="0"/>
                <a:cs typeface="Times New Roman" panose="02020603050405020304" pitchFamily="18" charset="0"/>
              </a:rPr>
              <a:t>Protocol, is </a:t>
            </a:r>
            <a:r>
              <a:rPr lang="hu-HU" sz="1100" b="1" dirty="0" smtClean="0">
                <a:solidFill>
                  <a:schemeClr val="tx1"/>
                </a:solidFill>
                <a:latin typeface="Times New Roman" panose="02020603050405020304" pitchFamily="18" charset="0"/>
                <a:cs typeface="Times New Roman" panose="02020603050405020304" pitchFamily="18" charset="0"/>
              </a:rPr>
              <a:t>a </a:t>
            </a:r>
            <a:r>
              <a:rPr lang="en-US" sz="1100" b="1" dirty="0" smtClean="0">
                <a:solidFill>
                  <a:schemeClr val="tx1"/>
                </a:solidFill>
                <a:latin typeface="Times New Roman" panose="02020603050405020304" pitchFamily="18" charset="0"/>
                <a:cs typeface="Times New Roman" panose="02020603050405020304" pitchFamily="18" charset="0"/>
              </a:rPr>
              <a:t>set of rules </a:t>
            </a:r>
            <a:r>
              <a:rPr lang="en-US" sz="1100" dirty="0" smtClean="0">
                <a:solidFill>
                  <a:schemeClr val="tx1"/>
                </a:solidFill>
                <a:latin typeface="Times New Roman" panose="02020603050405020304" pitchFamily="18" charset="0"/>
                <a:cs typeface="Times New Roman" panose="02020603050405020304" pitchFamily="18" charset="0"/>
              </a:rPr>
              <a:t>on the </a:t>
            </a:r>
            <a:r>
              <a:rPr lang="en-US" sz="1100" i="1" dirty="0" smtClean="0">
                <a:solidFill>
                  <a:schemeClr val="tx1"/>
                </a:solidFill>
                <a:latin typeface="Times New Roman" panose="02020603050405020304" pitchFamily="18" charset="0"/>
                <a:cs typeface="Times New Roman" panose="02020603050405020304" pitchFamily="18" charset="0"/>
              </a:rPr>
              <a:t>sequences</a:t>
            </a:r>
            <a:r>
              <a:rPr lang="en-US" sz="1100" dirty="0" smtClean="0">
                <a:solidFill>
                  <a:schemeClr val="tx1"/>
                </a:solidFill>
                <a:latin typeface="Times New Roman" panose="02020603050405020304" pitchFamily="18" charset="0"/>
                <a:cs typeface="Times New Roman" panose="02020603050405020304" pitchFamily="18" charset="0"/>
              </a:rPr>
              <a:t> of atomic steps that </a:t>
            </a:r>
            <a:r>
              <a:rPr lang="hu-HU" sz="1100" dirty="0" smtClean="0">
                <a:solidFill>
                  <a:schemeClr val="tx1"/>
                </a:solidFill>
                <a:latin typeface="Times New Roman" panose="02020603050405020304" pitchFamily="18" charset="0"/>
                <a:cs typeface="Times New Roman" panose="02020603050405020304" pitchFamily="18" charset="0"/>
              </a:rPr>
              <a:t>a </a:t>
            </a:r>
            <a:r>
              <a:rPr lang="en-US" sz="1100" dirty="0" smtClean="0">
                <a:solidFill>
                  <a:schemeClr val="tx1"/>
                </a:solidFill>
                <a:latin typeface="Times New Roman" panose="02020603050405020304" pitchFamily="18" charset="0"/>
                <a:cs typeface="Times New Roman" panose="02020603050405020304" pitchFamily="18" charset="0"/>
              </a:rPr>
              <a:t>transaction may perform.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smtClean="0"/>
          </a:p>
          <a:p>
            <a:endParaRPr lang="en-US" dirty="0"/>
          </a:p>
        </p:txBody>
      </p:sp>
    </p:spTree>
    <p:extLst>
      <p:ext uri="{BB962C8B-B14F-4D97-AF65-F5344CB8AC3E}">
        <p14:creationId xmlns:p14="http://schemas.microsoft.com/office/powerpoint/2010/main" val="2084116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961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just">
              <a:buNone/>
            </a:pPr>
            <a:r>
              <a:rPr lang="en-US" sz="1100" dirty="0" smtClean="0">
                <a:solidFill>
                  <a:schemeClr val="tx1"/>
                </a:solidFill>
                <a:latin typeface="Times New Roman" panose="02020603050405020304" pitchFamily="18" charset="0"/>
                <a:cs typeface="Times New Roman" panose="02020603050405020304" pitchFamily="18" charset="0"/>
              </a:rPr>
              <a:t>A deadlock occurs if each of two transactions (for example, T1, and T2) need exclusive use of some resource (a particular record) that the other already holds. Transaction T1 waits for the resource to become available. </a:t>
            </a:r>
          </a:p>
          <a:p>
            <a:pPr marL="139700" indent="0" algn="just">
              <a:buNone/>
            </a:pPr>
            <a:r>
              <a:rPr lang="en-US" sz="1100" dirty="0" smtClean="0">
                <a:solidFill>
                  <a:schemeClr val="tx1"/>
                </a:solidFill>
                <a:latin typeface="Times New Roman" panose="02020603050405020304" pitchFamily="18" charset="0"/>
                <a:cs typeface="Times New Roman" panose="02020603050405020304" pitchFamily="18" charset="0"/>
              </a:rPr>
              <a:t>If transaction T2 is not in a position to release it because it, in turn, is waiting on some resource held by T1, both are deadlocked and the only way of breaking the deadlock is to cancel/abort one of the transactions, thus releasing its resources.</a:t>
            </a:r>
          </a:p>
          <a:p>
            <a:pPr algn="just"/>
            <a:endParaRPr lang="en-US" sz="11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76478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The scheduler decides</a:t>
            </a:r>
            <a:r>
              <a:rPr lang="en-US" b="1" baseline="0" dirty="0" smtClean="0"/>
              <a:t> how to resolve this conflict , to release the deadlocks ( by aborting a transaction for example) </a:t>
            </a:r>
          </a:p>
          <a:p>
            <a:r>
              <a:rPr lang="en-US" dirty="0" smtClean="0"/>
              <a:t>not serial is not a property for a transaction but a schedule which contains many transactions</a:t>
            </a:r>
          </a:p>
          <a:p>
            <a:endParaRPr lang="en-US" dirty="0" smtClean="0"/>
          </a:p>
          <a:p>
            <a:r>
              <a:rPr lang="en-US" dirty="0" smtClean="0"/>
              <a:t> </a:t>
            </a:r>
          </a:p>
          <a:p>
            <a:r>
              <a:rPr lang="en-US" dirty="0" smtClean="0"/>
              <a:t>not serial is not a property for a transaction but a schedule which contains many transactions</a:t>
            </a:r>
          </a:p>
          <a:p>
            <a:endParaRPr lang="en-US" dirty="0" smtClean="0"/>
          </a:p>
          <a:p>
            <a:r>
              <a:rPr lang="en-US" dirty="0" smtClean="0"/>
              <a:t>create serializable equivalent but we can never keep it serial due to performance issues but we have to find the serial equivalent </a:t>
            </a:r>
          </a:p>
          <a:p>
            <a:r>
              <a:rPr lang="en-US" dirty="0" smtClean="0"/>
              <a:t>it is serializable is the goal and using locks is one of the methods by ensuring this </a:t>
            </a:r>
            <a:r>
              <a:rPr lang="en-US" dirty="0" err="1" smtClean="0"/>
              <a:t>srializabilithy</a:t>
            </a:r>
            <a:r>
              <a:rPr lang="en-US" dirty="0" smtClean="0"/>
              <a:t> </a:t>
            </a:r>
          </a:p>
          <a:p>
            <a:endParaRPr lang="en-US" dirty="0" smtClean="0"/>
          </a:p>
          <a:p>
            <a:endParaRPr lang="en-US" dirty="0"/>
          </a:p>
        </p:txBody>
      </p:sp>
    </p:spTree>
    <p:extLst>
      <p:ext uri="{BB962C8B-B14F-4D97-AF65-F5344CB8AC3E}">
        <p14:creationId xmlns:p14="http://schemas.microsoft.com/office/powerpoint/2010/main" val="942974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smtClean="0">
                <a:solidFill>
                  <a:schemeClr val="tx1"/>
                </a:solidFill>
                <a:latin typeface="Times New Roman" panose="02020603050405020304" pitchFamily="18" charset="0"/>
                <a:cs typeface="Times New Roman" panose="02020603050405020304" pitchFamily="18" charset="0"/>
              </a:rPr>
              <a:t>Protocol, is </a:t>
            </a:r>
            <a:r>
              <a:rPr lang="hu-HU" sz="1100" b="1" dirty="0" smtClean="0">
                <a:solidFill>
                  <a:schemeClr val="tx1"/>
                </a:solidFill>
                <a:latin typeface="Times New Roman" panose="02020603050405020304" pitchFamily="18" charset="0"/>
                <a:cs typeface="Times New Roman" panose="02020603050405020304" pitchFamily="18" charset="0"/>
              </a:rPr>
              <a:t>a </a:t>
            </a:r>
            <a:r>
              <a:rPr lang="en-US" sz="1100" b="1" dirty="0" smtClean="0">
                <a:solidFill>
                  <a:schemeClr val="tx1"/>
                </a:solidFill>
                <a:latin typeface="Times New Roman" panose="02020603050405020304" pitchFamily="18" charset="0"/>
                <a:cs typeface="Times New Roman" panose="02020603050405020304" pitchFamily="18" charset="0"/>
              </a:rPr>
              <a:t>set of rules </a:t>
            </a:r>
            <a:r>
              <a:rPr lang="en-US" sz="1100" dirty="0" smtClean="0">
                <a:solidFill>
                  <a:schemeClr val="tx1"/>
                </a:solidFill>
                <a:latin typeface="Times New Roman" panose="02020603050405020304" pitchFamily="18" charset="0"/>
                <a:cs typeface="Times New Roman" panose="02020603050405020304" pitchFamily="18" charset="0"/>
              </a:rPr>
              <a:t>on the </a:t>
            </a:r>
            <a:r>
              <a:rPr lang="en-US" sz="1100" i="1" dirty="0" smtClean="0">
                <a:solidFill>
                  <a:schemeClr val="tx1"/>
                </a:solidFill>
                <a:latin typeface="Times New Roman" panose="02020603050405020304" pitchFamily="18" charset="0"/>
                <a:cs typeface="Times New Roman" panose="02020603050405020304" pitchFamily="18" charset="0"/>
              </a:rPr>
              <a:t>sequences</a:t>
            </a:r>
            <a:r>
              <a:rPr lang="en-US" sz="1100" dirty="0" smtClean="0">
                <a:solidFill>
                  <a:schemeClr val="tx1"/>
                </a:solidFill>
                <a:latin typeface="Times New Roman" panose="02020603050405020304" pitchFamily="18" charset="0"/>
                <a:cs typeface="Times New Roman" panose="02020603050405020304" pitchFamily="18" charset="0"/>
              </a:rPr>
              <a:t> of atomic steps that </a:t>
            </a:r>
            <a:r>
              <a:rPr lang="hu-HU" sz="1100" dirty="0" smtClean="0">
                <a:solidFill>
                  <a:schemeClr val="tx1"/>
                </a:solidFill>
                <a:latin typeface="Times New Roman" panose="02020603050405020304" pitchFamily="18" charset="0"/>
                <a:cs typeface="Times New Roman" panose="02020603050405020304" pitchFamily="18" charset="0"/>
              </a:rPr>
              <a:t>a </a:t>
            </a:r>
            <a:r>
              <a:rPr lang="en-US" sz="1100" dirty="0" smtClean="0">
                <a:solidFill>
                  <a:schemeClr val="tx1"/>
                </a:solidFill>
                <a:latin typeface="Times New Roman" panose="02020603050405020304" pitchFamily="18" charset="0"/>
                <a:cs typeface="Times New Roman" panose="02020603050405020304" pitchFamily="18" charset="0"/>
              </a:rPr>
              <a:t>transaction may perform. </a:t>
            </a:r>
          </a:p>
          <a:p>
            <a:endParaRPr lang="en-US" sz="1100" dirty="0" smtClean="0">
              <a:solidFill>
                <a:schemeClr val="tx1"/>
              </a:solidFill>
              <a:latin typeface="Times New Roman" panose="02020603050405020304" pitchFamily="18" charset="0"/>
              <a:cs typeface="Times New Roman" panose="02020603050405020304" pitchFamily="18" charset="0"/>
            </a:endParaRPr>
          </a:p>
          <a:p>
            <a:r>
              <a:rPr lang="en-US" sz="1100" dirty="0" smtClean="0">
                <a:solidFill>
                  <a:schemeClr val="tx1"/>
                </a:solidFill>
                <a:latin typeface="Times New Roman" panose="02020603050405020304" pitchFamily="18" charset="0"/>
                <a:cs typeface="Times New Roman" panose="02020603050405020304" pitchFamily="18" charset="0"/>
              </a:rPr>
              <a:t>The deadlock-avoiding strategy of requesting locks on items in some fixed order is</a:t>
            </a:r>
            <a:r>
              <a:rPr lang="hu-HU" sz="1100" dirty="0" smtClean="0">
                <a:solidFill>
                  <a:schemeClr val="tx1"/>
                </a:solidFill>
                <a:latin typeface="Times New Roman" panose="02020603050405020304" pitchFamily="18" charset="0"/>
                <a:cs typeface="Times New Roman" panose="02020603050405020304" pitchFamily="18" charset="0"/>
              </a:rPr>
              <a:t> a</a:t>
            </a:r>
            <a:r>
              <a:rPr lang="en-US" sz="1100" dirty="0" smtClean="0">
                <a:solidFill>
                  <a:schemeClr val="tx1"/>
                </a:solidFill>
                <a:latin typeface="Times New Roman" panose="02020603050405020304" pitchFamily="18" charset="0"/>
                <a:cs typeface="Times New Roman" panose="02020603050405020304" pitchFamily="18" charset="0"/>
              </a:rPr>
              <a:t> protocol.</a:t>
            </a:r>
          </a:p>
          <a:p>
            <a:endParaRPr lang="en-US" dirty="0"/>
          </a:p>
        </p:txBody>
      </p:sp>
    </p:spTree>
    <p:extLst>
      <p:ext uri="{BB962C8B-B14F-4D97-AF65-F5344CB8AC3E}">
        <p14:creationId xmlns:p14="http://schemas.microsoft.com/office/powerpoint/2010/main" val="1083969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smtClean="0">
                <a:solidFill>
                  <a:schemeClr val="tx1"/>
                </a:solidFill>
                <a:latin typeface="Times New Roman" panose="02020603050405020304" pitchFamily="18" charset="0"/>
                <a:cs typeface="Times New Roman" panose="02020603050405020304" pitchFamily="18" charset="0"/>
              </a:rPr>
              <a:t>Protocol, is </a:t>
            </a:r>
            <a:r>
              <a:rPr lang="hu-HU" sz="1100" b="1" dirty="0" smtClean="0">
                <a:solidFill>
                  <a:schemeClr val="tx1"/>
                </a:solidFill>
                <a:latin typeface="Times New Roman" panose="02020603050405020304" pitchFamily="18" charset="0"/>
                <a:cs typeface="Times New Roman" panose="02020603050405020304" pitchFamily="18" charset="0"/>
              </a:rPr>
              <a:t>a </a:t>
            </a:r>
            <a:r>
              <a:rPr lang="en-US" sz="1100" b="1" dirty="0" smtClean="0">
                <a:solidFill>
                  <a:schemeClr val="tx1"/>
                </a:solidFill>
                <a:latin typeface="Times New Roman" panose="02020603050405020304" pitchFamily="18" charset="0"/>
                <a:cs typeface="Times New Roman" panose="02020603050405020304" pitchFamily="18" charset="0"/>
              </a:rPr>
              <a:t>set of rules </a:t>
            </a:r>
            <a:r>
              <a:rPr lang="en-US" sz="1100" dirty="0" smtClean="0">
                <a:solidFill>
                  <a:schemeClr val="tx1"/>
                </a:solidFill>
                <a:latin typeface="Times New Roman" panose="02020603050405020304" pitchFamily="18" charset="0"/>
                <a:cs typeface="Times New Roman" panose="02020603050405020304" pitchFamily="18" charset="0"/>
              </a:rPr>
              <a:t>on the </a:t>
            </a:r>
            <a:r>
              <a:rPr lang="en-US" sz="1100" i="1" dirty="0" smtClean="0">
                <a:solidFill>
                  <a:schemeClr val="tx1"/>
                </a:solidFill>
                <a:latin typeface="Times New Roman" panose="02020603050405020304" pitchFamily="18" charset="0"/>
                <a:cs typeface="Times New Roman" panose="02020603050405020304" pitchFamily="18" charset="0"/>
              </a:rPr>
              <a:t>sequences</a:t>
            </a:r>
            <a:r>
              <a:rPr lang="en-US" sz="1100" dirty="0" smtClean="0">
                <a:solidFill>
                  <a:schemeClr val="tx1"/>
                </a:solidFill>
                <a:latin typeface="Times New Roman" panose="02020603050405020304" pitchFamily="18" charset="0"/>
                <a:cs typeface="Times New Roman" panose="02020603050405020304" pitchFamily="18" charset="0"/>
              </a:rPr>
              <a:t> of atomic steps that </a:t>
            </a:r>
            <a:r>
              <a:rPr lang="hu-HU" sz="1100" dirty="0" smtClean="0">
                <a:solidFill>
                  <a:schemeClr val="tx1"/>
                </a:solidFill>
                <a:latin typeface="Times New Roman" panose="02020603050405020304" pitchFamily="18" charset="0"/>
                <a:cs typeface="Times New Roman" panose="02020603050405020304" pitchFamily="18" charset="0"/>
              </a:rPr>
              <a:t>a </a:t>
            </a:r>
            <a:r>
              <a:rPr lang="en-US" sz="1100" dirty="0" smtClean="0">
                <a:solidFill>
                  <a:schemeClr val="tx1"/>
                </a:solidFill>
                <a:latin typeface="Times New Roman" panose="02020603050405020304" pitchFamily="18" charset="0"/>
                <a:cs typeface="Times New Roman" panose="02020603050405020304" pitchFamily="18" charset="0"/>
              </a:rPr>
              <a:t>transaction may perform. </a:t>
            </a:r>
          </a:p>
          <a:p>
            <a:endParaRPr lang="en-US" sz="1100" dirty="0" smtClean="0">
              <a:solidFill>
                <a:schemeClr val="tx1"/>
              </a:solidFill>
              <a:latin typeface="Times New Roman" panose="02020603050405020304" pitchFamily="18" charset="0"/>
              <a:cs typeface="Times New Roman" panose="02020603050405020304" pitchFamily="18" charset="0"/>
            </a:endParaRPr>
          </a:p>
          <a:p>
            <a:r>
              <a:rPr lang="en-US" sz="1100" dirty="0" smtClean="0">
                <a:solidFill>
                  <a:schemeClr val="tx1"/>
                </a:solidFill>
                <a:latin typeface="Times New Roman" panose="02020603050405020304" pitchFamily="18" charset="0"/>
                <a:cs typeface="Times New Roman" panose="02020603050405020304" pitchFamily="18" charset="0"/>
              </a:rPr>
              <a:t>The deadlock-avoiding strategy of requesting locks on items in some fixed order is</a:t>
            </a:r>
            <a:r>
              <a:rPr lang="hu-HU" sz="1100" dirty="0" smtClean="0">
                <a:solidFill>
                  <a:schemeClr val="tx1"/>
                </a:solidFill>
                <a:latin typeface="Times New Roman" panose="02020603050405020304" pitchFamily="18" charset="0"/>
                <a:cs typeface="Times New Roman" panose="02020603050405020304" pitchFamily="18" charset="0"/>
              </a:rPr>
              <a:t> a</a:t>
            </a:r>
            <a:r>
              <a:rPr lang="en-US" sz="1100" dirty="0" smtClean="0">
                <a:solidFill>
                  <a:schemeClr val="tx1"/>
                </a:solidFill>
                <a:latin typeface="Times New Roman" panose="02020603050405020304" pitchFamily="18" charset="0"/>
                <a:cs typeface="Times New Roman" panose="02020603050405020304" pitchFamily="18" charset="0"/>
              </a:rPr>
              <a:t> protocol.</a:t>
            </a:r>
          </a:p>
          <a:p>
            <a:endParaRPr lang="en-US" dirty="0" smtClean="0"/>
          </a:p>
          <a:p>
            <a:endParaRPr lang="en-US" dirty="0"/>
          </a:p>
        </p:txBody>
      </p:sp>
    </p:spTree>
    <p:extLst>
      <p:ext uri="{BB962C8B-B14F-4D97-AF65-F5344CB8AC3E}">
        <p14:creationId xmlns:p14="http://schemas.microsoft.com/office/powerpoint/2010/main" val="4261355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 T1 is running for a long amount of</a:t>
            </a:r>
            <a:r>
              <a:rPr lang="en-US" baseline="0" dirty="0" smtClean="0"/>
              <a:t> time that no expected and T2 has to wait for a long time ( infinite loop for T1) so T2 waits infinitely </a:t>
            </a:r>
          </a:p>
          <a:p>
            <a:r>
              <a:rPr lang="en-US" dirty="0" smtClean="0"/>
              <a:t>This first-come-first-served strategy eliminates </a:t>
            </a:r>
            <a:r>
              <a:rPr lang="en-US" dirty="0" err="1" smtClean="0"/>
              <a:t>livelocks</a:t>
            </a:r>
            <a:r>
              <a:rPr lang="en-US" dirty="0" smtClean="0"/>
              <a:t>- </a:t>
            </a:r>
            <a:r>
              <a:rPr lang="en-US" dirty="0" err="1" smtClean="0"/>
              <a:t>handelded</a:t>
            </a:r>
            <a:r>
              <a:rPr lang="en-US" dirty="0" smtClean="0"/>
              <a:t> by the scheduler</a:t>
            </a:r>
            <a:endParaRPr lang="en-US" dirty="0"/>
          </a:p>
        </p:txBody>
      </p:sp>
    </p:spTree>
    <p:extLst>
      <p:ext uri="{BB962C8B-B14F-4D97-AF65-F5344CB8AC3E}">
        <p14:creationId xmlns:p14="http://schemas.microsoft.com/office/powerpoint/2010/main" val="738543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Wait</a:t>
            </a:r>
            <a:r>
              <a:rPr lang="en-US" baseline="0" dirty="0" smtClean="0"/>
              <a:t> for graph : it changes over time , and it refers to one point in time .</a:t>
            </a:r>
          </a:p>
          <a:p>
            <a:r>
              <a:rPr lang="en-US" baseline="0" dirty="0" smtClean="0"/>
              <a:t>Precedent graph refers to the entire schedule , answers the question if the schedule is serializable or not .</a:t>
            </a:r>
          </a:p>
          <a:p>
            <a:r>
              <a:rPr lang="en-US" sz="1100" b="0" i="0" u="none" strike="noStrike" cap="none" dirty="0" smtClean="0">
                <a:solidFill>
                  <a:srgbClr val="000000"/>
                </a:solidFill>
                <a:effectLst/>
                <a:latin typeface="Arial"/>
                <a:ea typeface="Arial"/>
                <a:cs typeface="Arial"/>
                <a:sym typeface="Arial"/>
              </a:rPr>
              <a:t>A directed acyclic graph (DAG) </a:t>
            </a:r>
          </a:p>
          <a:p>
            <a:r>
              <a:rPr lang="en-US" sz="1100" b="0" i="0" u="none" strike="noStrike" cap="none" dirty="0" smtClean="0">
                <a:solidFill>
                  <a:srgbClr val="000000"/>
                </a:solidFill>
                <a:effectLst/>
                <a:latin typeface="Arial"/>
                <a:ea typeface="Arial"/>
                <a:cs typeface="Arial"/>
                <a:sym typeface="Arial"/>
              </a:rPr>
              <a:t>A </a:t>
            </a:r>
            <a:r>
              <a:rPr lang="en-US" sz="1100" b="0" i="0" u="none" strike="noStrike" cap="none" dirty="0" smtClean="0">
                <a:solidFill>
                  <a:srgbClr val="000000"/>
                </a:solidFill>
                <a:effectLst/>
                <a:latin typeface="Arial"/>
                <a:ea typeface="Arial"/>
                <a:cs typeface="Arial"/>
                <a:sym typeface="Arial"/>
                <a:hlinkClick r:id="rId3" tooltip="Topological ordering"/>
              </a:rPr>
              <a:t>topological ordering</a:t>
            </a:r>
            <a:r>
              <a:rPr lang="en-US" sz="1100" b="0" i="0" u="none" strike="noStrike" cap="none" dirty="0" smtClean="0">
                <a:solidFill>
                  <a:srgbClr val="000000"/>
                </a:solidFill>
                <a:effectLst/>
                <a:latin typeface="Arial"/>
                <a:ea typeface="Arial"/>
                <a:cs typeface="Arial"/>
                <a:sym typeface="Arial"/>
              </a:rPr>
              <a:t> of a directed graph is an ordering of its vertices into a sequence, such that for every edge the start vertex of the edge occurs earlier in the sequence than the ending vertex of the edge.</a:t>
            </a:r>
          </a:p>
          <a:p>
            <a:r>
              <a:rPr lang="en-US" sz="1100" b="0" i="0" u="none" strike="noStrike" cap="none" dirty="0" smtClean="0">
                <a:solidFill>
                  <a:srgbClr val="000000"/>
                </a:solidFill>
                <a:effectLst/>
                <a:latin typeface="Arial"/>
                <a:ea typeface="Arial"/>
                <a:cs typeface="Arial"/>
                <a:sym typeface="Arial"/>
              </a:rPr>
              <a:t>A graph that has a topological ordering cannot have any cycles, because the edge into the earliest vertex of a cycle would have to be oriented the wrong way. </a:t>
            </a:r>
            <a:endParaRPr lang="en-US" dirty="0"/>
          </a:p>
        </p:txBody>
      </p:sp>
    </p:spTree>
    <p:extLst>
      <p:ext uri="{BB962C8B-B14F-4D97-AF65-F5344CB8AC3E}">
        <p14:creationId xmlns:p14="http://schemas.microsoft.com/office/powerpoint/2010/main" val="333226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990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Atomic; all or non</a:t>
            </a:r>
            <a:r>
              <a:rPr lang="hu-HU" sz="1100" dirty="0" smtClean="0">
                <a:solidFill>
                  <a:schemeClr val="tx1"/>
                </a:solidFill>
                <a:latin typeface="Times New Roman" panose="02020603050405020304" pitchFamily="18" charset="0"/>
                <a:cs typeface="Times New Roman" panose="02020603050405020304" pitchFamily="18" charset="0"/>
              </a:rPr>
              <a:t>e</a:t>
            </a:r>
            <a:r>
              <a:rPr lang="en-US" sz="1100" dirty="0" smtClean="0">
                <a:solidFill>
                  <a:schemeClr val="tx1"/>
                </a:solidFill>
                <a:latin typeface="Times New Roman" panose="02020603050405020304" pitchFamily="18" charset="0"/>
                <a:cs typeface="Times New Roman" panose="02020603050405020304" pitchFamily="18" charset="0"/>
              </a:rPr>
              <a:t>.</a:t>
            </a:r>
          </a:p>
          <a:p>
            <a:r>
              <a:rPr lang="en-US" sz="1100" b="1" dirty="0" smtClean="0">
                <a:solidFill>
                  <a:schemeClr val="tx1"/>
                </a:solidFill>
                <a:latin typeface="Times New Roman" panose="02020603050405020304" pitchFamily="18" charset="0"/>
                <a:cs typeface="Times New Roman" panose="02020603050405020304" pitchFamily="18" charset="0"/>
              </a:rPr>
              <a:t>C</a:t>
            </a:r>
            <a:r>
              <a:rPr lang="en-US" sz="1100" dirty="0" smtClean="0">
                <a:solidFill>
                  <a:schemeClr val="tx1"/>
                </a:solidFill>
                <a:latin typeface="Times New Roman" panose="02020603050405020304" pitchFamily="18" charset="0"/>
                <a:cs typeface="Times New Roman" panose="02020603050405020304" pitchFamily="18" charset="0"/>
              </a:rPr>
              <a:t>: Consistent; only fully completed </a:t>
            </a:r>
            <a:r>
              <a:rPr lang="en-US" sz="1100" dirty="0" err="1" smtClean="0">
                <a:solidFill>
                  <a:schemeClr val="tx1"/>
                </a:solidFill>
                <a:latin typeface="Times New Roman" panose="02020603050405020304" pitchFamily="18" charset="0"/>
                <a:cs typeface="Times New Roman" panose="02020603050405020304" pitchFamily="18" charset="0"/>
              </a:rPr>
              <a:t>Trs</a:t>
            </a:r>
            <a:r>
              <a:rPr lang="en-US" sz="1100" dirty="0" smtClean="0">
                <a:solidFill>
                  <a:schemeClr val="tx1"/>
                </a:solidFill>
                <a:latin typeface="Times New Roman" panose="02020603050405020304" pitchFamily="18" charset="0"/>
                <a:cs typeface="Times New Roman" panose="02020603050405020304" pitchFamily="18" charset="0"/>
              </a:rPr>
              <a:t>. affect the DB.</a:t>
            </a:r>
          </a:p>
          <a:p>
            <a:r>
              <a:rPr lang="en-US" sz="1100" b="1" dirty="0" smtClean="0">
                <a:solidFill>
                  <a:schemeClr val="tx1"/>
                </a:solidFill>
                <a:latin typeface="Times New Roman" panose="02020603050405020304" pitchFamily="18" charset="0"/>
                <a:cs typeface="Times New Roman" panose="02020603050405020304" pitchFamily="18" charset="0"/>
              </a:rPr>
              <a:t>I</a:t>
            </a:r>
            <a:r>
              <a:rPr lang="en-US" sz="1100" dirty="0" smtClean="0">
                <a:solidFill>
                  <a:schemeClr val="tx1"/>
                </a:solidFill>
                <a:latin typeface="Times New Roman" panose="02020603050405020304" pitchFamily="18" charset="0"/>
                <a:cs typeface="Times New Roman" panose="02020603050405020304" pitchFamily="18" charset="0"/>
              </a:rPr>
              <a:t>: Isolated; unaware of other transactions performing operations on the DB. Output of each transaction is not affected by any other </a:t>
            </a:r>
            <a:r>
              <a:rPr lang="en-US" sz="1100" dirty="0" err="1" smtClean="0">
                <a:solidFill>
                  <a:schemeClr val="tx1"/>
                </a:solidFill>
                <a:latin typeface="Times New Roman" panose="02020603050405020304" pitchFamily="18" charset="0"/>
                <a:cs typeface="Times New Roman" panose="02020603050405020304" pitchFamily="18" charset="0"/>
              </a:rPr>
              <a:t>Trs</a:t>
            </a:r>
            <a:r>
              <a:rPr lang="en-US" sz="1100" dirty="0" smtClean="0">
                <a:solidFill>
                  <a:schemeClr val="tx1"/>
                </a:solidFill>
                <a:latin typeface="Times New Roman" panose="02020603050405020304" pitchFamily="18" charset="0"/>
                <a:cs typeface="Times New Roman" panose="02020603050405020304" pitchFamily="18" charset="0"/>
              </a:rPr>
              <a:t>.</a:t>
            </a:r>
          </a:p>
          <a:p>
            <a:r>
              <a:rPr lang="en-US" sz="1100" b="1" dirty="0" smtClean="0">
                <a:solidFill>
                  <a:schemeClr val="tx1"/>
                </a:solidFill>
                <a:latin typeface="Times New Roman" panose="02020603050405020304" pitchFamily="18" charset="0"/>
                <a:cs typeface="Times New Roman" panose="02020603050405020304" pitchFamily="18" charset="0"/>
              </a:rPr>
              <a:t>D</a:t>
            </a:r>
            <a:r>
              <a:rPr lang="en-US" sz="1100" dirty="0" smtClean="0">
                <a:solidFill>
                  <a:schemeClr val="tx1"/>
                </a:solidFill>
                <a:latin typeface="Times New Roman" panose="02020603050405020304" pitchFamily="18" charset="0"/>
                <a:cs typeface="Times New Roman" panose="02020603050405020304" pitchFamily="18" charset="0"/>
              </a:rPr>
              <a:t>: Durable; the results of </a:t>
            </a:r>
            <a:r>
              <a:rPr lang="en-US" sz="1100" dirty="0" err="1" smtClean="0">
                <a:solidFill>
                  <a:schemeClr val="tx1"/>
                </a:solidFill>
                <a:latin typeface="Times New Roman" panose="02020603050405020304" pitchFamily="18" charset="0"/>
                <a:cs typeface="Times New Roman" panose="02020603050405020304" pitchFamily="18" charset="0"/>
              </a:rPr>
              <a:t>Trs</a:t>
            </a:r>
            <a:r>
              <a:rPr lang="en-US" sz="1100" dirty="0" smtClean="0">
                <a:solidFill>
                  <a:schemeClr val="tx1"/>
                </a:solidFill>
                <a:latin typeface="Times New Roman" panose="02020603050405020304" pitchFamily="18" charset="0"/>
                <a:cs typeface="Times New Roman" panose="02020603050405020304" pitchFamily="18" charset="0"/>
              </a:rPr>
              <a:t> are preserved in the DB [</a:t>
            </a:r>
            <a:r>
              <a:rPr lang="en-US" sz="1100" i="1" dirty="0" smtClean="0">
                <a:solidFill>
                  <a:schemeClr val="tx1"/>
                </a:solidFill>
                <a:latin typeface="Times New Roman" panose="02020603050405020304" pitchFamily="18" charset="0"/>
                <a:cs typeface="Times New Roman" panose="02020603050405020304" pitchFamily="18" charset="0"/>
              </a:rPr>
              <a:t>committed</a:t>
            </a:r>
            <a:r>
              <a:rPr lang="en-US" sz="1100"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1132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P471 book</a:t>
            </a:r>
          </a:p>
          <a:p>
            <a:pPr marL="158750" indent="0">
              <a:buNone/>
            </a:pPr>
            <a:r>
              <a:rPr lang="en-US" sz="1100" b="0" i="0" u="none" strike="noStrike" cap="none" baseline="0" dirty="0" smtClean="0">
                <a:solidFill>
                  <a:srgbClr val="000000"/>
                </a:solidFill>
                <a:latin typeface="Arial"/>
                <a:ea typeface="Arial"/>
                <a:cs typeface="Arial"/>
                <a:sym typeface="Arial"/>
              </a:rPr>
              <a:t>We notice that although two transactions have each added 1 to A, the value of A has only increased by 1. This problem is serious if A represents seats</a:t>
            </a:r>
          </a:p>
          <a:p>
            <a:pPr marL="158750" indent="0">
              <a:buNone/>
            </a:pPr>
            <a:r>
              <a:rPr lang="en-US" sz="1100" b="0" i="0" u="none" strike="noStrike" cap="none" baseline="0" dirty="0" smtClean="0">
                <a:solidFill>
                  <a:srgbClr val="000000"/>
                </a:solidFill>
                <a:latin typeface="Arial"/>
                <a:ea typeface="Arial"/>
                <a:cs typeface="Arial"/>
                <a:sym typeface="Arial"/>
              </a:rPr>
              <a:t>sold on an airplane flight, for example. </a:t>
            </a:r>
          </a:p>
          <a:p>
            <a:pPr marL="158750" indent="0">
              <a:buNone/>
            </a:pPr>
            <a:r>
              <a:rPr lang="en-US" sz="1100" b="0" i="0" u="none" strike="noStrike" cap="none" baseline="0" dirty="0" smtClean="0">
                <a:solidFill>
                  <a:srgbClr val="000000"/>
                </a:solidFill>
                <a:latin typeface="Arial"/>
                <a:ea typeface="Arial"/>
                <a:cs typeface="Arial"/>
                <a:sym typeface="Arial"/>
              </a:rPr>
              <a:t>The most common solution to the problem represented by Example 9.1 is to provide a lock on A. Before reading A, a transaction T must lock A,</a:t>
            </a:r>
          </a:p>
          <a:p>
            <a:pPr marL="158750" indent="0">
              <a:buNone/>
            </a:pPr>
            <a:r>
              <a:rPr lang="en-US" sz="1100" b="0" i="0" u="none" strike="noStrike" cap="none" baseline="0" dirty="0" smtClean="0">
                <a:solidFill>
                  <a:srgbClr val="000000"/>
                </a:solidFill>
                <a:latin typeface="Arial"/>
                <a:ea typeface="Arial"/>
                <a:cs typeface="Arial"/>
                <a:sym typeface="Arial"/>
              </a:rPr>
              <a:t>which prevents another transaction from accessing A until T is finished with A. Furthermore, the need for T to set a lock on A prevents T from accessing</a:t>
            </a:r>
          </a:p>
          <a:p>
            <a:pPr marL="158750" indent="0">
              <a:buNone/>
            </a:pPr>
            <a:r>
              <a:rPr lang="en-US" sz="1100" b="0" i="0" u="none" strike="noStrike" cap="none" baseline="0" dirty="0" smtClean="0">
                <a:solidFill>
                  <a:srgbClr val="000000"/>
                </a:solidFill>
                <a:latin typeface="Arial"/>
                <a:ea typeface="Arial"/>
                <a:cs typeface="Arial"/>
                <a:sym typeface="Arial"/>
              </a:rPr>
              <a:t>A if some other transaction is already using A. T must wait until the other transaction unlocks A, which it should do only after finishing with A.</a:t>
            </a:r>
            <a:endParaRPr lang="en-US" dirty="0"/>
          </a:p>
        </p:txBody>
      </p:sp>
    </p:spTree>
    <p:extLst>
      <p:ext uri="{BB962C8B-B14F-4D97-AF65-F5344CB8AC3E}">
        <p14:creationId xmlns:p14="http://schemas.microsoft.com/office/powerpoint/2010/main" val="123730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sz="1100" dirty="0" smtClean="0">
                <a:solidFill>
                  <a:schemeClr val="tx1"/>
                </a:solidFill>
                <a:latin typeface="Times New Roman" panose="02020603050405020304" pitchFamily="18" charset="0"/>
                <a:cs typeface="Times New Roman" panose="02020603050405020304" pitchFamily="18" charset="0"/>
              </a:rPr>
              <a:t>Suppose again that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and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are two executions of</a:t>
            </a:r>
            <a:r>
              <a:rPr lang="en-US" sz="1100" b="1" dirty="0" smtClean="0">
                <a:solidFill>
                  <a:schemeClr val="tx1"/>
                </a:solidFill>
                <a:latin typeface="Times New Roman" panose="02020603050405020304" pitchFamily="18" charset="0"/>
                <a:cs typeface="Times New Roman" panose="02020603050405020304" pitchFamily="18" charset="0"/>
              </a:rPr>
              <a:t> P</a:t>
            </a:r>
            <a:r>
              <a:rPr lang="en-US" sz="1100" dirty="0" smtClean="0">
                <a:solidFill>
                  <a:schemeClr val="tx1"/>
                </a:solidFill>
                <a:latin typeface="Times New Roman" panose="02020603050405020304" pitchFamily="18" charset="0"/>
                <a:cs typeface="Times New Roman" panose="02020603050405020304" pitchFamily="18" charset="0"/>
              </a:rPr>
              <a:t>. If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begins first, it requests lock on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Assuming no other transaction has locked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the lock manager grants this lock. Now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and only </a:t>
            </a:r>
            <a:r>
              <a:rPr lang="en-US" sz="1100" b="1" dirty="0" smtClean="0">
                <a:solidFill>
                  <a:schemeClr val="tx1"/>
                </a:solidFill>
                <a:latin typeface="Times New Roman" panose="02020603050405020304" pitchFamily="18" charset="0"/>
                <a:cs typeface="Times New Roman" panose="02020603050405020304" pitchFamily="18" charset="0"/>
              </a:rPr>
              <a:t>T1 </a:t>
            </a:r>
            <a:r>
              <a:rPr lang="en-US" sz="1100" dirty="0" smtClean="0">
                <a:solidFill>
                  <a:schemeClr val="tx1"/>
                </a:solidFill>
                <a:latin typeface="Times New Roman" panose="02020603050405020304" pitchFamily="18" charset="0"/>
                <a:cs typeface="Times New Roman" panose="02020603050405020304" pitchFamily="18" charset="0"/>
              </a:rPr>
              <a:t>can access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a:t>
            </a:r>
          </a:p>
          <a:p>
            <a:pPr algn="just"/>
            <a:r>
              <a:rPr lang="en-US" sz="1100" dirty="0" smtClean="0">
                <a:solidFill>
                  <a:schemeClr val="tx1"/>
                </a:solidFill>
                <a:latin typeface="Times New Roman" panose="02020603050405020304" pitchFamily="18" charset="0"/>
                <a:cs typeface="Times New Roman" panose="02020603050405020304" pitchFamily="18" charset="0"/>
              </a:rPr>
              <a:t>If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begins before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finishes, then when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tries to execute LOCK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the system causes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to wait. Only when </a:t>
            </a:r>
            <a:r>
              <a:rPr lang="en-US" sz="1100" b="1" dirty="0" smtClean="0">
                <a:solidFill>
                  <a:schemeClr val="tx1"/>
                </a:solidFill>
                <a:latin typeface="Times New Roman" panose="02020603050405020304" pitchFamily="18" charset="0"/>
                <a:cs typeface="Times New Roman" panose="02020603050405020304" pitchFamily="18" charset="0"/>
              </a:rPr>
              <a:t>T1 </a:t>
            </a:r>
            <a:r>
              <a:rPr lang="en-US" sz="1100" dirty="0" smtClean="0">
                <a:solidFill>
                  <a:schemeClr val="tx1"/>
                </a:solidFill>
                <a:latin typeface="Times New Roman" panose="02020603050405020304" pitchFamily="18" charset="0"/>
                <a:cs typeface="Times New Roman" panose="02020603050405020304" pitchFamily="18" charset="0"/>
              </a:rPr>
              <a:t>executes UNLOCK will the system allow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to proceed. As result, the anomaly CAN NOT occur; either </a:t>
            </a:r>
            <a:r>
              <a:rPr lang="en-US" sz="1100" b="1" dirty="0" smtClean="0">
                <a:solidFill>
                  <a:schemeClr val="tx1"/>
                </a:solidFill>
                <a:latin typeface="Times New Roman" panose="02020603050405020304" pitchFamily="18" charset="0"/>
                <a:cs typeface="Times New Roman" panose="02020603050405020304" pitchFamily="18" charset="0"/>
              </a:rPr>
              <a:t>T1 </a:t>
            </a:r>
            <a:r>
              <a:rPr lang="en-US" sz="1100" dirty="0" smtClean="0">
                <a:solidFill>
                  <a:schemeClr val="tx1"/>
                </a:solidFill>
                <a:latin typeface="Times New Roman" panose="02020603050405020304" pitchFamily="18" charset="0"/>
                <a:cs typeface="Times New Roman" panose="02020603050405020304" pitchFamily="18" charset="0"/>
              </a:rPr>
              <a:t>or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executes completely before the other starts, and their combined effect is to add to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40962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solidFill>
                  <a:schemeClr val="tx1"/>
                </a:solidFill>
                <a:latin typeface="Times New Roman" panose="02020603050405020304" pitchFamily="18" charset="0"/>
                <a:cs typeface="Times New Roman" panose="02020603050405020304" pitchFamily="18" charset="0"/>
              </a:rPr>
              <a:t>we need to understand the conditions under which schedule is serializable is so that we can select combination of </a:t>
            </a:r>
            <a:r>
              <a:rPr lang="en-US" sz="1100" b="1" dirty="0" smtClean="0">
                <a:solidFill>
                  <a:schemeClr val="tx1"/>
                </a:solidFill>
                <a:latin typeface="Times New Roman" panose="02020603050405020304" pitchFamily="18" charset="0"/>
                <a:cs typeface="Times New Roman" panose="02020603050405020304" pitchFamily="18" charset="0"/>
              </a:rPr>
              <a:t>scheduler</a:t>
            </a:r>
            <a:r>
              <a:rPr lang="en-US" sz="1100" dirty="0" smtClean="0">
                <a:solidFill>
                  <a:schemeClr val="tx1"/>
                </a:solidFill>
                <a:latin typeface="Times New Roman" panose="02020603050405020304" pitchFamily="18" charset="0"/>
                <a:cs typeface="Times New Roman" panose="02020603050405020304" pitchFamily="18" charset="0"/>
              </a:rPr>
              <a:t> and </a:t>
            </a:r>
            <a:r>
              <a:rPr lang="en-US" sz="1100" b="1" dirty="0" smtClean="0">
                <a:solidFill>
                  <a:schemeClr val="tx1"/>
                </a:solidFill>
                <a:latin typeface="Times New Roman" panose="02020603050405020304" pitchFamily="18" charset="0"/>
                <a:cs typeface="Times New Roman" panose="02020603050405020304" pitchFamily="18" charset="0"/>
              </a:rPr>
              <a:t>protocol</a:t>
            </a:r>
            <a:r>
              <a:rPr lang="en-US" sz="1100" dirty="0" smtClean="0">
                <a:solidFill>
                  <a:schemeClr val="tx1"/>
                </a:solidFill>
                <a:latin typeface="Times New Roman" panose="02020603050405020304" pitchFamily="18" charset="0"/>
                <a:cs typeface="Times New Roman" panose="02020603050405020304" pitchFamily="18" charset="0"/>
              </a:rPr>
              <a:t> that together </a:t>
            </a:r>
            <a:r>
              <a:rPr lang="en-US" sz="1100" b="1" dirty="0" smtClean="0">
                <a:solidFill>
                  <a:schemeClr val="tx1"/>
                </a:solidFill>
                <a:latin typeface="Times New Roman" panose="02020603050405020304" pitchFamily="18" charset="0"/>
                <a:cs typeface="Times New Roman" panose="02020603050405020304" pitchFamily="18" charset="0"/>
              </a:rPr>
              <a:t>guarantee any schedule they allow is serializable.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dirty="0" smtClean="0">
                <a:solidFill>
                  <a:schemeClr val="tx1"/>
                </a:solidFill>
                <a:latin typeface="Times New Roman" panose="02020603050405020304" pitchFamily="18" charset="0"/>
                <a:cs typeface="Times New Roman" panose="02020603050405020304" pitchFamily="18" charset="0"/>
              </a:rPr>
              <a:t>In the model of this section, if transactions obey the two-phase</a:t>
            </a:r>
            <a:r>
              <a:rPr lang="en-US" sz="1100" b="1" baseline="0" dirty="0" smtClean="0">
                <a:solidFill>
                  <a:schemeClr val="tx1"/>
                </a:solidFill>
                <a:latin typeface="Times New Roman" panose="02020603050405020304" pitchFamily="18" charset="0"/>
                <a:cs typeface="Times New Roman" panose="02020603050405020304" pitchFamily="18" charset="0"/>
              </a:rPr>
              <a:t> </a:t>
            </a:r>
            <a:r>
              <a:rPr lang="en-US" sz="1100" b="1" dirty="0" smtClean="0">
                <a:solidFill>
                  <a:schemeClr val="tx1"/>
                </a:solidFill>
                <a:latin typeface="Times New Roman" panose="02020603050405020304" pitchFamily="18" charset="0"/>
                <a:cs typeface="Times New Roman" panose="02020603050405020304" pitchFamily="18" charset="0"/>
              </a:rPr>
              <a:t>protocol, then any legal schedule is serializable.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solidFill>
                  <a:schemeClr val="tx1"/>
                </a:solidFill>
                <a:latin typeface="Times New Roman" panose="02020603050405020304" pitchFamily="18" charset="0"/>
                <a:cs typeface="Times New Roman" panose="02020603050405020304" pitchFamily="18" charset="0"/>
              </a:rPr>
              <a:t>IIF the schedule is serializable then it will have a serial equivalent to it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6165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2PL must happen in chunks, all locks at one phase and</a:t>
            </a:r>
            <a:r>
              <a:rPr lang="en-US" baseline="0" dirty="0" smtClean="0"/>
              <a:t> all unlocks in the second phase, they can not overlap [not 2PL]</a:t>
            </a:r>
          </a:p>
          <a:p>
            <a:r>
              <a:rPr lang="en-US" baseline="0" dirty="0" smtClean="0"/>
              <a:t>When the transaction unlocks an item in the second phase it can not lock ANY other item again , since that phase is already over.</a:t>
            </a:r>
          </a:p>
          <a:p>
            <a:r>
              <a:rPr lang="en-US" baseline="0" dirty="0" smtClean="0"/>
              <a:t>We use 2PL to ENSURE the schedule is </a:t>
            </a:r>
            <a:r>
              <a:rPr lang="en-US" sz="1100" b="1" u="sng" dirty="0" smtClean="0">
                <a:solidFill>
                  <a:srgbClr val="FF0000"/>
                </a:solidFill>
                <a:latin typeface="Times New Roman" panose="02020603050405020304" pitchFamily="18" charset="0"/>
                <a:cs typeface="Times New Roman" panose="02020603050405020304" pitchFamily="18" charset="0"/>
              </a:rPr>
              <a:t>serializable</a:t>
            </a:r>
            <a:r>
              <a:rPr lang="en-US" baseline="0" dirty="0" smtClean="0"/>
              <a:t> </a:t>
            </a:r>
            <a:endParaRPr lang="en-US" dirty="0" smtClean="0"/>
          </a:p>
          <a:p>
            <a:endParaRPr lang="en-US" dirty="0"/>
          </a:p>
        </p:txBody>
      </p:sp>
    </p:spTree>
    <p:extLst>
      <p:ext uri="{BB962C8B-B14F-4D97-AF65-F5344CB8AC3E}">
        <p14:creationId xmlns:p14="http://schemas.microsoft.com/office/powerpoint/2010/main" val="646977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If</a:t>
            </a:r>
            <a:r>
              <a:rPr lang="en-US" baseline="0" dirty="0" smtClean="0"/>
              <a:t> a schedule is </a:t>
            </a:r>
            <a:r>
              <a:rPr lang="en-US" sz="1100" b="1" u="sng" dirty="0" smtClean="0">
                <a:solidFill>
                  <a:srgbClr val="FF0000"/>
                </a:solidFill>
                <a:latin typeface="Times New Roman" panose="02020603050405020304" pitchFamily="18" charset="0"/>
                <a:cs typeface="Times New Roman" panose="02020603050405020304" pitchFamily="18" charset="0"/>
              </a:rPr>
              <a:t>serializable THEN it</a:t>
            </a:r>
            <a:r>
              <a:rPr lang="en-US" sz="1100" b="1" u="sng" baseline="0" dirty="0" smtClean="0">
                <a:solidFill>
                  <a:srgbClr val="FF0000"/>
                </a:solidFill>
                <a:latin typeface="Times New Roman" panose="02020603050405020304" pitchFamily="18" charset="0"/>
                <a:cs typeface="Times New Roman" panose="02020603050405020304" pitchFamily="18" charset="0"/>
              </a:rPr>
              <a:t> will have a serial equivalent -</a:t>
            </a:r>
            <a:r>
              <a:rPr lang="en-US" sz="1100" b="1" u="sng" baseline="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1100" b="1" u="sng" baseline="0" dirty="0" smtClean="0">
                <a:solidFill>
                  <a:srgbClr val="FF0000"/>
                </a:solidFill>
                <a:latin typeface="Times New Roman" panose="02020603050405020304" pitchFamily="18" charset="0"/>
                <a:cs typeface="Times New Roman" panose="02020603050405020304" pitchFamily="18" charset="0"/>
              </a:rPr>
              <a:t>we use the </a:t>
            </a:r>
            <a:r>
              <a:rPr lang="en-US" sz="1100" dirty="0" smtClean="0">
                <a:solidFill>
                  <a:schemeClr val="tx1"/>
                </a:solidFill>
                <a:latin typeface="Times New Roman" panose="02020603050405020304" pitchFamily="18" charset="0"/>
                <a:cs typeface="Times New Roman" panose="02020603050405020304" pitchFamily="18" charset="0"/>
              </a:rPr>
              <a:t>precedent graph </a:t>
            </a:r>
            <a:r>
              <a:rPr lang="en-US" sz="1100" dirty="0" smtClean="0">
                <a:solidFill>
                  <a:srgbClr val="000000"/>
                </a:solidFill>
                <a:latin typeface="Arial"/>
                <a:cs typeface="Arial"/>
              </a:rPr>
              <a:t>to</a:t>
            </a:r>
            <a:r>
              <a:rPr lang="en-US" sz="1100" baseline="0" dirty="0" smtClean="0">
                <a:solidFill>
                  <a:srgbClr val="000000"/>
                </a:solidFill>
                <a:latin typeface="Arial"/>
                <a:cs typeface="Arial"/>
              </a:rPr>
              <a:t> find that </a:t>
            </a:r>
            <a:r>
              <a:rPr lang="en-US" sz="1100" dirty="0" smtClean="0">
                <a:solidFill>
                  <a:schemeClr val="tx1"/>
                </a:solidFill>
                <a:latin typeface="Times New Roman" panose="02020603050405020304" pitchFamily="18" charset="0"/>
                <a:cs typeface="Times New Roman" panose="02020603050405020304" pitchFamily="18" charset="0"/>
              </a:rPr>
              <a:t>Serial equivalent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solidFill>
                  <a:schemeClr val="tx1"/>
                </a:solidFill>
                <a:latin typeface="Times New Roman" panose="02020603050405020304" pitchFamily="18" charset="0"/>
                <a:cs typeface="Times New Roman" panose="02020603050405020304" pitchFamily="18" charset="0"/>
              </a:rPr>
              <a:t>T2 does</a:t>
            </a:r>
            <a:r>
              <a:rPr lang="en-US" sz="1100" baseline="0" dirty="0" smtClean="0">
                <a:solidFill>
                  <a:schemeClr val="tx1"/>
                </a:solidFill>
                <a:latin typeface="Times New Roman" panose="02020603050405020304" pitchFamily="18" charset="0"/>
                <a:cs typeface="Times New Roman" panose="02020603050405020304" pitchFamily="18" charset="0"/>
              </a:rPr>
              <a:t> not have an output edge ( edge that leads out) then we start with that</a:t>
            </a:r>
          </a:p>
          <a:p>
            <a:r>
              <a:rPr lang="en-US" sz="1100" baseline="0" dirty="0" smtClean="0">
                <a:solidFill>
                  <a:schemeClr val="tx1"/>
                </a:solidFill>
                <a:latin typeface="Times New Roman" panose="02020603050405020304" pitchFamily="18" charset="0"/>
                <a:cs typeface="Times New Roman" panose="02020603050405020304" pitchFamily="18" charset="0"/>
              </a:rPr>
              <a:t>Can have multiple serial </a:t>
            </a:r>
            <a:r>
              <a:rPr lang="en-US" sz="1100" dirty="0" smtClean="0">
                <a:solidFill>
                  <a:schemeClr val="tx1"/>
                </a:solidFill>
                <a:latin typeface="Times New Roman" panose="02020603050405020304" pitchFamily="18" charset="0"/>
                <a:cs typeface="Times New Roman" panose="02020603050405020304" pitchFamily="18" charset="0"/>
              </a:rPr>
              <a:t>equivalent for the same schedule</a:t>
            </a:r>
            <a:r>
              <a:rPr lang="en-US" sz="1100" baseline="0" dirty="0" smtClean="0">
                <a:solidFill>
                  <a:schemeClr val="tx1"/>
                </a:solidFill>
                <a:latin typeface="Times New Roman" panose="02020603050405020304" pitchFamily="18" charset="0"/>
                <a:cs typeface="Times New Roman" panose="02020603050405020304" pitchFamily="18" charset="0"/>
              </a:rPr>
              <a:t> [</a:t>
            </a:r>
            <a:r>
              <a:rPr lang="en-US" sz="1100" dirty="0" smtClean="0">
                <a:solidFill>
                  <a:schemeClr val="tx1"/>
                </a:solidFill>
                <a:latin typeface="Times New Roman" panose="02020603050405020304" pitchFamily="18" charset="0"/>
                <a:cs typeface="Times New Roman" panose="02020603050405020304" pitchFamily="18" charset="0"/>
              </a:rPr>
              <a:t>In this case T2, T3, T1 has the same effect as your original schedule </a:t>
            </a:r>
            <a:r>
              <a:rPr lang="en-US" sz="1100" baseline="0" dirty="0" smtClean="0">
                <a:solidFill>
                  <a:schemeClr val="tx1"/>
                </a:solidFill>
                <a:latin typeface="Times New Roman" panose="02020603050405020304" pitchFamily="18" charset="0"/>
                <a:cs typeface="Times New Roman" panose="02020603050405020304" pitchFamily="18" charset="0"/>
              </a:rPr>
              <a:t>]</a:t>
            </a:r>
            <a:endParaRPr lang="en-US" sz="11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256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gives us higher performance</a:t>
            </a:r>
            <a:r>
              <a:rPr lang="en-US" baseline="0" dirty="0" smtClean="0"/>
              <a:t> + better lock management system </a:t>
            </a:r>
            <a:endParaRPr lang="en-US" dirty="0"/>
          </a:p>
        </p:txBody>
      </p:sp>
    </p:spTree>
    <p:extLst>
      <p:ext uri="{BB962C8B-B14F-4D97-AF65-F5344CB8AC3E}">
        <p14:creationId xmlns:p14="http://schemas.microsoft.com/office/powerpoint/2010/main" val="1649006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latin typeface="Times New Roman" panose="02020603050405020304" pitchFamily="18" charset="0"/>
                <a:cs typeface="Times New Roman" panose="02020603050405020304" pitchFamily="18" charset="0"/>
              </a:rPr>
              <a:t>For each item </a:t>
            </a:r>
            <a:r>
              <a:rPr lang="en-US" sz="1100" b="1" dirty="0">
                <a:solidFill>
                  <a:schemeClr val="tx1"/>
                </a:solidFill>
                <a:latin typeface="Times New Roman" panose="02020603050405020304" pitchFamily="18" charset="0"/>
                <a:cs typeface="Times New Roman" panose="02020603050405020304" pitchFamily="18" charset="0"/>
              </a:rPr>
              <a:t>I </a:t>
            </a:r>
            <a:r>
              <a:rPr lang="en-US" sz="1100" dirty="0">
                <a:solidFill>
                  <a:schemeClr val="tx1"/>
                </a:solidFill>
                <a:latin typeface="Times New Roman" panose="02020603050405020304" pitchFamily="18" charset="0"/>
                <a:cs typeface="Times New Roman" panose="02020603050405020304" pitchFamily="18" charset="0"/>
              </a:rPr>
              <a:t>, whether one or more transactions are reading or writing any part of </a:t>
            </a:r>
            <a:r>
              <a:rPr lang="en-US" sz="1100" b="1" dirty="0">
                <a:solidFill>
                  <a:schemeClr val="tx1"/>
                </a:solidFill>
                <a:latin typeface="Times New Roman" panose="02020603050405020304" pitchFamily="18" charset="0"/>
                <a:cs typeface="Times New Roman" panose="02020603050405020304" pitchFamily="18" charset="0"/>
              </a:rPr>
              <a:t>I, </a:t>
            </a:r>
            <a:r>
              <a:rPr lang="en-US" sz="1100" dirty="0">
                <a:solidFill>
                  <a:schemeClr val="tx1"/>
                </a:solidFill>
                <a:latin typeface="Times New Roman" panose="02020603050405020304" pitchFamily="18" charset="0"/>
                <a:cs typeface="Times New Roman" panose="02020603050405020304" pitchFamily="18" charset="0"/>
              </a:rPr>
              <a:t>the lock manager is the part of DBMS that forbids another transaction from gaining access to </a:t>
            </a:r>
            <a:r>
              <a:rPr lang="en-US" sz="1100" b="1" dirty="0">
                <a:solidFill>
                  <a:schemeClr val="tx1"/>
                </a:solidFill>
                <a:latin typeface="Times New Roman" panose="02020603050405020304" pitchFamily="18" charset="0"/>
                <a:cs typeface="Times New Roman" panose="02020603050405020304" pitchFamily="18" charset="0"/>
              </a:rPr>
              <a:t>I</a:t>
            </a:r>
            <a:r>
              <a:rPr lang="en-US" sz="1100" dirty="0">
                <a:solidFill>
                  <a:schemeClr val="tx1"/>
                </a:solidFill>
                <a:latin typeface="Times New Roman" panose="02020603050405020304" pitchFamily="18" charset="0"/>
                <a:cs typeface="Times New Roman" panose="02020603050405020304" pitchFamily="18" charset="0"/>
              </a:rPr>
              <a:t>, provided the type of access (read or write) could cause conflict</a:t>
            </a:r>
          </a:p>
          <a:p>
            <a:endParaRPr lang="en-US" dirty="0"/>
          </a:p>
          <a:p>
            <a:endParaRPr lang="en-US" dirty="0"/>
          </a:p>
        </p:txBody>
      </p:sp>
    </p:spTree>
    <p:extLst>
      <p:ext uri="{BB962C8B-B14F-4D97-AF65-F5344CB8AC3E}">
        <p14:creationId xmlns:p14="http://schemas.microsoft.com/office/powerpoint/2010/main" val="1459921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907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tabLst/>
              <a:defRPr/>
            </a:pPr>
            <a:r>
              <a:rPr lang="en-US" sz="1100" dirty="0">
                <a:solidFill>
                  <a:schemeClr val="tx1"/>
                </a:solidFill>
                <a:latin typeface="Times New Roman" panose="02020603050405020304" pitchFamily="18" charset="0"/>
                <a:cs typeface="Times New Roman" panose="02020603050405020304" pitchFamily="18" charset="0"/>
              </a:rPr>
              <a:t>it would be appropriate to treat </a:t>
            </a:r>
            <a:r>
              <a:rPr lang="en-US" sz="1100" i="1" dirty="0">
                <a:solidFill>
                  <a:schemeClr val="tx1"/>
                </a:solidFill>
                <a:latin typeface="Times New Roman" panose="02020603050405020304" pitchFamily="18" charset="0"/>
                <a:cs typeface="Times New Roman" panose="02020603050405020304" pitchFamily="18" charset="0"/>
              </a:rPr>
              <a:t>tuples</a:t>
            </a:r>
            <a:r>
              <a:rPr lang="en-US" sz="1100" dirty="0">
                <a:solidFill>
                  <a:schemeClr val="tx1"/>
                </a:solidFill>
                <a:latin typeface="Times New Roman" panose="02020603050405020304" pitchFamily="18" charset="0"/>
                <a:cs typeface="Times New Roman" panose="02020603050405020304" pitchFamily="18" charset="0"/>
              </a:rPr>
              <a:t> as </a:t>
            </a:r>
            <a:r>
              <a:rPr lang="en-US" sz="1100" i="1" dirty="0">
                <a:solidFill>
                  <a:schemeClr val="tx1"/>
                </a:solidFill>
                <a:latin typeface="Times New Roman" panose="02020603050405020304" pitchFamily="18" charset="0"/>
                <a:cs typeface="Times New Roman" panose="02020603050405020304" pitchFamily="18" charset="0"/>
              </a:rPr>
              <a:t>items</a:t>
            </a:r>
            <a:r>
              <a:rPr lang="en-US" sz="1100" dirty="0">
                <a:solidFill>
                  <a:schemeClr val="tx1"/>
                </a:solidFill>
                <a:latin typeface="Times New Roman" panose="02020603050405020304" pitchFamily="18" charset="0"/>
                <a:cs typeface="Times New Roman" panose="02020603050405020304" pitchFamily="18" charset="0"/>
              </a:rPr>
              <a:t>. </a:t>
            </a:r>
            <a:endParaRPr lang="en-US" sz="1100" dirty="0" smtClean="0">
              <a:solidFill>
                <a:schemeClr val="tx1"/>
              </a:solidFill>
              <a:latin typeface="Times New Roman" panose="02020603050405020304" pitchFamily="18" charset="0"/>
              <a:cs typeface="Times New Roman" panose="02020603050405020304" pitchFamily="18" charset="0"/>
            </a:endParaRPr>
          </a:p>
          <a:p>
            <a:pPr marL="457200" marR="0" indent="-298450" algn="l" defTabSz="914400" rtl="0" eaLnBrk="1" fontAlgn="auto" latinLnBrk="0" hangingPunct="1">
              <a:lnSpc>
                <a:spcPct val="100000"/>
              </a:lnSpc>
              <a:spcBef>
                <a:spcPts val="0"/>
              </a:spcBef>
              <a:spcAft>
                <a:spcPts val="0"/>
              </a:spcAft>
              <a:buClr>
                <a:srgbClr val="000000"/>
              </a:buClr>
              <a:buSzPts val="1100"/>
              <a:tabLst/>
              <a:defRPr/>
            </a:pPr>
            <a:r>
              <a:rPr lang="en-US" sz="1100" dirty="0" smtClean="0">
                <a:solidFill>
                  <a:schemeClr val="tx1"/>
                </a:solidFill>
                <a:latin typeface="Times New Roman" panose="02020603050405020304" pitchFamily="18" charset="0"/>
                <a:cs typeface="Times New Roman" panose="02020603050405020304" pitchFamily="18" charset="0"/>
              </a:rPr>
              <a:t>If </a:t>
            </a:r>
            <a:r>
              <a:rPr lang="en-US" sz="1100" dirty="0">
                <a:solidFill>
                  <a:schemeClr val="tx1"/>
                </a:solidFill>
                <a:latin typeface="Times New Roman" panose="02020603050405020304" pitchFamily="18" charset="0"/>
                <a:cs typeface="Times New Roman" panose="02020603050405020304" pitchFamily="18" charset="0"/>
              </a:rPr>
              <a:t>the typical transaction takes join of two or more relations, and thereby requires access to all the tuples of these relations, then we would be better off treating whole relations as items. </a:t>
            </a:r>
            <a:r>
              <a:rPr lang="en-US" sz="1100" b="1" i="1" dirty="0">
                <a:solidFill>
                  <a:schemeClr val="tx1"/>
                </a:solidFill>
                <a:latin typeface="Times New Roman" panose="02020603050405020304" pitchFamily="18" charset="0"/>
                <a:cs typeface="Times New Roman" panose="02020603050405020304" pitchFamily="18" charset="0"/>
              </a:rPr>
              <a:t>Discuss</a:t>
            </a:r>
            <a:r>
              <a:rPr lang="en-US" sz="1100" dirty="0">
                <a:solidFill>
                  <a:schemeClr val="tx1"/>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283229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Schedulers and Protocols.</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Used to eliminate</a:t>
            </a:r>
          </a:p>
          <a:p>
            <a:pPr lvl="1"/>
            <a:r>
              <a:rPr lang="en-US" sz="2000" dirty="0" err="1" smtClean="0">
                <a:solidFill>
                  <a:schemeClr val="tx1"/>
                </a:solidFill>
                <a:latin typeface="Times New Roman" panose="02020603050405020304" pitchFamily="18" charset="0"/>
                <a:cs typeface="Times New Roman" panose="02020603050405020304" pitchFamily="18" charset="0"/>
              </a:rPr>
              <a:t>Livelock</a:t>
            </a:r>
            <a:endParaRPr lang="en-US" sz="2000" dirty="0" smtClean="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Deadlock</a:t>
            </a:r>
          </a:p>
          <a:p>
            <a:pPr lvl="1"/>
            <a:r>
              <a:rPr lang="en-US" sz="2000" dirty="0" smtClean="0">
                <a:solidFill>
                  <a:schemeClr val="tx1"/>
                </a:solidFill>
                <a:latin typeface="Times New Roman" panose="02020603050405020304" pitchFamily="18" charset="0"/>
                <a:cs typeface="Times New Roman" panose="02020603050405020304" pitchFamily="18" charset="0"/>
              </a:rPr>
              <a:t>Non-serializable behavior.</a:t>
            </a: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Deadlocks and non-</a:t>
            </a:r>
            <a:r>
              <a:rPr lang="en-US" sz="2000" dirty="0" err="1" smtClean="0">
                <a:solidFill>
                  <a:schemeClr val="tx1"/>
                </a:solidFill>
                <a:latin typeface="Times New Roman" panose="02020603050405020304" pitchFamily="18" charset="0"/>
                <a:cs typeface="Times New Roman" panose="02020603050405020304" pitchFamily="18" charset="0"/>
              </a:rPr>
              <a:t>serializability</a:t>
            </a:r>
            <a:r>
              <a:rPr lang="en-US" sz="2000" dirty="0" smtClean="0">
                <a:solidFill>
                  <a:schemeClr val="tx1"/>
                </a:solidFill>
                <a:latin typeface="Times New Roman" panose="02020603050405020304" pitchFamily="18" charset="0"/>
                <a:cs typeface="Times New Roman" panose="02020603050405020304" pitchFamily="18" charset="0"/>
              </a:rPr>
              <a:t> ?</a:t>
            </a:r>
          </a:p>
          <a:p>
            <a:pPr lvl="1"/>
            <a:r>
              <a:rPr lang="en-US" sz="2000" dirty="0" smtClean="0">
                <a:solidFill>
                  <a:schemeClr val="tx1"/>
                </a:solidFill>
                <a:latin typeface="Times New Roman" panose="02020603050405020304" pitchFamily="18" charset="0"/>
                <a:cs typeface="Times New Roman" panose="02020603050405020304" pitchFamily="18" charset="0"/>
              </a:rPr>
              <a:t>Forcing given transaction to wait, for example, until lock it wants is available</a:t>
            </a:r>
          </a:p>
          <a:p>
            <a:pPr lvl="1"/>
            <a:r>
              <a:rPr lang="en-US" sz="2000" dirty="0" smtClean="0">
                <a:solidFill>
                  <a:schemeClr val="tx1"/>
                </a:solidFill>
                <a:latin typeface="Times New Roman" panose="02020603050405020304" pitchFamily="18" charset="0"/>
                <a:cs typeface="Times New Roman" panose="02020603050405020304" pitchFamily="18" charset="0"/>
              </a:rPr>
              <a:t>Telling the transaction to abort and restart.</a:t>
            </a:r>
          </a:p>
          <a:p>
            <a:endParaRPr lang="en-US" dirty="0"/>
          </a:p>
        </p:txBody>
      </p:sp>
    </p:spTree>
    <p:extLst>
      <p:ext uri="{BB962C8B-B14F-4D97-AF65-F5344CB8AC3E}">
        <p14:creationId xmlns:p14="http://schemas.microsoft.com/office/powerpoint/2010/main" val="21151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a:t>
            </a:r>
            <a:r>
              <a:rPr lang="en-US" baseline="0" dirty="0" smtClean="0"/>
              <a:t> Item is a relation , some rows, bunch of data in the database </a:t>
            </a:r>
          </a:p>
          <a:p>
            <a:r>
              <a:rPr lang="en-US" dirty="0" smtClean="0"/>
              <a:t>(data file, data file block, </a:t>
            </a:r>
            <a:r>
              <a:rPr lang="en-US" dirty="0" err="1" smtClean="0"/>
              <a:t>etc</a:t>
            </a:r>
            <a:endParaRPr lang="en-US" dirty="0"/>
          </a:p>
        </p:txBody>
      </p:sp>
    </p:spTree>
    <p:extLst>
      <p:ext uri="{BB962C8B-B14F-4D97-AF65-F5344CB8AC3E}">
        <p14:creationId xmlns:p14="http://schemas.microsoft.com/office/powerpoint/2010/main" val="3814581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solidFill>
                  <a:schemeClr val="tx1"/>
                </a:solidFill>
                <a:latin typeface="Times New Roman" panose="02020603050405020304" pitchFamily="18" charset="0"/>
                <a:cs typeface="Times New Roman" panose="02020603050405020304" pitchFamily="18" charset="0"/>
              </a:rPr>
              <a:t>Protocol, is </a:t>
            </a:r>
            <a:r>
              <a:rPr lang="hu-HU" sz="1100" b="1" dirty="0" smtClean="0">
                <a:solidFill>
                  <a:schemeClr val="tx1"/>
                </a:solidFill>
                <a:latin typeface="Times New Roman" panose="02020603050405020304" pitchFamily="18" charset="0"/>
                <a:cs typeface="Times New Roman" panose="02020603050405020304" pitchFamily="18" charset="0"/>
              </a:rPr>
              <a:t>a </a:t>
            </a:r>
            <a:r>
              <a:rPr lang="en-US" sz="1100" b="1" dirty="0" smtClean="0">
                <a:solidFill>
                  <a:schemeClr val="tx1"/>
                </a:solidFill>
                <a:latin typeface="Times New Roman" panose="02020603050405020304" pitchFamily="18" charset="0"/>
                <a:cs typeface="Times New Roman" panose="02020603050405020304" pitchFamily="18" charset="0"/>
              </a:rPr>
              <a:t>set of rules </a:t>
            </a:r>
            <a:r>
              <a:rPr lang="en-US" sz="1100" dirty="0" smtClean="0">
                <a:solidFill>
                  <a:schemeClr val="tx1"/>
                </a:solidFill>
                <a:latin typeface="Times New Roman" panose="02020603050405020304" pitchFamily="18" charset="0"/>
                <a:cs typeface="Times New Roman" panose="02020603050405020304" pitchFamily="18" charset="0"/>
              </a:rPr>
              <a:t>on the </a:t>
            </a:r>
            <a:r>
              <a:rPr lang="en-US" sz="1100" i="1" dirty="0" smtClean="0">
                <a:solidFill>
                  <a:schemeClr val="tx1"/>
                </a:solidFill>
                <a:latin typeface="Times New Roman" panose="02020603050405020304" pitchFamily="18" charset="0"/>
                <a:cs typeface="Times New Roman" panose="02020603050405020304" pitchFamily="18" charset="0"/>
              </a:rPr>
              <a:t>sequences</a:t>
            </a:r>
            <a:r>
              <a:rPr lang="en-US" sz="1100" dirty="0" smtClean="0">
                <a:solidFill>
                  <a:schemeClr val="tx1"/>
                </a:solidFill>
                <a:latin typeface="Times New Roman" panose="02020603050405020304" pitchFamily="18" charset="0"/>
                <a:cs typeface="Times New Roman" panose="02020603050405020304" pitchFamily="18" charset="0"/>
              </a:rPr>
              <a:t> of atomic steps that </a:t>
            </a:r>
            <a:r>
              <a:rPr lang="hu-HU" sz="1100" dirty="0" smtClean="0">
                <a:solidFill>
                  <a:schemeClr val="tx1"/>
                </a:solidFill>
                <a:latin typeface="Times New Roman" panose="02020603050405020304" pitchFamily="18" charset="0"/>
                <a:cs typeface="Times New Roman" panose="02020603050405020304" pitchFamily="18" charset="0"/>
              </a:rPr>
              <a:t>a </a:t>
            </a:r>
            <a:r>
              <a:rPr lang="en-US" sz="1100" dirty="0" smtClean="0">
                <a:solidFill>
                  <a:schemeClr val="tx1"/>
                </a:solidFill>
                <a:latin typeface="Times New Roman" panose="02020603050405020304" pitchFamily="18" charset="0"/>
                <a:cs typeface="Times New Roman" panose="02020603050405020304" pitchFamily="18" charset="0"/>
              </a:rPr>
              <a:t>transaction may perform. </a:t>
            </a:r>
          </a:p>
          <a:p>
            <a:endParaRPr lang="en-US" sz="1100" dirty="0" smtClean="0">
              <a:solidFill>
                <a:schemeClr val="tx1"/>
              </a:solidFill>
              <a:latin typeface="Times New Roman" panose="02020603050405020304" pitchFamily="18" charset="0"/>
              <a:cs typeface="Times New Roman" panose="02020603050405020304" pitchFamily="18" charset="0"/>
            </a:endParaRPr>
          </a:p>
          <a:p>
            <a:r>
              <a:rPr lang="en-US" sz="1100" dirty="0" smtClean="0">
                <a:solidFill>
                  <a:schemeClr val="tx1"/>
                </a:solidFill>
                <a:latin typeface="Times New Roman" panose="02020603050405020304" pitchFamily="18" charset="0"/>
                <a:cs typeface="Times New Roman" panose="02020603050405020304" pitchFamily="18" charset="0"/>
              </a:rPr>
              <a:t>The deadlock-avoiding strategy of requesting locks on items in some fixed order is</a:t>
            </a:r>
            <a:r>
              <a:rPr lang="hu-HU" sz="1100" dirty="0" smtClean="0">
                <a:solidFill>
                  <a:schemeClr val="tx1"/>
                </a:solidFill>
                <a:latin typeface="Times New Roman" panose="02020603050405020304" pitchFamily="18" charset="0"/>
                <a:cs typeface="Times New Roman" panose="02020603050405020304" pitchFamily="18" charset="0"/>
              </a:rPr>
              <a:t> a</a:t>
            </a:r>
            <a:r>
              <a:rPr lang="en-US" sz="1100" dirty="0" smtClean="0">
                <a:solidFill>
                  <a:schemeClr val="tx1"/>
                </a:solidFill>
                <a:latin typeface="Times New Roman" panose="02020603050405020304" pitchFamily="18" charset="0"/>
                <a:cs typeface="Times New Roman" panose="02020603050405020304" pitchFamily="18" charset="0"/>
              </a:rPr>
              <a:t> protocol.</a:t>
            </a:r>
          </a:p>
          <a:p>
            <a:endParaRPr lang="en-US" dirty="0"/>
          </a:p>
        </p:txBody>
      </p:sp>
    </p:spTree>
    <p:extLst>
      <p:ext uri="{BB962C8B-B14F-4D97-AF65-F5344CB8AC3E}">
        <p14:creationId xmlns:p14="http://schemas.microsoft.com/office/powerpoint/2010/main" val="2283674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Abort: Also known as "rollback". Aborting a transaction consists of ensuring that state of the database becomes as if the transaction had never begun. Any changes made by the transaction must be undone and we must ensure that those changes had no effect on any concurrently executing transactions.</a:t>
            </a:r>
          </a:p>
          <a:p>
            <a:r>
              <a:rPr lang="en-US" sz="1100" b="0" i="0" u="none" strike="noStrike" cap="none" dirty="0" smtClean="0">
                <a:solidFill>
                  <a:srgbClr val="000000"/>
                </a:solidFill>
                <a:effectLst/>
                <a:latin typeface="Arial"/>
                <a:ea typeface="Arial"/>
                <a:cs typeface="Arial"/>
                <a:sym typeface="Arial"/>
              </a:rPr>
              <a:t>When you abort a transaction, all database modifications performed under the protection of the transaction are discarded, and all locks currently held by the transaction are released. In this event, your data is simply left in the state that it was in before the transaction began performing data modifications.</a:t>
            </a:r>
          </a:p>
          <a:p>
            <a:r>
              <a:rPr lang="en-US" sz="1100" b="1" i="0" u="none" strike="noStrike" cap="none" dirty="0" smtClean="0">
                <a:solidFill>
                  <a:srgbClr val="000000"/>
                </a:solidFill>
                <a:effectLst/>
                <a:latin typeface="Arial"/>
                <a:ea typeface="Arial"/>
                <a:cs typeface="Arial"/>
                <a:sym typeface="Arial"/>
              </a:rPr>
              <a:t>Abort: </a:t>
            </a:r>
            <a:r>
              <a:rPr lang="en-US" sz="1100" b="0" i="0" u="none" strike="noStrike" cap="none" dirty="0" smtClean="0">
                <a:solidFill>
                  <a:srgbClr val="000000"/>
                </a:solidFill>
                <a:effectLst/>
                <a:latin typeface="Arial"/>
                <a:ea typeface="Arial"/>
                <a:cs typeface="Arial"/>
                <a:sym typeface="Arial"/>
              </a:rPr>
              <a:t>Your operation is failed due to some reason, then DBMS rollback the operation into previous consistent state.</a:t>
            </a:r>
            <a:endParaRPr lang="en-US" dirty="0"/>
          </a:p>
        </p:txBody>
      </p:sp>
    </p:spTree>
    <p:extLst>
      <p:ext uri="{BB962C8B-B14F-4D97-AF65-F5344CB8AC3E}">
        <p14:creationId xmlns:p14="http://schemas.microsoft.com/office/powerpoint/2010/main" val="347762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smtClean="0">
                <a:solidFill>
                  <a:schemeClr val="tx1"/>
                </a:solidFill>
                <a:latin typeface="Times New Roman" panose="02020603050405020304" pitchFamily="18" charset="0"/>
                <a:cs typeface="Times New Roman" panose="02020603050405020304" pitchFamily="18" charset="0"/>
              </a:rPr>
              <a:t>It controls access rights of transactions using locks.</a:t>
            </a:r>
            <a:endParaRPr lang="en-US" sz="2000" b="1" dirty="0" smtClean="0">
              <a:solidFill>
                <a:schemeClr val="tx1"/>
              </a:solidFill>
              <a:latin typeface="Times New Roman" panose="02020603050405020304" pitchFamily="18" charset="0"/>
              <a:cs typeface="Times New Roman" panose="02020603050405020304" pitchFamily="18" charset="0"/>
            </a:endParaRP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smtClean="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132984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smtClean="0">
                <a:solidFill>
                  <a:srgbClr val="000000"/>
                </a:solidFill>
                <a:latin typeface="Times New Roman" panose="02020603050405020304" pitchFamily="18" charset="0"/>
                <a:ea typeface="Arial"/>
                <a:cs typeface="Times New Roman" panose="02020603050405020304" pitchFamily="18" charset="0"/>
                <a:sym typeface="Arial"/>
              </a:rPr>
              <a:t>a schedule is serializable if its effect is equivalent to that of some serial schedule.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solidFill>
                  <a:srgbClr val="000000"/>
                </a:solidFill>
                <a:latin typeface="Times New Roman" panose="02020603050405020304" pitchFamily="18" charset="0"/>
                <a:ea typeface="Arial"/>
                <a:cs typeface="Times New Roman" panose="02020603050405020304" pitchFamily="18" charset="0"/>
                <a:sym typeface="Arial"/>
              </a:rPr>
              <a:t>The steps of any given transaction must appear in the schedule in the same order that they occur in the program(s) of which the transaction is being executed. A schedule is serial if all the steps of each transaction occur consecutively. </a:t>
            </a:r>
          </a:p>
          <a:p>
            <a:endParaRPr lang="en-US" dirty="0"/>
          </a:p>
        </p:txBody>
      </p:sp>
    </p:spTree>
    <p:extLst>
      <p:ext uri="{BB962C8B-B14F-4D97-AF65-F5344CB8AC3E}">
        <p14:creationId xmlns:p14="http://schemas.microsoft.com/office/powerpoint/2010/main" val="51465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u="sng" dirty="0" smtClean="0">
                <a:solidFill>
                  <a:schemeClr val="tx1"/>
                </a:solidFill>
                <a:latin typeface="Times New Roman" panose="02020603050405020304" pitchFamily="18" charset="0"/>
                <a:cs typeface="Times New Roman" panose="02020603050405020304" pitchFamily="18" charset="0"/>
              </a:rPr>
              <a:t>Serial equivalent guarantees the same order as that obtained by running the same transactions </a:t>
            </a:r>
            <a:r>
              <a:rPr lang="en-US" sz="1100" b="1" i="1" u="sng" dirty="0" smtClean="0">
                <a:solidFill>
                  <a:schemeClr val="tx1"/>
                </a:solidFill>
                <a:latin typeface="Times New Roman" panose="02020603050405020304" pitchFamily="18" charset="0"/>
                <a:cs typeface="Times New Roman" panose="02020603050405020304" pitchFamily="18" charset="0"/>
              </a:rPr>
              <a:t>serially</a:t>
            </a:r>
            <a:r>
              <a:rPr lang="en-US" sz="1100" u="sng" dirty="0" smtClean="0">
                <a:solidFill>
                  <a:schemeClr val="tx1"/>
                </a:solidFill>
                <a:latin typeface="Times New Roman" panose="02020603050405020304" pitchFamily="18" charset="0"/>
                <a:cs typeface="Times New Roman" panose="02020603050405020304" pitchFamily="18" charset="0"/>
              </a:rPr>
              <a:t> in some order.</a:t>
            </a:r>
          </a:p>
          <a:p>
            <a:r>
              <a:rPr lang="en-US" sz="1100" b="1" i="0" u="sng" strike="noStrike" cap="none" dirty="0" smtClean="0">
                <a:solidFill>
                  <a:srgbClr val="000000"/>
                </a:solidFill>
                <a:effectLst/>
                <a:latin typeface="Arial"/>
                <a:ea typeface="Arial"/>
                <a:cs typeface="Arial"/>
                <a:sym typeface="Arial"/>
              </a:rPr>
              <a:t>very important to mention that we assume that our schedules are serializable. That is the requirement for correctness</a:t>
            </a:r>
            <a:endParaRPr lang="en-US" b="1" u="sng" dirty="0"/>
          </a:p>
        </p:txBody>
      </p:sp>
    </p:spTree>
    <p:extLst>
      <p:ext uri="{BB962C8B-B14F-4D97-AF65-F5344CB8AC3E}">
        <p14:creationId xmlns:p14="http://schemas.microsoft.com/office/powerpoint/2010/main" val="1456981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https://www.up-2date.com/post/lost-update</a:t>
            </a:r>
            <a:endParaRPr lang="en-US" dirty="0"/>
          </a:p>
        </p:txBody>
      </p:sp>
    </p:spTree>
    <p:extLst>
      <p:ext uri="{BB962C8B-B14F-4D97-AF65-F5344CB8AC3E}">
        <p14:creationId xmlns:p14="http://schemas.microsoft.com/office/powerpoint/2010/main" val="101801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latin typeface="Times New Roman" panose="02020603050405020304" pitchFamily="18" charset="0"/>
                <a:cs typeface="Times New Roman" panose="02020603050405020304" pitchFamily="18" charset="0"/>
              </a:rPr>
              <a:t>This problem occurs when a transaction gets to read unrepeated . i.e. different values of the same variable in its different read operations even when it has not updated its value.</a:t>
            </a:r>
          </a:p>
          <a:p>
            <a:endParaRPr lang="en-US" dirty="0"/>
          </a:p>
        </p:txBody>
      </p:sp>
    </p:spTree>
    <p:extLst>
      <p:ext uri="{BB962C8B-B14F-4D97-AF65-F5344CB8AC3E}">
        <p14:creationId xmlns:p14="http://schemas.microsoft.com/office/powerpoint/2010/main" val="194044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smtClean="0">
                <a:solidFill>
                  <a:schemeClr val="tx1"/>
                </a:solidFill>
                <a:latin typeface="Times New Roman" panose="02020603050405020304" pitchFamily="18" charset="0"/>
                <a:cs typeface="Times New Roman" panose="02020603050405020304" pitchFamily="18" charset="0"/>
              </a:rPr>
              <a:t>schedule is </a:t>
            </a:r>
            <a:r>
              <a:rPr lang="en-US" sz="1100" b="1" i="1" dirty="0" smtClean="0">
                <a:solidFill>
                  <a:schemeClr val="tx1"/>
                </a:solidFill>
                <a:latin typeface="Times New Roman" panose="02020603050405020304" pitchFamily="18" charset="0"/>
                <a:cs typeface="Times New Roman" panose="02020603050405020304" pitchFamily="18" charset="0"/>
              </a:rPr>
              <a:t>serializable</a:t>
            </a:r>
            <a:r>
              <a:rPr lang="en-US" sz="1100" dirty="0" smtClean="0">
                <a:solidFill>
                  <a:schemeClr val="tx1"/>
                </a:solidFill>
                <a:latin typeface="Times New Roman" panose="02020603050405020304" pitchFamily="18" charset="0"/>
                <a:cs typeface="Times New Roman" panose="02020603050405020304" pitchFamily="18" charset="0"/>
              </a:rPr>
              <a:t> if its effect is equivalent to that of some serial schedule. </a:t>
            </a:r>
            <a:endParaRPr lang="en-US" dirty="0"/>
          </a:p>
        </p:txBody>
      </p:sp>
    </p:spTree>
    <p:extLst>
      <p:ext uri="{BB962C8B-B14F-4D97-AF65-F5344CB8AC3E}">
        <p14:creationId xmlns:p14="http://schemas.microsoft.com/office/powerpoint/2010/main" val="276520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05975"/>
            <a:ext cx="4639800" cy="2940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900" b="1">
                <a:latin typeface="Aldrich"/>
                <a:ea typeface="Aldrich"/>
                <a:cs typeface="Aldrich"/>
                <a:sym typeface="Aldrich"/>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732425"/>
            <a:ext cx="2964600" cy="659400"/>
          </a:xfrm>
          <a:prstGeom prst="rect">
            <a:avLst/>
          </a:prstGeom>
          <a:solidFill>
            <a:schemeClr val="accent3"/>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dk2"/>
                </a:solidFill>
                <a:latin typeface="Blinker"/>
                <a:ea typeface="Blinker"/>
                <a:cs typeface="Blinker"/>
                <a:sym typeface="Blinker"/>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6056992" y="-244863"/>
            <a:ext cx="2707165" cy="5633225"/>
            <a:chOff x="6056992" y="-389989"/>
            <a:chExt cx="2707165" cy="5633225"/>
          </a:xfrm>
        </p:grpSpPr>
        <p:sp>
          <p:nvSpPr>
            <p:cNvPr id="12" name="Google Shape;12;p2"/>
            <p:cNvSpPr/>
            <p:nvPr/>
          </p:nvSpPr>
          <p:spPr>
            <a:xfrm>
              <a:off x="6733782"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33782"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3378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72177"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72177" y="325499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72177"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72177" y="39176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72177"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2177" y="458038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7217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72177"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0572"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057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10572"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41057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48967"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48967"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4896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48967"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087362"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08736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08736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425758"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5758"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425758"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056992"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056992"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56992" y="325499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56992"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56992" y="39176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05699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56992" y="458038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056992"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05699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395387"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395387"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39538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395387"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72177" y="259228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395387" y="259228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10572"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48967"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087362"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425758"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410572"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748967"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087362"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5758"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410572"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748967"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087362"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425758"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410572"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748967"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087362"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425758"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3378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733787" y="259228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087360"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425755"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410572"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748967"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087362"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425758"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95402" y="39176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39540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395402" y="458038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733797"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733797"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733797"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733782" y="325502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395387" y="325502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733782"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33782"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73378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072177"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072177" y="27271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72177"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72177" y="93541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072177"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072177" y="159811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072177"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10572"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1057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41057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748967"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748967"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748967"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087362"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08736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08736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425758"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425758"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425758"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56992"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056992"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056992" y="27271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56992"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056992" y="93541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05699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056992" y="159811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05699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395387"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395387"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395387"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072177" y="-3899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395387" y="-3899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410572"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748967"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87362"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425758"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410572"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748967"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087362"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425758"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10572"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748967"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087362"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425758"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10572"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748967"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087362"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425758"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733787" y="-3899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0572"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748967"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087362"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425758"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395402" y="93541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39540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395402" y="159811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733797"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733797"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33797"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733782" y="27275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395387" y="27275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2_6_2">
    <p:spTree>
      <p:nvGrpSpPr>
        <p:cNvPr id="1" name="Shape 3357"/>
        <p:cNvGrpSpPr/>
        <p:nvPr/>
      </p:nvGrpSpPr>
      <p:grpSpPr>
        <a:xfrm>
          <a:off x="0" y="0"/>
          <a:ext cx="0" cy="0"/>
          <a:chOff x="0" y="0"/>
          <a:chExt cx="0" cy="0"/>
        </a:xfrm>
      </p:grpSpPr>
      <p:grpSp>
        <p:nvGrpSpPr>
          <p:cNvPr id="3358" name="Google Shape;3358;p28"/>
          <p:cNvGrpSpPr/>
          <p:nvPr/>
        </p:nvGrpSpPr>
        <p:grpSpPr>
          <a:xfrm>
            <a:off x="-232849" y="3652602"/>
            <a:ext cx="9609698" cy="1691981"/>
            <a:chOff x="-232849" y="318827"/>
            <a:chExt cx="9609698" cy="1691981"/>
          </a:xfrm>
        </p:grpSpPr>
        <p:sp>
          <p:nvSpPr>
            <p:cNvPr id="3359" name="Google Shape;3359;p28"/>
            <p:cNvSpPr/>
            <p:nvPr/>
          </p:nvSpPr>
          <p:spPr>
            <a:xfrm rot="5400000">
              <a:off x="175179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8"/>
            <p:cNvSpPr/>
            <p:nvPr/>
          </p:nvSpPr>
          <p:spPr>
            <a:xfrm rot="5400000">
              <a:off x="142044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8"/>
            <p:cNvSpPr/>
            <p:nvPr/>
          </p:nvSpPr>
          <p:spPr>
            <a:xfrm rot="5400000">
              <a:off x="108909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8"/>
            <p:cNvSpPr/>
            <p:nvPr/>
          </p:nvSpPr>
          <p:spPr>
            <a:xfrm rot="5400000">
              <a:off x="757748"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8"/>
            <p:cNvSpPr/>
            <p:nvPr/>
          </p:nvSpPr>
          <p:spPr>
            <a:xfrm rot="5400000">
              <a:off x="4263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8"/>
            <p:cNvSpPr/>
            <p:nvPr/>
          </p:nvSpPr>
          <p:spPr>
            <a:xfrm rot="5400000">
              <a:off x="950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8"/>
            <p:cNvSpPr/>
            <p:nvPr/>
          </p:nvSpPr>
          <p:spPr>
            <a:xfrm rot="5400000">
              <a:off x="241448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8"/>
            <p:cNvSpPr/>
            <p:nvPr/>
          </p:nvSpPr>
          <p:spPr>
            <a:xfrm rot="5400000">
              <a:off x="-2362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8"/>
            <p:cNvSpPr/>
            <p:nvPr/>
          </p:nvSpPr>
          <p:spPr>
            <a:xfrm rot="5400000">
              <a:off x="208314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8"/>
            <p:cNvSpPr/>
            <p:nvPr/>
          </p:nvSpPr>
          <p:spPr>
            <a:xfrm rot="5400000">
              <a:off x="4263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8"/>
            <p:cNvSpPr/>
            <p:nvPr/>
          </p:nvSpPr>
          <p:spPr>
            <a:xfrm rot="5400000">
              <a:off x="241448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8"/>
            <p:cNvSpPr/>
            <p:nvPr/>
          </p:nvSpPr>
          <p:spPr>
            <a:xfrm rot="5400000">
              <a:off x="-236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8"/>
            <p:cNvSpPr/>
            <p:nvPr/>
          </p:nvSpPr>
          <p:spPr>
            <a:xfrm rot="5400000">
              <a:off x="208314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8"/>
            <p:cNvSpPr/>
            <p:nvPr/>
          </p:nvSpPr>
          <p:spPr>
            <a:xfrm rot="5400000">
              <a:off x="4263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8"/>
            <p:cNvSpPr/>
            <p:nvPr/>
          </p:nvSpPr>
          <p:spPr>
            <a:xfrm rot="5400000">
              <a:off x="241448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8"/>
            <p:cNvSpPr/>
            <p:nvPr/>
          </p:nvSpPr>
          <p:spPr>
            <a:xfrm rot="5400000">
              <a:off x="-236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8"/>
            <p:cNvSpPr/>
            <p:nvPr/>
          </p:nvSpPr>
          <p:spPr>
            <a:xfrm rot="5400000">
              <a:off x="208314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8"/>
            <p:cNvSpPr/>
            <p:nvPr/>
          </p:nvSpPr>
          <p:spPr>
            <a:xfrm rot="5400000">
              <a:off x="4263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8"/>
            <p:cNvSpPr/>
            <p:nvPr/>
          </p:nvSpPr>
          <p:spPr>
            <a:xfrm rot="5400000">
              <a:off x="-236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8"/>
            <p:cNvSpPr/>
            <p:nvPr/>
          </p:nvSpPr>
          <p:spPr>
            <a:xfrm rot="5400000">
              <a:off x="208314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8"/>
            <p:cNvSpPr/>
            <p:nvPr/>
          </p:nvSpPr>
          <p:spPr>
            <a:xfrm rot="5400000">
              <a:off x="4263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8"/>
            <p:cNvSpPr/>
            <p:nvPr/>
          </p:nvSpPr>
          <p:spPr>
            <a:xfrm rot="5400000">
              <a:off x="-236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8"/>
            <p:cNvSpPr/>
            <p:nvPr/>
          </p:nvSpPr>
          <p:spPr>
            <a:xfrm rot="5400000">
              <a:off x="208315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8"/>
            <p:cNvSpPr/>
            <p:nvPr/>
          </p:nvSpPr>
          <p:spPr>
            <a:xfrm rot="5400000">
              <a:off x="1751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8"/>
            <p:cNvSpPr/>
            <p:nvPr/>
          </p:nvSpPr>
          <p:spPr>
            <a:xfrm rot="5400000">
              <a:off x="1751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8"/>
            <p:cNvSpPr/>
            <p:nvPr/>
          </p:nvSpPr>
          <p:spPr>
            <a:xfrm rot="5400000">
              <a:off x="1751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8"/>
            <p:cNvSpPr/>
            <p:nvPr/>
          </p:nvSpPr>
          <p:spPr>
            <a:xfrm rot="5400000">
              <a:off x="1751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8"/>
            <p:cNvSpPr/>
            <p:nvPr/>
          </p:nvSpPr>
          <p:spPr>
            <a:xfrm rot="5400000">
              <a:off x="14205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8"/>
            <p:cNvSpPr/>
            <p:nvPr/>
          </p:nvSpPr>
          <p:spPr>
            <a:xfrm rot="5400000">
              <a:off x="14205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8"/>
            <p:cNvSpPr/>
            <p:nvPr/>
          </p:nvSpPr>
          <p:spPr>
            <a:xfrm rot="5400000">
              <a:off x="14205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8"/>
            <p:cNvSpPr/>
            <p:nvPr/>
          </p:nvSpPr>
          <p:spPr>
            <a:xfrm rot="5400000">
              <a:off x="14205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8"/>
            <p:cNvSpPr/>
            <p:nvPr/>
          </p:nvSpPr>
          <p:spPr>
            <a:xfrm rot="5400000">
              <a:off x="10891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8"/>
            <p:cNvSpPr/>
            <p:nvPr/>
          </p:nvSpPr>
          <p:spPr>
            <a:xfrm rot="5400000">
              <a:off x="10891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8"/>
            <p:cNvSpPr/>
            <p:nvPr/>
          </p:nvSpPr>
          <p:spPr>
            <a:xfrm rot="5400000">
              <a:off x="10891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8"/>
            <p:cNvSpPr/>
            <p:nvPr/>
          </p:nvSpPr>
          <p:spPr>
            <a:xfrm rot="5400000">
              <a:off x="10891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8"/>
            <p:cNvSpPr/>
            <p:nvPr/>
          </p:nvSpPr>
          <p:spPr>
            <a:xfrm rot="5400000">
              <a:off x="757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8"/>
            <p:cNvSpPr/>
            <p:nvPr/>
          </p:nvSpPr>
          <p:spPr>
            <a:xfrm rot="5400000">
              <a:off x="757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8"/>
            <p:cNvSpPr/>
            <p:nvPr/>
          </p:nvSpPr>
          <p:spPr>
            <a:xfrm rot="5400000">
              <a:off x="757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8"/>
            <p:cNvSpPr/>
            <p:nvPr/>
          </p:nvSpPr>
          <p:spPr>
            <a:xfrm rot="5400000">
              <a:off x="757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8"/>
            <p:cNvSpPr/>
            <p:nvPr/>
          </p:nvSpPr>
          <p:spPr>
            <a:xfrm rot="5400000">
              <a:off x="2414486"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8"/>
            <p:cNvSpPr/>
            <p:nvPr/>
          </p:nvSpPr>
          <p:spPr>
            <a:xfrm rot="5400000">
              <a:off x="2414486"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8"/>
            <p:cNvSpPr/>
            <p:nvPr/>
          </p:nvSpPr>
          <p:spPr>
            <a:xfrm rot="5400000">
              <a:off x="950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8"/>
            <p:cNvSpPr/>
            <p:nvPr/>
          </p:nvSpPr>
          <p:spPr>
            <a:xfrm rot="5400000">
              <a:off x="950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8"/>
            <p:cNvSpPr/>
            <p:nvPr/>
          </p:nvSpPr>
          <p:spPr>
            <a:xfrm rot="5400000">
              <a:off x="950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8"/>
            <p:cNvSpPr/>
            <p:nvPr/>
          </p:nvSpPr>
          <p:spPr>
            <a:xfrm rot="5400000">
              <a:off x="950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8"/>
            <p:cNvSpPr/>
            <p:nvPr/>
          </p:nvSpPr>
          <p:spPr>
            <a:xfrm rot="5400000">
              <a:off x="473407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8"/>
            <p:cNvSpPr/>
            <p:nvPr/>
          </p:nvSpPr>
          <p:spPr>
            <a:xfrm rot="5400000">
              <a:off x="44027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8"/>
            <p:cNvSpPr/>
            <p:nvPr/>
          </p:nvSpPr>
          <p:spPr>
            <a:xfrm rot="5400000">
              <a:off x="40713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8"/>
            <p:cNvSpPr/>
            <p:nvPr/>
          </p:nvSpPr>
          <p:spPr>
            <a:xfrm rot="5400000">
              <a:off x="374002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8"/>
            <p:cNvSpPr/>
            <p:nvPr/>
          </p:nvSpPr>
          <p:spPr>
            <a:xfrm rot="5400000">
              <a:off x="340867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8"/>
            <p:cNvSpPr/>
            <p:nvPr/>
          </p:nvSpPr>
          <p:spPr>
            <a:xfrm rot="5400000">
              <a:off x="307732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8"/>
            <p:cNvSpPr/>
            <p:nvPr/>
          </p:nvSpPr>
          <p:spPr>
            <a:xfrm rot="5400000">
              <a:off x="27459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8"/>
            <p:cNvSpPr/>
            <p:nvPr/>
          </p:nvSpPr>
          <p:spPr>
            <a:xfrm rot="5400000">
              <a:off x="50654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8"/>
            <p:cNvSpPr/>
            <p:nvPr/>
          </p:nvSpPr>
          <p:spPr>
            <a:xfrm rot="5400000">
              <a:off x="34086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8"/>
            <p:cNvSpPr/>
            <p:nvPr/>
          </p:nvSpPr>
          <p:spPr>
            <a:xfrm rot="5400000">
              <a:off x="274597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8"/>
            <p:cNvSpPr/>
            <p:nvPr/>
          </p:nvSpPr>
          <p:spPr>
            <a:xfrm rot="5400000">
              <a:off x="50654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8"/>
            <p:cNvSpPr/>
            <p:nvPr/>
          </p:nvSpPr>
          <p:spPr>
            <a:xfrm rot="5400000">
              <a:off x="34086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8"/>
            <p:cNvSpPr/>
            <p:nvPr/>
          </p:nvSpPr>
          <p:spPr>
            <a:xfrm rot="5400000">
              <a:off x="274597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8"/>
            <p:cNvSpPr/>
            <p:nvPr/>
          </p:nvSpPr>
          <p:spPr>
            <a:xfrm rot="5400000">
              <a:off x="50654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8"/>
            <p:cNvSpPr/>
            <p:nvPr/>
          </p:nvSpPr>
          <p:spPr>
            <a:xfrm rot="5400000">
              <a:off x="34086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8"/>
            <p:cNvSpPr/>
            <p:nvPr/>
          </p:nvSpPr>
          <p:spPr>
            <a:xfrm rot="5400000">
              <a:off x="274597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8"/>
            <p:cNvSpPr/>
            <p:nvPr/>
          </p:nvSpPr>
          <p:spPr>
            <a:xfrm rot="5400000">
              <a:off x="50654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8"/>
            <p:cNvSpPr/>
            <p:nvPr/>
          </p:nvSpPr>
          <p:spPr>
            <a:xfrm rot="5400000">
              <a:off x="34086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8"/>
            <p:cNvSpPr/>
            <p:nvPr/>
          </p:nvSpPr>
          <p:spPr>
            <a:xfrm rot="5400000">
              <a:off x="274597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8"/>
            <p:cNvSpPr/>
            <p:nvPr/>
          </p:nvSpPr>
          <p:spPr>
            <a:xfrm rot="5400000">
              <a:off x="50654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8"/>
            <p:cNvSpPr/>
            <p:nvPr/>
          </p:nvSpPr>
          <p:spPr>
            <a:xfrm rot="5400000">
              <a:off x="4734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8"/>
            <p:cNvSpPr/>
            <p:nvPr/>
          </p:nvSpPr>
          <p:spPr>
            <a:xfrm rot="5400000">
              <a:off x="4734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8"/>
            <p:cNvSpPr/>
            <p:nvPr/>
          </p:nvSpPr>
          <p:spPr>
            <a:xfrm rot="5400000">
              <a:off x="4734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8"/>
            <p:cNvSpPr/>
            <p:nvPr/>
          </p:nvSpPr>
          <p:spPr>
            <a:xfrm rot="5400000">
              <a:off x="4734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8"/>
            <p:cNvSpPr/>
            <p:nvPr/>
          </p:nvSpPr>
          <p:spPr>
            <a:xfrm rot="5400000">
              <a:off x="440278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8"/>
            <p:cNvSpPr/>
            <p:nvPr/>
          </p:nvSpPr>
          <p:spPr>
            <a:xfrm rot="5400000">
              <a:off x="440278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8"/>
            <p:cNvSpPr/>
            <p:nvPr/>
          </p:nvSpPr>
          <p:spPr>
            <a:xfrm rot="5400000">
              <a:off x="440278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8"/>
            <p:cNvSpPr/>
            <p:nvPr/>
          </p:nvSpPr>
          <p:spPr>
            <a:xfrm rot="5400000">
              <a:off x="440278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8"/>
            <p:cNvSpPr/>
            <p:nvPr/>
          </p:nvSpPr>
          <p:spPr>
            <a:xfrm rot="5400000">
              <a:off x="40714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8"/>
            <p:cNvSpPr/>
            <p:nvPr/>
          </p:nvSpPr>
          <p:spPr>
            <a:xfrm rot="5400000">
              <a:off x="40714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8"/>
            <p:cNvSpPr/>
            <p:nvPr/>
          </p:nvSpPr>
          <p:spPr>
            <a:xfrm rot="5400000">
              <a:off x="40714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8"/>
            <p:cNvSpPr/>
            <p:nvPr/>
          </p:nvSpPr>
          <p:spPr>
            <a:xfrm rot="5400000">
              <a:off x="40714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8"/>
            <p:cNvSpPr/>
            <p:nvPr/>
          </p:nvSpPr>
          <p:spPr>
            <a:xfrm rot="5400000">
              <a:off x="3740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8"/>
            <p:cNvSpPr/>
            <p:nvPr/>
          </p:nvSpPr>
          <p:spPr>
            <a:xfrm rot="5400000">
              <a:off x="3740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8"/>
            <p:cNvSpPr/>
            <p:nvPr/>
          </p:nvSpPr>
          <p:spPr>
            <a:xfrm rot="5400000">
              <a:off x="3740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8"/>
            <p:cNvSpPr/>
            <p:nvPr/>
          </p:nvSpPr>
          <p:spPr>
            <a:xfrm rot="5400000">
              <a:off x="3740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8"/>
            <p:cNvSpPr/>
            <p:nvPr/>
          </p:nvSpPr>
          <p:spPr>
            <a:xfrm rot="5400000">
              <a:off x="307734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8"/>
            <p:cNvSpPr/>
            <p:nvPr/>
          </p:nvSpPr>
          <p:spPr>
            <a:xfrm rot="5400000">
              <a:off x="307734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8"/>
            <p:cNvSpPr/>
            <p:nvPr/>
          </p:nvSpPr>
          <p:spPr>
            <a:xfrm rot="5400000">
              <a:off x="307734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8"/>
            <p:cNvSpPr/>
            <p:nvPr/>
          </p:nvSpPr>
          <p:spPr>
            <a:xfrm rot="5400000">
              <a:off x="307734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8"/>
            <p:cNvSpPr/>
            <p:nvPr/>
          </p:nvSpPr>
          <p:spPr>
            <a:xfrm rot="5400000">
              <a:off x="738502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8"/>
            <p:cNvSpPr/>
            <p:nvPr/>
          </p:nvSpPr>
          <p:spPr>
            <a:xfrm rot="5400000">
              <a:off x="70536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8"/>
            <p:cNvSpPr/>
            <p:nvPr/>
          </p:nvSpPr>
          <p:spPr>
            <a:xfrm rot="5400000">
              <a:off x="67223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8"/>
            <p:cNvSpPr/>
            <p:nvPr/>
          </p:nvSpPr>
          <p:spPr>
            <a:xfrm rot="5400000">
              <a:off x="639097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8"/>
            <p:cNvSpPr/>
            <p:nvPr/>
          </p:nvSpPr>
          <p:spPr>
            <a:xfrm rot="5400000">
              <a:off x="605962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8"/>
            <p:cNvSpPr/>
            <p:nvPr/>
          </p:nvSpPr>
          <p:spPr>
            <a:xfrm rot="5400000">
              <a:off x="572827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8"/>
            <p:cNvSpPr/>
            <p:nvPr/>
          </p:nvSpPr>
          <p:spPr>
            <a:xfrm rot="5400000">
              <a:off x="804771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8"/>
            <p:cNvSpPr/>
            <p:nvPr/>
          </p:nvSpPr>
          <p:spPr>
            <a:xfrm rot="5400000">
              <a:off x="53969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8"/>
            <p:cNvSpPr/>
            <p:nvPr/>
          </p:nvSpPr>
          <p:spPr>
            <a:xfrm rot="5400000">
              <a:off x="77163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8"/>
            <p:cNvSpPr/>
            <p:nvPr/>
          </p:nvSpPr>
          <p:spPr>
            <a:xfrm rot="5400000">
              <a:off x="605962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8"/>
            <p:cNvSpPr/>
            <p:nvPr/>
          </p:nvSpPr>
          <p:spPr>
            <a:xfrm rot="5400000">
              <a:off x="804771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8"/>
            <p:cNvSpPr/>
            <p:nvPr/>
          </p:nvSpPr>
          <p:spPr>
            <a:xfrm rot="5400000">
              <a:off x="539692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8"/>
            <p:cNvSpPr/>
            <p:nvPr/>
          </p:nvSpPr>
          <p:spPr>
            <a:xfrm rot="5400000">
              <a:off x="77163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8"/>
            <p:cNvSpPr/>
            <p:nvPr/>
          </p:nvSpPr>
          <p:spPr>
            <a:xfrm rot="5400000">
              <a:off x="605962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8"/>
            <p:cNvSpPr/>
            <p:nvPr/>
          </p:nvSpPr>
          <p:spPr>
            <a:xfrm rot="5400000">
              <a:off x="804771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8"/>
            <p:cNvSpPr/>
            <p:nvPr/>
          </p:nvSpPr>
          <p:spPr>
            <a:xfrm rot="5400000">
              <a:off x="539692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8"/>
            <p:cNvSpPr/>
            <p:nvPr/>
          </p:nvSpPr>
          <p:spPr>
            <a:xfrm rot="5400000">
              <a:off x="77163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8"/>
            <p:cNvSpPr/>
            <p:nvPr/>
          </p:nvSpPr>
          <p:spPr>
            <a:xfrm rot="5400000">
              <a:off x="605962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8"/>
            <p:cNvSpPr/>
            <p:nvPr/>
          </p:nvSpPr>
          <p:spPr>
            <a:xfrm rot="5400000">
              <a:off x="539692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8"/>
            <p:cNvSpPr/>
            <p:nvPr/>
          </p:nvSpPr>
          <p:spPr>
            <a:xfrm rot="5400000">
              <a:off x="77163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8"/>
            <p:cNvSpPr/>
            <p:nvPr/>
          </p:nvSpPr>
          <p:spPr>
            <a:xfrm rot="5400000">
              <a:off x="605962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8"/>
            <p:cNvSpPr/>
            <p:nvPr/>
          </p:nvSpPr>
          <p:spPr>
            <a:xfrm rot="5400000">
              <a:off x="539692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8"/>
            <p:cNvSpPr/>
            <p:nvPr/>
          </p:nvSpPr>
          <p:spPr>
            <a:xfrm rot="5400000">
              <a:off x="77163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8"/>
            <p:cNvSpPr/>
            <p:nvPr/>
          </p:nvSpPr>
          <p:spPr>
            <a:xfrm rot="5400000">
              <a:off x="7385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8"/>
            <p:cNvSpPr/>
            <p:nvPr/>
          </p:nvSpPr>
          <p:spPr>
            <a:xfrm rot="5400000">
              <a:off x="7385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8"/>
            <p:cNvSpPr/>
            <p:nvPr/>
          </p:nvSpPr>
          <p:spPr>
            <a:xfrm rot="5400000">
              <a:off x="7385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8"/>
            <p:cNvSpPr/>
            <p:nvPr/>
          </p:nvSpPr>
          <p:spPr>
            <a:xfrm rot="5400000">
              <a:off x="7385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8"/>
            <p:cNvSpPr/>
            <p:nvPr/>
          </p:nvSpPr>
          <p:spPr>
            <a:xfrm rot="5400000">
              <a:off x="70537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8"/>
            <p:cNvSpPr/>
            <p:nvPr/>
          </p:nvSpPr>
          <p:spPr>
            <a:xfrm rot="5400000">
              <a:off x="70537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8"/>
            <p:cNvSpPr/>
            <p:nvPr/>
          </p:nvSpPr>
          <p:spPr>
            <a:xfrm rot="5400000">
              <a:off x="70537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8"/>
            <p:cNvSpPr/>
            <p:nvPr/>
          </p:nvSpPr>
          <p:spPr>
            <a:xfrm rot="5400000">
              <a:off x="70537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8"/>
            <p:cNvSpPr/>
            <p:nvPr/>
          </p:nvSpPr>
          <p:spPr>
            <a:xfrm rot="5400000">
              <a:off x="672235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8"/>
            <p:cNvSpPr/>
            <p:nvPr/>
          </p:nvSpPr>
          <p:spPr>
            <a:xfrm rot="5400000">
              <a:off x="672235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8"/>
            <p:cNvSpPr/>
            <p:nvPr/>
          </p:nvSpPr>
          <p:spPr>
            <a:xfrm rot="5400000">
              <a:off x="672235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8"/>
            <p:cNvSpPr/>
            <p:nvPr/>
          </p:nvSpPr>
          <p:spPr>
            <a:xfrm rot="5400000">
              <a:off x="672235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8"/>
            <p:cNvSpPr/>
            <p:nvPr/>
          </p:nvSpPr>
          <p:spPr>
            <a:xfrm rot="5400000">
              <a:off x="6391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8"/>
            <p:cNvSpPr/>
            <p:nvPr/>
          </p:nvSpPr>
          <p:spPr>
            <a:xfrm rot="5400000">
              <a:off x="6391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8"/>
            <p:cNvSpPr/>
            <p:nvPr/>
          </p:nvSpPr>
          <p:spPr>
            <a:xfrm rot="5400000">
              <a:off x="6391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8"/>
            <p:cNvSpPr/>
            <p:nvPr/>
          </p:nvSpPr>
          <p:spPr>
            <a:xfrm rot="5400000">
              <a:off x="6391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8"/>
            <p:cNvSpPr/>
            <p:nvPr/>
          </p:nvSpPr>
          <p:spPr>
            <a:xfrm rot="5400000">
              <a:off x="8047711"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8"/>
            <p:cNvSpPr/>
            <p:nvPr/>
          </p:nvSpPr>
          <p:spPr>
            <a:xfrm rot="5400000">
              <a:off x="8047711"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8"/>
            <p:cNvSpPr/>
            <p:nvPr/>
          </p:nvSpPr>
          <p:spPr>
            <a:xfrm rot="5400000">
              <a:off x="5728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8"/>
            <p:cNvSpPr/>
            <p:nvPr/>
          </p:nvSpPr>
          <p:spPr>
            <a:xfrm rot="5400000">
              <a:off x="5728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8"/>
            <p:cNvSpPr/>
            <p:nvPr/>
          </p:nvSpPr>
          <p:spPr>
            <a:xfrm rot="5400000">
              <a:off x="5728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8"/>
            <p:cNvSpPr/>
            <p:nvPr/>
          </p:nvSpPr>
          <p:spPr>
            <a:xfrm rot="5400000">
              <a:off x="5728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8"/>
            <p:cNvSpPr/>
            <p:nvPr/>
          </p:nvSpPr>
          <p:spPr>
            <a:xfrm rot="5400000">
              <a:off x="90418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8"/>
            <p:cNvSpPr/>
            <p:nvPr/>
          </p:nvSpPr>
          <p:spPr>
            <a:xfrm rot="5400000">
              <a:off x="87105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8"/>
            <p:cNvSpPr/>
            <p:nvPr/>
          </p:nvSpPr>
          <p:spPr>
            <a:xfrm rot="5400000">
              <a:off x="837920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8"/>
            <p:cNvSpPr/>
            <p:nvPr/>
          </p:nvSpPr>
          <p:spPr>
            <a:xfrm rot="5400000">
              <a:off x="90418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8"/>
            <p:cNvSpPr/>
            <p:nvPr/>
          </p:nvSpPr>
          <p:spPr>
            <a:xfrm rot="5400000">
              <a:off x="837920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8"/>
            <p:cNvSpPr/>
            <p:nvPr/>
          </p:nvSpPr>
          <p:spPr>
            <a:xfrm rot="5400000">
              <a:off x="90418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8"/>
            <p:cNvSpPr/>
            <p:nvPr/>
          </p:nvSpPr>
          <p:spPr>
            <a:xfrm rot="5400000">
              <a:off x="837920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8"/>
            <p:cNvSpPr/>
            <p:nvPr/>
          </p:nvSpPr>
          <p:spPr>
            <a:xfrm rot="5400000">
              <a:off x="90418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8"/>
            <p:cNvSpPr/>
            <p:nvPr/>
          </p:nvSpPr>
          <p:spPr>
            <a:xfrm rot="5400000">
              <a:off x="8379201"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8"/>
            <p:cNvSpPr/>
            <p:nvPr/>
          </p:nvSpPr>
          <p:spPr>
            <a:xfrm rot="5400000">
              <a:off x="90418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8"/>
            <p:cNvSpPr/>
            <p:nvPr/>
          </p:nvSpPr>
          <p:spPr>
            <a:xfrm rot="5400000">
              <a:off x="8379201"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8"/>
            <p:cNvSpPr/>
            <p:nvPr/>
          </p:nvSpPr>
          <p:spPr>
            <a:xfrm rot="5400000">
              <a:off x="87105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8"/>
            <p:cNvSpPr/>
            <p:nvPr/>
          </p:nvSpPr>
          <p:spPr>
            <a:xfrm rot="5400000">
              <a:off x="87105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8"/>
            <p:cNvSpPr/>
            <p:nvPr/>
          </p:nvSpPr>
          <p:spPr>
            <a:xfrm rot="5400000">
              <a:off x="87105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8"/>
            <p:cNvSpPr/>
            <p:nvPr/>
          </p:nvSpPr>
          <p:spPr>
            <a:xfrm rot="5400000">
              <a:off x="87105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04" name="Google Shape;3504;p28"/>
          <p:cNvPicPr preferRelativeResize="0"/>
          <p:nvPr/>
        </p:nvPicPr>
        <p:blipFill>
          <a:blip r:embed="rId2">
            <a:alphaModFix/>
          </a:blip>
          <a:stretch>
            <a:fillRect/>
          </a:stretch>
        </p:blipFill>
        <p:spPr>
          <a:xfrm>
            <a:off x="76200" y="2335625"/>
            <a:ext cx="4600699" cy="27316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2_6_2_1">
    <p:spTree>
      <p:nvGrpSpPr>
        <p:cNvPr id="1" name="Shape 3505"/>
        <p:cNvGrpSpPr/>
        <p:nvPr/>
      </p:nvGrpSpPr>
      <p:grpSpPr>
        <a:xfrm>
          <a:off x="0" y="0"/>
          <a:ext cx="0" cy="0"/>
          <a:chOff x="0" y="0"/>
          <a:chExt cx="0" cy="0"/>
        </a:xfrm>
      </p:grpSpPr>
      <p:grpSp>
        <p:nvGrpSpPr>
          <p:cNvPr id="3506" name="Google Shape;3506;p29"/>
          <p:cNvGrpSpPr/>
          <p:nvPr/>
        </p:nvGrpSpPr>
        <p:grpSpPr>
          <a:xfrm>
            <a:off x="-232849" y="-214548"/>
            <a:ext cx="9609698" cy="1691981"/>
            <a:chOff x="-232849" y="318827"/>
            <a:chExt cx="9609698" cy="1691981"/>
          </a:xfrm>
        </p:grpSpPr>
        <p:sp>
          <p:nvSpPr>
            <p:cNvPr id="3507" name="Google Shape;3507;p29"/>
            <p:cNvSpPr/>
            <p:nvPr/>
          </p:nvSpPr>
          <p:spPr>
            <a:xfrm rot="5400000">
              <a:off x="175179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9"/>
            <p:cNvSpPr/>
            <p:nvPr/>
          </p:nvSpPr>
          <p:spPr>
            <a:xfrm rot="5400000">
              <a:off x="142044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9"/>
            <p:cNvSpPr/>
            <p:nvPr/>
          </p:nvSpPr>
          <p:spPr>
            <a:xfrm rot="5400000">
              <a:off x="108909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9"/>
            <p:cNvSpPr/>
            <p:nvPr/>
          </p:nvSpPr>
          <p:spPr>
            <a:xfrm rot="5400000">
              <a:off x="757748"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9"/>
            <p:cNvSpPr/>
            <p:nvPr/>
          </p:nvSpPr>
          <p:spPr>
            <a:xfrm rot="5400000">
              <a:off x="4263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9"/>
            <p:cNvSpPr/>
            <p:nvPr/>
          </p:nvSpPr>
          <p:spPr>
            <a:xfrm rot="5400000">
              <a:off x="950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9"/>
            <p:cNvSpPr/>
            <p:nvPr/>
          </p:nvSpPr>
          <p:spPr>
            <a:xfrm rot="5400000">
              <a:off x="241448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9"/>
            <p:cNvSpPr/>
            <p:nvPr/>
          </p:nvSpPr>
          <p:spPr>
            <a:xfrm rot="5400000">
              <a:off x="-2362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9"/>
            <p:cNvSpPr/>
            <p:nvPr/>
          </p:nvSpPr>
          <p:spPr>
            <a:xfrm rot="5400000">
              <a:off x="208314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9"/>
            <p:cNvSpPr/>
            <p:nvPr/>
          </p:nvSpPr>
          <p:spPr>
            <a:xfrm rot="5400000">
              <a:off x="4263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9"/>
            <p:cNvSpPr/>
            <p:nvPr/>
          </p:nvSpPr>
          <p:spPr>
            <a:xfrm rot="5400000">
              <a:off x="241448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9"/>
            <p:cNvSpPr/>
            <p:nvPr/>
          </p:nvSpPr>
          <p:spPr>
            <a:xfrm rot="5400000">
              <a:off x="-236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9"/>
            <p:cNvSpPr/>
            <p:nvPr/>
          </p:nvSpPr>
          <p:spPr>
            <a:xfrm rot="5400000">
              <a:off x="208314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9"/>
            <p:cNvSpPr/>
            <p:nvPr/>
          </p:nvSpPr>
          <p:spPr>
            <a:xfrm rot="5400000">
              <a:off x="4263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9"/>
            <p:cNvSpPr/>
            <p:nvPr/>
          </p:nvSpPr>
          <p:spPr>
            <a:xfrm rot="5400000">
              <a:off x="241448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9"/>
            <p:cNvSpPr/>
            <p:nvPr/>
          </p:nvSpPr>
          <p:spPr>
            <a:xfrm rot="5400000">
              <a:off x="-236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9"/>
            <p:cNvSpPr/>
            <p:nvPr/>
          </p:nvSpPr>
          <p:spPr>
            <a:xfrm rot="5400000">
              <a:off x="208314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9"/>
            <p:cNvSpPr/>
            <p:nvPr/>
          </p:nvSpPr>
          <p:spPr>
            <a:xfrm rot="5400000">
              <a:off x="4263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9"/>
            <p:cNvSpPr/>
            <p:nvPr/>
          </p:nvSpPr>
          <p:spPr>
            <a:xfrm rot="5400000">
              <a:off x="-236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9"/>
            <p:cNvSpPr/>
            <p:nvPr/>
          </p:nvSpPr>
          <p:spPr>
            <a:xfrm rot="5400000">
              <a:off x="208314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9"/>
            <p:cNvSpPr/>
            <p:nvPr/>
          </p:nvSpPr>
          <p:spPr>
            <a:xfrm rot="5400000">
              <a:off x="4263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9"/>
            <p:cNvSpPr/>
            <p:nvPr/>
          </p:nvSpPr>
          <p:spPr>
            <a:xfrm rot="5400000">
              <a:off x="-236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9"/>
            <p:cNvSpPr/>
            <p:nvPr/>
          </p:nvSpPr>
          <p:spPr>
            <a:xfrm rot="5400000">
              <a:off x="208315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9"/>
            <p:cNvSpPr/>
            <p:nvPr/>
          </p:nvSpPr>
          <p:spPr>
            <a:xfrm rot="5400000">
              <a:off x="1751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9"/>
            <p:cNvSpPr/>
            <p:nvPr/>
          </p:nvSpPr>
          <p:spPr>
            <a:xfrm rot="5400000">
              <a:off x="1751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9"/>
            <p:cNvSpPr/>
            <p:nvPr/>
          </p:nvSpPr>
          <p:spPr>
            <a:xfrm rot="5400000">
              <a:off x="1751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9"/>
            <p:cNvSpPr/>
            <p:nvPr/>
          </p:nvSpPr>
          <p:spPr>
            <a:xfrm rot="5400000">
              <a:off x="1751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9"/>
            <p:cNvSpPr/>
            <p:nvPr/>
          </p:nvSpPr>
          <p:spPr>
            <a:xfrm rot="5400000">
              <a:off x="14205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9"/>
            <p:cNvSpPr/>
            <p:nvPr/>
          </p:nvSpPr>
          <p:spPr>
            <a:xfrm rot="5400000">
              <a:off x="14205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9"/>
            <p:cNvSpPr/>
            <p:nvPr/>
          </p:nvSpPr>
          <p:spPr>
            <a:xfrm rot="5400000">
              <a:off x="14205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9"/>
            <p:cNvSpPr/>
            <p:nvPr/>
          </p:nvSpPr>
          <p:spPr>
            <a:xfrm rot="5400000">
              <a:off x="14205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9"/>
            <p:cNvSpPr/>
            <p:nvPr/>
          </p:nvSpPr>
          <p:spPr>
            <a:xfrm rot="5400000">
              <a:off x="10891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9"/>
            <p:cNvSpPr/>
            <p:nvPr/>
          </p:nvSpPr>
          <p:spPr>
            <a:xfrm rot="5400000">
              <a:off x="10891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9"/>
            <p:cNvSpPr/>
            <p:nvPr/>
          </p:nvSpPr>
          <p:spPr>
            <a:xfrm rot="5400000">
              <a:off x="10891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9"/>
            <p:cNvSpPr/>
            <p:nvPr/>
          </p:nvSpPr>
          <p:spPr>
            <a:xfrm rot="5400000">
              <a:off x="10891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9"/>
            <p:cNvSpPr/>
            <p:nvPr/>
          </p:nvSpPr>
          <p:spPr>
            <a:xfrm rot="5400000">
              <a:off x="757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9"/>
            <p:cNvSpPr/>
            <p:nvPr/>
          </p:nvSpPr>
          <p:spPr>
            <a:xfrm rot="5400000">
              <a:off x="757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9"/>
            <p:cNvSpPr/>
            <p:nvPr/>
          </p:nvSpPr>
          <p:spPr>
            <a:xfrm rot="5400000">
              <a:off x="757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9"/>
            <p:cNvSpPr/>
            <p:nvPr/>
          </p:nvSpPr>
          <p:spPr>
            <a:xfrm rot="5400000">
              <a:off x="757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9"/>
            <p:cNvSpPr/>
            <p:nvPr/>
          </p:nvSpPr>
          <p:spPr>
            <a:xfrm rot="5400000">
              <a:off x="2414486"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9"/>
            <p:cNvSpPr/>
            <p:nvPr/>
          </p:nvSpPr>
          <p:spPr>
            <a:xfrm rot="5400000">
              <a:off x="2414486"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9"/>
            <p:cNvSpPr/>
            <p:nvPr/>
          </p:nvSpPr>
          <p:spPr>
            <a:xfrm rot="5400000">
              <a:off x="950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9"/>
            <p:cNvSpPr/>
            <p:nvPr/>
          </p:nvSpPr>
          <p:spPr>
            <a:xfrm rot="5400000">
              <a:off x="950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9"/>
            <p:cNvSpPr/>
            <p:nvPr/>
          </p:nvSpPr>
          <p:spPr>
            <a:xfrm rot="5400000">
              <a:off x="950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9"/>
            <p:cNvSpPr/>
            <p:nvPr/>
          </p:nvSpPr>
          <p:spPr>
            <a:xfrm rot="5400000">
              <a:off x="950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9"/>
            <p:cNvSpPr/>
            <p:nvPr/>
          </p:nvSpPr>
          <p:spPr>
            <a:xfrm rot="5400000">
              <a:off x="473407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9"/>
            <p:cNvSpPr/>
            <p:nvPr/>
          </p:nvSpPr>
          <p:spPr>
            <a:xfrm rot="5400000">
              <a:off x="44027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9"/>
            <p:cNvSpPr/>
            <p:nvPr/>
          </p:nvSpPr>
          <p:spPr>
            <a:xfrm rot="5400000">
              <a:off x="40713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9"/>
            <p:cNvSpPr/>
            <p:nvPr/>
          </p:nvSpPr>
          <p:spPr>
            <a:xfrm rot="5400000">
              <a:off x="374002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9"/>
            <p:cNvSpPr/>
            <p:nvPr/>
          </p:nvSpPr>
          <p:spPr>
            <a:xfrm rot="5400000">
              <a:off x="340867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9"/>
            <p:cNvSpPr/>
            <p:nvPr/>
          </p:nvSpPr>
          <p:spPr>
            <a:xfrm rot="5400000">
              <a:off x="307732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9"/>
            <p:cNvSpPr/>
            <p:nvPr/>
          </p:nvSpPr>
          <p:spPr>
            <a:xfrm rot="5400000">
              <a:off x="27459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9"/>
            <p:cNvSpPr/>
            <p:nvPr/>
          </p:nvSpPr>
          <p:spPr>
            <a:xfrm rot="5400000">
              <a:off x="50654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9"/>
            <p:cNvSpPr/>
            <p:nvPr/>
          </p:nvSpPr>
          <p:spPr>
            <a:xfrm rot="5400000">
              <a:off x="34086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9"/>
            <p:cNvSpPr/>
            <p:nvPr/>
          </p:nvSpPr>
          <p:spPr>
            <a:xfrm rot="5400000">
              <a:off x="274597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9"/>
            <p:cNvSpPr/>
            <p:nvPr/>
          </p:nvSpPr>
          <p:spPr>
            <a:xfrm rot="5400000">
              <a:off x="50654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9"/>
            <p:cNvSpPr/>
            <p:nvPr/>
          </p:nvSpPr>
          <p:spPr>
            <a:xfrm rot="5400000">
              <a:off x="34086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9"/>
            <p:cNvSpPr/>
            <p:nvPr/>
          </p:nvSpPr>
          <p:spPr>
            <a:xfrm rot="5400000">
              <a:off x="274597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9"/>
            <p:cNvSpPr/>
            <p:nvPr/>
          </p:nvSpPr>
          <p:spPr>
            <a:xfrm rot="5400000">
              <a:off x="50654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9"/>
            <p:cNvSpPr/>
            <p:nvPr/>
          </p:nvSpPr>
          <p:spPr>
            <a:xfrm rot="5400000">
              <a:off x="34086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9"/>
            <p:cNvSpPr/>
            <p:nvPr/>
          </p:nvSpPr>
          <p:spPr>
            <a:xfrm rot="5400000">
              <a:off x="274597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9"/>
            <p:cNvSpPr/>
            <p:nvPr/>
          </p:nvSpPr>
          <p:spPr>
            <a:xfrm rot="5400000">
              <a:off x="50654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9"/>
            <p:cNvSpPr/>
            <p:nvPr/>
          </p:nvSpPr>
          <p:spPr>
            <a:xfrm rot="5400000">
              <a:off x="34086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9"/>
            <p:cNvSpPr/>
            <p:nvPr/>
          </p:nvSpPr>
          <p:spPr>
            <a:xfrm rot="5400000">
              <a:off x="274597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9"/>
            <p:cNvSpPr/>
            <p:nvPr/>
          </p:nvSpPr>
          <p:spPr>
            <a:xfrm rot="5400000">
              <a:off x="50654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9"/>
            <p:cNvSpPr/>
            <p:nvPr/>
          </p:nvSpPr>
          <p:spPr>
            <a:xfrm rot="5400000">
              <a:off x="4734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9"/>
            <p:cNvSpPr/>
            <p:nvPr/>
          </p:nvSpPr>
          <p:spPr>
            <a:xfrm rot="5400000">
              <a:off x="4734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9"/>
            <p:cNvSpPr/>
            <p:nvPr/>
          </p:nvSpPr>
          <p:spPr>
            <a:xfrm rot="5400000">
              <a:off x="4734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9"/>
            <p:cNvSpPr/>
            <p:nvPr/>
          </p:nvSpPr>
          <p:spPr>
            <a:xfrm rot="5400000">
              <a:off x="4734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9"/>
            <p:cNvSpPr/>
            <p:nvPr/>
          </p:nvSpPr>
          <p:spPr>
            <a:xfrm rot="5400000">
              <a:off x="440278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9"/>
            <p:cNvSpPr/>
            <p:nvPr/>
          </p:nvSpPr>
          <p:spPr>
            <a:xfrm rot="5400000">
              <a:off x="440278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9"/>
            <p:cNvSpPr/>
            <p:nvPr/>
          </p:nvSpPr>
          <p:spPr>
            <a:xfrm rot="5400000">
              <a:off x="440278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9"/>
            <p:cNvSpPr/>
            <p:nvPr/>
          </p:nvSpPr>
          <p:spPr>
            <a:xfrm rot="5400000">
              <a:off x="440278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9"/>
            <p:cNvSpPr/>
            <p:nvPr/>
          </p:nvSpPr>
          <p:spPr>
            <a:xfrm rot="5400000">
              <a:off x="40714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9"/>
            <p:cNvSpPr/>
            <p:nvPr/>
          </p:nvSpPr>
          <p:spPr>
            <a:xfrm rot="5400000">
              <a:off x="40714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9"/>
            <p:cNvSpPr/>
            <p:nvPr/>
          </p:nvSpPr>
          <p:spPr>
            <a:xfrm rot="5400000">
              <a:off x="40714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9"/>
            <p:cNvSpPr/>
            <p:nvPr/>
          </p:nvSpPr>
          <p:spPr>
            <a:xfrm rot="5400000">
              <a:off x="40714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9"/>
            <p:cNvSpPr/>
            <p:nvPr/>
          </p:nvSpPr>
          <p:spPr>
            <a:xfrm rot="5400000">
              <a:off x="3740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9"/>
            <p:cNvSpPr/>
            <p:nvPr/>
          </p:nvSpPr>
          <p:spPr>
            <a:xfrm rot="5400000">
              <a:off x="3740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9"/>
            <p:cNvSpPr/>
            <p:nvPr/>
          </p:nvSpPr>
          <p:spPr>
            <a:xfrm rot="5400000">
              <a:off x="3740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9"/>
            <p:cNvSpPr/>
            <p:nvPr/>
          </p:nvSpPr>
          <p:spPr>
            <a:xfrm rot="5400000">
              <a:off x="3740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9"/>
            <p:cNvSpPr/>
            <p:nvPr/>
          </p:nvSpPr>
          <p:spPr>
            <a:xfrm rot="5400000">
              <a:off x="307734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9"/>
            <p:cNvSpPr/>
            <p:nvPr/>
          </p:nvSpPr>
          <p:spPr>
            <a:xfrm rot="5400000">
              <a:off x="307734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9"/>
            <p:cNvSpPr/>
            <p:nvPr/>
          </p:nvSpPr>
          <p:spPr>
            <a:xfrm rot="5400000">
              <a:off x="307734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9"/>
            <p:cNvSpPr/>
            <p:nvPr/>
          </p:nvSpPr>
          <p:spPr>
            <a:xfrm rot="5400000">
              <a:off x="307734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9"/>
            <p:cNvSpPr/>
            <p:nvPr/>
          </p:nvSpPr>
          <p:spPr>
            <a:xfrm rot="5400000">
              <a:off x="738502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9"/>
            <p:cNvSpPr/>
            <p:nvPr/>
          </p:nvSpPr>
          <p:spPr>
            <a:xfrm rot="5400000">
              <a:off x="70536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9"/>
            <p:cNvSpPr/>
            <p:nvPr/>
          </p:nvSpPr>
          <p:spPr>
            <a:xfrm rot="5400000">
              <a:off x="67223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9"/>
            <p:cNvSpPr/>
            <p:nvPr/>
          </p:nvSpPr>
          <p:spPr>
            <a:xfrm rot="5400000">
              <a:off x="639097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9"/>
            <p:cNvSpPr/>
            <p:nvPr/>
          </p:nvSpPr>
          <p:spPr>
            <a:xfrm rot="5400000">
              <a:off x="605962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9"/>
            <p:cNvSpPr/>
            <p:nvPr/>
          </p:nvSpPr>
          <p:spPr>
            <a:xfrm rot="5400000">
              <a:off x="572827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9"/>
            <p:cNvSpPr/>
            <p:nvPr/>
          </p:nvSpPr>
          <p:spPr>
            <a:xfrm rot="5400000">
              <a:off x="804771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9"/>
            <p:cNvSpPr/>
            <p:nvPr/>
          </p:nvSpPr>
          <p:spPr>
            <a:xfrm rot="5400000">
              <a:off x="53969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9"/>
            <p:cNvSpPr/>
            <p:nvPr/>
          </p:nvSpPr>
          <p:spPr>
            <a:xfrm rot="5400000">
              <a:off x="77163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9"/>
            <p:cNvSpPr/>
            <p:nvPr/>
          </p:nvSpPr>
          <p:spPr>
            <a:xfrm rot="5400000">
              <a:off x="605962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9"/>
            <p:cNvSpPr/>
            <p:nvPr/>
          </p:nvSpPr>
          <p:spPr>
            <a:xfrm rot="5400000">
              <a:off x="804771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9"/>
            <p:cNvSpPr/>
            <p:nvPr/>
          </p:nvSpPr>
          <p:spPr>
            <a:xfrm rot="5400000">
              <a:off x="539692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9"/>
            <p:cNvSpPr/>
            <p:nvPr/>
          </p:nvSpPr>
          <p:spPr>
            <a:xfrm rot="5400000">
              <a:off x="77163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9"/>
            <p:cNvSpPr/>
            <p:nvPr/>
          </p:nvSpPr>
          <p:spPr>
            <a:xfrm rot="5400000">
              <a:off x="605962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9"/>
            <p:cNvSpPr/>
            <p:nvPr/>
          </p:nvSpPr>
          <p:spPr>
            <a:xfrm rot="5400000">
              <a:off x="804771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9"/>
            <p:cNvSpPr/>
            <p:nvPr/>
          </p:nvSpPr>
          <p:spPr>
            <a:xfrm rot="5400000">
              <a:off x="539692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9"/>
            <p:cNvSpPr/>
            <p:nvPr/>
          </p:nvSpPr>
          <p:spPr>
            <a:xfrm rot="5400000">
              <a:off x="77163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9"/>
            <p:cNvSpPr/>
            <p:nvPr/>
          </p:nvSpPr>
          <p:spPr>
            <a:xfrm rot="5400000">
              <a:off x="605962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9"/>
            <p:cNvSpPr/>
            <p:nvPr/>
          </p:nvSpPr>
          <p:spPr>
            <a:xfrm rot="5400000">
              <a:off x="539692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9"/>
            <p:cNvSpPr/>
            <p:nvPr/>
          </p:nvSpPr>
          <p:spPr>
            <a:xfrm rot="5400000">
              <a:off x="77163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9"/>
            <p:cNvSpPr/>
            <p:nvPr/>
          </p:nvSpPr>
          <p:spPr>
            <a:xfrm rot="5400000">
              <a:off x="605962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9"/>
            <p:cNvSpPr/>
            <p:nvPr/>
          </p:nvSpPr>
          <p:spPr>
            <a:xfrm rot="5400000">
              <a:off x="539692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9"/>
            <p:cNvSpPr/>
            <p:nvPr/>
          </p:nvSpPr>
          <p:spPr>
            <a:xfrm rot="5400000">
              <a:off x="77163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9"/>
            <p:cNvSpPr/>
            <p:nvPr/>
          </p:nvSpPr>
          <p:spPr>
            <a:xfrm rot="5400000">
              <a:off x="7385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9"/>
            <p:cNvSpPr/>
            <p:nvPr/>
          </p:nvSpPr>
          <p:spPr>
            <a:xfrm rot="5400000">
              <a:off x="7385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9"/>
            <p:cNvSpPr/>
            <p:nvPr/>
          </p:nvSpPr>
          <p:spPr>
            <a:xfrm rot="5400000">
              <a:off x="7385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9"/>
            <p:cNvSpPr/>
            <p:nvPr/>
          </p:nvSpPr>
          <p:spPr>
            <a:xfrm rot="5400000">
              <a:off x="7385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9"/>
            <p:cNvSpPr/>
            <p:nvPr/>
          </p:nvSpPr>
          <p:spPr>
            <a:xfrm rot="5400000">
              <a:off x="70537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9"/>
            <p:cNvSpPr/>
            <p:nvPr/>
          </p:nvSpPr>
          <p:spPr>
            <a:xfrm rot="5400000">
              <a:off x="70537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9"/>
            <p:cNvSpPr/>
            <p:nvPr/>
          </p:nvSpPr>
          <p:spPr>
            <a:xfrm rot="5400000">
              <a:off x="70537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9"/>
            <p:cNvSpPr/>
            <p:nvPr/>
          </p:nvSpPr>
          <p:spPr>
            <a:xfrm rot="5400000">
              <a:off x="70537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9"/>
            <p:cNvSpPr/>
            <p:nvPr/>
          </p:nvSpPr>
          <p:spPr>
            <a:xfrm rot="5400000">
              <a:off x="672235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9"/>
            <p:cNvSpPr/>
            <p:nvPr/>
          </p:nvSpPr>
          <p:spPr>
            <a:xfrm rot="5400000">
              <a:off x="672235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9"/>
            <p:cNvSpPr/>
            <p:nvPr/>
          </p:nvSpPr>
          <p:spPr>
            <a:xfrm rot="5400000">
              <a:off x="672235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9"/>
            <p:cNvSpPr/>
            <p:nvPr/>
          </p:nvSpPr>
          <p:spPr>
            <a:xfrm rot="5400000">
              <a:off x="672235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9"/>
            <p:cNvSpPr/>
            <p:nvPr/>
          </p:nvSpPr>
          <p:spPr>
            <a:xfrm rot="5400000">
              <a:off x="6391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9"/>
            <p:cNvSpPr/>
            <p:nvPr/>
          </p:nvSpPr>
          <p:spPr>
            <a:xfrm rot="5400000">
              <a:off x="6391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9"/>
            <p:cNvSpPr/>
            <p:nvPr/>
          </p:nvSpPr>
          <p:spPr>
            <a:xfrm rot="5400000">
              <a:off x="6391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9"/>
            <p:cNvSpPr/>
            <p:nvPr/>
          </p:nvSpPr>
          <p:spPr>
            <a:xfrm rot="5400000">
              <a:off x="6391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9"/>
            <p:cNvSpPr/>
            <p:nvPr/>
          </p:nvSpPr>
          <p:spPr>
            <a:xfrm rot="5400000">
              <a:off x="8047711"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9"/>
            <p:cNvSpPr/>
            <p:nvPr/>
          </p:nvSpPr>
          <p:spPr>
            <a:xfrm rot="5400000">
              <a:off x="8047711"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9"/>
            <p:cNvSpPr/>
            <p:nvPr/>
          </p:nvSpPr>
          <p:spPr>
            <a:xfrm rot="5400000">
              <a:off x="5728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9"/>
            <p:cNvSpPr/>
            <p:nvPr/>
          </p:nvSpPr>
          <p:spPr>
            <a:xfrm rot="5400000">
              <a:off x="5728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9"/>
            <p:cNvSpPr/>
            <p:nvPr/>
          </p:nvSpPr>
          <p:spPr>
            <a:xfrm rot="5400000">
              <a:off x="5728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9"/>
            <p:cNvSpPr/>
            <p:nvPr/>
          </p:nvSpPr>
          <p:spPr>
            <a:xfrm rot="5400000">
              <a:off x="5728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9"/>
            <p:cNvSpPr/>
            <p:nvPr/>
          </p:nvSpPr>
          <p:spPr>
            <a:xfrm rot="5400000">
              <a:off x="90418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9"/>
            <p:cNvSpPr/>
            <p:nvPr/>
          </p:nvSpPr>
          <p:spPr>
            <a:xfrm rot="5400000">
              <a:off x="87105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9"/>
            <p:cNvSpPr/>
            <p:nvPr/>
          </p:nvSpPr>
          <p:spPr>
            <a:xfrm rot="5400000">
              <a:off x="837920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9"/>
            <p:cNvSpPr/>
            <p:nvPr/>
          </p:nvSpPr>
          <p:spPr>
            <a:xfrm rot="5400000">
              <a:off x="90418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9"/>
            <p:cNvSpPr/>
            <p:nvPr/>
          </p:nvSpPr>
          <p:spPr>
            <a:xfrm rot="5400000">
              <a:off x="837920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9"/>
            <p:cNvSpPr/>
            <p:nvPr/>
          </p:nvSpPr>
          <p:spPr>
            <a:xfrm rot="5400000">
              <a:off x="90418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9"/>
            <p:cNvSpPr/>
            <p:nvPr/>
          </p:nvSpPr>
          <p:spPr>
            <a:xfrm rot="5400000">
              <a:off x="837920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9"/>
            <p:cNvSpPr/>
            <p:nvPr/>
          </p:nvSpPr>
          <p:spPr>
            <a:xfrm rot="5400000">
              <a:off x="90418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9"/>
            <p:cNvSpPr/>
            <p:nvPr/>
          </p:nvSpPr>
          <p:spPr>
            <a:xfrm rot="5400000">
              <a:off x="8379201"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9"/>
            <p:cNvSpPr/>
            <p:nvPr/>
          </p:nvSpPr>
          <p:spPr>
            <a:xfrm rot="5400000">
              <a:off x="90418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9"/>
            <p:cNvSpPr/>
            <p:nvPr/>
          </p:nvSpPr>
          <p:spPr>
            <a:xfrm rot="5400000">
              <a:off x="8379201"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9"/>
            <p:cNvSpPr/>
            <p:nvPr/>
          </p:nvSpPr>
          <p:spPr>
            <a:xfrm rot="5400000">
              <a:off x="87105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9"/>
            <p:cNvSpPr/>
            <p:nvPr/>
          </p:nvSpPr>
          <p:spPr>
            <a:xfrm rot="5400000">
              <a:off x="87105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9"/>
            <p:cNvSpPr/>
            <p:nvPr/>
          </p:nvSpPr>
          <p:spPr>
            <a:xfrm rot="5400000">
              <a:off x="87105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9"/>
            <p:cNvSpPr/>
            <p:nvPr/>
          </p:nvSpPr>
          <p:spPr>
            <a:xfrm rot="5400000">
              <a:off x="87105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52" name="Google Shape;3652;p29"/>
          <p:cNvPicPr preferRelativeResize="0"/>
          <p:nvPr/>
        </p:nvPicPr>
        <p:blipFill>
          <a:blip r:embed="rId2">
            <a:alphaModFix/>
          </a:blip>
          <a:stretch>
            <a:fillRect/>
          </a:stretch>
        </p:blipFill>
        <p:spPr>
          <a:xfrm>
            <a:off x="5477000" y="76200"/>
            <a:ext cx="3590799" cy="32243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FF03-4E96-C0DF-E7B3-B9A15C5CD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4B536-9626-2D73-2533-9E8678984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02516-683C-BA66-319F-09C1000E2F58}"/>
              </a:ext>
            </a:extLst>
          </p:cNvPr>
          <p:cNvSpPr>
            <a:spLocks noGrp="1"/>
          </p:cNvSpPr>
          <p:nvPr>
            <p:ph type="dt" sz="half" idx="10"/>
          </p:nvPr>
        </p:nvSpPr>
        <p:spPr/>
        <p:txBody>
          <a:bodyPr/>
          <a:lstStyle/>
          <a:p>
            <a:fld id="{11843A75-D898-4DB4-98C7-2298189557FA}" type="datetimeFigureOut">
              <a:rPr lang="en-US" smtClean="0"/>
              <a:t>12/2/2023</a:t>
            </a:fld>
            <a:endParaRPr lang="en-US"/>
          </a:p>
        </p:txBody>
      </p:sp>
      <p:sp>
        <p:nvSpPr>
          <p:cNvPr id="5" name="Footer Placeholder 4">
            <a:extLst>
              <a:ext uri="{FF2B5EF4-FFF2-40B4-BE49-F238E27FC236}">
                <a16:creationId xmlns:a16="http://schemas.microsoft.com/office/drawing/2014/main" id="{EF7D780B-92EA-42F9-A34C-8C949BD14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7C7F6-D3CE-5082-28BD-B304A18A4D20}"/>
              </a:ext>
            </a:extLst>
          </p:cNvPr>
          <p:cNvSpPr>
            <a:spLocks noGrp="1"/>
          </p:cNvSpPr>
          <p:nvPr>
            <p:ph type="sldNum" sz="quarter" idx="12"/>
          </p:nvPr>
        </p:nvSpPr>
        <p:spPr/>
        <p:txBody>
          <a:bodyPr/>
          <a:lstStyle/>
          <a:p>
            <a:fld id="{73638034-68F8-4064-B98B-22D48439C86C}" type="slidenum">
              <a:rPr lang="en-US" smtClean="0"/>
              <a:t>‹#›</a:t>
            </a:fld>
            <a:endParaRPr lang="en-US"/>
          </a:p>
        </p:txBody>
      </p:sp>
    </p:spTree>
    <p:extLst>
      <p:ext uri="{BB962C8B-B14F-4D97-AF65-F5344CB8AC3E}">
        <p14:creationId xmlns:p14="http://schemas.microsoft.com/office/powerpoint/2010/main" val="1808917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3"/>
              </a:buClr>
              <a:buSzPts val="2800"/>
              <a:buFont typeface="Aldrich"/>
              <a:buNone/>
              <a:defRPr sz="2800" b="1">
                <a:solidFill>
                  <a:schemeClr val="accent3"/>
                </a:solidFill>
                <a:latin typeface="Aldrich"/>
                <a:ea typeface="Aldrich"/>
                <a:cs typeface="Aldrich"/>
                <a:sym typeface="Aldrich"/>
              </a:defRPr>
            </a:lvl1pPr>
            <a:lvl2pPr lvl="1">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2pPr>
            <a:lvl3pPr lvl="2">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3pPr>
            <a:lvl4pPr lvl="3">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4pPr>
            <a:lvl5pPr lvl="4">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5pPr>
            <a:lvl6pPr lvl="5">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6pPr>
            <a:lvl7pPr lvl="6">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7pPr>
            <a:lvl8pPr lvl="7">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8pPr>
            <a:lvl9pPr lvl="8">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1pPr>
            <a:lvl2pPr marL="914400" lvl="1"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2pPr>
            <a:lvl3pPr marL="1371600" lvl="2"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3pPr>
            <a:lvl4pPr marL="1828800" lvl="3"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4pPr>
            <a:lvl5pPr marL="2286000" lvl="4"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5pPr>
            <a:lvl6pPr marL="2743200" lvl="5"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6pPr>
            <a:lvl7pPr marL="3200400" lvl="6"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7pPr>
            <a:lvl8pPr marL="3657600" lvl="7"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8pPr>
            <a:lvl9pPr marL="4114800" lvl="8"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4" r:id="rId3"/>
    <p:sldLayoutId id="2147483675" r:id="rId4"/>
    <p:sldLayoutId id="214748368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sp>
        <p:nvSpPr>
          <p:cNvPr id="3663" name="Google Shape;3663;p33"/>
          <p:cNvSpPr txBox="1">
            <a:spLocks noGrp="1"/>
          </p:cNvSpPr>
          <p:nvPr>
            <p:ph type="ctrTitle"/>
          </p:nvPr>
        </p:nvSpPr>
        <p:spPr>
          <a:xfrm>
            <a:off x="713225" y="705975"/>
            <a:ext cx="8264520" cy="2940600"/>
          </a:xfrm>
          <a:prstGeom prst="rect">
            <a:avLst/>
          </a:prstGeom>
        </p:spPr>
        <p:txBody>
          <a:bodyPr spcFirstLastPara="1" wrap="square" lIns="0" tIns="91425" rIns="91425" bIns="91425" anchor="ctr" anchorCtr="0">
            <a:noAutofit/>
          </a:bodyPr>
          <a:lstStyle/>
          <a:p>
            <a:pPr lvl="0"/>
            <a:r>
              <a:rPr lang="en-US" dirty="0" smtClean="0"/>
              <a:t>Transaction </a:t>
            </a:r>
            <a:r>
              <a:rPr lang="en-US" dirty="0"/>
              <a:t>Management </a:t>
            </a:r>
            <a:endParaRPr dirty="0"/>
          </a:p>
        </p:txBody>
      </p:sp>
      <p:sp>
        <p:nvSpPr>
          <p:cNvPr id="3664" name="Google Shape;3664;p33"/>
          <p:cNvSpPr txBox="1">
            <a:spLocks noGrp="1"/>
          </p:cNvSpPr>
          <p:nvPr>
            <p:ph type="subTitle" idx="1"/>
          </p:nvPr>
        </p:nvSpPr>
        <p:spPr>
          <a:xfrm>
            <a:off x="0" y="4484100"/>
            <a:ext cx="5119539" cy="659400"/>
          </a:xfrm>
          <a:prstGeom prst="rect">
            <a:avLst/>
          </a:prstGeom>
        </p:spPr>
        <p:txBody>
          <a:bodyPr spcFirstLastPara="1" wrap="square" lIns="91425" tIns="91425" rIns="91425" bIns="91425" anchor="ctr" anchorCtr="0">
            <a:noAutofit/>
          </a:bodyPr>
          <a:lstStyle/>
          <a:p>
            <a:pPr marL="0" lvl="0" indent="0"/>
            <a:r>
              <a:rPr lang="en-US" dirty="0" err="1"/>
              <a:t>Levente</a:t>
            </a:r>
            <a:r>
              <a:rPr lang="en-US" dirty="0"/>
              <a:t> </a:t>
            </a:r>
            <a:r>
              <a:rPr lang="en-US" dirty="0" err="1"/>
              <a:t>Erős</a:t>
            </a:r>
            <a:r>
              <a:rPr lang="en-US" dirty="0"/>
              <a:t> – eros@db.bme.hu </a:t>
            </a:r>
          </a:p>
          <a:p>
            <a:pPr marL="0" lvl="0" indent="0"/>
            <a:r>
              <a:rPr lang="en-US" dirty="0"/>
              <a:t>Ruba </a:t>
            </a:r>
            <a:r>
              <a:rPr lang="en-US" dirty="0" err="1"/>
              <a:t>AlMahasneh</a:t>
            </a:r>
            <a:r>
              <a:rPr lang="en-US" dirty="0"/>
              <a:t> - mahasnehr@gsuite.tmit.bme.hu </a:t>
            </a:r>
            <a:endParaRPr dirty="0"/>
          </a:p>
        </p:txBody>
      </p:sp>
      <p:pic>
        <p:nvPicPr>
          <p:cNvPr id="3666" name="Google Shape;3666;p33">
            <a:hlinkClick r:id="" action="ppaction://hlinkshowjump?jump=nextslide"/>
          </p:cNvPr>
          <p:cNvPicPr preferRelativeResize="0"/>
          <p:nvPr/>
        </p:nvPicPr>
        <p:blipFill>
          <a:blip r:embed="rId3">
            <a:alphaModFix/>
          </a:blip>
          <a:stretch>
            <a:fillRect/>
          </a:stretch>
        </p:blipFill>
        <p:spPr>
          <a:xfrm>
            <a:off x="4306925" y="-148012"/>
            <a:ext cx="760599" cy="1375027"/>
          </a:xfrm>
          <a:prstGeom prst="rect">
            <a:avLst/>
          </a:prstGeom>
          <a:noFill/>
          <a:ln>
            <a:noFill/>
          </a:ln>
        </p:spPr>
      </p:pic>
      <p:sp>
        <p:nvSpPr>
          <p:cNvPr id="3" name="Rectangle 2"/>
          <p:cNvSpPr/>
          <p:nvPr/>
        </p:nvSpPr>
        <p:spPr>
          <a:xfrm>
            <a:off x="534156" y="385611"/>
            <a:ext cx="3393608" cy="553998"/>
          </a:xfrm>
          <a:prstGeom prst="rect">
            <a:avLst/>
          </a:prstGeom>
        </p:spPr>
        <p:txBody>
          <a:bodyPr wrap="square">
            <a:spAutoFit/>
          </a:bodyPr>
          <a:lstStyle/>
          <a:p>
            <a:r>
              <a:rPr lang="en-US" sz="3000" b="1" dirty="0">
                <a:ln w="13462">
                  <a:solidFill>
                    <a:schemeClr val="bg1"/>
                  </a:solidFill>
                  <a:prstDash val="solid"/>
                </a:ln>
                <a:solidFill>
                  <a:schemeClr val="tx1"/>
                </a:solidFill>
                <a:effectLst>
                  <a:outerShdw dist="38100" dir="2700000" algn="bl" rotWithShape="0">
                    <a:schemeClr val="accent5"/>
                  </a:outerShdw>
                </a:effectLst>
                <a:latin typeface="Arial Black" panose="020B0A04020102020204" pitchFamily="34" charset="0"/>
              </a:rPr>
              <a:t>Databases</a:t>
            </a:r>
            <a:endParaRPr lang="en-US" sz="3000" dirty="0">
              <a:solidFill>
                <a:schemeClr val="tx1"/>
              </a:solidFill>
              <a:latin typeface="Arial Black" panose="020B0A04020102020204" pitchFamily="34" charset="0"/>
            </a:endParaRPr>
          </a:p>
        </p:txBody>
      </p:sp>
      <p:pic>
        <p:nvPicPr>
          <p:cNvPr id="7" name="Picture 6"/>
          <p:cNvPicPr>
            <a:picLocks noChangeAspect="1"/>
          </p:cNvPicPr>
          <p:nvPr/>
        </p:nvPicPr>
        <p:blipFill>
          <a:blip r:embed="rId4"/>
          <a:stretch>
            <a:fillRect/>
          </a:stretch>
        </p:blipFill>
        <p:spPr>
          <a:xfrm>
            <a:off x="8210550" y="4257675"/>
            <a:ext cx="933450" cy="885825"/>
          </a:xfrm>
          <a:prstGeom prst="rect">
            <a:avLst/>
          </a:prstGeom>
        </p:spPr>
      </p:pic>
      <p:sp>
        <p:nvSpPr>
          <p:cNvPr id="8" name="TextBox 7"/>
          <p:cNvSpPr txBox="1"/>
          <p:nvPr/>
        </p:nvSpPr>
        <p:spPr>
          <a:xfrm>
            <a:off x="6767945" y="4831625"/>
            <a:ext cx="1340211" cy="307777"/>
          </a:xfrm>
          <a:prstGeom prst="rect">
            <a:avLst/>
          </a:prstGeom>
          <a:noFill/>
        </p:spPr>
        <p:txBody>
          <a:bodyPr wrap="square" rtlCol="0">
            <a:spAutoFit/>
          </a:bodyPr>
          <a:lstStyle/>
          <a:p>
            <a:r>
              <a:rPr lang="en-US" dirty="0" smtClean="0"/>
              <a:t>Part one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24537" y="1052945"/>
            <a:ext cx="7408081" cy="3613226"/>
          </a:xfrm>
          <a:prstGeom prst="rect">
            <a:avLst/>
          </a:prstGeom>
        </p:spPr>
      </p:pic>
      <p:sp>
        <p:nvSpPr>
          <p:cNvPr id="3" name="Title 1"/>
          <p:cNvSpPr>
            <a:spLocks noGrp="1"/>
          </p:cNvSpPr>
          <p:nvPr>
            <p:ph type="title"/>
          </p:nvPr>
        </p:nvSpPr>
        <p:spPr>
          <a:xfrm>
            <a:off x="311700" y="424243"/>
            <a:ext cx="8520600" cy="572700"/>
          </a:xfrm>
        </p:spPr>
        <p:txBody>
          <a:bodyPr/>
          <a:lstStyle/>
          <a:p>
            <a:r>
              <a:rPr lang="en-US" dirty="0" err="1">
                <a:latin typeface="Times New Roman" panose="02020603050405020304" pitchFamily="18" charset="0"/>
                <a:cs typeface="Times New Roman" panose="02020603050405020304" pitchFamily="18" charset="0"/>
              </a:rPr>
              <a:t>Serializability</a:t>
            </a:r>
            <a:r>
              <a:rPr lang="en-US" dirty="0">
                <a:latin typeface="Times New Roman" panose="02020603050405020304" pitchFamily="18" charset="0"/>
                <a:cs typeface="Times New Roman" panose="02020603050405020304" pitchFamily="18" charset="0"/>
              </a:rPr>
              <a:t> of Schedules </a:t>
            </a:r>
          </a:p>
        </p:txBody>
      </p:sp>
    </p:spTree>
    <p:extLst>
      <p:ext uri="{BB962C8B-B14F-4D97-AF65-F5344CB8AC3E}">
        <p14:creationId xmlns:p14="http://schemas.microsoft.com/office/powerpoint/2010/main" val="1086192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Discussion</a:t>
            </a:r>
          </a:p>
        </p:txBody>
      </p:sp>
      <p:sp>
        <p:nvSpPr>
          <p:cNvPr id="3" name="Content Placeholder 2"/>
          <p:cNvSpPr>
            <a:spLocks noGrp="1"/>
          </p:cNvSpPr>
          <p:nvPr>
            <p:ph idx="1"/>
          </p:nvPr>
        </p:nvSpPr>
        <p:spPr>
          <a:xfrm>
            <a:off x="628650" y="1097281"/>
            <a:ext cx="7886700" cy="3535442"/>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It is possible to prevent the schedule of Figure section (c) from occurring by having all transactions lock before reading it.</a:t>
            </a:r>
          </a:p>
          <a:p>
            <a:pPr algn="just"/>
            <a:r>
              <a:rPr lang="en-US" sz="2000" dirty="0">
                <a:solidFill>
                  <a:schemeClr val="tx1"/>
                </a:solidFill>
                <a:latin typeface="Times New Roman" panose="02020603050405020304" pitchFamily="18" charset="0"/>
                <a:cs typeface="Times New Roman" panose="02020603050405020304" pitchFamily="18" charset="0"/>
              </a:rPr>
              <a:t>In Figure section (a) we see </a:t>
            </a:r>
            <a:r>
              <a:rPr lang="en-US" sz="2000" b="1" i="1" dirty="0">
                <a:solidFill>
                  <a:schemeClr val="tx1"/>
                </a:solidFill>
                <a:latin typeface="Times New Roman" panose="02020603050405020304" pitchFamily="18" charset="0"/>
                <a:cs typeface="Times New Roman" panose="02020603050405020304" pitchFamily="18" charset="0"/>
              </a:rPr>
              <a:t>serial</a:t>
            </a:r>
            <a:r>
              <a:rPr lang="en-US" sz="2000" dirty="0">
                <a:solidFill>
                  <a:schemeClr val="tx1"/>
                </a:solidFill>
                <a:latin typeface="Times New Roman" panose="02020603050405020304" pitchFamily="18" charset="0"/>
                <a:cs typeface="Times New Roman" panose="02020603050405020304" pitchFamily="18" charset="0"/>
              </a:rPr>
              <a:t> schedule, and in Figure section (b) is </a:t>
            </a:r>
            <a:r>
              <a:rPr lang="en-US" sz="2000" b="1" i="1" dirty="0">
                <a:solidFill>
                  <a:schemeClr val="tx1"/>
                </a:solidFill>
                <a:latin typeface="Times New Roman" panose="02020603050405020304" pitchFamily="18" charset="0"/>
                <a:cs typeface="Times New Roman" panose="02020603050405020304" pitchFamily="18" charset="0"/>
              </a:rPr>
              <a:t>serializable</a:t>
            </a:r>
            <a:r>
              <a:rPr lang="en-US" sz="2000" dirty="0">
                <a:solidFill>
                  <a:schemeClr val="tx1"/>
                </a:solidFill>
                <a:latin typeface="Times New Roman" panose="02020603050405020304" pitchFamily="18" charset="0"/>
                <a:cs typeface="Times New Roman" panose="02020603050405020304" pitchFamily="18" charset="0"/>
              </a:rPr>
              <a:t>, but not serial, schedule. Figure section (c) shows </a:t>
            </a:r>
            <a:r>
              <a:rPr lang="en-US" sz="2000" b="1" i="1" dirty="0">
                <a:solidFill>
                  <a:schemeClr val="tx1"/>
                </a:solidFill>
                <a:latin typeface="Times New Roman" panose="02020603050405020304" pitchFamily="18" charset="0"/>
                <a:cs typeface="Times New Roman" panose="02020603050405020304" pitchFamily="18" charset="0"/>
              </a:rPr>
              <a:t>non-serializable</a:t>
            </a:r>
            <a:r>
              <a:rPr lang="en-US" sz="2000" dirty="0">
                <a:solidFill>
                  <a:schemeClr val="tx1"/>
                </a:solidFill>
                <a:latin typeface="Times New Roman" panose="02020603050405020304" pitchFamily="18" charset="0"/>
                <a:cs typeface="Times New Roman" panose="02020603050405020304" pitchFamily="18" charset="0"/>
              </a:rPr>
              <a:t> schedule.</a:t>
            </a:r>
          </a:p>
          <a:p>
            <a:pPr algn="just"/>
            <a:r>
              <a:rPr lang="en-US" sz="2000" dirty="0">
                <a:solidFill>
                  <a:schemeClr val="tx1"/>
                </a:solidFill>
                <a:latin typeface="Times New Roman" panose="02020603050405020304" pitchFamily="18" charset="0"/>
                <a:cs typeface="Times New Roman" panose="02020603050405020304" pitchFamily="18" charset="0"/>
              </a:rPr>
              <a:t>Recall that we have </a:t>
            </a:r>
            <a:r>
              <a:rPr lang="en-US" sz="2000" b="1" i="1" dirty="0">
                <a:solidFill>
                  <a:schemeClr val="tx1"/>
                </a:solidFill>
                <a:latin typeface="Times New Roman" panose="02020603050405020304" pitchFamily="18" charset="0"/>
                <a:cs typeface="Times New Roman" panose="02020603050405020304" pitchFamily="18" charset="0"/>
              </a:rPr>
              <a:t>defined schedule to be serializable if its effect is equivalent to that of serial schedule. </a:t>
            </a:r>
            <a:r>
              <a:rPr lang="en-US" sz="2000" dirty="0">
                <a:solidFill>
                  <a:schemeClr val="tx1"/>
                </a:solidFill>
                <a:latin typeface="Times New Roman" panose="02020603050405020304" pitchFamily="18" charset="0"/>
                <a:cs typeface="Times New Roman" panose="02020603050405020304" pitchFamily="18" charset="0"/>
              </a:rPr>
              <a:t>However, it is not possible to test whether two schedules have the same effect for all initial values of the items, if arbitrary </a:t>
            </a:r>
            <a:r>
              <a:rPr lang="en-US" sz="2000" dirty="0" smtClean="0">
                <a:solidFill>
                  <a:schemeClr val="tx1"/>
                </a:solidFill>
                <a:latin typeface="Times New Roman" panose="02020603050405020304" pitchFamily="18" charset="0"/>
                <a:cs typeface="Times New Roman" panose="02020603050405020304" pitchFamily="18" charset="0"/>
              </a:rPr>
              <a:t>steps </a:t>
            </a:r>
            <a:r>
              <a:rPr lang="en-US" sz="2000" dirty="0">
                <a:solidFill>
                  <a:schemeClr val="tx1"/>
                </a:solidFill>
                <a:latin typeface="Times New Roman" panose="02020603050405020304" pitchFamily="18" charset="0"/>
                <a:cs typeface="Times New Roman" panose="02020603050405020304" pitchFamily="18" charset="0"/>
              </a:rPr>
              <a:t>on the items are allowed, and there are an infinity of possible initial values. We assume that values cannot be the same unless they are produced by </a:t>
            </a:r>
            <a:r>
              <a:rPr lang="en-US" sz="2000" dirty="0" smtClean="0">
                <a:solidFill>
                  <a:srgbClr val="FF0000"/>
                </a:solidFill>
                <a:latin typeface="Times New Roman" panose="02020603050405020304" pitchFamily="18" charset="0"/>
                <a:cs typeface="Times New Roman" panose="02020603050405020304" pitchFamily="18" charset="0"/>
              </a:rPr>
              <a:t>exactly</a:t>
            </a: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dirty="0">
                <a:solidFill>
                  <a:schemeClr val="tx1"/>
                </a:solidFill>
                <a:latin typeface="Times New Roman" panose="02020603050405020304" pitchFamily="18" charset="0"/>
                <a:cs typeface="Times New Roman" panose="02020603050405020304" pitchFamily="18" charset="0"/>
              </a:rPr>
              <a:t>same </a:t>
            </a:r>
            <a:r>
              <a:rPr lang="en-US" sz="2000" b="1" i="1" dirty="0">
                <a:solidFill>
                  <a:schemeClr val="tx1"/>
                </a:solidFill>
                <a:latin typeface="Times New Roman" panose="02020603050405020304" pitchFamily="18" charset="0"/>
                <a:cs typeface="Times New Roman" panose="02020603050405020304" pitchFamily="18" charset="0"/>
              </a:rPr>
              <a:t>sequence</a:t>
            </a:r>
            <a:r>
              <a:rPr lang="en-US" sz="2000" dirty="0">
                <a:solidFill>
                  <a:schemeClr val="tx1"/>
                </a:solidFill>
                <a:latin typeface="Times New Roman" panose="02020603050405020304" pitchFamily="18" charset="0"/>
                <a:cs typeface="Times New Roman" panose="02020603050405020304" pitchFamily="18" charset="0"/>
              </a:rPr>
              <a:t> of </a:t>
            </a:r>
            <a:r>
              <a:rPr lang="en-US" sz="2000" dirty="0" smtClean="0">
                <a:solidFill>
                  <a:schemeClr val="tx1"/>
                </a:solidFill>
                <a:latin typeface="Times New Roman" panose="02020603050405020304" pitchFamily="18" charset="0"/>
                <a:cs typeface="Times New Roman" panose="02020603050405020304" pitchFamily="18" charset="0"/>
              </a:rPr>
              <a:t>steps.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49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0007-AFA6-51F1-E95A-52D39E32BD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Concurrency Control</a:t>
            </a:r>
          </a:p>
        </p:txBody>
      </p:sp>
      <p:sp>
        <p:nvSpPr>
          <p:cNvPr id="3" name="Content Placeholder 2">
            <a:extLst>
              <a:ext uri="{FF2B5EF4-FFF2-40B4-BE49-F238E27FC236}">
                <a16:creationId xmlns:a16="http://schemas.microsoft.com/office/drawing/2014/main" id="{917EE6D4-90FC-A6EC-C53D-68FB100F6126}"/>
              </a:ext>
            </a:extLst>
          </p:cNvPr>
          <p:cNvSpPr>
            <a:spLocks noGrp="1"/>
          </p:cNvSpPr>
          <p:nvPr>
            <p:ph idx="1"/>
          </p:nvPr>
        </p:nvSpPr>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It is the management of two simultaneous </a:t>
            </a:r>
            <a:r>
              <a:rPr lang="en-US" sz="2000" dirty="0" smtClean="0">
                <a:solidFill>
                  <a:srgbClr val="000000"/>
                </a:solidFill>
                <a:latin typeface="Times New Roman" panose="02020603050405020304" pitchFamily="18" charset="0"/>
                <a:cs typeface="Times New Roman" panose="02020603050405020304" pitchFamily="18" charset="0"/>
              </a:rPr>
              <a:t>transactions to </a:t>
            </a:r>
            <a:r>
              <a:rPr lang="en-US" sz="2000" dirty="0">
                <a:solidFill>
                  <a:srgbClr val="000000"/>
                </a:solidFill>
                <a:latin typeface="Times New Roman" panose="02020603050405020304" pitchFamily="18" charset="0"/>
                <a:cs typeface="Times New Roman" panose="02020603050405020304" pitchFamily="18" charset="0"/>
              </a:rPr>
              <a:t>execute without conflicts between each other </a:t>
            </a:r>
            <a:r>
              <a:rPr lang="en-US" sz="2000" dirty="0" smtClean="0">
                <a:solidFill>
                  <a:srgbClr val="000000"/>
                </a:solidFill>
                <a:latin typeface="Times New Roman" panose="02020603050405020304" pitchFamily="18" charset="0"/>
                <a:cs typeface="Times New Roman" panose="02020603050405020304" pitchFamily="18" charset="0"/>
              </a:rPr>
              <a:t>(such </a:t>
            </a:r>
            <a:r>
              <a:rPr lang="en-US" sz="2000" dirty="0">
                <a:solidFill>
                  <a:srgbClr val="000000"/>
                </a:solidFill>
                <a:latin typeface="Times New Roman" panose="02020603050405020304" pitchFamily="18" charset="0"/>
                <a:cs typeface="Times New Roman" panose="02020603050405020304" pitchFamily="18" charset="0"/>
              </a:rPr>
              <a:t>as in multiuser systems</a:t>
            </a:r>
            <a:r>
              <a:rPr lang="en-US" sz="2000" dirty="0" smtClean="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The simultaneous execution of transactions over shared databases can create several data integrity and consistency problems. How? </a:t>
            </a:r>
            <a:endParaRPr lang="en-US" sz="2000" dirty="0" smtClean="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What advantages of concurrency control you can think of?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890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D30B-7B4E-A3DF-4E94-530B7D8C907D}"/>
              </a:ext>
            </a:extLst>
          </p:cNvPr>
          <p:cNvSpPr>
            <a:spLocks noGrp="1"/>
          </p:cNvSpPr>
          <p:nvPr>
            <p:ph type="title"/>
          </p:nvPr>
        </p:nvSpPr>
        <p:spPr>
          <a:xfrm>
            <a:off x="311700" y="445024"/>
            <a:ext cx="8520600" cy="891939"/>
          </a:xfrm>
        </p:spPr>
        <p:txBody>
          <a:bodyPr/>
          <a:lstStyle/>
          <a:p>
            <a:r>
              <a:rPr lang="en-US" dirty="0">
                <a:latin typeface="Times New Roman" panose="02020603050405020304" pitchFamily="18" charset="0"/>
                <a:cs typeface="Times New Roman" panose="02020603050405020304" pitchFamily="18" charset="0"/>
              </a:rPr>
              <a:t>Concurrency Possible Problems [Cases to avoid with </a:t>
            </a:r>
            <a:r>
              <a:rPr lang="en-US" dirty="0" smtClean="0">
                <a:latin typeface="Times New Roman" panose="02020603050405020304" pitchFamily="18" charset="0"/>
                <a:cs typeface="Times New Roman" panose="02020603050405020304" pitchFamily="18" charset="0"/>
              </a:rPr>
              <a:t>schedules-Problems with schedules ]: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7781F2-9CE4-07D6-0956-71FCF1F2FD66}"/>
              </a:ext>
            </a:extLst>
          </p:cNvPr>
          <p:cNvSpPr>
            <a:spLocks noGrp="1"/>
          </p:cNvSpPr>
          <p:nvPr>
            <p:ph idx="1"/>
          </p:nvPr>
        </p:nvSpPr>
        <p:spPr>
          <a:xfrm>
            <a:off x="311700" y="1489363"/>
            <a:ext cx="4634373" cy="3079511"/>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Uncommitted Dependency or </a:t>
            </a:r>
            <a:r>
              <a:rPr lang="en-US" sz="2000" b="1" dirty="0">
                <a:solidFill>
                  <a:srgbClr val="000000"/>
                </a:solidFill>
                <a:latin typeface="Times New Roman" panose="02020603050405020304" pitchFamily="18" charset="0"/>
                <a:cs typeface="Times New Roman" panose="02020603050405020304" pitchFamily="18" charset="0"/>
              </a:rPr>
              <a:t>dirty</a:t>
            </a:r>
            <a:r>
              <a:rPr lang="en-US" sz="2000" dirty="0">
                <a:solidFill>
                  <a:srgbClr val="000000"/>
                </a:solidFill>
                <a:latin typeface="Times New Roman" panose="02020603050405020304" pitchFamily="18" charset="0"/>
                <a:cs typeface="Times New Roman" panose="02020603050405020304" pitchFamily="18" charset="0"/>
              </a:rPr>
              <a:t> read problem </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Inconsistent retrievals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23509" y="1489363"/>
            <a:ext cx="4620491" cy="3654137"/>
          </a:xfrm>
          <a:prstGeom prst="rect">
            <a:avLst/>
          </a:prstGeom>
        </p:spPr>
      </p:pic>
    </p:spTree>
    <p:extLst>
      <p:ext uri="{BB962C8B-B14F-4D97-AF65-F5344CB8AC3E}">
        <p14:creationId xmlns:p14="http://schemas.microsoft.com/office/powerpoint/2010/main" val="1921574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Lost Updates</a:t>
            </a:r>
            <a:br>
              <a:rPr lang="en-US" dirty="0">
                <a:solidFill>
                  <a:schemeClr val="accent2">
                    <a:lumMod val="75000"/>
                  </a:schemeClr>
                </a:solidFill>
                <a:latin typeface="Times New Roman" panose="02020603050405020304" pitchFamily="18" charset="0"/>
                <a:cs typeface="Times New Roman" panose="02020603050405020304" pitchFamily="18" charset="0"/>
              </a:rPr>
            </a:br>
            <a:endParaRPr lang="en-US" dirty="0">
              <a:solidFill>
                <a:schemeClr val="accent2">
                  <a:lumMod val="75000"/>
                </a:schemeClr>
              </a:solidFill>
            </a:endParaRPr>
          </a:p>
        </p:txBody>
      </p:sp>
      <p:sp>
        <p:nvSpPr>
          <p:cNvPr id="3" name="Content Placeholder 2"/>
          <p:cNvSpPr>
            <a:spLocks noGrp="1"/>
          </p:cNvSpPr>
          <p:nvPr>
            <p:ph idx="1"/>
          </p:nvPr>
        </p:nvSpPr>
        <p:spPr>
          <a:xfrm>
            <a:off x="311700" y="1152475"/>
            <a:ext cx="5922846" cy="3416400"/>
          </a:xfrm>
        </p:spPr>
        <p:txBody>
          <a:bodyPr/>
          <a:lstStyle/>
          <a:p>
            <a:pPr fontAlgn="base"/>
            <a:r>
              <a:rPr lang="en-US" sz="2000" dirty="0">
                <a:solidFill>
                  <a:schemeClr val="tx1"/>
                </a:solidFill>
                <a:latin typeface="Times New Roman" panose="02020603050405020304" pitchFamily="18" charset="0"/>
                <a:cs typeface="Times New Roman" panose="02020603050405020304" pitchFamily="18" charset="0"/>
              </a:rPr>
              <a:t>T1 reads the value of A (= 10 say).</a:t>
            </a:r>
          </a:p>
          <a:p>
            <a:pPr fontAlgn="base"/>
            <a:r>
              <a:rPr lang="en-US" sz="2000" dirty="0">
                <a:solidFill>
                  <a:schemeClr val="tx1"/>
                </a:solidFill>
                <a:latin typeface="Times New Roman" panose="02020603050405020304" pitchFamily="18" charset="0"/>
                <a:cs typeface="Times New Roman" panose="02020603050405020304" pitchFamily="18" charset="0"/>
              </a:rPr>
              <a:t>T2 updates the value to A (= 15 say) in the buffer.</a:t>
            </a:r>
          </a:p>
          <a:p>
            <a:pPr fontAlgn="base"/>
            <a:r>
              <a:rPr lang="en-US" sz="2000" dirty="0">
                <a:solidFill>
                  <a:schemeClr val="tx1"/>
                </a:solidFill>
                <a:latin typeface="Times New Roman" panose="02020603050405020304" pitchFamily="18" charset="0"/>
                <a:cs typeface="Times New Roman" panose="02020603050405020304" pitchFamily="18" charset="0"/>
              </a:rPr>
              <a:t>T2 does blind write A = 25 (write without read) in the buffer.</a:t>
            </a:r>
          </a:p>
          <a:p>
            <a:pPr fontAlgn="base"/>
            <a:r>
              <a:rPr lang="en-US" sz="2000" dirty="0">
                <a:solidFill>
                  <a:schemeClr val="tx1"/>
                </a:solidFill>
                <a:latin typeface="Times New Roman" panose="02020603050405020304" pitchFamily="18" charset="0"/>
                <a:cs typeface="Times New Roman" panose="02020603050405020304" pitchFamily="18" charset="0"/>
              </a:rPr>
              <a:t>T2 commits.</a:t>
            </a:r>
          </a:p>
          <a:p>
            <a:pPr fontAlgn="base"/>
            <a:r>
              <a:rPr lang="en-US" sz="2000" dirty="0">
                <a:solidFill>
                  <a:schemeClr val="tx1"/>
                </a:solidFill>
                <a:latin typeface="Times New Roman" panose="02020603050405020304" pitchFamily="18" charset="0"/>
                <a:cs typeface="Times New Roman" panose="02020603050405020304" pitchFamily="18" charset="0"/>
              </a:rPr>
              <a:t>When T1 commits, it writes A = 25 in the database.</a:t>
            </a:r>
          </a:p>
          <a:p>
            <a:pPr fontAlgn="base"/>
            <a:r>
              <a:rPr lang="en-US" sz="2000" dirty="0" smtClean="0">
                <a:solidFill>
                  <a:schemeClr val="tx1"/>
                </a:solidFill>
                <a:latin typeface="Times New Roman" panose="02020603050405020304" pitchFamily="18" charset="0"/>
                <a:cs typeface="Times New Roman" panose="02020603050405020304" pitchFamily="18" charset="0"/>
              </a:rPr>
              <a:t>T1 over </a:t>
            </a:r>
            <a:r>
              <a:rPr lang="en-US" sz="2000" dirty="0">
                <a:solidFill>
                  <a:schemeClr val="tx1"/>
                </a:solidFill>
                <a:latin typeface="Times New Roman" panose="02020603050405020304" pitchFamily="18" charset="0"/>
                <a:cs typeface="Times New Roman" panose="02020603050405020304" pitchFamily="18" charset="0"/>
              </a:rPr>
              <a:t>written value of </a:t>
            </a:r>
            <a:r>
              <a:rPr lang="en-US" sz="2000" dirty="0" smtClean="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in the database.</a:t>
            </a:r>
          </a:p>
          <a:p>
            <a:pPr fontAlgn="base"/>
            <a:r>
              <a:rPr lang="en-US" sz="2000" dirty="0">
                <a:solidFill>
                  <a:schemeClr val="tx1"/>
                </a:solidFill>
                <a:latin typeface="Times New Roman" panose="02020603050405020304" pitchFamily="18" charset="0"/>
                <a:cs typeface="Times New Roman" panose="02020603050405020304" pitchFamily="18" charset="0"/>
              </a:rPr>
              <a:t>Thus, update from </a:t>
            </a:r>
            <a:r>
              <a:rPr lang="en-US" sz="2000" dirty="0" smtClean="0">
                <a:solidFill>
                  <a:schemeClr val="tx1"/>
                </a:solidFill>
                <a:latin typeface="Times New Roman" panose="02020603050405020304" pitchFamily="18" charset="0"/>
                <a:cs typeface="Times New Roman" panose="02020603050405020304" pitchFamily="18" charset="0"/>
              </a:rPr>
              <a:t>T2 </a:t>
            </a:r>
            <a:r>
              <a:rPr lang="en-US" sz="2000" dirty="0">
                <a:solidFill>
                  <a:schemeClr val="tx1"/>
                </a:solidFill>
                <a:latin typeface="Times New Roman" panose="02020603050405020304" pitchFamily="18" charset="0"/>
                <a:cs typeface="Times New Roman" panose="02020603050405020304" pitchFamily="18" charset="0"/>
              </a:rPr>
              <a:t>gets lost.</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110499" y="731375"/>
            <a:ext cx="3061855" cy="2306549"/>
          </a:xfrm>
          <a:prstGeom prst="rect">
            <a:avLst/>
          </a:prstGeom>
        </p:spPr>
      </p:pic>
    </p:spTree>
    <p:extLst>
      <p:ext uri="{BB962C8B-B14F-4D97-AF65-F5344CB8AC3E}">
        <p14:creationId xmlns:p14="http://schemas.microsoft.com/office/powerpoint/2010/main" val="842647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latin typeface="Aldrich" panose="020B0604020202020204" charset="0"/>
                <a:cs typeface="Times New Roman" panose="02020603050405020304" pitchFamily="18" charset="0"/>
              </a:rPr>
              <a:t>Lost </a:t>
            </a:r>
            <a:r>
              <a:rPr lang="en-US" dirty="0">
                <a:solidFill>
                  <a:schemeClr val="accent2">
                    <a:lumMod val="75000"/>
                  </a:schemeClr>
                </a:solidFill>
                <a:latin typeface="Aldrich" panose="020B0604020202020204" charset="0"/>
                <a:cs typeface="Times New Roman" panose="02020603050405020304" pitchFamily="18" charset="0"/>
              </a:rPr>
              <a:t>U</a:t>
            </a:r>
            <a:r>
              <a:rPr lang="en-US" dirty="0" smtClean="0">
                <a:solidFill>
                  <a:schemeClr val="accent2">
                    <a:lumMod val="75000"/>
                  </a:schemeClr>
                </a:solidFill>
                <a:latin typeface="Aldrich" panose="020B0604020202020204" charset="0"/>
                <a:cs typeface="Times New Roman" panose="02020603050405020304" pitchFamily="18" charset="0"/>
              </a:rPr>
              <a:t>pdates</a:t>
            </a:r>
            <a:r>
              <a:rPr lang="en-US" dirty="0">
                <a:solidFill>
                  <a:schemeClr val="accent2">
                    <a:lumMod val="75000"/>
                  </a:schemeClr>
                </a:solidFill>
                <a:latin typeface="Aldrich" panose="020B0604020202020204" charset="0"/>
                <a:cs typeface="Times New Roman" panose="02020603050405020304" pitchFamily="18" charset="0"/>
              </a:rPr>
              <a:t/>
            </a:r>
            <a:br>
              <a:rPr lang="en-US" dirty="0">
                <a:solidFill>
                  <a:schemeClr val="accent2">
                    <a:lumMod val="75000"/>
                  </a:schemeClr>
                </a:solidFill>
                <a:latin typeface="Aldrich" panose="020B0604020202020204" charset="0"/>
                <a:cs typeface="Times New Roman" panose="02020603050405020304" pitchFamily="18" charset="0"/>
              </a:rPr>
            </a:br>
            <a:endParaRPr lang="en-US" dirty="0">
              <a:solidFill>
                <a:schemeClr val="accent2">
                  <a:lumMod val="75000"/>
                </a:schemeClr>
              </a:solidFill>
              <a:latin typeface="Aldrich" panose="020B060402020202020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9054" y="1017725"/>
            <a:ext cx="6752728" cy="4029497"/>
          </a:xfrm>
        </p:spPr>
      </p:pic>
    </p:spTree>
    <p:extLst>
      <p:ext uri="{BB962C8B-B14F-4D97-AF65-F5344CB8AC3E}">
        <p14:creationId xmlns:p14="http://schemas.microsoft.com/office/powerpoint/2010/main" val="1867786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Unrepeatable Read</a:t>
            </a:r>
          </a:p>
        </p:txBody>
      </p:sp>
      <p:sp>
        <p:nvSpPr>
          <p:cNvPr id="3" name="Content Placeholder 2"/>
          <p:cNvSpPr>
            <a:spLocks noGrp="1"/>
          </p:cNvSpPr>
          <p:nvPr>
            <p:ph idx="1"/>
          </p:nvPr>
        </p:nvSpPr>
        <p:spPr>
          <a:xfrm>
            <a:off x="214717" y="1017725"/>
            <a:ext cx="5340955" cy="3991025"/>
          </a:xfrm>
        </p:spPr>
        <p:txBody>
          <a:bodyPr/>
          <a:lstStyle/>
          <a:p>
            <a:r>
              <a:rPr lang="en-US" sz="2000" dirty="0">
                <a:solidFill>
                  <a:schemeClr val="tx1"/>
                </a:solidFill>
                <a:latin typeface="Times New Roman" panose="02020603050405020304" pitchFamily="18" charset="0"/>
                <a:cs typeface="Times New Roman" panose="02020603050405020304" pitchFamily="18" charset="0"/>
              </a:rPr>
              <a:t>This problem occurs when a transaction gets to read unrepeated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T1 reads the value of X (= 10 say).</a:t>
            </a:r>
          </a:p>
          <a:p>
            <a:pPr fontAlgn="base"/>
            <a:r>
              <a:rPr lang="en-US" sz="2000" dirty="0">
                <a:solidFill>
                  <a:schemeClr val="tx1"/>
                </a:solidFill>
                <a:latin typeface="Times New Roman" panose="02020603050405020304" pitchFamily="18" charset="0"/>
                <a:cs typeface="Times New Roman" panose="02020603050405020304" pitchFamily="18" charset="0"/>
              </a:rPr>
              <a:t>T2 reads the value of X (= 10).</a:t>
            </a:r>
          </a:p>
          <a:p>
            <a:pPr fontAlgn="base"/>
            <a:r>
              <a:rPr lang="en-US" sz="2000" dirty="0">
                <a:solidFill>
                  <a:schemeClr val="tx1"/>
                </a:solidFill>
                <a:latin typeface="Times New Roman" panose="02020603050405020304" pitchFamily="18" charset="0"/>
                <a:cs typeface="Times New Roman" panose="02020603050405020304" pitchFamily="18" charset="0"/>
              </a:rPr>
              <a:t>T1 updates the value of X (from 10 to 15 say)</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in the buffer.</a:t>
            </a:r>
          </a:p>
          <a:p>
            <a:pPr fontAlgn="base"/>
            <a:r>
              <a:rPr lang="en-US" sz="2000" dirty="0">
                <a:solidFill>
                  <a:schemeClr val="tx1"/>
                </a:solidFill>
                <a:latin typeface="Times New Roman" panose="02020603050405020304" pitchFamily="18" charset="0"/>
                <a:cs typeface="Times New Roman" panose="02020603050405020304" pitchFamily="18" charset="0"/>
              </a:rPr>
              <a:t>T2 again reads the value of X (but = 15).</a:t>
            </a:r>
          </a:p>
          <a:p>
            <a:pPr fontAlgn="base"/>
            <a:r>
              <a:rPr lang="en-US" sz="2000" dirty="0" smtClean="0">
                <a:solidFill>
                  <a:schemeClr val="tx1"/>
                </a:solidFill>
                <a:latin typeface="Times New Roman" panose="02020603050405020304" pitchFamily="18" charset="0"/>
                <a:cs typeface="Times New Roman" panose="02020603050405020304" pitchFamily="18" charset="0"/>
              </a:rPr>
              <a:t>T2 </a:t>
            </a:r>
            <a:r>
              <a:rPr lang="en-US" sz="2000" dirty="0">
                <a:solidFill>
                  <a:schemeClr val="tx1"/>
                </a:solidFill>
                <a:latin typeface="Times New Roman" panose="02020603050405020304" pitchFamily="18" charset="0"/>
                <a:cs typeface="Times New Roman" panose="02020603050405020304" pitchFamily="18" charset="0"/>
              </a:rPr>
              <a:t>gets to read a different value of X in its second reading.</a:t>
            </a:r>
          </a:p>
          <a:p>
            <a:pPr fontAlgn="base"/>
            <a:r>
              <a:rPr lang="en-US" sz="2000" dirty="0">
                <a:solidFill>
                  <a:schemeClr val="tx1"/>
                </a:solidFill>
                <a:latin typeface="Times New Roman" panose="02020603050405020304" pitchFamily="18" charset="0"/>
                <a:cs typeface="Times New Roman" panose="02020603050405020304" pitchFamily="18" charset="0"/>
              </a:rPr>
              <a:t>T2 wonders how the value of X got changed because according to it, it is running in isolation.</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652655" y="1205023"/>
            <a:ext cx="3491345" cy="2322570"/>
          </a:xfrm>
          <a:prstGeom prst="rect">
            <a:avLst/>
          </a:prstGeom>
        </p:spPr>
      </p:pic>
    </p:spTree>
    <p:extLst>
      <p:ext uri="{BB962C8B-B14F-4D97-AF65-F5344CB8AC3E}">
        <p14:creationId xmlns:p14="http://schemas.microsoft.com/office/powerpoint/2010/main" val="3003059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Phantom Read </a:t>
            </a:r>
          </a:p>
        </p:txBody>
      </p:sp>
      <p:sp>
        <p:nvSpPr>
          <p:cNvPr id="3" name="Content Placeholder 2"/>
          <p:cNvSpPr>
            <a:spLocks noGrp="1"/>
          </p:cNvSpPr>
          <p:nvPr>
            <p:ph idx="1"/>
          </p:nvPr>
        </p:nvSpPr>
        <p:spPr>
          <a:xfrm>
            <a:off x="311700" y="1152475"/>
            <a:ext cx="4821409" cy="3416400"/>
          </a:xfrm>
        </p:spPr>
        <p:txBody>
          <a:bodyPr/>
          <a:lstStyle/>
          <a:p>
            <a:pPr fontAlgn="base"/>
            <a:r>
              <a:rPr lang="en-US" sz="2000" dirty="0">
                <a:solidFill>
                  <a:schemeClr val="tx1"/>
                </a:solidFill>
                <a:latin typeface="Times New Roman" panose="02020603050405020304" pitchFamily="18" charset="0"/>
                <a:cs typeface="Times New Roman" panose="02020603050405020304" pitchFamily="18" charset="0"/>
              </a:rPr>
              <a:t>T1 reads X.</a:t>
            </a:r>
          </a:p>
          <a:p>
            <a:pPr fontAlgn="base"/>
            <a:r>
              <a:rPr lang="en-US" sz="2000" dirty="0">
                <a:solidFill>
                  <a:schemeClr val="tx1"/>
                </a:solidFill>
                <a:latin typeface="Times New Roman" panose="02020603050405020304" pitchFamily="18" charset="0"/>
                <a:cs typeface="Times New Roman" panose="02020603050405020304" pitchFamily="18" charset="0"/>
              </a:rPr>
              <a:t>T2 reads X.</a:t>
            </a:r>
          </a:p>
          <a:p>
            <a:pPr fontAlgn="base"/>
            <a:r>
              <a:rPr lang="en-US" sz="2000" dirty="0">
                <a:solidFill>
                  <a:schemeClr val="tx1"/>
                </a:solidFill>
                <a:latin typeface="Times New Roman" panose="02020603050405020304" pitchFamily="18" charset="0"/>
                <a:cs typeface="Times New Roman" panose="02020603050405020304" pitchFamily="18" charset="0"/>
              </a:rPr>
              <a:t>T1 deletes X.</a:t>
            </a:r>
          </a:p>
          <a:p>
            <a:pPr fontAlgn="base"/>
            <a:r>
              <a:rPr lang="en-US" sz="2000" dirty="0">
                <a:solidFill>
                  <a:schemeClr val="tx1"/>
                </a:solidFill>
                <a:latin typeface="Times New Roman" panose="02020603050405020304" pitchFamily="18" charset="0"/>
                <a:cs typeface="Times New Roman" panose="02020603050405020304" pitchFamily="18" charset="0"/>
              </a:rPr>
              <a:t>T2 tries reading X but does not find it</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fontAlgn="base"/>
            <a:r>
              <a:rPr lang="en-US" sz="2000" dirty="0">
                <a:solidFill>
                  <a:schemeClr val="tx1"/>
                </a:solidFill>
                <a:latin typeface="Times New Roman" panose="02020603050405020304" pitchFamily="18" charset="0"/>
                <a:cs typeface="Times New Roman" panose="02020603050405020304" pitchFamily="18" charset="0"/>
              </a:rPr>
              <a:t>T2 finds that there does not exist any variable X when it tries reading X again.</a:t>
            </a:r>
          </a:p>
          <a:p>
            <a:pPr fontAlgn="base"/>
            <a:r>
              <a:rPr lang="en-US" sz="2000" dirty="0">
                <a:solidFill>
                  <a:schemeClr val="tx1"/>
                </a:solidFill>
                <a:latin typeface="Times New Roman" panose="02020603050405020304" pitchFamily="18" charset="0"/>
                <a:cs typeface="Times New Roman" panose="02020603050405020304" pitchFamily="18" charset="0"/>
              </a:rPr>
              <a:t>T2 wonders who deleted the variable X because according to it, it is running in </a:t>
            </a:r>
            <a:r>
              <a:rPr lang="en-US" sz="2000" dirty="0" smtClean="0">
                <a:solidFill>
                  <a:schemeClr val="tx1"/>
                </a:solidFill>
                <a:latin typeface="Times New Roman" panose="02020603050405020304" pitchFamily="18" charset="0"/>
                <a:cs typeface="Times New Roman" panose="02020603050405020304" pitchFamily="18" charset="0"/>
              </a:rPr>
              <a:t>isolation</a:t>
            </a:r>
          </a:p>
          <a:p>
            <a:pPr fontAlgn="base"/>
            <a:endParaRPr lang="en-US" sz="2000" b="1" dirty="0">
              <a:solidFill>
                <a:schemeClr val="tx1"/>
              </a:solidFill>
              <a:latin typeface="Times New Roman" panose="02020603050405020304" pitchFamily="18" charset="0"/>
              <a:cs typeface="Times New Roman" panose="02020603050405020304" pitchFamily="18" charset="0"/>
            </a:endParaRPr>
          </a:p>
          <a:p>
            <a:pPr marL="139700" indent="0" fontAlgn="base">
              <a:buNone/>
            </a:pPr>
            <a:r>
              <a:rPr lang="en-US" sz="2000" b="1" dirty="0" smtClean="0">
                <a:solidFill>
                  <a:srgbClr val="FF0000"/>
                </a:solidFill>
                <a:latin typeface="Times New Roman" panose="02020603050405020304" pitchFamily="18" charset="0"/>
                <a:cs typeface="Times New Roman" panose="02020603050405020304" pitchFamily="18" charset="0"/>
              </a:rPr>
              <a:t>Ques: How can we avoid all those problems ? </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03010" y="1073727"/>
            <a:ext cx="4010239" cy="2423175"/>
          </a:xfrm>
          <a:prstGeom prst="rect">
            <a:avLst/>
          </a:prstGeom>
        </p:spPr>
      </p:pic>
    </p:spTree>
    <p:extLst>
      <p:ext uri="{BB962C8B-B14F-4D97-AF65-F5344CB8AC3E}">
        <p14:creationId xmlns:p14="http://schemas.microsoft.com/office/powerpoint/2010/main" val="3318043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r>
              <a:rPr lang="en-US" dirty="0" smtClean="0">
                <a:latin typeface="Times New Roman" panose="02020603050405020304" pitchFamily="18" charset="0"/>
                <a:cs typeface="Times New Roman" panose="02020603050405020304" pitchFamily="18" charset="0"/>
              </a:rPr>
              <a:t>–possible solution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Having a serial Schedule </a:t>
            </a:r>
            <a:r>
              <a:rPr lang="en-US" sz="2000" dirty="0">
                <a:solidFill>
                  <a:schemeClr val="tx1"/>
                </a:solidFill>
                <a:latin typeface="Times New Roman" panose="02020603050405020304" pitchFamily="18" charset="0"/>
                <a:cs typeface="Times New Roman" panose="02020603050405020304" pitchFamily="18" charset="0"/>
              </a:rPr>
              <a:t>is </a:t>
            </a:r>
            <a:r>
              <a:rPr lang="en-US" sz="2000" dirty="0" smtClean="0">
                <a:solidFill>
                  <a:schemeClr val="tx1"/>
                </a:solidFill>
                <a:latin typeface="Times New Roman" panose="02020603050405020304" pitchFamily="18" charset="0"/>
                <a:cs typeface="Times New Roman" panose="02020603050405020304" pitchFamily="18" charset="0"/>
              </a:rPr>
              <a:t>the solution; where all </a:t>
            </a:r>
            <a:r>
              <a:rPr lang="en-US" sz="2000" dirty="0">
                <a:solidFill>
                  <a:schemeClr val="tx1"/>
                </a:solidFill>
                <a:latin typeface="Times New Roman" panose="02020603050405020304" pitchFamily="18" charset="0"/>
                <a:cs typeface="Times New Roman" panose="02020603050405020304" pitchFamily="18" charset="0"/>
              </a:rPr>
              <a:t>the steps of each transaction occur consecutively.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Are </a:t>
            </a:r>
            <a:r>
              <a:rPr lang="en-US" sz="2000" b="1" i="1" dirty="0">
                <a:solidFill>
                  <a:srgbClr val="FF0000"/>
                </a:solidFill>
                <a:latin typeface="Times New Roman" panose="02020603050405020304" pitchFamily="18" charset="0"/>
                <a:cs typeface="Times New Roman" panose="02020603050405020304" pitchFamily="18" charset="0"/>
              </a:rPr>
              <a:t>serial </a:t>
            </a:r>
            <a:r>
              <a:rPr lang="en-US" sz="2000" b="1" i="1" dirty="0" smtClean="0">
                <a:solidFill>
                  <a:srgbClr val="FF0000"/>
                </a:solidFill>
                <a:latin typeface="Times New Roman" panose="02020603050405020304" pitchFamily="18" charset="0"/>
                <a:cs typeface="Times New Roman" panose="02020603050405020304" pitchFamily="18" charset="0"/>
              </a:rPr>
              <a:t>schedules </a:t>
            </a:r>
            <a:r>
              <a:rPr lang="en-US" sz="2000" b="1" dirty="0">
                <a:solidFill>
                  <a:srgbClr val="FF0000"/>
                </a:solidFill>
                <a:latin typeface="Times New Roman" panose="02020603050405020304" pitchFamily="18" charset="0"/>
                <a:cs typeface="Times New Roman" panose="02020603050405020304" pitchFamily="18" charset="0"/>
              </a:rPr>
              <a:t>practical </a:t>
            </a:r>
            <a:r>
              <a:rPr lang="en-US" sz="2000" b="1" dirty="0" smtClean="0">
                <a:solidFill>
                  <a:srgbClr val="FF0000"/>
                </a:solidFill>
                <a:latin typeface="Times New Roman" panose="02020603050405020304" pitchFamily="18" charset="0"/>
                <a:cs typeface="Times New Roman" panose="02020603050405020304" pitchFamily="18" charset="0"/>
              </a:rPr>
              <a:t>solution? </a:t>
            </a:r>
            <a:r>
              <a:rPr lang="en-US" sz="2000" b="1" dirty="0">
                <a:solidFill>
                  <a:srgbClr val="FF0000"/>
                </a:solidFill>
                <a:latin typeface="Times New Roman" panose="02020603050405020304" pitchFamily="18" charset="0"/>
                <a:cs typeface="Times New Roman" panose="02020603050405020304" pitchFamily="18" charset="0"/>
              </a:rPr>
              <a:t>Why ? What are </a:t>
            </a:r>
            <a:r>
              <a:rPr lang="en-US" sz="2000" b="1" dirty="0" smtClean="0">
                <a:solidFill>
                  <a:srgbClr val="FF0000"/>
                </a:solidFill>
                <a:latin typeface="Times New Roman" panose="02020603050405020304" pitchFamily="18" charset="0"/>
                <a:cs typeface="Times New Roman" panose="02020603050405020304" pitchFamily="18" charset="0"/>
              </a:rPr>
              <a:t>other possible </a:t>
            </a:r>
            <a:r>
              <a:rPr lang="en-US" sz="2000" b="1" dirty="0">
                <a:solidFill>
                  <a:srgbClr val="FF0000"/>
                </a:solidFill>
                <a:latin typeface="Times New Roman" panose="02020603050405020304" pitchFamily="18" charset="0"/>
                <a:cs typeface="Times New Roman" panose="02020603050405020304" pitchFamily="18" charset="0"/>
              </a:rPr>
              <a:t>efficient  solutions? </a:t>
            </a:r>
          </a:p>
        </p:txBody>
      </p:sp>
    </p:spTree>
    <p:extLst>
      <p:ext uri="{BB962C8B-B14F-4D97-AF65-F5344CB8AC3E}">
        <p14:creationId xmlns:p14="http://schemas.microsoft.com/office/powerpoint/2010/main" val="1276970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7CADA-D319-7233-90F3-6965FE2C70ED}"/>
              </a:ext>
            </a:extLst>
          </p:cNvPr>
          <p:cNvSpPr>
            <a:spLocks noGrp="1"/>
          </p:cNvSpPr>
          <p:nvPr>
            <p:ph idx="1"/>
          </p:nvPr>
        </p:nvSpPr>
        <p:spPr/>
        <p:txBody>
          <a:bodyPr>
            <a:noAutofit/>
          </a:bodyPr>
          <a:lstStyle/>
          <a:p>
            <a:pPr marL="0" indent="0">
              <a:buNone/>
            </a:pPr>
            <a:r>
              <a:rPr lang="en-US" sz="2000" b="1" dirty="0">
                <a:solidFill>
                  <a:srgbClr val="000000"/>
                </a:solidFill>
                <a:latin typeface="Times New Roman" panose="02020603050405020304" pitchFamily="18" charset="0"/>
                <a:cs typeface="Times New Roman" panose="02020603050405020304" pitchFamily="18" charset="0"/>
              </a:rPr>
              <a:t>Lock</a:t>
            </a:r>
            <a:r>
              <a:rPr lang="en-US" sz="2000" dirty="0">
                <a:solidFill>
                  <a:srgbClr val="000000"/>
                </a:solidFill>
                <a:latin typeface="Times New Roman" panose="02020603050405020304" pitchFamily="18" charset="0"/>
                <a:cs typeface="Times New Roman" panose="02020603050405020304" pitchFamily="18" charset="0"/>
              </a:rPr>
              <a:t>: is access privilege to an item </a:t>
            </a:r>
            <a:r>
              <a:rPr lang="en-US" sz="2000" dirty="0" smtClean="0">
                <a:solidFill>
                  <a:srgbClr val="000000"/>
                </a:solidFill>
                <a:latin typeface="Times New Roman" panose="02020603050405020304" pitchFamily="18" charset="0"/>
                <a:cs typeface="Times New Roman" panose="02020603050405020304" pitchFamily="18" charset="0"/>
              </a:rPr>
              <a:t>for </a:t>
            </a:r>
            <a:r>
              <a:rPr lang="en-US" sz="2000" dirty="0">
                <a:solidFill>
                  <a:srgbClr val="000000"/>
                </a:solidFill>
                <a:latin typeface="Times New Roman" panose="02020603050405020304" pitchFamily="18" charset="0"/>
                <a:cs typeface="Times New Roman" panose="02020603050405020304" pitchFamily="18" charset="0"/>
              </a:rPr>
              <a:t>a </a:t>
            </a:r>
            <a:r>
              <a:rPr lang="en-US" sz="2000" dirty="0" smtClean="0">
                <a:solidFill>
                  <a:srgbClr val="000000"/>
                </a:solidFill>
                <a:latin typeface="Times New Roman" panose="02020603050405020304" pitchFamily="18" charset="0"/>
                <a:cs typeface="Times New Roman" panose="02020603050405020304" pitchFamily="18" charset="0"/>
              </a:rPr>
              <a:t>transaction, which the </a:t>
            </a:r>
            <a:r>
              <a:rPr lang="en-US" sz="2000" i="1" dirty="0" smtClean="0">
                <a:solidFill>
                  <a:srgbClr val="000000"/>
                </a:solidFill>
                <a:latin typeface="Times New Roman" panose="02020603050405020304" pitchFamily="18" charset="0"/>
                <a:cs typeface="Times New Roman" panose="02020603050405020304" pitchFamily="18" charset="0"/>
              </a:rPr>
              <a:t>lock </a:t>
            </a:r>
            <a:r>
              <a:rPr lang="en-US" sz="2000" i="1" dirty="0" smtClean="0">
                <a:solidFill>
                  <a:schemeClr val="tx1"/>
                </a:solidFill>
                <a:latin typeface="Times New Roman" panose="02020603050405020304" pitchFamily="18" charset="0"/>
                <a:cs typeface="Times New Roman" panose="02020603050405020304" pitchFamily="18" charset="0"/>
              </a:rPr>
              <a:t>manager </a:t>
            </a:r>
            <a:r>
              <a:rPr lang="en-US" sz="2000" dirty="0">
                <a:solidFill>
                  <a:schemeClr val="tx1"/>
                </a:solidFill>
                <a:latin typeface="Times New Roman" panose="02020603050405020304" pitchFamily="18" charset="0"/>
                <a:cs typeface="Times New Roman" panose="02020603050405020304" pitchFamily="18" charset="0"/>
              </a:rPr>
              <a:t>can grant or </a:t>
            </a:r>
            <a:r>
              <a:rPr lang="en-US" sz="2000" dirty="0" smtClean="0">
                <a:solidFill>
                  <a:schemeClr val="tx1"/>
                </a:solidFill>
                <a:latin typeface="Times New Roman" panose="02020603050405020304" pitchFamily="18" charset="0"/>
                <a:cs typeface="Times New Roman" panose="02020603050405020304" pitchFamily="18" charset="0"/>
              </a:rPr>
              <a:t>withhold </a:t>
            </a:r>
            <a:r>
              <a:rPr lang="en-US" sz="2000" dirty="0">
                <a:solidFill>
                  <a:schemeClr val="tx1"/>
                </a:solidFill>
                <a:latin typeface="Times New Roman" panose="02020603050405020304" pitchFamily="18" charset="0"/>
                <a:cs typeface="Times New Roman" panose="02020603050405020304" pitchFamily="18" charset="0"/>
              </a:rPr>
              <a:t>from transaction. It stores the current locks in lock table, which consists of records </a:t>
            </a:r>
            <a:r>
              <a:rPr lang="en-US" sz="2000" dirty="0" smtClean="0">
                <a:solidFill>
                  <a:schemeClr val="tx1"/>
                </a:solidFill>
                <a:latin typeface="Times New Roman" panose="02020603050405020304" pitchFamily="18" charset="0"/>
                <a:cs typeface="Times New Roman" panose="02020603050405020304" pitchFamily="18" charset="0"/>
              </a:rPr>
              <a:t>(&lt;data item</a:t>
            </a:r>
            <a:r>
              <a:rPr lang="en-US" sz="2000" dirty="0">
                <a:solidFill>
                  <a:schemeClr val="tx1"/>
                </a:solidFill>
                <a:latin typeface="Times New Roman" panose="02020603050405020304" pitchFamily="18" charset="0"/>
                <a:cs typeface="Times New Roman" panose="02020603050405020304" pitchFamily="18" charset="0"/>
              </a:rPr>
              <a:t>&gt;, &lt;lock type&gt;,&lt;transaction&gt; )</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Ques</a:t>
            </a:r>
            <a:r>
              <a:rPr lang="en-US" sz="2000" dirty="0">
                <a:solidFill>
                  <a:schemeClr val="tx1"/>
                </a:solidFill>
                <a:latin typeface="Times New Roman" panose="02020603050405020304" pitchFamily="18" charset="0"/>
                <a:cs typeface="Times New Roman" panose="02020603050405020304" pitchFamily="18" charset="0"/>
              </a:rPr>
              <a:t>: what is the meaning of record (I, L, 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transaction </a:t>
            </a:r>
            <a:r>
              <a:rPr lang="en-US" sz="2000" b="1" dirty="0">
                <a:solidFill>
                  <a:schemeClr val="tx1"/>
                </a:solidFill>
                <a:latin typeface="Times New Roman" panose="02020603050405020304" pitchFamily="18" charset="0"/>
                <a:cs typeface="Times New Roman" panose="02020603050405020304" pitchFamily="18" charset="0"/>
              </a:rPr>
              <a:t>T</a:t>
            </a:r>
            <a:r>
              <a:rPr lang="en-US" sz="2000" dirty="0">
                <a:solidFill>
                  <a:schemeClr val="tx1"/>
                </a:solidFill>
                <a:latin typeface="Times New Roman" panose="02020603050405020304" pitchFamily="18" charset="0"/>
                <a:cs typeface="Times New Roman" panose="02020603050405020304" pitchFamily="18" charset="0"/>
              </a:rPr>
              <a:t> has lock of type </a:t>
            </a:r>
            <a:r>
              <a:rPr lang="en-US" sz="2000" b="1" dirty="0">
                <a:solidFill>
                  <a:schemeClr val="tx1"/>
                </a:solidFill>
                <a:latin typeface="Times New Roman" panose="02020603050405020304" pitchFamily="18" charset="0"/>
                <a:cs typeface="Times New Roman" panose="02020603050405020304" pitchFamily="18" charset="0"/>
              </a:rPr>
              <a:t>L </a:t>
            </a:r>
            <a:r>
              <a:rPr lang="en-US" sz="2000" dirty="0">
                <a:solidFill>
                  <a:schemeClr val="tx1"/>
                </a:solidFill>
                <a:latin typeface="Times New Roman" panose="02020603050405020304" pitchFamily="18" charset="0"/>
                <a:cs typeface="Times New Roman" panose="02020603050405020304" pitchFamily="18" charset="0"/>
              </a:rPr>
              <a:t>on item </a:t>
            </a:r>
            <a:r>
              <a:rPr lang="en-US" sz="2000" b="1" dirty="0">
                <a:solidFill>
                  <a:schemeClr val="tx1"/>
                </a:solidFill>
                <a:latin typeface="Times New Roman" panose="02020603050405020304" pitchFamily="18" charset="0"/>
                <a:cs typeface="Times New Roman" panose="02020603050405020304" pitchFamily="18" charset="0"/>
              </a:rPr>
              <a:t>I </a:t>
            </a: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lock manager </a:t>
            </a:r>
            <a:r>
              <a:rPr lang="en-US" sz="2000" dirty="0" smtClean="0">
                <a:solidFill>
                  <a:schemeClr val="tx1"/>
                </a:solidFill>
                <a:latin typeface="Times New Roman" panose="02020603050405020304" pitchFamily="18" charset="0"/>
                <a:cs typeface="Times New Roman" panose="02020603050405020304" pitchFamily="18" charset="0"/>
              </a:rPr>
              <a:t>finds </a:t>
            </a:r>
            <a:r>
              <a:rPr lang="en-US" sz="2000" dirty="0">
                <a:solidFill>
                  <a:schemeClr val="tx1"/>
                </a:solidFill>
                <a:latin typeface="Times New Roman" panose="02020603050405020304" pitchFamily="18" charset="0"/>
                <a:cs typeface="Times New Roman" panose="02020603050405020304" pitchFamily="18" charset="0"/>
              </a:rPr>
              <a:t>locks on given </a:t>
            </a:r>
            <a:r>
              <a:rPr lang="en-US" sz="2000" dirty="0" smtClean="0">
                <a:solidFill>
                  <a:schemeClr val="tx1"/>
                </a:solidFill>
                <a:latin typeface="Times New Roman" panose="02020603050405020304" pitchFamily="18" charset="0"/>
                <a:cs typeface="Times New Roman" panose="02020603050405020304" pitchFamily="18" charset="0"/>
              </a:rPr>
              <a:t>items, </a:t>
            </a:r>
            <a:r>
              <a:rPr lang="en-US" sz="2000" dirty="0">
                <a:solidFill>
                  <a:schemeClr val="tx1"/>
                </a:solidFill>
                <a:latin typeface="Times New Roman" panose="02020603050405020304" pitchFamily="18" charset="0"/>
                <a:cs typeface="Times New Roman" panose="02020603050405020304" pitchFamily="18" charset="0"/>
              </a:rPr>
              <a:t>insert lock records, and delete lock records, </a:t>
            </a:r>
            <a:r>
              <a:rPr lang="en-US" sz="2000" dirty="0" smtClean="0">
                <a:solidFill>
                  <a:schemeClr val="tx1"/>
                </a:solidFill>
                <a:latin typeface="Times New Roman" panose="02020603050405020304" pitchFamily="18" charset="0"/>
                <a:cs typeface="Times New Roman" panose="02020603050405020304" pitchFamily="18" charset="0"/>
              </a:rPr>
              <a:t>this will </a:t>
            </a:r>
            <a:r>
              <a:rPr lang="en-US" sz="2000" dirty="0">
                <a:solidFill>
                  <a:schemeClr val="tx1"/>
                </a:solidFill>
                <a:latin typeface="Times New Roman" panose="02020603050405020304" pitchFamily="18" charset="0"/>
                <a:cs typeface="Times New Roman" panose="02020603050405020304" pitchFamily="18" charset="0"/>
              </a:rPr>
              <a:t>allow efficient management of locks.</a:t>
            </a:r>
            <a:r>
              <a:rPr lang="en-US" sz="2000" b="1" dirty="0">
                <a:solidFill>
                  <a:schemeClr val="tx1"/>
                </a:solidFill>
                <a:latin typeface="Times New Roman" panose="02020603050405020304" pitchFamily="18" charset="0"/>
                <a:cs typeface="Times New Roman" panose="02020603050405020304" pitchFamily="18" charset="0"/>
              </a:rPr>
              <a:t> </a:t>
            </a: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Ques: </a:t>
            </a:r>
            <a:r>
              <a:rPr lang="en-US" sz="2000" dirty="0" smtClean="0">
                <a:solidFill>
                  <a:schemeClr val="tx1"/>
                </a:solidFill>
                <a:latin typeface="Times New Roman" panose="02020603050405020304" pitchFamily="18" charset="0"/>
                <a:cs typeface="Times New Roman" panose="02020603050405020304" pitchFamily="18" charset="0"/>
              </a:rPr>
              <a:t>what is the key for lock records? Why ?</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Concurrency</a:t>
            </a:r>
            <a:r>
              <a:rPr lang="en-US" dirty="0">
                <a:latin typeface="Times New Roman" panose="02020603050405020304" pitchFamily="18" charset="0"/>
                <a:cs typeface="Times New Roman" panose="02020603050405020304" pitchFamily="18" charset="0"/>
              </a:rPr>
              <a:t> Control Techniques – Scheduler</a:t>
            </a:r>
          </a:p>
        </p:txBody>
      </p:sp>
    </p:spTree>
    <p:extLst>
      <p:ext uri="{BB962C8B-B14F-4D97-AF65-F5344CB8AC3E}">
        <p14:creationId xmlns:p14="http://schemas.microsoft.com/office/powerpoint/2010/main" val="2760358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D7C4-5829-E7EB-19BB-2A65D440D74D}"/>
              </a:ext>
            </a:extLst>
          </p:cNvPr>
          <p:cNvSpPr>
            <a:spLocks noGrp="1"/>
          </p:cNvSpPr>
          <p:nvPr>
            <p:ph type="title"/>
          </p:nvPr>
        </p:nvSpPr>
        <p:spPr>
          <a:xfrm>
            <a:off x="389854" y="43707"/>
            <a:ext cx="8520600" cy="5727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Agenda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B5752E-2D9A-B761-97ED-7AD27D1CFC20}"/>
              </a:ext>
            </a:extLst>
          </p:cNvPr>
          <p:cNvSpPr>
            <a:spLocks noGrp="1"/>
          </p:cNvSpPr>
          <p:nvPr>
            <p:ph idx="1"/>
          </p:nvPr>
        </p:nvSpPr>
        <p:spPr>
          <a:xfrm>
            <a:off x="389854" y="616407"/>
            <a:ext cx="8520600" cy="3666084"/>
          </a:xfrm>
        </p:spPr>
        <p:txBody>
          <a:bodyPr>
            <a:noAutofit/>
          </a:bodyPr>
          <a:lstStyle/>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Basic terms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Transactions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Items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Operations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Schedule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err="1">
                <a:latin typeface="Times New Roman" panose="02020603050405020304" pitchFamily="18" charset="0"/>
                <a:ea typeface="Calibri" panose="020F0502020204030204" pitchFamily="34" charset="0"/>
                <a:cs typeface="Times New Roman" panose="02020603050405020304" pitchFamily="18" charset="0"/>
              </a:rPr>
              <a:t>Serializability</a:t>
            </a:r>
            <a:r>
              <a:rPr lang="en-US" sz="1200" b="1" dirty="0">
                <a:latin typeface="Times New Roman" panose="02020603050405020304" pitchFamily="18" charset="0"/>
                <a:ea typeface="Calibri" panose="020F0502020204030204" pitchFamily="34" charset="0"/>
                <a:cs typeface="Times New Roman" panose="02020603050405020304" pitchFamily="18" charset="0"/>
              </a:rPr>
              <a:t> of Schedules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Concurrency Control</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Concurrency Possible Problems [Cases to avoid with Schedules-Problems with schedules]: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Scheduler</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Concurrency Control </a:t>
            </a: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Techniques</a:t>
            </a:r>
          </a:p>
          <a:p>
            <a:pPr marL="342900" lvl="0" indent="-342900">
              <a:lnSpc>
                <a:spcPct val="107000"/>
              </a:lnSpc>
              <a:buFont typeface="+mj-lt"/>
              <a:buAutoNum type="arabicPeriod"/>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Deadlocks </a:t>
            </a:r>
            <a:r>
              <a:rPr lang="en-US" sz="1200" b="1" dirty="0">
                <a:latin typeface="Times New Roman" panose="02020603050405020304" pitchFamily="18" charset="0"/>
                <a:ea typeface="Calibri" panose="020F0502020204030204" pitchFamily="34" charset="0"/>
                <a:cs typeface="Times New Roman" panose="02020603050405020304" pitchFamily="18" charset="0"/>
              </a:rPr>
              <a:t>and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Livelocks</a:t>
            </a:r>
            <a:r>
              <a:rPr lang="en-US" sz="1200" b="1" dirty="0">
                <a:latin typeface="Times New Roman" panose="02020603050405020304" pitchFamily="18" charset="0"/>
                <a:ea typeface="Calibri" panose="020F0502020204030204" pitchFamily="34" charset="0"/>
                <a:cs typeface="Times New Roman" panose="02020603050405020304" pitchFamily="18" charset="0"/>
              </a:rPr>
              <a:t>- Concurrent Processing</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Deadlock management techniques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The Wait-for Graph</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err="1">
                <a:latin typeface="Times New Roman" panose="02020603050405020304" pitchFamily="18" charset="0"/>
                <a:ea typeface="Calibri" panose="020F0502020204030204" pitchFamily="34" charset="0"/>
                <a:cs typeface="Times New Roman" panose="02020603050405020304" pitchFamily="18" charset="0"/>
              </a:rPr>
              <a:t>Livelocks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Transaction models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Simple Transaction Model</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R/W model</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Precedence graph</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Two-phase locking</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Granularity and Performance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States of a transaction</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139700" indent="0">
              <a:spcAft>
                <a:spcPts val="800"/>
              </a:spcAft>
              <a:buNone/>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ectangle 20"/>
          <p:cNvSpPr/>
          <p:nvPr/>
        </p:nvSpPr>
        <p:spPr>
          <a:xfrm>
            <a:off x="2286000" y="616407"/>
            <a:ext cx="4572000" cy="249684"/>
          </a:xfrm>
          <a:prstGeom prst="rect">
            <a:avLst/>
          </a:prstGeom>
        </p:spPr>
        <p:txBody>
          <a:bodyPr>
            <a:spAutoFit/>
          </a:bodyPr>
          <a:lstStyle/>
          <a:p>
            <a:pPr marL="342900" lvl="0" indent="-342900">
              <a:lnSpc>
                <a:spcPct val="107000"/>
              </a:lnSpc>
              <a:buFont typeface="+mj-lt"/>
              <a:buAutoNum type="arabicPeriod"/>
            </a:pP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995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68992" y="1581350"/>
            <a:ext cx="5212513" cy="3288523"/>
          </a:xfrm>
          <a:prstGeom prst="rect">
            <a:avLst/>
          </a:prstGeom>
        </p:spPr>
      </p:pic>
      <p:sp>
        <p:nvSpPr>
          <p:cNvPr id="5" name="Title 1">
            <a:extLst>
              <a:ext uri="{FF2B5EF4-FFF2-40B4-BE49-F238E27FC236}">
                <a16:creationId xmlns:a16="http://schemas.microsoft.com/office/drawing/2014/main" id="{49D594D2-117D-CCB8-8353-A2DD0F4E0AC4}"/>
              </a:ext>
            </a:extLst>
          </p:cNvPr>
          <p:cNvSpPr>
            <a:spLocks noGrp="1"/>
          </p:cNvSpPr>
          <p:nvPr>
            <p:ph type="title"/>
          </p:nvPr>
        </p:nvSpPr>
        <p:spPr>
          <a:xfrm>
            <a:off x="628650" y="273844"/>
            <a:ext cx="7886700" cy="994172"/>
          </a:xfrm>
        </p:spPr>
        <p:txBody>
          <a:bodyPr>
            <a:no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Concurrency</a:t>
            </a:r>
            <a:r>
              <a:rPr lang="en-US" dirty="0">
                <a:latin typeface="Times New Roman" panose="02020603050405020304" pitchFamily="18" charset="0"/>
                <a:cs typeface="Times New Roman" panose="02020603050405020304" pitchFamily="18" charset="0"/>
              </a:rPr>
              <a:t> Control </a:t>
            </a:r>
            <a:r>
              <a:rPr lang="en-US" dirty="0" smtClean="0">
                <a:latin typeface="Times New Roman" panose="02020603050405020304" pitchFamily="18" charset="0"/>
                <a:cs typeface="Times New Roman" panose="02020603050405020304" pitchFamily="18" charset="0"/>
              </a:rPr>
              <a:t>-Relationship </a:t>
            </a:r>
            <a:r>
              <a:rPr lang="en-US" dirty="0">
                <a:latin typeface="Times New Roman" panose="02020603050405020304" pitchFamily="18" charset="0"/>
                <a:cs typeface="Times New Roman" panose="02020603050405020304" pitchFamily="18" charset="0"/>
              </a:rPr>
              <a:t>of the Lock Manager, Scheduler, and Protocol </a:t>
            </a:r>
          </a:p>
        </p:txBody>
      </p:sp>
    </p:spTree>
    <p:extLst>
      <p:ext uri="{BB962C8B-B14F-4D97-AF65-F5344CB8AC3E}">
        <p14:creationId xmlns:p14="http://schemas.microsoft.com/office/powerpoint/2010/main" val="3964824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7CADA-D319-7233-90F3-6965FE2C70ED}"/>
              </a:ext>
            </a:extLst>
          </p:cNvPr>
          <p:cNvSpPr>
            <a:spLocks noGrp="1"/>
          </p:cNvSpPr>
          <p:nvPr>
            <p:ph idx="1"/>
          </p:nvPr>
        </p:nvSpPr>
        <p:spPr/>
        <p:txBody>
          <a:bodyPr>
            <a:normAutofit/>
          </a:bodyPr>
          <a:lstStyle/>
          <a:p>
            <a:pPr marL="0" indent="0" algn="just">
              <a:buNone/>
            </a:pPr>
            <a:r>
              <a:rPr lang="en-US" sz="2000" b="1" dirty="0" smtClean="0">
                <a:solidFill>
                  <a:srgbClr val="000000"/>
                </a:solidFill>
                <a:latin typeface="Times New Roman" panose="02020603050405020304" pitchFamily="18" charset="0"/>
                <a:cs typeface="Times New Roman" panose="02020603050405020304" pitchFamily="18" charset="0"/>
              </a:rPr>
              <a:t>Locking</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the transaction </a:t>
            </a:r>
            <a:r>
              <a:rPr lang="en-US" sz="2000" dirty="0" smtClean="0">
                <a:solidFill>
                  <a:srgbClr val="000000"/>
                </a:solidFill>
                <a:latin typeface="Times New Roman" panose="02020603050405020304" pitchFamily="18" charset="0"/>
                <a:cs typeface="Times New Roman" panose="02020603050405020304" pitchFamily="18" charset="0"/>
              </a:rPr>
              <a:t>request to lock </a:t>
            </a:r>
            <a:r>
              <a:rPr lang="en-US" sz="2000" b="1" dirty="0" smtClean="0">
                <a:solidFill>
                  <a:srgbClr val="000000"/>
                </a:solidFill>
                <a:latin typeface="Times New Roman" panose="02020603050405020304" pitchFamily="18" charset="0"/>
                <a:cs typeface="Times New Roman" panose="02020603050405020304" pitchFamily="18" charset="0"/>
              </a:rPr>
              <a:t>item(s) to perform some steps</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after </a:t>
            </a:r>
            <a:r>
              <a:rPr lang="en-US" sz="2000" dirty="0" smtClean="0">
                <a:solidFill>
                  <a:srgbClr val="000000"/>
                </a:solidFill>
                <a:latin typeface="Times New Roman" panose="02020603050405020304" pitchFamily="18" charset="0"/>
                <a:cs typeface="Times New Roman" panose="02020603050405020304" pitchFamily="18" charset="0"/>
              </a:rPr>
              <a:t>completion, the transaction </a:t>
            </a:r>
            <a:r>
              <a:rPr lang="en-US" sz="2000" b="1" i="1" u="sng" dirty="0" smtClean="0">
                <a:solidFill>
                  <a:srgbClr val="000000"/>
                </a:solidFill>
                <a:latin typeface="Times New Roman" panose="02020603050405020304" pitchFamily="18" charset="0"/>
                <a:cs typeface="Times New Roman" panose="02020603050405020304" pitchFamily="18" charset="0"/>
              </a:rPr>
              <a:t>releases</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lock. </a:t>
            </a:r>
            <a:endParaRPr lang="en-US" sz="2000" dirty="0" smtClean="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rgbClr val="000000"/>
                </a:solidFill>
                <a:latin typeface="Times New Roman" panose="02020603050405020304" pitchFamily="18" charset="0"/>
                <a:cs typeface="Times New Roman" panose="02020603050405020304" pitchFamily="18" charset="0"/>
              </a:rPr>
              <a:t>If </a:t>
            </a:r>
            <a:r>
              <a:rPr lang="en-US" sz="2000" dirty="0">
                <a:solidFill>
                  <a:srgbClr val="000000"/>
                </a:solidFill>
                <a:latin typeface="Times New Roman" panose="02020603050405020304" pitchFamily="18" charset="0"/>
                <a:cs typeface="Times New Roman" panose="02020603050405020304" pitchFamily="18" charset="0"/>
              </a:rPr>
              <a:t>an item was occupied when trying to lock it, the transaction will </a:t>
            </a:r>
            <a:r>
              <a:rPr lang="en-US" sz="2000" b="1" i="1" u="sng" dirty="0">
                <a:solidFill>
                  <a:srgbClr val="000000"/>
                </a:solidFill>
                <a:latin typeface="Times New Roman" panose="02020603050405020304" pitchFamily="18" charset="0"/>
                <a:cs typeface="Times New Roman" panose="02020603050405020304" pitchFamily="18" charset="0"/>
              </a:rPr>
              <a:t>wait</a:t>
            </a:r>
            <a:r>
              <a:rPr lang="en-US" sz="2000" dirty="0" smtClean="0">
                <a:solidFill>
                  <a:srgbClr val="000000"/>
                </a:solidFill>
                <a:latin typeface="Times New Roman" panose="02020603050405020304" pitchFamily="18" charset="0"/>
                <a:cs typeface="Times New Roman" panose="02020603050405020304" pitchFamily="18" charset="0"/>
              </a:rPr>
              <a:t>.</a:t>
            </a:r>
          </a:p>
          <a:p>
            <a:pPr marL="0" indent="0" algn="just">
              <a:buNone/>
            </a:pPr>
            <a:r>
              <a:rPr lang="en-US" sz="2000" i="1" dirty="0" smtClean="0">
                <a:solidFill>
                  <a:srgbClr val="000000"/>
                </a:solidFill>
                <a:latin typeface="Times New Roman" panose="02020603050405020304" pitchFamily="18" charset="0"/>
                <a:cs typeface="Times New Roman" panose="02020603050405020304" pitchFamily="18" charset="0"/>
              </a:rPr>
              <a:t>All locks must be released eventually.</a:t>
            </a:r>
            <a:endParaRPr lang="en-US" sz="2000" i="1"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Concurrency</a:t>
            </a:r>
            <a:r>
              <a:rPr lang="en-US" dirty="0">
                <a:latin typeface="Times New Roman" panose="02020603050405020304" pitchFamily="18" charset="0"/>
                <a:cs typeface="Times New Roman" panose="02020603050405020304" pitchFamily="18" charset="0"/>
              </a:rPr>
              <a:t> Control Techniques </a:t>
            </a:r>
          </a:p>
        </p:txBody>
      </p:sp>
      <p:sp>
        <p:nvSpPr>
          <p:cNvPr id="6" name="TextBox 5"/>
          <p:cNvSpPr txBox="1"/>
          <p:nvPr/>
        </p:nvSpPr>
        <p:spPr>
          <a:xfrm>
            <a:off x="404036" y="3165475"/>
            <a:ext cx="471207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How a</a:t>
            </a:r>
            <a:r>
              <a:rPr lang="en-US" sz="2000" b="1" dirty="0" smtClean="0">
                <a:latin typeface="Times New Roman" panose="02020603050405020304" pitchFamily="18" charset="0"/>
                <a:cs typeface="Times New Roman" panose="02020603050405020304" pitchFamily="18" charset="0"/>
              </a:rPr>
              <a:t> lock </a:t>
            </a:r>
            <a:r>
              <a:rPr lang="en-US" sz="2000" dirty="0" smtClean="0">
                <a:latin typeface="Times New Roman" panose="02020603050405020304" pitchFamily="18" charset="0"/>
                <a:cs typeface="Times New Roman" panose="02020603050405020304" pitchFamily="18" charset="0"/>
              </a:rPr>
              <a:t>solve the lost update problem here? </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599755" y="2579077"/>
            <a:ext cx="3324881" cy="2467844"/>
          </a:xfrm>
          <a:prstGeom prst="rect">
            <a:avLst/>
          </a:prstGeom>
        </p:spPr>
      </p:pic>
    </p:spTree>
    <p:extLst>
      <p:ext uri="{BB962C8B-B14F-4D97-AF65-F5344CB8AC3E}">
        <p14:creationId xmlns:p14="http://schemas.microsoft.com/office/powerpoint/2010/main" val="2393526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Deadlock- Concurrent Processing </a:t>
            </a:r>
          </a:p>
        </p:txBody>
      </p:sp>
      <p:sp>
        <p:nvSpPr>
          <p:cNvPr id="3" name="Content Placeholder 2"/>
          <p:cNvSpPr>
            <a:spLocks noGrp="1"/>
          </p:cNvSpPr>
          <p:nvPr>
            <p:ph idx="1"/>
          </p:nvPr>
        </p:nvSpPr>
        <p:spPr/>
        <p:txBody>
          <a:bodyPr>
            <a:noAutofit/>
          </a:bodyPr>
          <a:lstStyle/>
          <a:p>
            <a:pPr marL="139700" indent="0">
              <a:buNone/>
            </a:pPr>
            <a:r>
              <a:rPr lang="en-US" sz="2000" dirty="0">
                <a:solidFill>
                  <a:schemeClr val="tx1"/>
                </a:solidFill>
                <a:latin typeface="Times New Roman" panose="02020603050405020304" pitchFamily="18" charset="0"/>
                <a:cs typeface="Times New Roman" panose="02020603050405020304" pitchFamily="18" charset="0"/>
              </a:rPr>
              <a:t>Suppose we have two transactions T1 and T2 whose significant actions, as far as concurrent processing is concerned are: </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T1: LOCK A; LOCK B; UNLOCK A; UNLOCK B; </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T2: LOCK B; LOCK A; UNLOCK B; UNLOCK A;</a:t>
            </a: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Discuss :</a:t>
            </a:r>
            <a:r>
              <a:rPr lang="en-US" sz="2000" dirty="0">
                <a:solidFill>
                  <a:schemeClr val="tx1"/>
                </a:solidFill>
                <a:latin typeface="Times New Roman" panose="02020603050405020304" pitchFamily="18" charset="0"/>
                <a:cs typeface="Times New Roman" panose="02020603050405020304" pitchFamily="18" charset="0"/>
              </a:rPr>
              <a:t> Suppose </a:t>
            </a:r>
            <a:r>
              <a:rPr lang="en-US" sz="2000" b="1" dirty="0">
                <a:solidFill>
                  <a:schemeClr val="tx1"/>
                </a:solidFill>
                <a:latin typeface="Times New Roman" panose="02020603050405020304" pitchFamily="18" charset="0"/>
                <a:cs typeface="Times New Roman" panose="02020603050405020304" pitchFamily="18" charset="0"/>
              </a:rPr>
              <a:t>T1 </a:t>
            </a:r>
            <a:r>
              <a:rPr lang="en-US" sz="2000" dirty="0">
                <a:solidFill>
                  <a:schemeClr val="tx1"/>
                </a:solidFill>
                <a:latin typeface="Times New Roman" panose="02020603050405020304" pitchFamily="18" charset="0"/>
                <a:cs typeface="Times New Roman" panose="02020603050405020304" pitchFamily="18" charset="0"/>
              </a:rPr>
              <a:t>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begin execution at about the same time.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requests and is granted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requests and is granted lock on </a:t>
            </a:r>
            <a:r>
              <a:rPr lang="en-US" sz="2000" b="1" dirty="0">
                <a:solidFill>
                  <a:schemeClr val="tx1"/>
                </a:solidFill>
                <a:latin typeface="Times New Roman" panose="02020603050405020304" pitchFamily="18" charset="0"/>
                <a:cs typeface="Times New Roman" panose="02020603050405020304" pitchFamily="18" charset="0"/>
              </a:rPr>
              <a:t>B</a:t>
            </a:r>
            <a:r>
              <a:rPr lang="en-US" sz="2000" dirty="0">
                <a:solidFill>
                  <a:schemeClr val="tx1"/>
                </a:solidFill>
                <a:latin typeface="Times New Roman" panose="02020603050405020304" pitchFamily="18" charset="0"/>
                <a:cs typeface="Times New Roman" panose="02020603050405020304" pitchFamily="18" charset="0"/>
              </a:rPr>
              <a:t>. Then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requests lock on </a:t>
            </a:r>
            <a:r>
              <a:rPr lang="en-US" sz="2000" b="1" dirty="0">
                <a:solidFill>
                  <a:schemeClr val="tx1"/>
                </a:solidFill>
                <a:latin typeface="Times New Roman" panose="02020603050405020304" pitchFamily="18" charset="0"/>
                <a:cs typeface="Times New Roman" panose="02020603050405020304" pitchFamily="18" charset="0"/>
              </a:rPr>
              <a:t>B</a:t>
            </a:r>
            <a:r>
              <a:rPr lang="en-US" sz="2000" dirty="0">
                <a:solidFill>
                  <a:schemeClr val="tx1"/>
                </a:solidFill>
                <a:latin typeface="Times New Roman" panose="02020603050405020304" pitchFamily="18" charset="0"/>
                <a:cs typeface="Times New Roman" panose="02020603050405020304" pitchFamily="18" charset="0"/>
              </a:rPr>
              <a:t>, and is forced to wait because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has lock on that item. Similarly,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requests lock on and must wait for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to unlock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784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591626F-FD56-53B2-EC7F-180A6B0C3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1261" y="984495"/>
            <a:ext cx="5212739" cy="3365617"/>
          </a:xfrm>
        </p:spPr>
      </p:pic>
      <p:sp>
        <p:nvSpPr>
          <p:cNvPr id="6" name="Title 1">
            <a:extLst>
              <a:ext uri="{FF2B5EF4-FFF2-40B4-BE49-F238E27FC236}">
                <a16:creationId xmlns:a16="http://schemas.microsoft.com/office/drawing/2014/main" id="{2482851A-FD55-7979-D8C0-9DC212301FC1}"/>
              </a:ext>
            </a:extLst>
          </p:cNvPr>
          <p:cNvSpPr>
            <a:spLocks noGrp="1"/>
          </p:cNvSpPr>
          <p:nvPr>
            <p:ph type="title"/>
          </p:nvPr>
        </p:nvSpPr>
        <p:spPr>
          <a:xfrm>
            <a:off x="628650" y="273844"/>
            <a:ext cx="7886700" cy="994172"/>
          </a:xfrm>
        </p:spPr>
        <p:txBody>
          <a:bodyPr/>
          <a:lstStyle/>
          <a:p>
            <a:r>
              <a:rPr lang="en-US" dirty="0">
                <a:latin typeface="Times New Roman" panose="02020603050405020304" pitchFamily="18" charset="0"/>
                <a:cs typeface="Times New Roman" panose="02020603050405020304" pitchFamily="18" charset="0"/>
              </a:rPr>
              <a:t>Deadlock</a:t>
            </a:r>
          </a:p>
        </p:txBody>
      </p:sp>
      <p:sp>
        <p:nvSpPr>
          <p:cNvPr id="7" name="TextBox 6"/>
          <p:cNvSpPr txBox="1"/>
          <p:nvPr/>
        </p:nvSpPr>
        <p:spPr>
          <a:xfrm>
            <a:off x="208864" y="886692"/>
            <a:ext cx="3400245" cy="3477875"/>
          </a:xfrm>
          <a:prstGeom prst="rect">
            <a:avLst/>
          </a:prstGeom>
          <a:noFill/>
        </p:spPr>
        <p:txBody>
          <a:bodyPr wrap="square" rtlCol="0">
            <a:sp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Neither transaction can proceed; each is waiting for the other to unlock needed item, so both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wait forever.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All activities come to a halt state and remain at a standstill.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will remain in a standstill until the DBMS detects the deadlock and </a:t>
            </a:r>
            <a:r>
              <a:rPr lang="en-US" sz="2000" b="1" dirty="0">
                <a:solidFill>
                  <a:schemeClr val="tx1"/>
                </a:solidFill>
                <a:latin typeface="Times New Roman" panose="02020603050405020304" pitchFamily="18" charset="0"/>
                <a:cs typeface="Times New Roman" panose="02020603050405020304" pitchFamily="18" charset="0"/>
              </a:rPr>
              <a:t>aborts</a:t>
            </a:r>
            <a:r>
              <a:rPr lang="en-US" sz="2000" dirty="0">
                <a:solidFill>
                  <a:schemeClr val="tx1"/>
                </a:solidFill>
                <a:latin typeface="Times New Roman" panose="02020603050405020304" pitchFamily="18" charset="0"/>
                <a:cs typeface="Times New Roman" panose="02020603050405020304" pitchFamily="18" charset="0"/>
              </a:rPr>
              <a:t> one of the transactions.</a:t>
            </a:r>
          </a:p>
        </p:txBody>
      </p:sp>
    </p:spTree>
    <p:extLst>
      <p:ext uri="{BB962C8B-B14F-4D97-AF65-F5344CB8AC3E}">
        <p14:creationId xmlns:p14="http://schemas.microsoft.com/office/powerpoint/2010/main" val="3067896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363343" y="1437468"/>
            <a:ext cx="4086225" cy="2543175"/>
          </a:xfrm>
          <a:prstGeom prst="rect">
            <a:avLst/>
          </a:prstGeom>
        </p:spPr>
      </p:pic>
      <p:sp>
        <p:nvSpPr>
          <p:cNvPr id="8" name="Title 1">
            <a:extLst>
              <a:ext uri="{FF2B5EF4-FFF2-40B4-BE49-F238E27FC236}">
                <a16:creationId xmlns:a16="http://schemas.microsoft.com/office/drawing/2014/main" id="{F279AFC7-B878-4A1A-6A4A-08EBFAFF15F3}"/>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Deadlock </a:t>
            </a:r>
            <a:r>
              <a:rPr lang="en-US" dirty="0" smtClean="0">
                <a:latin typeface="Times New Roman" panose="02020603050405020304" pitchFamily="18" charset="0"/>
                <a:cs typeface="Times New Roman" panose="02020603050405020304" pitchFamily="18" charset="0"/>
              </a:rPr>
              <a:t>Avoidance/Detection- </a:t>
            </a:r>
            <a:r>
              <a:rPr lang="en-US" dirty="0">
                <a:latin typeface="Times New Roman" panose="02020603050405020304" pitchFamily="18" charset="0"/>
                <a:cs typeface="Times New Roman" panose="02020603050405020304" pitchFamily="18" charset="0"/>
              </a:rPr>
              <a:t>Wait for Graph</a:t>
            </a:r>
          </a:p>
        </p:txBody>
      </p:sp>
    </p:spTree>
    <p:extLst>
      <p:ext uri="{BB962C8B-B14F-4D97-AF65-F5344CB8AC3E}">
        <p14:creationId xmlns:p14="http://schemas.microsoft.com/office/powerpoint/2010/main" val="3286590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AFC7-B878-4A1A-6A4A-08EBFAFF15F3}"/>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Deadlock </a:t>
            </a:r>
            <a:r>
              <a:rPr lang="en-US" dirty="0" smtClean="0">
                <a:latin typeface="Times New Roman" panose="02020603050405020304" pitchFamily="18" charset="0"/>
                <a:cs typeface="Times New Roman" panose="02020603050405020304" pitchFamily="18" charset="0"/>
              </a:rPr>
              <a:t>Avoidance/Detection- </a:t>
            </a:r>
            <a:r>
              <a:rPr lang="en-US" dirty="0">
                <a:latin typeface="Times New Roman" panose="02020603050405020304" pitchFamily="18" charset="0"/>
                <a:cs typeface="Times New Roman" panose="02020603050405020304" pitchFamily="18" charset="0"/>
              </a:rPr>
              <a:t>Wait for Graph</a:t>
            </a:r>
          </a:p>
        </p:txBody>
      </p:sp>
      <p:sp>
        <p:nvSpPr>
          <p:cNvPr id="3" name="Content Placeholder 2">
            <a:extLst>
              <a:ext uri="{FF2B5EF4-FFF2-40B4-BE49-F238E27FC236}">
                <a16:creationId xmlns:a16="http://schemas.microsoft.com/office/drawing/2014/main" id="{1E2C5676-D70A-C96C-44EA-FDD288A77FD3}"/>
              </a:ext>
            </a:extLst>
          </p:cNvPr>
          <p:cNvSpPr>
            <a:spLocks noGrp="1"/>
          </p:cNvSpPr>
          <p:nvPr>
            <p:ph idx="1"/>
          </p:nvPr>
        </p:nvSpPr>
        <p:spPr>
          <a:xfrm>
            <a:off x="311700" y="1152475"/>
            <a:ext cx="4455685" cy="3416400"/>
          </a:xfrm>
        </p:spPr>
        <p:txBody>
          <a:bodyPr>
            <a:normAutofit/>
          </a:bodyPr>
          <a:lstStyle/>
          <a:p>
            <a:pPr algn="just"/>
            <a:endParaRPr lang="en-US" sz="20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US" sz="2000" dirty="0">
                <a:solidFill>
                  <a:schemeClr val="tx1"/>
                </a:solidFill>
                <a:latin typeface="Times New Roman" panose="02020603050405020304" pitchFamily="18" charset="0"/>
                <a:cs typeface="Times New Roman" panose="02020603050405020304" pitchFamily="18" charset="0"/>
              </a:rPr>
              <a:t>Deadlock avoidance mechanism is used to detect any deadlock situation in advance. A method like "</a:t>
            </a:r>
            <a:r>
              <a:rPr lang="en-US" sz="2000" i="1" dirty="0">
                <a:solidFill>
                  <a:schemeClr val="tx1"/>
                </a:solidFill>
                <a:latin typeface="Times New Roman" panose="02020603050405020304" pitchFamily="18" charset="0"/>
                <a:cs typeface="Times New Roman" panose="02020603050405020304" pitchFamily="18" charset="0"/>
              </a:rPr>
              <a:t>wait for graph</a:t>
            </a:r>
            <a:r>
              <a:rPr lang="en-US" sz="2000" dirty="0">
                <a:solidFill>
                  <a:schemeClr val="tx1"/>
                </a:solidFill>
                <a:latin typeface="Times New Roman" panose="02020603050405020304" pitchFamily="18" charset="0"/>
                <a:cs typeface="Times New Roman" panose="02020603050405020304" pitchFamily="18" charset="0"/>
              </a:rPr>
              <a:t>" is used for detecting the deadlock situation but this method is suitable only for the smaller database. </a:t>
            </a:r>
          </a:p>
        </p:txBody>
      </p:sp>
      <p:pic>
        <p:nvPicPr>
          <p:cNvPr id="4" name="Picture 3"/>
          <p:cNvPicPr>
            <a:picLocks noChangeAspect="1"/>
          </p:cNvPicPr>
          <p:nvPr/>
        </p:nvPicPr>
        <p:blipFill>
          <a:blip r:embed="rId3"/>
          <a:stretch>
            <a:fillRect/>
          </a:stretch>
        </p:blipFill>
        <p:spPr>
          <a:xfrm>
            <a:off x="4864497" y="961292"/>
            <a:ext cx="4146641" cy="3238419"/>
          </a:xfrm>
          <a:prstGeom prst="rect">
            <a:avLst/>
          </a:prstGeom>
        </p:spPr>
      </p:pic>
      <p:sp>
        <p:nvSpPr>
          <p:cNvPr id="5" name="TextBox 4"/>
          <p:cNvSpPr txBox="1"/>
          <p:nvPr/>
        </p:nvSpPr>
        <p:spPr>
          <a:xfrm>
            <a:off x="405422" y="4276744"/>
            <a:ext cx="8333156" cy="738664"/>
          </a:xfrm>
          <a:prstGeom prst="rect">
            <a:avLst/>
          </a:prstGeom>
          <a:noFill/>
        </p:spPr>
        <p:txBody>
          <a:bodyPr wrap="square" rtlCol="0">
            <a:spAutoFit/>
          </a:bodyPr>
          <a:lstStyle/>
          <a:p>
            <a:r>
              <a:rPr lang="en-US" b="1" dirty="0"/>
              <a:t>The scheduler decides how to resolve this conflict , to release the deadlocks ( by aborting a transaction for example) </a:t>
            </a:r>
          </a:p>
          <a:p>
            <a:endParaRPr lang="en-US" dirty="0"/>
          </a:p>
        </p:txBody>
      </p:sp>
    </p:spTree>
    <p:extLst>
      <p:ext uri="{BB962C8B-B14F-4D97-AF65-F5344CB8AC3E}">
        <p14:creationId xmlns:p14="http://schemas.microsoft.com/office/powerpoint/2010/main" val="1691414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each transaction </a:t>
            </a:r>
            <a:r>
              <a:rPr lang="en-US" sz="2000" b="1" i="1" dirty="0">
                <a:solidFill>
                  <a:schemeClr val="tx1"/>
                </a:solidFill>
                <a:latin typeface="Times New Roman" panose="02020603050405020304" pitchFamily="18" charset="0"/>
                <a:cs typeface="Times New Roman" panose="02020603050405020304" pitchFamily="18" charset="0"/>
              </a:rPr>
              <a:t>requests all its locks at once</a:t>
            </a:r>
            <a:r>
              <a:rPr lang="en-US" sz="2000" dirty="0">
                <a:solidFill>
                  <a:schemeClr val="tx1"/>
                </a:solidFill>
                <a:latin typeface="Times New Roman" panose="02020603050405020304" pitchFamily="18" charset="0"/>
                <a:cs typeface="Times New Roman" panose="02020603050405020304" pitchFamily="18" charset="0"/>
              </a:rPr>
              <a:t>, and let the lock manager grant them all, if possible, or grant none and make the process wait, if one or more are held by another transaction.</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Assign an </a:t>
            </a:r>
            <a:r>
              <a:rPr lang="en-US" sz="2000" b="1" i="1" dirty="0">
                <a:solidFill>
                  <a:schemeClr val="tx1"/>
                </a:solidFill>
                <a:latin typeface="Times New Roman" panose="02020603050405020304" pitchFamily="18" charset="0"/>
                <a:cs typeface="Times New Roman" panose="02020603050405020304" pitchFamily="18" charset="0"/>
              </a:rPr>
              <a:t>arbitrary linear ordering to the items</a:t>
            </a:r>
            <a:r>
              <a:rPr lang="en-US" sz="2000" dirty="0">
                <a:solidFill>
                  <a:schemeClr val="tx1"/>
                </a:solidFill>
                <a:latin typeface="Times New Roman" panose="02020603050405020304" pitchFamily="18" charset="0"/>
                <a:cs typeface="Times New Roman" panose="02020603050405020304" pitchFamily="18" charset="0"/>
              </a:rPr>
              <a:t>, and require all transactions to request locks in this order.</a:t>
            </a:r>
          </a:p>
        </p:txBody>
      </p:sp>
      <p:sp>
        <p:nvSpPr>
          <p:cNvPr id="4" name="Title 1">
            <a:extLst>
              <a:ext uri="{FF2B5EF4-FFF2-40B4-BE49-F238E27FC236}">
                <a16:creationId xmlns:a16="http://schemas.microsoft.com/office/drawing/2014/main" id="{2482851A-FD55-7979-D8C0-9DC212301FC1}"/>
              </a:ext>
            </a:extLst>
          </p:cNvPr>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Deadlock-</a:t>
            </a:r>
            <a:r>
              <a:rPr lang="en-US" dirty="0">
                <a:solidFill>
                  <a:schemeClr val="accent1">
                    <a:lumMod val="50000"/>
                  </a:schemeClr>
                </a:solidFill>
                <a:latin typeface="Times New Roman" panose="02020603050405020304" pitchFamily="18" charset="0"/>
                <a:cs typeface="Times New Roman" panose="02020603050405020304" pitchFamily="18" charset="0"/>
              </a:rPr>
              <a:t> Possible Solutions</a:t>
            </a:r>
          </a:p>
        </p:txBody>
      </p:sp>
    </p:spTree>
    <p:extLst>
      <p:ext uri="{BB962C8B-B14F-4D97-AF65-F5344CB8AC3E}">
        <p14:creationId xmlns:p14="http://schemas.microsoft.com/office/powerpoint/2010/main" val="92094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7F8C-EAED-BC3E-C960-D1CBB686AEDF}"/>
              </a:ext>
            </a:extLst>
          </p:cNvPr>
          <p:cNvSpPr>
            <a:spLocks noGrp="1"/>
          </p:cNvSpPr>
          <p:nvPr>
            <p:ph type="title"/>
          </p:nvPr>
        </p:nvSpPr>
        <p:spPr/>
        <p:txBody>
          <a:bodyPr/>
          <a:lstStyle/>
          <a:p>
            <a:pPr algn="just"/>
            <a:r>
              <a:rPr lang="en-US" i="0" dirty="0">
                <a:effectLst/>
                <a:latin typeface="Times New Roman" panose="02020603050405020304" pitchFamily="18" charset="0"/>
                <a:cs typeface="Times New Roman" panose="02020603050405020304" pitchFamily="18" charset="0"/>
              </a:rPr>
              <a:t>Deadlock</a:t>
            </a:r>
          </a:p>
        </p:txBody>
      </p:sp>
      <p:sp>
        <p:nvSpPr>
          <p:cNvPr id="3" name="Content Placeholder 2">
            <a:extLst>
              <a:ext uri="{FF2B5EF4-FFF2-40B4-BE49-F238E27FC236}">
                <a16:creationId xmlns:a16="http://schemas.microsoft.com/office/drawing/2014/main" id="{BCD1C379-A48F-916B-56D2-6597A854ADDD}"/>
              </a:ext>
            </a:extLst>
          </p:cNvPr>
          <p:cNvSpPr>
            <a:spLocks noGrp="1"/>
          </p:cNvSpPr>
          <p:nvPr>
            <p:ph idx="1"/>
          </p:nvPr>
        </p:nvSpPr>
        <p:spPr/>
        <p:txBody>
          <a:bodyPr>
            <a:normAutofit fontScale="92500" lnSpcReduction="10000"/>
          </a:bodyPr>
          <a:lstStyle/>
          <a:p>
            <a:pPr marL="139700" indent="0" algn="just">
              <a:buNone/>
            </a:pPr>
            <a:r>
              <a:rPr lang="en-US" sz="2000" b="1" dirty="0">
                <a:latin typeface="Times New Roman" panose="02020603050405020304" pitchFamily="18" charset="0"/>
                <a:cs typeface="Times New Roman" panose="02020603050405020304" pitchFamily="18" charset="0"/>
              </a:rPr>
              <a:t>Deadlock Prevention</a:t>
            </a:r>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Deadlock prevention method is suitable for a large database. If the resources are allocated in such a way that deadlock never occurs, then the deadlock can be prevented.</a:t>
            </a:r>
          </a:p>
          <a:p>
            <a:pPr algn="just"/>
            <a:r>
              <a:rPr lang="en-US" sz="2000" dirty="0">
                <a:solidFill>
                  <a:schemeClr val="tx1"/>
                </a:solidFill>
                <a:latin typeface="Times New Roman" panose="02020603050405020304" pitchFamily="18" charset="0"/>
                <a:cs typeface="Times New Roman" panose="02020603050405020304" pitchFamily="18" charset="0"/>
              </a:rPr>
              <a:t>The Database management system </a:t>
            </a:r>
            <a:r>
              <a:rPr lang="en-US" sz="2000" dirty="0" smtClean="0">
                <a:solidFill>
                  <a:schemeClr val="tx1"/>
                </a:solidFill>
                <a:latin typeface="Times New Roman" panose="02020603050405020304" pitchFamily="18" charset="0"/>
                <a:cs typeface="Times New Roman" panose="02020603050405020304" pitchFamily="18" charset="0"/>
              </a:rPr>
              <a:t>(DBMS) analyzes </a:t>
            </a: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smtClean="0">
                <a:solidFill>
                  <a:schemeClr val="tx1"/>
                </a:solidFill>
                <a:latin typeface="Times New Roman" panose="02020603050405020304" pitchFamily="18" charset="0"/>
                <a:cs typeface="Times New Roman" panose="02020603050405020304" pitchFamily="18" charset="0"/>
              </a:rPr>
              <a:t>steps </a:t>
            </a:r>
            <a:r>
              <a:rPr lang="en-US" sz="2000" dirty="0">
                <a:solidFill>
                  <a:schemeClr val="tx1"/>
                </a:solidFill>
                <a:latin typeface="Times New Roman" panose="02020603050405020304" pitchFamily="18" charset="0"/>
                <a:cs typeface="Times New Roman" panose="02020603050405020304" pitchFamily="18" charset="0"/>
              </a:rPr>
              <a:t>of the transaction whether they can create a deadlock situation or not. If they do, then the DBMS never allowed that transaction to be executed.</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US" sz="2000" b="1" dirty="0">
                <a:latin typeface="Times New Roman" panose="02020603050405020304" pitchFamily="18" charset="0"/>
                <a:cs typeface="Times New Roman" panose="02020603050405020304" pitchFamily="18" charset="0"/>
              </a:rPr>
              <a:t>Deadlock Ignorance</a:t>
            </a:r>
          </a:p>
          <a:p>
            <a:r>
              <a:rPr lang="en-US" sz="2000" dirty="0">
                <a:solidFill>
                  <a:schemeClr val="tx1"/>
                </a:solidFill>
                <a:latin typeface="Times New Roman" panose="02020603050405020304" pitchFamily="18" charset="0"/>
                <a:cs typeface="Times New Roman" panose="02020603050405020304" pitchFamily="18" charset="0"/>
              </a:rPr>
              <a:t>Another approach to handling deadlocks is to do nothing to prevent them. By periodically examine the lock requests and see if there is deadlock. </a:t>
            </a:r>
          </a:p>
          <a:p>
            <a:r>
              <a:rPr lang="en-US" sz="2000" dirty="0">
                <a:solidFill>
                  <a:schemeClr val="tx1"/>
                </a:solidFill>
                <a:latin typeface="Times New Roman" panose="02020603050405020304" pitchFamily="18" charset="0"/>
                <a:cs typeface="Times New Roman" panose="02020603050405020304" pitchFamily="18" charset="0"/>
              </a:rPr>
              <a:t>Why this might be beneficial as a solution?</a:t>
            </a:r>
          </a:p>
          <a:p>
            <a:pPr marL="139700" indent="0" algn="just">
              <a:buNone/>
            </a:pPr>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391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Live lock- Concurrent Execution </a:t>
            </a:r>
          </a:p>
        </p:txBody>
      </p:sp>
      <p:sp>
        <p:nvSpPr>
          <p:cNvPr id="3" name="Content Placeholder 2"/>
          <p:cNvSpPr>
            <a:spLocks noGrp="1"/>
          </p:cNvSpPr>
          <p:nvPr>
            <p:ph idx="1"/>
          </p:nvPr>
        </p:nvSpPr>
        <p:spPr/>
        <p:txBody>
          <a:bodyPr>
            <a:normAutofit fontScale="92500"/>
          </a:bodyPr>
          <a:lstStyle/>
          <a:p>
            <a:r>
              <a:rPr lang="en-US" sz="2000" dirty="0">
                <a:solidFill>
                  <a:schemeClr val="tx1"/>
                </a:solidFill>
                <a:latin typeface="Times New Roman" panose="02020603050405020304" pitchFamily="18" charset="0"/>
                <a:cs typeface="Times New Roman" panose="02020603050405020304" pitchFamily="18" charset="0"/>
              </a:rPr>
              <a:t>The system that grants and enforces locks on items cannot behave unpredictably.</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i="1" dirty="0">
                <a:solidFill>
                  <a:schemeClr val="tx1"/>
                </a:solidFill>
                <a:latin typeface="Times New Roman" panose="02020603050405020304" pitchFamily="18" charset="0"/>
                <a:cs typeface="Times New Roman" panose="02020603050405020304" pitchFamily="18" charset="0"/>
              </a:rPr>
              <a:t>Scenario</a:t>
            </a:r>
            <a:r>
              <a:rPr lang="en-US" sz="2000" dirty="0">
                <a:solidFill>
                  <a:schemeClr val="tx1"/>
                </a:solidFill>
                <a:latin typeface="Times New Roman" panose="02020603050405020304" pitchFamily="18" charset="0"/>
                <a:cs typeface="Times New Roman" panose="02020603050405020304" pitchFamily="18" charset="0"/>
              </a:rPr>
              <a:t>: when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released its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the lock was granted to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What if while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was waiting, transaction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also requested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was granted the lock before T</a:t>
            </a:r>
            <a:r>
              <a:rPr lang="en-US" sz="2000" b="1"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 Then while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had the lock on A, </a:t>
            </a:r>
            <a:r>
              <a:rPr lang="en-US" sz="2000" b="1" dirty="0">
                <a:solidFill>
                  <a:schemeClr val="tx1"/>
                </a:solidFill>
                <a:latin typeface="Times New Roman" panose="02020603050405020304" pitchFamily="18" charset="0"/>
                <a:cs typeface="Times New Roman" panose="02020603050405020304" pitchFamily="18" charset="0"/>
              </a:rPr>
              <a:t>T4</a:t>
            </a:r>
            <a:r>
              <a:rPr lang="en-US" sz="2000" dirty="0">
                <a:solidFill>
                  <a:schemeClr val="tx1"/>
                </a:solidFill>
                <a:latin typeface="Times New Roman" panose="02020603050405020304" pitchFamily="18" charset="0"/>
                <a:cs typeface="Times New Roman" panose="02020603050405020304" pitchFamily="18" charset="0"/>
              </a:rPr>
              <a:t> requested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which was granted after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unlocked A, and so on. It is possible that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could </a:t>
            </a:r>
            <a:r>
              <a:rPr lang="en-US" sz="2000" u="sng" dirty="0">
                <a:solidFill>
                  <a:schemeClr val="tx1"/>
                </a:solidFill>
                <a:latin typeface="Times New Roman" panose="02020603050405020304" pitchFamily="18" charset="0"/>
                <a:cs typeface="Times New Roman" panose="02020603050405020304" pitchFamily="18" charset="0"/>
              </a:rPr>
              <a:t>wait forever, </a:t>
            </a:r>
            <a:r>
              <a:rPr lang="en-US" sz="2000" dirty="0">
                <a:solidFill>
                  <a:schemeClr val="tx1"/>
                </a:solidFill>
                <a:latin typeface="Times New Roman" panose="02020603050405020304" pitchFamily="18" charset="0"/>
                <a:cs typeface="Times New Roman" panose="02020603050405020304" pitchFamily="18" charset="0"/>
              </a:rPr>
              <a:t>since other transactions had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even though there are an unlimited number of times at which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might have been given chance to lock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Suggest Possible solutions for the live lock?</a:t>
            </a:r>
          </a:p>
        </p:txBody>
      </p:sp>
      <p:pic>
        <p:nvPicPr>
          <p:cNvPr id="5" name="Picture 4"/>
          <p:cNvPicPr>
            <a:picLocks noChangeAspect="1"/>
          </p:cNvPicPr>
          <p:nvPr/>
        </p:nvPicPr>
        <p:blipFill>
          <a:blip r:embed="rId3"/>
          <a:stretch>
            <a:fillRect/>
          </a:stretch>
        </p:blipFill>
        <p:spPr>
          <a:xfrm>
            <a:off x="6974959" y="3688538"/>
            <a:ext cx="1644502" cy="1299018"/>
          </a:xfrm>
          <a:prstGeom prst="rect">
            <a:avLst/>
          </a:prstGeom>
        </p:spPr>
      </p:pic>
    </p:spTree>
    <p:extLst>
      <p:ext uri="{BB962C8B-B14F-4D97-AF65-F5344CB8AC3E}">
        <p14:creationId xmlns:p14="http://schemas.microsoft.com/office/powerpoint/2010/main" val="1268675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Transaction Models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Simple </a:t>
            </a:r>
            <a:r>
              <a:rPr lang="en-US" sz="2000" b="1" dirty="0">
                <a:solidFill>
                  <a:schemeClr val="tx1"/>
                </a:solidFill>
                <a:latin typeface="Times New Roman" panose="02020603050405020304" pitchFamily="18" charset="0"/>
                <a:cs typeface="Times New Roman" panose="02020603050405020304" pitchFamily="18" charset="0"/>
              </a:rPr>
              <a:t>Transaction </a:t>
            </a:r>
            <a:r>
              <a:rPr lang="en-US" sz="2000" dirty="0">
                <a:solidFill>
                  <a:schemeClr val="tx1"/>
                </a:solidFill>
                <a:latin typeface="Times New Roman" panose="02020603050405020304" pitchFamily="18" charset="0"/>
                <a:cs typeface="Times New Roman" panose="02020603050405020304" pitchFamily="18" charset="0"/>
              </a:rPr>
              <a:t>Model: one type of lock , two transactions can not lock the same item(s)</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Precedence graph</a:t>
            </a:r>
            <a:r>
              <a:rPr lang="en-US" sz="2000" dirty="0" smtClean="0">
                <a:solidFill>
                  <a:schemeClr val="tx1"/>
                </a:solidFill>
                <a:latin typeface="Times New Roman" panose="02020603050405020304" pitchFamily="18" charset="0"/>
                <a:cs typeface="Times New Roman" panose="02020603050405020304" pitchFamily="18" charset="0"/>
              </a:rPr>
              <a:t>: </a:t>
            </a:r>
          </a:p>
          <a:p>
            <a:pPr lvl="1"/>
            <a:r>
              <a:rPr lang="en-US" sz="2000" dirty="0" smtClean="0">
                <a:solidFill>
                  <a:schemeClr val="tx1"/>
                </a:solidFill>
                <a:latin typeface="Times New Roman" panose="02020603050405020304" pitchFamily="18" charset="0"/>
                <a:cs typeface="Times New Roman" panose="02020603050405020304" pitchFamily="18" charset="0"/>
              </a:rPr>
              <a:t>nodes represent the transactions. </a:t>
            </a:r>
          </a:p>
          <a:p>
            <a:pPr lvl="1"/>
            <a:r>
              <a:rPr lang="en-US" sz="2000" dirty="0" smtClean="0">
                <a:solidFill>
                  <a:schemeClr val="tx1"/>
                </a:solidFill>
                <a:latin typeface="Times New Roman" panose="02020603050405020304" pitchFamily="18" charset="0"/>
                <a:cs typeface="Times New Roman" panose="02020603050405020304" pitchFamily="18" charset="0"/>
              </a:rPr>
              <a:t>Edges between T1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tx1"/>
                </a:solidFill>
                <a:latin typeface="Times New Roman" panose="02020603050405020304" pitchFamily="18" charset="0"/>
                <a:cs typeface="Times New Roman" panose="02020603050405020304" pitchFamily="18" charset="0"/>
              </a:rPr>
              <a:t> T2 IIF there is a lock that T2 is granted and the last transaction who released that lock was T1 . There is an item that T1 unlocked and the first transaction to lock right afterwards (for the same item) was T2.</a:t>
            </a:r>
          </a:p>
          <a:p>
            <a:r>
              <a:rPr lang="en-US" sz="2000" u="sng" dirty="0">
                <a:solidFill>
                  <a:schemeClr val="tx1"/>
                </a:solidFill>
                <a:latin typeface="Times New Roman" panose="02020603050405020304" pitchFamily="18" charset="0"/>
                <a:cs typeface="Times New Roman" panose="02020603050405020304" pitchFamily="18" charset="0"/>
              </a:rPr>
              <a:t>IIF </a:t>
            </a:r>
            <a:r>
              <a:rPr lang="en-US" sz="2000" u="sng" dirty="0" smtClean="0">
                <a:solidFill>
                  <a:schemeClr val="tx1"/>
                </a:solidFill>
                <a:latin typeface="Times New Roman" panose="02020603050405020304" pitchFamily="18" charset="0"/>
                <a:cs typeface="Times New Roman" panose="02020603050405020304" pitchFamily="18" charset="0"/>
              </a:rPr>
              <a:t>Precedence is DAG (</a:t>
            </a:r>
            <a:r>
              <a:rPr lang="en-US" sz="2000" dirty="0">
                <a:solidFill>
                  <a:srgbClr val="000000"/>
                </a:solidFill>
                <a:latin typeface="Arial"/>
                <a:ea typeface="Arial"/>
                <a:cs typeface="Arial"/>
                <a:sym typeface="Arial"/>
              </a:rPr>
              <a:t>directed acyclic </a:t>
            </a:r>
            <a:r>
              <a:rPr lang="en-US" sz="2000" dirty="0" smtClean="0">
                <a:solidFill>
                  <a:srgbClr val="000000"/>
                </a:solidFill>
                <a:latin typeface="Arial"/>
                <a:ea typeface="Arial"/>
                <a:cs typeface="Arial"/>
                <a:sym typeface="Arial"/>
              </a:rPr>
              <a:t>graph) </a:t>
            </a:r>
            <a:r>
              <a:rPr lang="en-US" sz="2000" u="sng"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u="sng" dirty="0" smtClean="0">
                <a:solidFill>
                  <a:schemeClr val="tx1"/>
                </a:solidFill>
                <a:latin typeface="Times New Roman" panose="02020603050405020304" pitchFamily="18" charset="0"/>
                <a:cs typeface="Times New Roman" panose="02020603050405020304" pitchFamily="18" charset="0"/>
              </a:rPr>
              <a:t> the scheduling is serializable </a:t>
            </a:r>
            <a:endParaRPr lang="en-US" sz="20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835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D7C4-5829-E7EB-19BB-2A65D440D74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Transactions</a:t>
            </a:r>
          </a:p>
        </p:txBody>
      </p:sp>
      <p:sp>
        <p:nvSpPr>
          <p:cNvPr id="3" name="Content Placeholder 2">
            <a:extLst>
              <a:ext uri="{FF2B5EF4-FFF2-40B4-BE49-F238E27FC236}">
                <a16:creationId xmlns:a16="http://schemas.microsoft.com/office/drawing/2014/main" id="{D3B5752E-2D9A-B761-97ED-7AD27D1CFC20}"/>
              </a:ext>
            </a:extLst>
          </p:cNvPr>
          <p:cNvSpPr>
            <a:spLocks noGrp="1"/>
          </p:cNvSpPr>
          <p:nvPr>
            <p:ph idx="1"/>
          </p:nvPr>
        </p:nvSpPr>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Transaction</a:t>
            </a:r>
            <a:r>
              <a:rPr lang="en-US" sz="2000" dirty="0">
                <a:solidFill>
                  <a:schemeClr val="tx1"/>
                </a:solidFill>
                <a:latin typeface="Times New Roman" panose="02020603050405020304" pitchFamily="18" charset="0"/>
                <a:cs typeface="Times New Roman" panose="02020603050405020304" pitchFamily="18" charset="0"/>
              </a:rPr>
              <a:t>: is a single execution of </a:t>
            </a:r>
            <a:r>
              <a:rPr lang="hu-HU" sz="2000" dirty="0" smtClean="0">
                <a:solidFill>
                  <a:schemeClr val="tx1"/>
                </a:solidFill>
                <a:latin typeface="Times New Roman" panose="02020603050405020304" pitchFamily="18" charset="0"/>
                <a:cs typeface="Times New Roman" panose="02020603050405020304" pitchFamily="18" charset="0"/>
              </a:rPr>
              <a:t>a</a:t>
            </a:r>
            <a:r>
              <a:rPr lang="en-US" sz="2000" dirty="0" smtClean="0">
                <a:solidFill>
                  <a:schemeClr val="tx1"/>
                </a:solidFill>
                <a:latin typeface="Times New Roman" panose="02020603050405020304" pitchFamily="18" charset="0"/>
                <a:cs typeface="Times New Roman" panose="02020603050405020304" pitchFamily="18" charset="0"/>
              </a:rPr>
              <a:t> single</a:t>
            </a:r>
            <a:r>
              <a:rPr lang="hu-HU"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program</a:t>
            </a:r>
            <a:r>
              <a:rPr lang="en-US" sz="2000" dirty="0" smtClean="0">
                <a:solidFill>
                  <a:schemeClr val="tx1"/>
                </a:solidFill>
                <a:latin typeface="Times New Roman" panose="02020603050405020304" pitchFamily="18" charset="0"/>
                <a:cs typeface="Times New Roman" panose="02020603050405020304" pitchFamily="18" charset="0"/>
              </a:rPr>
              <a:t>. Composed of read /write operations. </a:t>
            </a:r>
            <a:r>
              <a:rPr lang="en-US" sz="2000" dirty="0">
                <a:solidFill>
                  <a:schemeClr val="tx1"/>
                </a:solidFill>
                <a:latin typeface="Times New Roman" panose="02020603050405020304" pitchFamily="18" charset="0"/>
                <a:cs typeface="Times New Roman" panose="02020603050405020304" pitchFamily="18" charset="0"/>
              </a:rPr>
              <a:t>This program may be </a:t>
            </a:r>
            <a:r>
              <a:rPr lang="hu-HU" sz="2000" dirty="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simple query </a:t>
            </a:r>
            <a:r>
              <a:rPr lang="hu-HU" sz="2000" dirty="0">
                <a:solidFill>
                  <a:schemeClr val="tx1"/>
                </a:solidFill>
                <a:latin typeface="Times New Roman" panose="02020603050405020304" pitchFamily="18" charset="0"/>
                <a:cs typeface="Times New Roman" panose="02020603050405020304" pitchFamily="18" charset="0"/>
              </a:rPr>
              <a:t>or multiple </a:t>
            </a:r>
            <a:r>
              <a:rPr lang="en-US" sz="2000" dirty="0" smtClean="0">
                <a:solidFill>
                  <a:schemeClr val="tx1"/>
                </a:solidFill>
                <a:latin typeface="Times New Roman" panose="02020603050405020304" pitchFamily="18" charset="0"/>
                <a:cs typeface="Times New Roman" panose="02020603050405020304" pitchFamily="18" charset="0"/>
              </a:rPr>
              <a:t>queries/statements</a:t>
            </a:r>
            <a:r>
              <a:rPr lang="hu-HU"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expressed in one of the query languages.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Ques: </a:t>
            </a:r>
            <a:r>
              <a:rPr lang="en-US" sz="2000" dirty="0" smtClean="0">
                <a:solidFill>
                  <a:schemeClr val="tx1"/>
                </a:solidFill>
                <a:latin typeface="Times New Roman" panose="02020603050405020304" pitchFamily="18" charset="0"/>
                <a:cs typeface="Times New Roman" panose="02020603050405020304" pitchFamily="18" charset="0"/>
              </a:rPr>
              <a:t>Can </a:t>
            </a:r>
            <a:r>
              <a:rPr lang="en-US" sz="2000" dirty="0">
                <a:solidFill>
                  <a:schemeClr val="tx1"/>
                </a:solidFill>
                <a:latin typeface="Times New Roman" panose="02020603050405020304" pitchFamily="18" charset="0"/>
                <a:cs typeface="Times New Roman" panose="02020603050405020304" pitchFamily="18" charset="0"/>
              </a:rPr>
              <a:t>several independent executions of the same program </a:t>
            </a:r>
            <a:r>
              <a:rPr lang="en-US" sz="2000" dirty="0" smtClean="0">
                <a:solidFill>
                  <a:schemeClr val="tx1"/>
                </a:solidFill>
                <a:latin typeface="Times New Roman" panose="02020603050405020304" pitchFamily="18" charset="0"/>
                <a:cs typeface="Times New Roman" panose="02020603050405020304" pitchFamily="18" charset="0"/>
              </a:rPr>
              <a:t>run </a:t>
            </a:r>
            <a:r>
              <a:rPr lang="en-US" sz="2000" dirty="0">
                <a:solidFill>
                  <a:schemeClr val="tx1"/>
                </a:solidFill>
                <a:latin typeface="Times New Roman" panose="02020603050405020304" pitchFamily="18" charset="0"/>
                <a:cs typeface="Times New Roman" panose="02020603050405020304" pitchFamily="18" charset="0"/>
              </a:rPr>
              <a:t>in progress </a:t>
            </a:r>
            <a:r>
              <a:rPr lang="en-US" sz="2000" dirty="0" smtClean="0">
                <a:solidFill>
                  <a:schemeClr val="tx1"/>
                </a:solidFill>
                <a:latin typeface="Times New Roman" panose="02020603050405020304" pitchFamily="18" charset="0"/>
                <a:cs typeface="Times New Roman" panose="02020603050405020304" pitchFamily="18" charset="0"/>
              </a:rPr>
              <a:t>simultaneously ? give </a:t>
            </a:r>
            <a:r>
              <a:rPr lang="en-US" sz="2000" dirty="0">
                <a:solidFill>
                  <a:schemeClr val="tx1"/>
                </a:solidFill>
                <a:latin typeface="Times New Roman" panose="02020603050405020304" pitchFamily="18" charset="0"/>
                <a:cs typeface="Times New Roman" panose="02020603050405020304" pitchFamily="18" charset="0"/>
              </a:rPr>
              <a:t>an example?</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 transaction </a:t>
            </a:r>
            <a:r>
              <a:rPr lang="en-US" sz="2000" dirty="0" smtClean="0">
                <a:solidFill>
                  <a:schemeClr val="tx1"/>
                </a:solidFill>
                <a:latin typeface="Times New Roman" panose="02020603050405020304" pitchFamily="18" charset="0"/>
                <a:cs typeface="Times New Roman" panose="02020603050405020304" pitchFamily="18" charset="0"/>
              </a:rPr>
              <a:t>reads</a:t>
            </a:r>
            <a:r>
              <a:rPr lang="hu-HU"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and/or writes data </a:t>
            </a:r>
            <a:r>
              <a:rPr lang="en-US" sz="2000" i="1" dirty="0">
                <a:solidFill>
                  <a:schemeClr val="tx1"/>
                </a:solidFill>
                <a:latin typeface="Times New Roman" panose="02020603050405020304" pitchFamily="18" charset="0"/>
                <a:cs typeface="Times New Roman" panose="02020603050405020304" pitchFamily="18" charset="0"/>
              </a:rPr>
              <a:t>to and from </a:t>
            </a:r>
            <a:r>
              <a:rPr lang="en-US" sz="2000" dirty="0">
                <a:solidFill>
                  <a:schemeClr val="tx1"/>
                </a:solidFill>
                <a:latin typeface="Times New Roman" panose="02020603050405020304" pitchFamily="18" charset="0"/>
                <a:cs typeface="Times New Roman" panose="02020603050405020304" pitchFamily="18" charset="0"/>
              </a:rPr>
              <a:t>the database, into private workspace, where all computations are performed.</a:t>
            </a:r>
            <a:endParaRPr lang="hu-HU"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337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Precedence Graph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4894118" y="1450975"/>
            <a:ext cx="3429000" cy="2819400"/>
          </a:xfrm>
          <a:prstGeom prst="rect">
            <a:avLst/>
          </a:prstGeom>
        </p:spPr>
      </p:pic>
      <p:pic>
        <p:nvPicPr>
          <p:cNvPr id="6" name="Picture 5"/>
          <p:cNvPicPr>
            <a:picLocks noChangeAspect="1"/>
          </p:cNvPicPr>
          <p:nvPr/>
        </p:nvPicPr>
        <p:blipFill>
          <a:blip r:embed="rId4"/>
          <a:stretch>
            <a:fillRect/>
          </a:stretch>
        </p:blipFill>
        <p:spPr>
          <a:xfrm>
            <a:off x="763119" y="1155700"/>
            <a:ext cx="3219450" cy="3114675"/>
          </a:xfrm>
          <a:prstGeom prst="rect">
            <a:avLst/>
          </a:prstGeom>
        </p:spPr>
      </p:pic>
    </p:spTree>
    <p:extLst>
      <p:ext uri="{BB962C8B-B14F-4D97-AF65-F5344CB8AC3E}">
        <p14:creationId xmlns:p14="http://schemas.microsoft.com/office/powerpoint/2010/main" val="123468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Discussion 	</a:t>
            </a: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How many programs are trying to modify record </a:t>
            </a:r>
            <a:r>
              <a:rPr lang="en-US" sz="2000" b="1" i="1" dirty="0">
                <a:solidFill>
                  <a:schemeClr val="tx1"/>
                </a:solidFill>
                <a:latin typeface="Times New Roman" panose="02020603050405020304" pitchFamily="18" charset="0"/>
                <a:cs typeface="Times New Roman" panose="02020603050405020304" pitchFamily="18" charset="0"/>
              </a:rPr>
              <a:t>A. what are the possible real-life problems in this structure </a:t>
            </a:r>
          </a:p>
          <a:p>
            <a:endParaRPr lang="en-US" sz="2000" b="1" i="1" dirty="0">
              <a:solidFill>
                <a:schemeClr val="tx1"/>
              </a:solidFill>
              <a:latin typeface="Times New Roman" panose="02020603050405020304" pitchFamily="18" charset="0"/>
              <a:cs typeface="Times New Roman" panose="02020603050405020304" pitchFamily="18" charset="0"/>
            </a:endParaRPr>
          </a:p>
          <a:p>
            <a:r>
              <a:rPr lang="en-US" sz="2000" b="1" i="1" dirty="0">
                <a:solidFill>
                  <a:schemeClr val="tx1"/>
                </a:solidFill>
                <a:latin typeface="Times New Roman" panose="02020603050405020304" pitchFamily="18" charset="0"/>
                <a:cs typeface="Times New Roman" panose="02020603050405020304" pitchFamily="18" charset="0"/>
              </a:rPr>
              <a:t>Ques</a:t>
            </a:r>
            <a:r>
              <a:rPr lang="en-US" sz="2000" i="1" dirty="0">
                <a:solidFill>
                  <a:schemeClr val="tx1"/>
                </a:solidFill>
                <a:latin typeface="Times New Roman" panose="02020603050405020304" pitchFamily="18" charset="0"/>
                <a:cs typeface="Times New Roman" panose="02020603050405020304" pitchFamily="18" charset="0"/>
              </a:rPr>
              <a:t>: What are the possible solution to prevent having two programs modifying the same record at the same time? Use the lock strategy we discussed </a:t>
            </a:r>
            <a:r>
              <a:rPr lang="en-US" sz="2000" i="1" dirty="0" smtClean="0">
                <a:solidFill>
                  <a:schemeClr val="tx1"/>
                </a:solidFill>
                <a:latin typeface="Times New Roman" panose="02020603050405020304" pitchFamily="18" charset="0"/>
                <a:cs typeface="Times New Roman" panose="02020603050405020304" pitchFamily="18" charset="0"/>
              </a:rPr>
              <a:t>earlier in the example below.</a:t>
            </a:r>
            <a:endParaRPr lang="en-US" sz="2000" i="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86125" y="3279373"/>
            <a:ext cx="5166361" cy="1778402"/>
          </a:xfrm>
          <a:prstGeom prst="rect">
            <a:avLst/>
          </a:prstGeom>
        </p:spPr>
      </p:pic>
    </p:spTree>
    <p:extLst>
      <p:ext uri="{BB962C8B-B14F-4D97-AF65-F5344CB8AC3E}">
        <p14:creationId xmlns:p14="http://schemas.microsoft.com/office/powerpoint/2010/main" val="242429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How Locks Control Concurrency When Transactions Execute in Parallel</a:t>
            </a:r>
          </a:p>
        </p:txBody>
      </p:sp>
      <p:sp>
        <p:nvSpPr>
          <p:cNvPr id="3" name="Content Placeholder 2"/>
          <p:cNvSpPr>
            <a:spLocks noGrp="1"/>
          </p:cNvSpPr>
          <p:nvPr>
            <p:ph idx="1"/>
          </p:nvPr>
        </p:nvSpPr>
        <p:spPr>
          <a:xfrm>
            <a:off x="628650" y="1369219"/>
            <a:ext cx="7886700" cy="3774281"/>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Let us consider two transactions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Each </a:t>
            </a:r>
            <a:r>
              <a:rPr lang="en-US" sz="2000" dirty="0" err="1" smtClean="0">
                <a:solidFill>
                  <a:schemeClr val="tx1"/>
                </a:solidFill>
                <a:latin typeface="Times New Roman" panose="02020603050405020304" pitchFamily="18" charset="0"/>
                <a:cs typeface="Times New Roman" panose="02020603050405020304" pitchFamily="18" charset="0"/>
              </a:rPr>
              <a:t>Trs</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accesses an item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which we assume has an integer value, and adds one to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The two </a:t>
            </a:r>
            <a:r>
              <a:rPr lang="en-US" sz="2000" dirty="0" err="1" smtClean="0">
                <a:solidFill>
                  <a:schemeClr val="tx1"/>
                </a:solidFill>
                <a:latin typeface="Times New Roman" panose="02020603050405020304" pitchFamily="18" charset="0"/>
                <a:cs typeface="Times New Roman" panose="02020603050405020304" pitchFamily="18" charset="0"/>
              </a:rPr>
              <a:t>Trs</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are executions of the program </a:t>
            </a:r>
            <a:r>
              <a:rPr lang="en-US" sz="2000" b="1" dirty="0">
                <a:solidFill>
                  <a:schemeClr val="tx1"/>
                </a:solidFill>
                <a:latin typeface="Times New Roman" panose="02020603050405020304" pitchFamily="18" charset="0"/>
                <a:cs typeface="Times New Roman" panose="02020603050405020304" pitchFamily="18" charset="0"/>
              </a:rPr>
              <a:t>P</a:t>
            </a:r>
            <a:r>
              <a:rPr lang="en-US" sz="2000" dirty="0">
                <a:solidFill>
                  <a:schemeClr val="tx1"/>
                </a:solidFill>
                <a:latin typeface="Times New Roman" panose="02020603050405020304" pitchFamily="18" charset="0"/>
                <a:cs typeface="Times New Roman" panose="02020603050405020304" pitchFamily="18" charset="0"/>
              </a:rPr>
              <a:t> defined by:</a:t>
            </a:r>
          </a:p>
          <a:p>
            <a:r>
              <a:rPr lang="en-US" sz="2000" b="1" i="1" dirty="0">
                <a:solidFill>
                  <a:schemeClr val="tx1"/>
                </a:solidFill>
                <a:latin typeface="Times New Roman" panose="02020603050405020304" pitchFamily="18" charset="0"/>
                <a:cs typeface="Times New Roman" panose="02020603050405020304" pitchFamily="18" charset="0"/>
              </a:rPr>
              <a:t>P: READ A; A:=A+1; WRITE A; [</a:t>
            </a:r>
            <a:r>
              <a:rPr lang="en-US" sz="2000" dirty="0">
                <a:solidFill>
                  <a:schemeClr val="tx1"/>
                </a:solidFill>
                <a:latin typeface="Times New Roman" panose="02020603050405020304" pitchFamily="18" charset="0"/>
                <a:cs typeface="Times New Roman" panose="02020603050405020304" pitchFamily="18" charset="0"/>
              </a:rPr>
              <a:t>the value of </a:t>
            </a:r>
            <a:r>
              <a:rPr lang="en-US" sz="2000" b="1" i="1" dirty="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exists in the database. </a:t>
            </a:r>
            <a:r>
              <a:rPr lang="en-US" sz="2000" b="1" i="1" dirty="0">
                <a:solidFill>
                  <a:schemeClr val="tx1"/>
                </a:solidFill>
                <a:latin typeface="Times New Roman" panose="02020603050405020304" pitchFamily="18" charset="0"/>
                <a:cs typeface="Times New Roman" panose="02020603050405020304" pitchFamily="18" charset="0"/>
              </a:rPr>
              <a:t>P </a:t>
            </a:r>
            <a:r>
              <a:rPr lang="en-US" sz="2000" dirty="0">
                <a:solidFill>
                  <a:schemeClr val="tx1"/>
                </a:solidFill>
                <a:latin typeface="Times New Roman" panose="02020603050405020304" pitchFamily="18" charset="0"/>
                <a:cs typeface="Times New Roman" panose="02020603050405020304" pitchFamily="18" charset="0"/>
              </a:rPr>
              <a:t>reads </a:t>
            </a:r>
            <a:r>
              <a:rPr lang="en-US" sz="2000" b="1" i="1" dirty="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into its workspace, adds one to the value in the workspace, and writes the result into the database</a:t>
            </a:r>
            <a:r>
              <a:rPr lang="en-US" sz="2000" b="1" i="1" dirty="0">
                <a:solidFill>
                  <a:schemeClr val="tx1"/>
                </a:solidFill>
                <a:latin typeface="Times New Roman" panose="02020603050405020304" pitchFamily="18" charset="0"/>
                <a:cs typeface="Times New Roman" panose="02020603050405020304" pitchFamily="18" charset="0"/>
              </a:rPr>
              <a:t>]</a:t>
            </a:r>
          </a:p>
          <a:p>
            <a:endParaRPr lang="en-US" sz="2000" b="1" i="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286125" y="3279373"/>
            <a:ext cx="5166361" cy="1778402"/>
          </a:xfrm>
          <a:prstGeom prst="rect">
            <a:avLst/>
          </a:prstGeom>
        </p:spPr>
      </p:pic>
    </p:spTree>
    <p:extLst>
      <p:ext uri="{BB962C8B-B14F-4D97-AF65-F5344CB8AC3E}">
        <p14:creationId xmlns:p14="http://schemas.microsoft.com/office/powerpoint/2010/main" val="539260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Possible Solution</a:t>
            </a: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most common solution to the problem represented is to provide lock on</a:t>
            </a:r>
            <a:r>
              <a:rPr lang="en-US" sz="2000" b="1" i="1" dirty="0">
                <a:solidFill>
                  <a:schemeClr val="tx1"/>
                </a:solidFill>
                <a:latin typeface="Times New Roman" panose="02020603050405020304" pitchFamily="18" charset="0"/>
                <a:cs typeface="Times New Roman" panose="02020603050405020304" pitchFamily="18" charset="0"/>
              </a:rPr>
              <a:t> A</a:t>
            </a:r>
            <a:r>
              <a:rPr lang="en-US" sz="2000" dirty="0">
                <a:solidFill>
                  <a:schemeClr val="tx1"/>
                </a:solidFill>
                <a:latin typeface="Times New Roman" panose="02020603050405020304" pitchFamily="18" charset="0"/>
                <a:cs typeface="Times New Roman" panose="02020603050405020304" pitchFamily="18" charset="0"/>
              </a:rPr>
              <a:t>. Before reading </a:t>
            </a:r>
            <a:r>
              <a:rPr lang="en-US" sz="2000" b="1" i="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transaction </a:t>
            </a:r>
            <a:r>
              <a:rPr lang="en-US" sz="2000" b="1" i="1" dirty="0" smtClean="0">
                <a:solidFill>
                  <a:schemeClr val="tx1"/>
                </a:solidFill>
                <a:latin typeface="Times New Roman" panose="02020603050405020304" pitchFamily="18" charset="0"/>
                <a:cs typeface="Times New Roman" panose="02020603050405020304" pitchFamily="18" charset="0"/>
              </a:rPr>
              <a:t>T1 </a:t>
            </a:r>
            <a:r>
              <a:rPr lang="en-US" sz="2000" dirty="0">
                <a:solidFill>
                  <a:schemeClr val="tx1"/>
                </a:solidFill>
                <a:latin typeface="Times New Roman" panose="02020603050405020304" pitchFamily="18" charset="0"/>
                <a:cs typeface="Times New Roman" panose="02020603050405020304" pitchFamily="18" charset="0"/>
              </a:rPr>
              <a:t>must lock </a:t>
            </a:r>
            <a:r>
              <a:rPr lang="en-US" sz="2000" b="1" i="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which prevents another transaction from accessing until </a:t>
            </a:r>
            <a:r>
              <a:rPr lang="en-US" sz="2000" b="1" i="1" dirty="0" smtClean="0">
                <a:solidFill>
                  <a:schemeClr val="tx1"/>
                </a:solidFill>
                <a:latin typeface="Times New Roman" panose="02020603050405020304" pitchFamily="18" charset="0"/>
                <a:cs typeface="Times New Roman" panose="02020603050405020304" pitchFamily="18" charset="0"/>
              </a:rPr>
              <a:t>T1 </a:t>
            </a:r>
            <a:r>
              <a:rPr lang="en-US" sz="2000" dirty="0">
                <a:solidFill>
                  <a:schemeClr val="tx1"/>
                </a:solidFill>
                <a:latin typeface="Times New Roman" panose="02020603050405020304" pitchFamily="18" charset="0"/>
                <a:cs typeface="Times New Roman" panose="02020603050405020304" pitchFamily="18" charset="0"/>
              </a:rPr>
              <a:t>is finished with </a:t>
            </a:r>
            <a:r>
              <a:rPr lang="en-US" sz="2000" b="1" i="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rgbClr val="FF0000"/>
              </a:solidFill>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need for </a:t>
            </a:r>
            <a:r>
              <a:rPr lang="en-US" sz="2000" b="1" i="1" dirty="0" smtClean="0">
                <a:solidFill>
                  <a:srgbClr val="FF0000"/>
                </a:solidFill>
                <a:latin typeface="Times New Roman" panose="02020603050405020304" pitchFamily="18" charset="0"/>
                <a:cs typeface="Times New Roman" panose="02020603050405020304" pitchFamily="18" charset="0"/>
              </a:rPr>
              <a:t>T1 </a:t>
            </a:r>
            <a:r>
              <a:rPr lang="en-US" sz="2000" dirty="0">
                <a:solidFill>
                  <a:srgbClr val="FF0000"/>
                </a:solidFill>
                <a:latin typeface="Times New Roman" panose="02020603050405020304" pitchFamily="18" charset="0"/>
                <a:cs typeface="Times New Roman" panose="02020603050405020304" pitchFamily="18" charset="0"/>
              </a:rPr>
              <a:t>to set lock on </a:t>
            </a:r>
            <a:r>
              <a:rPr lang="en-US" sz="2000" b="1" i="1" dirty="0">
                <a:solidFill>
                  <a:srgbClr val="FF0000"/>
                </a:solidFill>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prevents </a:t>
            </a:r>
            <a:r>
              <a:rPr lang="en-US" sz="2000" b="1" i="1" dirty="0" smtClean="0">
                <a:solidFill>
                  <a:srgbClr val="FF0000"/>
                </a:solidFill>
                <a:latin typeface="Times New Roman" panose="02020603050405020304" pitchFamily="18" charset="0"/>
                <a:cs typeface="Times New Roman" panose="02020603050405020304" pitchFamily="18" charset="0"/>
              </a:rPr>
              <a:t>T2 </a:t>
            </a:r>
            <a:r>
              <a:rPr lang="en-US" sz="2000" dirty="0">
                <a:solidFill>
                  <a:srgbClr val="FF0000"/>
                </a:solidFill>
                <a:latin typeface="Times New Roman" panose="02020603050405020304" pitchFamily="18" charset="0"/>
                <a:cs typeface="Times New Roman" panose="02020603050405020304" pitchFamily="18" charset="0"/>
              </a:rPr>
              <a:t>from accessing </a:t>
            </a:r>
            <a:r>
              <a:rPr lang="en-US" sz="2000" b="1" i="1" dirty="0" smtClean="0">
                <a:solidFill>
                  <a:srgbClr val="FF0000"/>
                </a:solidFill>
                <a:latin typeface="Times New Roman" panose="02020603050405020304" pitchFamily="18" charset="0"/>
                <a:cs typeface="Times New Roman" panose="02020603050405020304" pitchFamily="18" charset="0"/>
              </a:rPr>
              <a:t>A</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T2 </a:t>
            </a:r>
            <a:r>
              <a:rPr lang="en-US" sz="2000" dirty="0" smtClean="0">
                <a:solidFill>
                  <a:srgbClr val="FF0000"/>
                </a:solidFill>
                <a:latin typeface="Times New Roman" panose="02020603050405020304" pitchFamily="18" charset="0"/>
                <a:cs typeface="Times New Roman" panose="02020603050405020304" pitchFamily="18" charset="0"/>
              </a:rPr>
              <a:t>must </a:t>
            </a:r>
            <a:r>
              <a:rPr lang="en-US" sz="2000" dirty="0">
                <a:solidFill>
                  <a:srgbClr val="FF0000"/>
                </a:solidFill>
                <a:latin typeface="Times New Roman" panose="02020603050405020304" pitchFamily="18" charset="0"/>
                <a:cs typeface="Times New Roman" panose="02020603050405020304" pitchFamily="18" charset="0"/>
              </a:rPr>
              <a:t>wait until the other transaction unlocks </a:t>
            </a:r>
            <a:r>
              <a:rPr lang="en-US" sz="2000" b="1" i="1" dirty="0">
                <a:solidFill>
                  <a:srgbClr val="FF0000"/>
                </a:solidFill>
                <a:latin typeface="Times New Roman" panose="02020603050405020304" pitchFamily="18" charset="0"/>
                <a:cs typeface="Times New Roman" panose="02020603050405020304" pitchFamily="18" charset="0"/>
              </a:rPr>
              <a:t>A</a:t>
            </a:r>
            <a:r>
              <a:rPr lang="en-US" sz="2000" dirty="0">
                <a:solidFill>
                  <a:srgbClr val="FF0000"/>
                </a:solidFill>
                <a:latin typeface="Times New Roman" panose="02020603050405020304" pitchFamily="18" charset="0"/>
                <a:cs typeface="Times New Roman" panose="02020603050405020304" pitchFamily="18" charset="0"/>
              </a:rPr>
              <a:t>, which it should do only after finishing with </a:t>
            </a:r>
            <a:r>
              <a:rPr lang="en-US" sz="2000" b="1" i="1" dirty="0">
                <a:solidFill>
                  <a:srgbClr val="FF0000"/>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0145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Remarks	</a:t>
            </a:r>
          </a:p>
        </p:txBody>
      </p:sp>
      <p:sp>
        <p:nvSpPr>
          <p:cNvPr id="3" name="Content Placeholder 2"/>
          <p:cNvSpPr>
            <a:spLocks noGrp="1"/>
          </p:cNvSpPr>
          <p:nvPr>
            <p:ph idx="1"/>
          </p:nvPr>
        </p:nvSpPr>
        <p:spPr/>
        <p:txBody>
          <a:bodyPr>
            <a:no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Unlock command </a:t>
            </a:r>
            <a:r>
              <a:rPr lang="en-US" sz="2000" dirty="0">
                <a:solidFill>
                  <a:schemeClr val="tx1"/>
                </a:solidFill>
                <a:latin typeface="Times New Roman" panose="02020603050405020304" pitchFamily="18" charset="0"/>
                <a:cs typeface="Times New Roman" panose="02020603050405020304" pitchFamily="18" charset="0"/>
              </a:rPr>
              <a:t>is executed by the transaction holding the lock.</a:t>
            </a:r>
          </a:p>
          <a:p>
            <a:pPr algn="just"/>
            <a:r>
              <a:rPr lang="en-US" sz="2000" b="1" dirty="0">
                <a:solidFill>
                  <a:schemeClr val="tx1"/>
                </a:solidFill>
                <a:latin typeface="Times New Roman" panose="02020603050405020304" pitchFamily="18" charset="0"/>
                <a:cs typeface="Times New Roman" panose="02020603050405020304" pitchFamily="18" charset="0"/>
              </a:rPr>
              <a:t>Lock Manager</a:t>
            </a:r>
            <a:r>
              <a:rPr lang="en-US" sz="2000" dirty="0">
                <a:solidFill>
                  <a:schemeClr val="tx1"/>
                </a:solidFill>
                <a:latin typeface="Times New Roman" panose="02020603050405020304" pitchFamily="18" charset="0"/>
                <a:cs typeface="Times New Roman" panose="02020603050405020304" pitchFamily="18" charset="0"/>
              </a:rPr>
              <a:t>: locks record for the transaction when it requests it for a specific item.</a:t>
            </a:r>
          </a:p>
          <a:p>
            <a:pPr algn="just"/>
            <a:r>
              <a:rPr lang="en-US" sz="2000" dirty="0" smtClean="0">
                <a:solidFill>
                  <a:schemeClr val="tx1"/>
                </a:solidFill>
                <a:latin typeface="Times New Roman" panose="02020603050405020304" pitchFamily="18" charset="0"/>
                <a:cs typeface="Times New Roman" panose="02020603050405020304" pitchFamily="18" charset="0"/>
              </a:rPr>
              <a:t>Each </a:t>
            </a:r>
            <a:r>
              <a:rPr lang="en-US" sz="2000" dirty="0">
                <a:solidFill>
                  <a:schemeClr val="tx1"/>
                </a:solidFill>
                <a:latin typeface="Times New Roman" panose="02020603050405020304" pitchFamily="18" charset="0"/>
                <a:cs typeface="Times New Roman" panose="02020603050405020304" pitchFamily="18" charset="0"/>
              </a:rPr>
              <a:t>transaction will </a:t>
            </a:r>
            <a:r>
              <a:rPr lang="en-US" sz="2000" b="1" dirty="0">
                <a:solidFill>
                  <a:schemeClr val="tx1"/>
                </a:solidFill>
                <a:latin typeface="Times New Roman" panose="02020603050405020304" pitchFamily="18" charset="0"/>
                <a:cs typeface="Times New Roman" panose="02020603050405020304" pitchFamily="18" charset="0"/>
              </a:rPr>
              <a:t>unlock</a:t>
            </a:r>
            <a:r>
              <a:rPr lang="en-US" sz="2000" dirty="0">
                <a:solidFill>
                  <a:schemeClr val="tx1"/>
                </a:solidFill>
                <a:latin typeface="Times New Roman" panose="02020603050405020304" pitchFamily="18" charset="0"/>
                <a:cs typeface="Times New Roman" panose="02020603050405020304" pitchFamily="18" charset="0"/>
              </a:rPr>
              <a:t> any item it locks, eventually</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106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TWO-PHASE LOCKING PROTOCOL </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We want to avoid having a schedule that is not serializable , we should follow some rules </a:t>
            </a:r>
            <a:r>
              <a:rPr lang="en-US" sz="2000" b="1" dirty="0" smtClean="0">
                <a:latin typeface="Times New Roman" panose="02020603050405020304" pitchFamily="18" charset="0"/>
                <a:cs typeface="Times New Roman" panose="02020603050405020304" pitchFamily="18" charset="0"/>
                <a:sym typeface="Wingdings" panose="05000000000000000000" pitchFamily="2" charset="2"/>
              </a:rPr>
              <a:t> two phase locking</a:t>
            </a:r>
            <a:endParaRPr lang="en-US" sz="2000" b="1" dirty="0" smtClean="0">
              <a:latin typeface="Times New Roman" panose="02020603050405020304" pitchFamily="18" charset="0"/>
              <a:cs typeface="Times New Roman" panose="02020603050405020304" pitchFamily="18" charset="0"/>
            </a:endParaRPr>
          </a:p>
          <a:p>
            <a:endParaRPr lang="en-US" sz="2000" b="1" i="1" dirty="0" smtClean="0">
              <a:solidFill>
                <a:schemeClr val="tx1"/>
              </a:solidFill>
              <a:latin typeface="Times New Roman" panose="02020603050405020304" pitchFamily="18" charset="0"/>
              <a:cs typeface="Times New Roman" panose="02020603050405020304" pitchFamily="18" charset="0"/>
            </a:endParaRPr>
          </a:p>
          <a:p>
            <a:r>
              <a:rPr lang="en-US" sz="2000" b="1" i="1" dirty="0" smtClean="0">
                <a:solidFill>
                  <a:schemeClr val="tx1"/>
                </a:solidFill>
                <a:latin typeface="Times New Roman" panose="02020603050405020304" pitchFamily="18" charset="0"/>
                <a:cs typeface="Times New Roman" panose="02020603050405020304" pitchFamily="18" charset="0"/>
              </a:rPr>
              <a:t>Two-phase locking</a:t>
            </a:r>
            <a:r>
              <a:rPr lang="en-US" sz="2000" dirty="0" smtClean="0">
                <a:solidFill>
                  <a:schemeClr val="tx1"/>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requires that in any transaction, </a:t>
            </a:r>
            <a:r>
              <a:rPr lang="en-US" sz="2000" i="1" dirty="0">
                <a:solidFill>
                  <a:schemeClr val="tx1"/>
                </a:solidFill>
                <a:latin typeface="Times New Roman" panose="02020603050405020304" pitchFamily="18" charset="0"/>
                <a:cs typeface="Times New Roman" panose="02020603050405020304" pitchFamily="18" charset="0"/>
              </a:rPr>
              <a:t>all locks precede all </a:t>
            </a:r>
            <a:r>
              <a:rPr lang="en-US" sz="2000" i="1" dirty="0" smtClean="0">
                <a:solidFill>
                  <a:schemeClr val="tx1"/>
                </a:solidFill>
                <a:latin typeface="Times New Roman" panose="02020603050405020304" pitchFamily="18" charset="0"/>
                <a:cs typeface="Times New Roman" panose="02020603050405020304" pitchFamily="18" charset="0"/>
              </a:rPr>
              <a:t>unlocks</a:t>
            </a:r>
          </a:p>
          <a:p>
            <a:pPr lvl="1"/>
            <a:r>
              <a:rPr lang="en-US" sz="2000" dirty="0" smtClean="0">
                <a:solidFill>
                  <a:schemeClr val="tx1"/>
                </a:solidFill>
                <a:latin typeface="Times New Roman" panose="02020603050405020304" pitchFamily="18" charset="0"/>
                <a:cs typeface="Times New Roman" panose="02020603050405020304" pitchFamily="18" charset="0"/>
              </a:rPr>
              <a:t>each transaction releases a lock for the first time (the order of releasing is not important) before it receives  the last lock.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i="1" dirty="0" smtClean="0">
                <a:solidFill>
                  <a:schemeClr val="tx1"/>
                </a:solidFill>
                <a:latin typeface="Times New Roman" panose="02020603050405020304" pitchFamily="18" charset="0"/>
                <a:cs typeface="Times New Roman" panose="02020603050405020304" pitchFamily="18" charset="0"/>
              </a:rPr>
              <a:t>( the point in between those two phases is called synchronization point</a:t>
            </a:r>
            <a:r>
              <a:rPr lang="en-US" sz="2000" i="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i="1" dirty="0" smtClean="0">
                <a:solidFill>
                  <a:schemeClr val="tx1"/>
                </a:solidFill>
                <a:latin typeface="Times New Roman" panose="02020603050405020304" pitchFamily="18" charset="0"/>
                <a:cs typeface="Times New Roman" panose="02020603050405020304" pitchFamily="18" charset="0"/>
              </a:rPr>
              <a:t>when the transaction has received all its requested locks before releasing the first lock)</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36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TWO-PHASE LOCKING PROTOCOL </a:t>
            </a:r>
          </a:p>
        </p:txBody>
      </p:sp>
      <p:sp>
        <p:nvSpPr>
          <p:cNvPr id="3" name="Content Placeholder 2"/>
          <p:cNvSpPr>
            <a:spLocks noGrp="1"/>
          </p:cNvSpPr>
          <p:nvPr>
            <p:ph idx="1"/>
          </p:nvPr>
        </p:nvSpPr>
        <p:spPr/>
        <p:txBody>
          <a:bodyPr/>
          <a:lstStyle/>
          <a:p>
            <a:pPr marL="139700" indent="0">
              <a:buNone/>
            </a:pPr>
            <a:r>
              <a:rPr lang="en-US" sz="2000" dirty="0">
                <a:solidFill>
                  <a:schemeClr val="tx1"/>
                </a:solidFill>
                <a:latin typeface="Times New Roman" panose="02020603050405020304" pitchFamily="18" charset="0"/>
                <a:cs typeface="Times New Roman" panose="02020603050405020304" pitchFamily="18" charset="0"/>
              </a:rPr>
              <a:t>Transactions obeying this protocol are said to be two-phase; the first phase is the </a:t>
            </a:r>
            <a:r>
              <a:rPr lang="en-US" sz="2000" b="1" dirty="0">
                <a:solidFill>
                  <a:schemeClr val="tx1"/>
                </a:solidFill>
                <a:latin typeface="Times New Roman" panose="02020603050405020304" pitchFamily="18" charset="0"/>
                <a:cs typeface="Times New Roman" panose="02020603050405020304" pitchFamily="18" charset="0"/>
              </a:rPr>
              <a:t>locking</a:t>
            </a:r>
            <a:r>
              <a:rPr lang="en-US" sz="2000" dirty="0">
                <a:solidFill>
                  <a:schemeClr val="tx1"/>
                </a:solidFill>
                <a:latin typeface="Times New Roman" panose="02020603050405020304" pitchFamily="18" charset="0"/>
                <a:cs typeface="Times New Roman" panose="02020603050405020304" pitchFamily="18" charset="0"/>
              </a:rPr>
              <a:t> phase, and the second is the </a:t>
            </a:r>
            <a:r>
              <a:rPr lang="en-US" sz="2000" b="1" dirty="0">
                <a:solidFill>
                  <a:schemeClr val="tx1"/>
                </a:solidFill>
                <a:latin typeface="Times New Roman" panose="02020603050405020304" pitchFamily="18" charset="0"/>
                <a:cs typeface="Times New Roman" panose="02020603050405020304" pitchFamily="18" charset="0"/>
              </a:rPr>
              <a:t>unlocking</a:t>
            </a:r>
            <a:r>
              <a:rPr lang="en-US" sz="2000" dirty="0">
                <a:solidFill>
                  <a:schemeClr val="tx1"/>
                </a:solidFill>
                <a:latin typeface="Times New Roman" panose="02020603050405020304" pitchFamily="18" charset="0"/>
                <a:cs typeface="Times New Roman" panose="02020603050405020304" pitchFamily="18" charset="0"/>
              </a:rPr>
              <a:t> phase. </a:t>
            </a:r>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dirty="0" smtClean="0">
                <a:solidFill>
                  <a:schemeClr val="tx1"/>
                </a:solidFill>
                <a:latin typeface="Times New Roman" panose="02020603050405020304" pitchFamily="18" charset="0"/>
                <a:cs typeface="Times New Roman" panose="02020603050405020304" pitchFamily="18" charset="0"/>
              </a:rPr>
              <a:t>The </a:t>
            </a:r>
            <a:r>
              <a:rPr lang="en-US" sz="2000" b="1" dirty="0">
                <a:solidFill>
                  <a:schemeClr val="tx1"/>
                </a:solidFill>
                <a:latin typeface="Times New Roman" panose="02020603050405020304" pitchFamily="18" charset="0"/>
                <a:cs typeface="Times New Roman" panose="02020603050405020304" pitchFamily="18" charset="0"/>
              </a:rPr>
              <a:t>schedule that uses 2PL is </a:t>
            </a:r>
            <a:r>
              <a:rPr lang="en-US" sz="2000" b="1" u="sng" dirty="0">
                <a:solidFill>
                  <a:srgbClr val="FF0000"/>
                </a:solidFill>
                <a:latin typeface="Times New Roman" panose="02020603050405020304" pitchFamily="18" charset="0"/>
                <a:cs typeface="Times New Roman" panose="02020603050405020304" pitchFamily="18" charset="0"/>
              </a:rPr>
              <a:t>serializable schedule </a:t>
            </a:r>
          </a:p>
          <a:p>
            <a:pPr marL="13970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lgn="ctr">
              <a:buNone/>
            </a:pPr>
            <a:r>
              <a:rPr lang="en-US" sz="2000" b="1" dirty="0" smtClean="0">
                <a:solidFill>
                  <a:schemeClr val="tx1"/>
                </a:solidFill>
                <a:latin typeface="Times New Roman" panose="02020603050405020304" pitchFamily="18" charset="0"/>
                <a:cs typeface="Times New Roman" panose="02020603050405020304" pitchFamily="18" charset="0"/>
              </a:rPr>
              <a:t>T1</a:t>
            </a:r>
          </a:p>
          <a:p>
            <a:pPr marL="139700" indent="0" algn="ctr">
              <a:buNone/>
            </a:pPr>
            <a:r>
              <a:rPr lang="en-US" sz="2000" dirty="0" smtClean="0">
                <a:solidFill>
                  <a:schemeClr val="tx1"/>
                </a:solidFill>
                <a:latin typeface="Times New Roman" panose="02020603050405020304" pitchFamily="18" charset="0"/>
                <a:cs typeface="Times New Roman" panose="02020603050405020304" pitchFamily="18" charset="0"/>
              </a:rPr>
              <a:t>Lock </a:t>
            </a:r>
            <a:r>
              <a:rPr lang="en-US" sz="2000" dirty="0">
                <a:solidFill>
                  <a:schemeClr val="tx1"/>
                </a:solidFill>
                <a:latin typeface="Times New Roman" panose="02020603050405020304" pitchFamily="18" charset="0"/>
                <a:cs typeface="Times New Roman" panose="02020603050405020304" pitchFamily="18" charset="0"/>
              </a:rPr>
              <a:t>(A)</a:t>
            </a: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rPr>
              <a:t>Lock(B)</a:t>
            </a: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synchronization point </a:t>
            </a:r>
            <a:endParaRPr lang="en-US" sz="2000" dirty="0">
              <a:solidFill>
                <a:schemeClr val="tx1"/>
              </a:solidFill>
              <a:latin typeface="Times New Roman" panose="02020603050405020304" pitchFamily="18" charset="0"/>
              <a:cs typeface="Times New Roman" panose="02020603050405020304" pitchFamily="18" charset="0"/>
            </a:endParaRP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rPr>
              <a:t>unlock(B)</a:t>
            </a: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rPr>
              <a:t>unlock(A)</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63260" y="4692912"/>
            <a:ext cx="7504125" cy="523220"/>
          </a:xfrm>
          <a:prstGeom prst="rect">
            <a:avLst/>
          </a:prstGeom>
          <a:noFill/>
        </p:spPr>
        <p:txBody>
          <a:bodyPr wrap="square" rtlCol="0">
            <a:spAutoFit/>
          </a:bodyPr>
          <a:lstStyle/>
          <a:p>
            <a:r>
              <a:rPr lang="en-US" b="1" dirty="0" smtClean="0"/>
              <a:t>Note: </a:t>
            </a:r>
            <a:r>
              <a:rPr lang="en-US" dirty="0" smtClean="0"/>
              <a:t>When </a:t>
            </a:r>
            <a:r>
              <a:rPr lang="en-US" dirty="0"/>
              <a:t>the transaction unlocks an item in the second phase it can not lock ANY other item again </a:t>
            </a:r>
          </a:p>
        </p:txBody>
      </p:sp>
    </p:spTree>
    <p:extLst>
      <p:ext uri="{BB962C8B-B14F-4D97-AF65-F5344CB8AC3E}">
        <p14:creationId xmlns:p14="http://schemas.microsoft.com/office/powerpoint/2010/main" val="29057740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Topological </a:t>
            </a:r>
            <a:r>
              <a:rPr lang="en-US" sz="2000" b="1" dirty="0">
                <a:solidFill>
                  <a:schemeClr val="tx1"/>
                </a:solidFill>
                <a:latin typeface="Times New Roman" panose="02020603050405020304" pitchFamily="18" charset="0"/>
                <a:cs typeface="Times New Roman" panose="02020603050405020304" pitchFamily="18" charset="0"/>
              </a:rPr>
              <a:t>o</a:t>
            </a:r>
            <a:r>
              <a:rPr lang="en-US" sz="2000" b="1" dirty="0" smtClean="0">
                <a:solidFill>
                  <a:schemeClr val="tx1"/>
                </a:solidFill>
                <a:latin typeface="Times New Roman" panose="02020603050405020304" pitchFamily="18" charset="0"/>
                <a:cs typeface="Times New Roman" panose="02020603050405020304" pitchFamily="18" charset="0"/>
              </a:rPr>
              <a:t>rder </a:t>
            </a:r>
            <a:r>
              <a:rPr lang="en-US" sz="2000" dirty="0" smtClean="0">
                <a:solidFill>
                  <a:schemeClr val="tx1"/>
                </a:solidFill>
                <a:latin typeface="Times New Roman" panose="02020603050405020304" pitchFamily="18" charset="0"/>
                <a:cs typeface="Times New Roman" panose="02020603050405020304" pitchFamily="18" charset="0"/>
              </a:rPr>
              <a:t>: T2 ( it does not have a leaving edge) . T3, T1 == serial equivalent schedule of this graph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T3, T1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In case of 2PL (since there might be many serial equivalents) </a:t>
            </a:r>
            <a:r>
              <a:rPr lang="en-US" sz="2000" i="1" dirty="0" smtClean="0">
                <a:solidFill>
                  <a:schemeClr val="tx1"/>
                </a:solidFill>
                <a:latin typeface="Times New Roman" panose="02020603050405020304" pitchFamily="18" charset="0"/>
                <a:cs typeface="Times New Roman" panose="02020603050405020304" pitchFamily="18" charset="0"/>
              </a:rPr>
              <a:t>ONE (since there can be many)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serial </a:t>
            </a:r>
            <a:r>
              <a:rPr lang="en-US" sz="2000" dirty="0" smtClean="0">
                <a:solidFill>
                  <a:schemeClr val="tx1"/>
                </a:solidFill>
                <a:latin typeface="Times New Roman" panose="02020603050405020304" pitchFamily="18" charset="0"/>
                <a:cs typeface="Times New Roman" panose="02020603050405020304" pitchFamily="18" charset="0"/>
              </a:rPr>
              <a:t>equivalent is going to be the order of the synchronization points</a:t>
            </a: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err="1" smtClean="0">
                <a:solidFill>
                  <a:schemeClr val="tx1"/>
                </a:solidFill>
                <a:latin typeface="Times New Roman" panose="02020603050405020304" pitchFamily="18" charset="0"/>
                <a:cs typeface="Times New Roman" panose="02020603050405020304" pitchFamily="18" charset="0"/>
              </a:rPr>
              <a:t>ie.according</a:t>
            </a:r>
            <a:r>
              <a:rPr lang="en-US" sz="2000" dirty="0" smtClean="0">
                <a:solidFill>
                  <a:schemeClr val="tx1"/>
                </a:solidFill>
                <a:latin typeface="Times New Roman" panose="02020603050405020304" pitchFamily="18" charset="0"/>
                <a:cs typeface="Times New Roman" panose="02020603050405020304" pitchFamily="18" charset="0"/>
              </a:rPr>
              <a:t> to the order of synchronization points].</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873470" y="2766691"/>
            <a:ext cx="3204627" cy="2310906"/>
          </a:xfrm>
          <a:prstGeom prst="rect">
            <a:avLst/>
          </a:prstGeom>
        </p:spPr>
      </p:pic>
      <p:sp>
        <p:nvSpPr>
          <p:cNvPr id="6"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Serial equivalent from the precedent graph </a:t>
            </a:r>
          </a:p>
        </p:txBody>
      </p:sp>
    </p:spTree>
    <p:extLst>
      <p:ext uri="{BB962C8B-B14F-4D97-AF65-F5344CB8AC3E}">
        <p14:creationId xmlns:p14="http://schemas.microsoft.com/office/powerpoint/2010/main" val="1293526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Which transaction is </a:t>
            </a:r>
            <a:r>
              <a:rPr lang="en-US" b="1" i="1" dirty="0">
                <a:latin typeface="Times New Roman" panose="02020603050405020304" pitchFamily="18" charset="0"/>
                <a:cs typeface="Times New Roman" panose="02020603050405020304" pitchFamily="18" charset="0"/>
              </a:rPr>
              <a:t>two-phase protocol </a:t>
            </a:r>
            <a:r>
              <a:rPr lang="en-US" dirty="0" smtClean="0">
                <a:latin typeface="Times New Roman" panose="02020603050405020304" pitchFamily="18" charset="0"/>
                <a:cs typeface="Times New Roman" panose="02020603050405020304" pitchFamily="18" charset="0"/>
              </a:rPr>
              <a:t>and which is not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242060" y="1359383"/>
            <a:ext cx="6766560" cy="3344242"/>
          </a:xfrm>
          <a:prstGeom prst="rect">
            <a:avLst/>
          </a:prstGeom>
        </p:spPr>
      </p:pic>
    </p:spTree>
    <p:extLst>
      <p:ext uri="{BB962C8B-B14F-4D97-AF65-F5344CB8AC3E}">
        <p14:creationId xmlns:p14="http://schemas.microsoft.com/office/powerpoint/2010/main" val="1374847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Control Concurrency </a:t>
            </a: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Transactions Execute in Parallel</a:t>
            </a:r>
            <a:endParaRPr lang="en-US" dirty="0"/>
          </a:p>
        </p:txBody>
      </p:sp>
      <p:sp>
        <p:nvSpPr>
          <p:cNvPr id="3" name="Content Placeholder 2"/>
          <p:cNvSpPr>
            <a:spLocks noGrp="1"/>
          </p:cNvSpPr>
          <p:nvPr>
            <p:ph idx="1"/>
          </p:nvPr>
        </p:nvSpPr>
        <p:spPr>
          <a:xfrm>
            <a:off x="311700" y="1623530"/>
            <a:ext cx="8520600" cy="3416400"/>
          </a:xfrm>
        </p:spPr>
        <p:txBody>
          <a:bodyPr/>
          <a:lstStyle/>
          <a:p>
            <a:pPr marL="0" indent="0" algn="just">
              <a:buNone/>
            </a:pPr>
            <a:r>
              <a:rPr lang="en-US" sz="2000" b="1" u="sng" dirty="0">
                <a:solidFill>
                  <a:srgbClr val="000000"/>
                </a:solidFill>
                <a:latin typeface="Times New Roman" panose="02020603050405020304" pitchFamily="18" charset="0"/>
                <a:cs typeface="Times New Roman" panose="02020603050405020304" pitchFamily="18" charset="0"/>
              </a:rPr>
              <a:t>Types of </a:t>
            </a:r>
            <a:r>
              <a:rPr lang="en-US" sz="2000" b="1" u="sng" dirty="0" smtClean="0">
                <a:solidFill>
                  <a:srgbClr val="000000"/>
                </a:solidFill>
                <a:latin typeface="Times New Roman" panose="02020603050405020304" pitchFamily="18" charset="0"/>
                <a:cs typeface="Times New Roman" panose="02020603050405020304" pitchFamily="18" charset="0"/>
              </a:rPr>
              <a:t>Locks</a:t>
            </a:r>
          </a:p>
          <a:p>
            <a:pPr marL="0" indent="0" algn="just">
              <a:buNone/>
            </a:pPr>
            <a:endParaRPr lang="en-US" sz="2000" b="1" u="sng" dirty="0">
              <a:solidFill>
                <a:srgbClr val="000000"/>
              </a:solidFill>
              <a:latin typeface="Times New Roman" panose="02020603050405020304" pitchFamily="18" charset="0"/>
              <a:cs typeface="Times New Roman" panose="02020603050405020304" pitchFamily="18" charset="0"/>
            </a:endParaRPr>
          </a:p>
          <a:p>
            <a:pPr lvl="1" algn="just"/>
            <a:r>
              <a:rPr lang="en-US" sz="2000" i="1" dirty="0">
                <a:solidFill>
                  <a:srgbClr val="000000"/>
                </a:solidFill>
                <a:latin typeface="Times New Roman" panose="02020603050405020304" pitchFamily="18" charset="0"/>
                <a:cs typeface="Times New Roman" panose="02020603050405020304" pitchFamily="18" charset="0"/>
              </a:rPr>
              <a:t>Shared</a:t>
            </a:r>
            <a:r>
              <a:rPr lang="en-US" sz="2000" dirty="0">
                <a:solidFill>
                  <a:srgbClr val="000000"/>
                </a:solidFill>
                <a:latin typeface="Times New Roman" panose="02020603050405020304" pitchFamily="18" charset="0"/>
                <a:cs typeface="Times New Roman" panose="02020603050405020304" pitchFamily="18" charset="0"/>
              </a:rPr>
              <a:t> Lock [Transaction can only </a:t>
            </a:r>
            <a:r>
              <a:rPr lang="en-US" sz="2000" b="1" dirty="0">
                <a:solidFill>
                  <a:srgbClr val="000000"/>
                </a:solidFill>
                <a:latin typeface="Times New Roman" panose="02020603050405020304" pitchFamily="18" charset="0"/>
                <a:cs typeface="Times New Roman" panose="02020603050405020304" pitchFamily="18" charset="0"/>
              </a:rPr>
              <a:t>read</a:t>
            </a:r>
            <a:r>
              <a:rPr lang="en-US" sz="2000" dirty="0">
                <a:solidFill>
                  <a:srgbClr val="000000"/>
                </a:solidFill>
                <a:latin typeface="Times New Roman" panose="02020603050405020304" pitchFamily="18" charset="0"/>
                <a:cs typeface="Times New Roman" panose="02020603050405020304" pitchFamily="18" charset="0"/>
              </a:rPr>
              <a:t> the data item values]</a:t>
            </a:r>
          </a:p>
          <a:p>
            <a:pPr lvl="1" algn="just"/>
            <a:r>
              <a:rPr lang="en-US" sz="2000" i="1" dirty="0">
                <a:solidFill>
                  <a:srgbClr val="000000"/>
                </a:solidFill>
                <a:latin typeface="Times New Roman" panose="02020603050405020304" pitchFamily="18" charset="0"/>
                <a:cs typeface="Times New Roman" panose="02020603050405020304" pitchFamily="18" charset="0"/>
              </a:rPr>
              <a:t>Exclusive</a:t>
            </a:r>
            <a:r>
              <a:rPr lang="en-US" sz="2000" dirty="0">
                <a:solidFill>
                  <a:srgbClr val="000000"/>
                </a:solidFill>
                <a:latin typeface="Times New Roman" panose="02020603050405020304" pitchFamily="18" charset="0"/>
                <a:cs typeface="Times New Roman" panose="02020603050405020304" pitchFamily="18" charset="0"/>
              </a:rPr>
              <a:t> Lock [Used for both </a:t>
            </a:r>
            <a:r>
              <a:rPr lang="en-US" sz="2000" b="1" dirty="0">
                <a:solidFill>
                  <a:srgbClr val="000000"/>
                </a:solidFill>
                <a:latin typeface="Times New Roman" panose="02020603050405020304" pitchFamily="18" charset="0"/>
                <a:cs typeface="Times New Roman" panose="02020603050405020304" pitchFamily="18" charset="0"/>
              </a:rPr>
              <a:t>read</a:t>
            </a:r>
            <a:r>
              <a:rPr lang="en-US" sz="2000" dirty="0">
                <a:solidFill>
                  <a:srgbClr val="000000"/>
                </a:solidFill>
                <a:latin typeface="Times New Roman" panose="02020603050405020304" pitchFamily="18" charset="0"/>
                <a:cs typeface="Times New Roman" panose="02020603050405020304" pitchFamily="18" charset="0"/>
              </a:rPr>
              <a:t> and </a:t>
            </a:r>
            <a:r>
              <a:rPr lang="en-US" sz="2000" b="1" dirty="0">
                <a:solidFill>
                  <a:srgbClr val="000000"/>
                </a:solidFill>
                <a:latin typeface="Times New Roman" panose="02020603050405020304" pitchFamily="18" charset="0"/>
                <a:cs typeface="Times New Roman" panose="02020603050405020304" pitchFamily="18" charset="0"/>
              </a:rPr>
              <a:t>write</a:t>
            </a:r>
            <a:r>
              <a:rPr lang="en-US" sz="2000" dirty="0">
                <a:solidFill>
                  <a:srgbClr val="000000"/>
                </a:solidFill>
                <a:latin typeface="Times New Roman" panose="02020603050405020304" pitchFamily="18" charset="0"/>
                <a:cs typeface="Times New Roman" panose="02020603050405020304" pitchFamily="18" charset="0"/>
              </a:rPr>
              <a:t> data item values]</a:t>
            </a:r>
          </a:p>
          <a:p>
            <a:pPr lvl="1" algn="just"/>
            <a:endParaRPr lang="en-US" sz="2000" dirty="0">
              <a:solidFill>
                <a:srgbClr val="0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141255" y="3048710"/>
            <a:ext cx="2680820" cy="1881187"/>
          </a:xfrm>
          <a:prstGeom prst="rect">
            <a:avLst/>
          </a:prstGeom>
        </p:spPr>
      </p:pic>
      <p:sp>
        <p:nvSpPr>
          <p:cNvPr id="5" name="TextBox 4"/>
          <p:cNvSpPr txBox="1"/>
          <p:nvPr/>
        </p:nvSpPr>
        <p:spPr>
          <a:xfrm>
            <a:off x="3354721" y="4886041"/>
            <a:ext cx="4655128"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Exclusive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Lock [read/write lock Model]</a:t>
            </a:r>
            <a:endParaRPr lang="en-US" dirty="0"/>
          </a:p>
        </p:txBody>
      </p:sp>
    </p:spTree>
    <p:extLst>
      <p:ext uri="{BB962C8B-B14F-4D97-AF65-F5344CB8AC3E}">
        <p14:creationId xmlns:p14="http://schemas.microsoft.com/office/powerpoint/2010/main" val="1884365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Money Transfer</a:t>
            </a:r>
            <a:endParaRPr lang="en-US" dirty="0">
              <a:solidFill>
                <a:schemeClr val="accent2"/>
              </a:solidFill>
            </a:endParaRPr>
          </a:p>
        </p:txBody>
      </p:sp>
      <p:sp>
        <p:nvSpPr>
          <p:cNvPr id="3" name="Content Placeholder 2"/>
          <p:cNvSpPr>
            <a:spLocks noGrp="1"/>
          </p:cNvSpPr>
          <p:nvPr>
            <p:ph idx="1"/>
          </p:nvPr>
        </p:nvSpPr>
        <p:spPr/>
        <p:txBody>
          <a:bodyPr/>
          <a:lstStyle/>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If I </a:t>
            </a:r>
            <a:r>
              <a:rPr lang="en-US" sz="2000" dirty="0">
                <a:solidFill>
                  <a:schemeClr val="tx1"/>
                </a:solidFill>
                <a:latin typeface="Times New Roman" panose="02020603050405020304" pitchFamily="18" charset="0"/>
                <a:cs typeface="Times New Roman" panose="02020603050405020304" pitchFamily="18" charset="0"/>
              </a:rPr>
              <a:t>want to withdraw some money from the ATM machine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Does withdrawing money contain a single step? </a:t>
            </a:r>
            <a:r>
              <a:rPr lang="en-US" sz="2000" dirty="0">
                <a:solidFill>
                  <a:schemeClr val="tx1"/>
                </a:solidFill>
                <a:latin typeface="Times New Roman" panose="02020603050405020304" pitchFamily="18" charset="0"/>
                <a:cs typeface="Times New Roman" panose="02020603050405020304" pitchFamily="18" charset="0"/>
              </a:rPr>
              <a:t>Or multiple </a:t>
            </a:r>
            <a:r>
              <a:rPr lang="en-US" sz="2000" dirty="0" smtClean="0">
                <a:solidFill>
                  <a:schemeClr val="tx1"/>
                </a:solidFill>
                <a:latin typeface="Times New Roman" panose="02020603050405020304" pitchFamily="18" charset="0"/>
                <a:cs typeface="Times New Roman" panose="02020603050405020304" pitchFamily="18" charset="0"/>
              </a:rPr>
              <a:t>steps?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Executing these series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smtClean="0">
                <a:solidFill>
                  <a:schemeClr val="tx1"/>
                </a:solidFill>
                <a:latin typeface="Times New Roman" panose="02020603050405020304" pitchFamily="18" charset="0"/>
                <a:cs typeface="Times New Roman" panose="02020603050405020304" pitchFamily="18" charset="0"/>
              </a:rPr>
              <a:t>steps must meet some requirements.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A</a:t>
            </a:r>
            <a:r>
              <a:rPr lang="en-US" sz="2000" dirty="0" smtClean="0">
                <a:solidFill>
                  <a:schemeClr val="tx1"/>
                </a:solidFill>
                <a:latin typeface="Times New Roman" panose="02020603050405020304" pitchFamily="18" charset="0"/>
                <a:cs typeface="Times New Roman" panose="02020603050405020304" pitchFamily="18" charset="0"/>
              </a:rPr>
              <a:t>tomic</a:t>
            </a:r>
            <a:r>
              <a:rPr lang="en-US" sz="2000" dirty="0">
                <a:solidFill>
                  <a:schemeClr val="tx1"/>
                </a:solidFill>
                <a:latin typeface="Times New Roman" panose="02020603050405020304" pitchFamily="18" charset="0"/>
                <a:cs typeface="Times New Roman" panose="02020603050405020304" pitchFamily="18" charset="0"/>
              </a:rPr>
              <a:t>; all </a:t>
            </a:r>
            <a:r>
              <a:rPr lang="en-US" sz="2000" dirty="0" smtClean="0">
                <a:solidFill>
                  <a:schemeClr val="tx1"/>
                </a:solidFill>
                <a:latin typeface="Times New Roman" panose="02020603050405020304" pitchFamily="18" charset="0"/>
                <a:cs typeface="Times New Roman" panose="02020603050405020304" pitchFamily="18" charset="0"/>
              </a:rPr>
              <a:t>steps carried out or </a:t>
            </a:r>
            <a:r>
              <a:rPr lang="en-US" sz="2000" dirty="0">
                <a:solidFill>
                  <a:schemeClr val="tx1"/>
                </a:solidFill>
                <a:latin typeface="Times New Roman" panose="02020603050405020304" pitchFamily="18" charset="0"/>
                <a:cs typeface="Times New Roman" panose="02020603050405020304" pitchFamily="18" charset="0"/>
              </a:rPr>
              <a:t>non</a:t>
            </a:r>
            <a:r>
              <a:rPr lang="hu-HU" sz="2000" dirty="0">
                <a:solidFill>
                  <a:schemeClr val="tx1"/>
                </a:solidFill>
                <a:latin typeface="Times New Roman" panose="02020603050405020304" pitchFamily="18" charset="0"/>
                <a:cs typeface="Times New Roman" panose="02020603050405020304" pitchFamily="18" charset="0"/>
              </a:rPr>
              <a:t>e</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smtClean="0">
                <a:solidFill>
                  <a:schemeClr val="tx1"/>
                </a:solidFill>
                <a:latin typeface="Times New Roman" panose="02020603050405020304" pitchFamily="18" charset="0"/>
                <a:cs typeface="Times New Roman" panose="02020603050405020304" pitchFamily="18" charset="0"/>
              </a:rPr>
              <a:t>C</a:t>
            </a:r>
            <a:r>
              <a:rPr lang="en-US" sz="2000" dirty="0" smtClean="0">
                <a:solidFill>
                  <a:schemeClr val="tx1"/>
                </a:solidFill>
                <a:latin typeface="Times New Roman" panose="02020603050405020304" pitchFamily="18" charset="0"/>
                <a:cs typeface="Times New Roman" panose="02020603050405020304" pitchFamily="18" charset="0"/>
              </a:rPr>
              <a:t>onsistent</a:t>
            </a:r>
            <a:r>
              <a:rPr lang="en-US" sz="2000" dirty="0">
                <a:solidFill>
                  <a:schemeClr val="tx1"/>
                </a:solidFill>
                <a:latin typeface="Times New Roman" panose="02020603050405020304" pitchFamily="18" charset="0"/>
                <a:cs typeface="Times New Roman" panose="02020603050405020304" pitchFamily="18" charset="0"/>
              </a:rPr>
              <a:t>; only fully completed </a:t>
            </a:r>
            <a:r>
              <a:rPr lang="en-US" sz="2000" dirty="0" err="1">
                <a:solidFill>
                  <a:schemeClr val="tx1"/>
                </a:solidFill>
                <a:latin typeface="Times New Roman" panose="02020603050405020304" pitchFamily="18" charset="0"/>
                <a:cs typeface="Times New Roman" panose="02020603050405020304" pitchFamily="18" charset="0"/>
              </a:rPr>
              <a:t>Trs</a:t>
            </a:r>
            <a:r>
              <a:rPr lang="en-US" sz="2000" dirty="0" smtClean="0">
                <a:solidFill>
                  <a:schemeClr val="tx1"/>
                </a:solidFill>
                <a:latin typeface="Times New Roman" panose="02020603050405020304" pitchFamily="18" charset="0"/>
                <a:cs typeface="Times New Roman" panose="02020603050405020304" pitchFamily="18" charset="0"/>
              </a:rPr>
              <a:t>. will </a:t>
            </a:r>
            <a:r>
              <a:rPr lang="en-US" sz="2000" dirty="0">
                <a:solidFill>
                  <a:schemeClr val="tx1"/>
                </a:solidFill>
                <a:latin typeface="Times New Roman" panose="02020603050405020304" pitchFamily="18" charset="0"/>
                <a:cs typeface="Times New Roman" panose="02020603050405020304" pitchFamily="18" charset="0"/>
              </a:rPr>
              <a:t>affect the DB.</a:t>
            </a:r>
          </a:p>
          <a:p>
            <a:r>
              <a:rPr lang="en-US" sz="2000" b="1" dirty="0" smtClean="0">
                <a:solidFill>
                  <a:schemeClr val="tx1"/>
                </a:solidFill>
                <a:latin typeface="Times New Roman" panose="02020603050405020304" pitchFamily="18" charset="0"/>
                <a:cs typeface="Times New Roman" panose="02020603050405020304" pitchFamily="18" charset="0"/>
              </a:rPr>
              <a:t>I</a:t>
            </a:r>
            <a:r>
              <a:rPr lang="en-US" sz="2000" dirty="0" smtClean="0">
                <a:solidFill>
                  <a:schemeClr val="tx1"/>
                </a:solidFill>
                <a:latin typeface="Times New Roman" panose="02020603050405020304" pitchFamily="18" charset="0"/>
                <a:cs typeface="Times New Roman" panose="02020603050405020304" pitchFamily="18" charset="0"/>
              </a:rPr>
              <a:t>solated</a:t>
            </a:r>
            <a:r>
              <a:rPr lang="en-US" sz="2000" dirty="0">
                <a:solidFill>
                  <a:schemeClr val="tx1"/>
                </a:solidFill>
                <a:latin typeface="Times New Roman" panose="02020603050405020304" pitchFamily="18" charset="0"/>
                <a:cs typeface="Times New Roman" panose="02020603050405020304" pitchFamily="18" charset="0"/>
              </a:rPr>
              <a:t>; Transactions </a:t>
            </a:r>
            <a:r>
              <a:rPr lang="en-US" sz="2000" dirty="0" smtClean="0">
                <a:solidFill>
                  <a:schemeClr val="tx1"/>
                </a:solidFill>
                <a:latin typeface="Times New Roman" panose="02020603050405020304" pitchFamily="18" charset="0"/>
                <a:cs typeface="Times New Roman" panose="02020603050405020304" pitchFamily="18" charset="0"/>
              </a:rPr>
              <a:t>are unaware </a:t>
            </a:r>
            <a:r>
              <a:rPr lang="en-US" sz="2000" dirty="0">
                <a:solidFill>
                  <a:schemeClr val="tx1"/>
                </a:solidFill>
                <a:latin typeface="Times New Roman" panose="02020603050405020304" pitchFamily="18" charset="0"/>
                <a:cs typeface="Times New Roman" panose="02020603050405020304" pitchFamily="18" charset="0"/>
              </a:rPr>
              <a:t>of other transactions performing operations on the DB. </a:t>
            </a:r>
            <a:r>
              <a:rPr lang="en-US" sz="2000" dirty="0" smtClean="0">
                <a:solidFill>
                  <a:schemeClr val="tx1"/>
                </a:solidFill>
                <a:latin typeface="Times New Roman" panose="02020603050405020304" pitchFamily="18" charset="0"/>
                <a:cs typeface="Times New Roman" panose="02020603050405020304" pitchFamily="18" charset="0"/>
              </a:rPr>
              <a:t>The output </a:t>
            </a:r>
            <a:r>
              <a:rPr lang="en-US" sz="2000" dirty="0">
                <a:solidFill>
                  <a:schemeClr val="tx1"/>
                </a:solidFill>
                <a:latin typeface="Times New Roman" panose="02020603050405020304" pitchFamily="18" charset="0"/>
                <a:cs typeface="Times New Roman" panose="02020603050405020304" pitchFamily="18" charset="0"/>
              </a:rPr>
              <a:t>of each transaction is not affected by any other </a:t>
            </a:r>
            <a:r>
              <a:rPr lang="en-US" sz="2000" dirty="0" err="1">
                <a:solidFill>
                  <a:schemeClr val="tx1"/>
                </a:solidFill>
                <a:latin typeface="Times New Roman" panose="02020603050405020304" pitchFamily="18" charset="0"/>
                <a:cs typeface="Times New Roman" panose="02020603050405020304" pitchFamily="18" charset="0"/>
              </a:rPr>
              <a:t>Trs</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smtClean="0">
                <a:solidFill>
                  <a:schemeClr val="tx1"/>
                </a:solidFill>
                <a:latin typeface="Times New Roman" panose="02020603050405020304" pitchFamily="18" charset="0"/>
                <a:cs typeface="Times New Roman" panose="02020603050405020304" pitchFamily="18" charset="0"/>
              </a:rPr>
              <a:t>D</a:t>
            </a:r>
            <a:r>
              <a:rPr lang="en-US" sz="2000" dirty="0" smtClean="0">
                <a:solidFill>
                  <a:schemeClr val="tx1"/>
                </a:solidFill>
                <a:latin typeface="Times New Roman" panose="02020603050405020304" pitchFamily="18" charset="0"/>
                <a:cs typeface="Times New Roman" panose="02020603050405020304" pitchFamily="18" charset="0"/>
              </a:rPr>
              <a:t>urable</a:t>
            </a:r>
            <a:r>
              <a:rPr lang="en-US" sz="2000" dirty="0">
                <a:solidFill>
                  <a:schemeClr val="tx1"/>
                </a:solidFill>
                <a:latin typeface="Times New Roman" panose="02020603050405020304" pitchFamily="18" charset="0"/>
                <a:cs typeface="Times New Roman" panose="02020603050405020304" pitchFamily="18" charset="0"/>
              </a:rPr>
              <a:t>; the </a:t>
            </a:r>
            <a:r>
              <a:rPr lang="en-US" sz="2000" dirty="0" smtClean="0">
                <a:solidFill>
                  <a:schemeClr val="tx1"/>
                </a:solidFill>
                <a:latin typeface="Times New Roman" panose="02020603050405020304" pitchFamily="18" charset="0"/>
                <a:cs typeface="Times New Roman" panose="02020603050405020304" pitchFamily="18" charset="0"/>
              </a:rPr>
              <a:t>effects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err="1">
                <a:solidFill>
                  <a:schemeClr val="tx1"/>
                </a:solidFill>
                <a:latin typeface="Times New Roman" panose="02020603050405020304" pitchFamily="18" charset="0"/>
                <a:cs typeface="Times New Roman" panose="02020603050405020304" pitchFamily="18" charset="0"/>
              </a:rPr>
              <a:t>Trs</a:t>
            </a:r>
            <a:r>
              <a:rPr lang="en-US" sz="2000" dirty="0">
                <a:solidFill>
                  <a:schemeClr val="tx1"/>
                </a:solidFill>
                <a:latin typeface="Times New Roman" panose="02020603050405020304" pitchFamily="18" charset="0"/>
                <a:cs typeface="Times New Roman" panose="02020603050405020304" pitchFamily="18" charset="0"/>
              </a:rPr>
              <a:t> are preserved in the </a:t>
            </a:r>
            <a:r>
              <a:rPr lang="en-US" sz="2000" dirty="0" smtClean="0">
                <a:solidFill>
                  <a:schemeClr val="tx1"/>
                </a:solidFill>
                <a:latin typeface="Times New Roman" panose="02020603050405020304" pitchFamily="18" charset="0"/>
                <a:cs typeface="Times New Roman" panose="02020603050405020304" pitchFamily="18" charset="0"/>
              </a:rPr>
              <a:t>DB.</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946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E0B0-7206-151F-F18D-54CB3FFC10C6}"/>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Lock Based Protocol- Lock Manager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BAC0DB-7AEF-4D23-F74B-D5876624F4B2}"/>
              </a:ext>
            </a:extLst>
          </p:cNvPr>
          <p:cNvSpPr>
            <a:spLocks noGrp="1"/>
          </p:cNvSpPr>
          <p:nvPr>
            <p:ph idx="1"/>
          </p:nvPr>
        </p:nvSpPr>
        <p:spPr/>
        <p:txBody>
          <a:bodyPr>
            <a:normAutofit lnSpcReduction="10000"/>
          </a:bodyPr>
          <a:lstStyle/>
          <a:p>
            <a:pPr marL="139700" indent="0" algn="just">
              <a:buNone/>
            </a:pPr>
            <a:r>
              <a:rPr lang="en-US" sz="2000" b="1" dirty="0">
                <a:solidFill>
                  <a:srgbClr val="333333"/>
                </a:solidFill>
                <a:latin typeface="Times New Roman" panose="02020603050405020304" pitchFamily="18" charset="0"/>
                <a:cs typeface="Times New Roman" panose="02020603050405020304" pitchFamily="18" charset="0"/>
              </a:rPr>
              <a:t>1. Shared lock:</a:t>
            </a:r>
            <a:endParaRPr lang="en-US" sz="2000" dirty="0">
              <a:solidFill>
                <a:srgbClr val="333333"/>
              </a:solidFill>
              <a:latin typeface="Times New Roman" panose="02020603050405020304" pitchFamily="18" charset="0"/>
              <a:cs typeface="Times New Roman" panose="02020603050405020304" pitchFamily="18" charset="0"/>
            </a:endParaRPr>
          </a:p>
          <a:p>
            <a:pPr lvl="1" algn="just"/>
            <a:r>
              <a:rPr lang="en-US" sz="2000" dirty="0">
                <a:solidFill>
                  <a:srgbClr val="000000"/>
                </a:solidFill>
                <a:latin typeface="Times New Roman" panose="02020603050405020304" pitchFamily="18" charset="0"/>
                <a:cs typeface="Times New Roman" panose="02020603050405020304" pitchFamily="18" charset="0"/>
              </a:rPr>
              <a:t>It is also known as a </a:t>
            </a:r>
            <a:r>
              <a:rPr lang="en-US" sz="2000" i="1" dirty="0">
                <a:solidFill>
                  <a:srgbClr val="000000"/>
                </a:solidFill>
                <a:latin typeface="Times New Roman" panose="02020603050405020304" pitchFamily="18" charset="0"/>
                <a:cs typeface="Times New Roman" panose="02020603050405020304" pitchFamily="18" charset="0"/>
              </a:rPr>
              <a:t>Read-only lock</a:t>
            </a:r>
            <a:r>
              <a:rPr lang="en-US" sz="2000" dirty="0">
                <a:solidFill>
                  <a:srgbClr val="000000"/>
                </a:solidFill>
                <a:latin typeface="Times New Roman" panose="02020603050405020304" pitchFamily="18" charset="0"/>
                <a:cs typeface="Times New Roman" panose="02020603050405020304" pitchFamily="18" charset="0"/>
              </a:rPr>
              <a:t>. The data item can only be read by the transaction.</a:t>
            </a:r>
          </a:p>
          <a:p>
            <a:pPr lvl="1" algn="just"/>
            <a:r>
              <a:rPr lang="en-US" sz="2000" dirty="0">
                <a:solidFill>
                  <a:srgbClr val="000000"/>
                </a:solidFill>
                <a:latin typeface="Times New Roman" panose="02020603050405020304" pitchFamily="18" charset="0"/>
                <a:cs typeface="Times New Roman" panose="02020603050405020304" pitchFamily="18" charset="0"/>
              </a:rPr>
              <a:t>It can be shared between the transactions because when the transaction holds a lock, then it can't update the data on that data item.</a:t>
            </a:r>
          </a:p>
          <a:p>
            <a:pPr lvl="1" algn="just"/>
            <a:endParaRPr lang="en-US" sz="2000" dirty="0">
              <a:solidFill>
                <a:srgbClr val="000000"/>
              </a:solidFill>
              <a:latin typeface="Times New Roman" panose="02020603050405020304" pitchFamily="18" charset="0"/>
              <a:cs typeface="Times New Roman" panose="02020603050405020304" pitchFamily="18" charset="0"/>
            </a:endParaRPr>
          </a:p>
          <a:p>
            <a:pPr marL="139700" indent="0" algn="just">
              <a:buNone/>
            </a:pPr>
            <a:r>
              <a:rPr lang="en-US" sz="2000" b="1" dirty="0">
                <a:solidFill>
                  <a:srgbClr val="333333"/>
                </a:solidFill>
                <a:latin typeface="Times New Roman" panose="02020603050405020304" pitchFamily="18" charset="0"/>
                <a:cs typeface="Times New Roman" panose="02020603050405020304" pitchFamily="18" charset="0"/>
              </a:rPr>
              <a:t>2. Exclusive lock:</a:t>
            </a:r>
            <a:endParaRPr lang="en-US" sz="2000" dirty="0">
              <a:solidFill>
                <a:srgbClr val="333333"/>
              </a:solidFill>
              <a:latin typeface="Times New Roman" panose="02020603050405020304" pitchFamily="18" charset="0"/>
              <a:cs typeface="Times New Roman" panose="02020603050405020304" pitchFamily="18" charset="0"/>
            </a:endParaRPr>
          </a:p>
          <a:p>
            <a:pPr lvl="1" algn="just"/>
            <a:r>
              <a:rPr lang="en-US" sz="2000" dirty="0">
                <a:solidFill>
                  <a:srgbClr val="000000"/>
                </a:solidFill>
                <a:latin typeface="Times New Roman" panose="02020603050405020304" pitchFamily="18" charset="0"/>
                <a:cs typeface="Times New Roman" panose="02020603050405020304" pitchFamily="18" charset="0"/>
              </a:rPr>
              <a:t>The data item can be both </a:t>
            </a:r>
            <a:r>
              <a:rPr lang="en-US" sz="2000" i="1" dirty="0">
                <a:solidFill>
                  <a:srgbClr val="000000"/>
                </a:solidFill>
                <a:latin typeface="Times New Roman" panose="02020603050405020304" pitchFamily="18" charset="0"/>
                <a:cs typeface="Times New Roman" panose="02020603050405020304" pitchFamily="18" charset="0"/>
              </a:rPr>
              <a:t>read and written </a:t>
            </a:r>
            <a:r>
              <a:rPr lang="en-US" sz="2000" dirty="0">
                <a:solidFill>
                  <a:srgbClr val="000000"/>
                </a:solidFill>
                <a:latin typeface="Times New Roman" panose="02020603050405020304" pitchFamily="18" charset="0"/>
                <a:cs typeface="Times New Roman" panose="02020603050405020304" pitchFamily="18" charset="0"/>
              </a:rPr>
              <a:t>by the transaction.</a:t>
            </a:r>
          </a:p>
          <a:p>
            <a:pPr lvl="1" algn="just"/>
            <a:r>
              <a:rPr lang="en-US" sz="2000" dirty="0">
                <a:solidFill>
                  <a:srgbClr val="000000"/>
                </a:solidFill>
                <a:latin typeface="Times New Roman" panose="02020603050405020304" pitchFamily="18" charset="0"/>
                <a:cs typeface="Times New Roman" panose="02020603050405020304" pitchFamily="18" charset="0"/>
              </a:rPr>
              <a:t>Multiple transactions do </a:t>
            </a:r>
            <a:r>
              <a:rPr lang="en-US" sz="2000" i="1" dirty="0">
                <a:solidFill>
                  <a:srgbClr val="000000"/>
                </a:solidFill>
                <a:latin typeface="Times New Roman" panose="02020603050405020304" pitchFamily="18" charset="0"/>
                <a:cs typeface="Times New Roman" panose="02020603050405020304" pitchFamily="18" charset="0"/>
              </a:rPr>
              <a:t>not</a:t>
            </a:r>
            <a:r>
              <a:rPr lang="en-US" sz="2000" dirty="0">
                <a:solidFill>
                  <a:srgbClr val="000000"/>
                </a:solidFill>
                <a:latin typeface="Times New Roman" panose="02020603050405020304" pitchFamily="18" charset="0"/>
                <a:cs typeface="Times New Roman" panose="02020603050405020304" pitchFamily="18" charset="0"/>
              </a:rPr>
              <a:t> modify the same data simultaneously.</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How can we apply this concept to flight tickets booking process?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861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1364-B436-D298-1B7E-0C6028781A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a:t>
            </a:r>
            <a:r>
              <a:rPr lang="en-US" dirty="0" smtClean="0">
                <a:latin typeface="Times New Roman" panose="02020603050405020304" pitchFamily="18" charset="0"/>
                <a:cs typeface="Times New Roman" panose="02020603050405020304" pitchFamily="18" charset="0"/>
              </a:rPr>
              <a:t>Does items </a:t>
            </a:r>
            <a:r>
              <a:rPr lang="en-US" dirty="0">
                <a:latin typeface="Times New Roman" panose="02020603050405020304" pitchFamily="18" charset="0"/>
                <a:cs typeface="Times New Roman" panose="02020603050405020304" pitchFamily="18" charset="0"/>
              </a:rPr>
              <a:t>Granularity Affect </a:t>
            </a:r>
            <a:r>
              <a:rPr lang="en-US" dirty="0" smtClean="0">
                <a:latin typeface="Times New Roman" panose="02020603050405020304" pitchFamily="18" charset="0"/>
                <a:cs typeface="Times New Roman" panose="02020603050405020304" pitchFamily="18" charset="0"/>
              </a:rPr>
              <a:t>Performance with Locks?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37FCB6-F794-8D81-AD53-AAC3A7A86E32}"/>
              </a:ext>
            </a:extLst>
          </p:cNvPr>
          <p:cNvSpPr>
            <a:spLocks noGrp="1"/>
          </p:cNvSpPr>
          <p:nvPr>
            <p:ph idx="1"/>
          </p:nvPr>
        </p:nvSpPr>
        <p:spPr>
          <a:xfrm>
            <a:off x="212846" y="1844453"/>
            <a:ext cx="8520600" cy="341640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Choosing </a:t>
            </a:r>
            <a:r>
              <a:rPr lang="en-US" sz="2000" i="1" dirty="0">
                <a:solidFill>
                  <a:schemeClr val="tx1"/>
                </a:solidFill>
                <a:latin typeface="Times New Roman" panose="02020603050405020304" pitchFamily="18" charset="0"/>
                <a:cs typeface="Times New Roman" panose="02020603050405020304" pitchFamily="18" charset="0"/>
              </a:rPr>
              <a:t>large</a:t>
            </a:r>
            <a:r>
              <a:rPr lang="en-US" sz="2000" dirty="0">
                <a:solidFill>
                  <a:schemeClr val="tx1"/>
                </a:solidFill>
                <a:latin typeface="Times New Roman" panose="02020603050405020304" pitchFamily="18" charset="0"/>
                <a:cs typeface="Times New Roman" panose="02020603050405020304" pitchFamily="18" charset="0"/>
              </a:rPr>
              <a:t> granularity cuts down on the system </a:t>
            </a:r>
            <a:r>
              <a:rPr lang="en-US" sz="2000" i="1" dirty="0">
                <a:solidFill>
                  <a:schemeClr val="tx1"/>
                </a:solidFill>
                <a:latin typeface="Times New Roman" panose="02020603050405020304" pitchFamily="18" charset="0"/>
                <a:cs typeface="Times New Roman" panose="02020603050405020304" pitchFamily="18" charset="0"/>
              </a:rPr>
              <a:t>overhead</a:t>
            </a:r>
            <a:r>
              <a:rPr lang="en-US" sz="2000" dirty="0">
                <a:solidFill>
                  <a:schemeClr val="tx1"/>
                </a:solidFill>
                <a:latin typeface="Times New Roman" panose="02020603050405020304" pitchFamily="18" charset="0"/>
                <a:cs typeface="Times New Roman" panose="02020603050405020304" pitchFamily="18" charset="0"/>
              </a:rPr>
              <a:t> needed to maintain locks, since we need less space to store the locks, and we save time because fewer actions regarding locks need to be taken.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Small</a:t>
            </a:r>
            <a:r>
              <a:rPr lang="en-US" sz="2000" dirty="0">
                <a:solidFill>
                  <a:schemeClr val="tx1"/>
                </a:solidFill>
                <a:latin typeface="Times New Roman" panose="02020603050405020304" pitchFamily="18" charset="0"/>
                <a:cs typeface="Times New Roman" panose="02020603050405020304" pitchFamily="18" charset="0"/>
              </a:rPr>
              <a:t> granularity allows many transactions to operate in </a:t>
            </a:r>
            <a:r>
              <a:rPr lang="en-US" sz="2000" i="1" dirty="0">
                <a:solidFill>
                  <a:schemeClr val="tx1"/>
                </a:solidFill>
                <a:latin typeface="Times New Roman" panose="02020603050405020304" pitchFamily="18" charset="0"/>
                <a:cs typeface="Times New Roman" panose="02020603050405020304" pitchFamily="18" charset="0"/>
              </a:rPr>
              <a:t>parallel</a:t>
            </a:r>
            <a:r>
              <a:rPr lang="en-US" sz="2000" dirty="0">
                <a:solidFill>
                  <a:schemeClr val="tx1"/>
                </a:solidFill>
                <a:latin typeface="Times New Roman" panose="02020603050405020304" pitchFamily="18" charset="0"/>
                <a:cs typeface="Times New Roman" panose="02020603050405020304" pitchFamily="18" charset="0"/>
              </a:rPr>
              <a:t>, since transactions are then less likely to want locks on the same items.</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117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Brain Teaser</a:t>
            </a:r>
          </a:p>
        </p:txBody>
      </p:sp>
      <p:sp>
        <p:nvSpPr>
          <p:cNvPr id="3" name="Content Placeholder 2"/>
          <p:cNvSpPr>
            <a:spLocks noGrp="1"/>
          </p:cNvSpPr>
          <p:nvPr>
            <p:ph idx="1"/>
          </p:nvPr>
        </p:nvSpPr>
        <p:spPr/>
        <p:txBody>
          <a:bodyPr/>
          <a:lstStyle/>
          <a:p>
            <a:pPr marL="139700" indent="0">
              <a:buNone/>
            </a:pPr>
            <a:r>
              <a:rPr lang="en-US" sz="2000" dirty="0">
                <a:solidFill>
                  <a:schemeClr val="tx1"/>
                </a:solidFill>
                <a:latin typeface="Times New Roman" panose="02020603050405020304" pitchFamily="18" charset="0"/>
                <a:cs typeface="Times New Roman" panose="02020603050405020304" pitchFamily="18" charset="0"/>
              </a:rPr>
              <a:t>UPDATE Customers</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SET </a:t>
            </a:r>
            <a:r>
              <a:rPr lang="en-US" sz="2000" dirty="0" err="1">
                <a:solidFill>
                  <a:schemeClr val="tx1"/>
                </a:solidFill>
                <a:latin typeface="Times New Roman" panose="02020603050405020304" pitchFamily="18" charset="0"/>
                <a:cs typeface="Times New Roman" panose="02020603050405020304" pitchFamily="18" charset="0"/>
              </a:rPr>
              <a:t>ContactName</a:t>
            </a:r>
            <a:r>
              <a:rPr lang="en-US" sz="2000" dirty="0">
                <a:solidFill>
                  <a:schemeClr val="tx1"/>
                </a:solidFill>
                <a:latin typeface="Times New Roman" panose="02020603050405020304" pitchFamily="18" charset="0"/>
                <a:cs typeface="Times New Roman" panose="02020603050405020304" pitchFamily="18" charset="0"/>
              </a:rPr>
              <a:t> = 'Alfred Schmidt', City= 'Frankfurt'</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WHERE </a:t>
            </a:r>
            <a:r>
              <a:rPr lang="en-US" sz="2000" dirty="0" err="1">
                <a:solidFill>
                  <a:schemeClr val="tx1"/>
                </a:solidFill>
                <a:latin typeface="Times New Roman" panose="02020603050405020304" pitchFamily="18" charset="0"/>
                <a:cs typeface="Times New Roman" panose="02020603050405020304" pitchFamily="18" charset="0"/>
              </a:rPr>
              <a:t>CustomerID</a:t>
            </a:r>
            <a:r>
              <a:rPr lang="en-US" sz="2000" dirty="0">
                <a:solidFill>
                  <a:schemeClr val="tx1"/>
                </a:solidFill>
                <a:latin typeface="Times New Roman" panose="02020603050405020304" pitchFamily="18" charset="0"/>
                <a:cs typeface="Times New Roman" panose="02020603050405020304" pitchFamily="18" charset="0"/>
              </a:rPr>
              <a:t> = 1;</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a:t>
            </a:r>
          </a:p>
          <a:p>
            <a:pPr marL="139700" indent="0">
              <a:buNone/>
            </a:pP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Orders.OrderID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Customers.CustomerName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Orders.OrderDate</a:t>
            </a:r>
            <a:endParaRPr lang="en-US" sz="2000" dirty="0">
              <a:latin typeface="Times New Roman" panose="02020603050405020304" pitchFamily="18" charset="0"/>
              <a:cs typeface="Times New Roman" panose="02020603050405020304" pitchFamily="18" charset="0"/>
            </a:endParaRPr>
          </a:p>
          <a:p>
            <a:pPr marL="139700" indent="0">
              <a:buNone/>
            </a:pPr>
            <a:r>
              <a:rPr lang="en-US" sz="2000" dirty="0">
                <a:latin typeface="Times New Roman" panose="02020603050405020304" pitchFamily="18" charset="0"/>
                <a:cs typeface="Times New Roman" panose="02020603050405020304" pitchFamily="18" charset="0"/>
              </a:rPr>
              <a:t>FROM Orders INNER JOIN Customers ON </a:t>
            </a:r>
            <a:r>
              <a:rPr lang="en-US" sz="2000" dirty="0" err="1">
                <a:latin typeface="Times New Roman" panose="02020603050405020304" pitchFamily="18" charset="0"/>
                <a:cs typeface="Times New Roman" panose="02020603050405020304" pitchFamily="18" charset="0"/>
              </a:rPr>
              <a:t>Orders.CustomerID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Customers.CustomerID</a:t>
            </a:r>
            <a:r>
              <a:rPr lang="en-US" sz="2000" dirty="0">
                <a:latin typeface="Times New Roman" panose="02020603050405020304" pitchFamily="18" charset="0"/>
                <a:cs typeface="Times New Roman" panose="02020603050405020304" pitchFamily="18" charset="0"/>
              </a:rPr>
              <a:t>;</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How would you choose the </a:t>
            </a:r>
            <a:r>
              <a:rPr lang="en-US" sz="2000" b="1" dirty="0">
                <a:solidFill>
                  <a:schemeClr val="tx1"/>
                </a:solidFill>
                <a:latin typeface="Times New Roman" panose="02020603050405020304" pitchFamily="18" charset="0"/>
                <a:cs typeface="Times New Roman" panose="02020603050405020304" pitchFamily="18" charset="0"/>
              </a:rPr>
              <a:t>items</a:t>
            </a:r>
            <a:r>
              <a:rPr lang="en-US" sz="2000" dirty="0">
                <a:solidFill>
                  <a:schemeClr val="tx1"/>
                </a:solidFill>
                <a:latin typeface="Times New Roman" panose="02020603050405020304" pitchFamily="18" charset="0"/>
                <a:cs typeface="Times New Roman" panose="02020603050405020304" pitchFamily="18" charset="0"/>
              </a:rPr>
              <a:t> in those two cases and why</a:t>
            </a:r>
            <a:r>
              <a:rPr lang="en-US" sz="2000" dirty="0" smtClean="0">
                <a:solidFill>
                  <a:schemeClr val="tx1"/>
                </a:solidFill>
                <a:latin typeface="Times New Roman" panose="02020603050405020304" pitchFamily="18" charset="0"/>
                <a:cs typeface="Times New Roman" panose="02020603050405020304" pitchFamily="18" charset="0"/>
              </a:rPr>
              <a:t>?</a:t>
            </a: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Hint: Consider best performance </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743245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Granularity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000" b="1" i="1" dirty="0">
                <a:solidFill>
                  <a:schemeClr val="tx1"/>
                </a:solidFill>
                <a:latin typeface="Times New Roman" panose="02020603050405020304" pitchFamily="18" charset="0"/>
                <a:cs typeface="Times New Roman" panose="02020603050405020304" pitchFamily="18" charset="0"/>
              </a:rPr>
              <a:t>Rule of thump</a:t>
            </a:r>
            <a:r>
              <a:rPr lang="en-US" sz="2000" dirty="0">
                <a:solidFill>
                  <a:schemeClr val="tx1"/>
                </a:solidFill>
                <a:latin typeface="Times New Roman" panose="02020603050405020304" pitchFamily="18" charset="0"/>
                <a:cs typeface="Times New Roman" panose="02020603050405020304" pitchFamily="18" charset="0"/>
              </a:rPr>
              <a:t>: proper choice for the size of an item is such that </a:t>
            </a:r>
            <a:r>
              <a:rPr lang="en-US" sz="2000" u="sng" dirty="0">
                <a:solidFill>
                  <a:schemeClr val="tx1"/>
                </a:solidFill>
                <a:latin typeface="Times New Roman" panose="02020603050405020304" pitchFamily="18" charset="0"/>
                <a:cs typeface="Times New Roman" panose="02020603050405020304" pitchFamily="18" charset="0"/>
              </a:rPr>
              <a:t>the average transaction accesses few items.</a:t>
            </a:r>
          </a:p>
          <a:p>
            <a:r>
              <a:rPr lang="en-US" sz="2000" i="1" dirty="0">
                <a:solidFill>
                  <a:schemeClr val="tx1"/>
                </a:solidFill>
                <a:latin typeface="Times New Roman" panose="02020603050405020304" pitchFamily="18" charset="0"/>
                <a:cs typeface="Times New Roman" panose="02020603050405020304" pitchFamily="18" charset="0"/>
              </a:rPr>
              <a:t>Assumption for simplicity</a:t>
            </a:r>
            <a:r>
              <a:rPr lang="en-US" sz="2000" dirty="0">
                <a:solidFill>
                  <a:schemeClr val="tx1"/>
                </a:solidFill>
                <a:latin typeface="Times New Roman" panose="02020603050405020304" pitchFamily="18" charset="0"/>
                <a:cs typeface="Times New Roman" panose="02020603050405020304" pitchFamily="18" charset="0"/>
              </a:rPr>
              <a:t>: we shall assume that when part of an item is modified, the whole item is modified </a:t>
            </a:r>
          </a:p>
          <a:p>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dirty="0">
                <a:solidFill>
                  <a:schemeClr val="tx1"/>
                </a:solidFill>
                <a:latin typeface="Times New Roman" panose="02020603050405020304" pitchFamily="18" charset="0"/>
                <a:cs typeface="Times New Roman" panose="02020603050405020304" pitchFamily="18" charset="0"/>
              </a:rPr>
              <a:t>Discuss</a:t>
            </a:r>
            <a:r>
              <a:rPr lang="en-US" sz="2000" dirty="0">
                <a:solidFill>
                  <a:schemeClr val="tx1"/>
                </a:solidFill>
                <a:latin typeface="Times New Roman" panose="02020603050405020304" pitchFamily="18" charset="0"/>
                <a:cs typeface="Times New Roman" panose="02020603050405020304" pitchFamily="18" charset="0"/>
              </a:rPr>
              <a:t> </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if the typical transaction (in relational system) reads or modifies one tuple, which it finds via an index, what would be the proper item?</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If the typical transaction takes join of two or more relations, and thereby requires access to all the tuples of these relations, which item would you choose?</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076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8077200" cy="994172"/>
          </a:xfrm>
        </p:spPr>
        <p:txBody>
          <a:bodyPr>
            <a:noAutofit/>
          </a:bodyPr>
          <a:lstStyle/>
          <a:p>
            <a:r>
              <a:rPr lang="en-US" dirty="0" smtClean="0">
                <a:latin typeface="Times New Roman" panose="02020603050405020304" pitchFamily="18" charset="0"/>
                <a:cs typeface="Times New Roman" panose="02020603050405020304" pitchFamily="18" charset="0"/>
              </a:rPr>
              <a:t>Conclusion: To </a:t>
            </a:r>
            <a:r>
              <a:rPr lang="en-US" dirty="0">
                <a:latin typeface="Times New Roman" panose="02020603050405020304" pitchFamily="18" charset="0"/>
                <a:cs typeface="Times New Roman" panose="02020603050405020304" pitchFamily="18" charset="0"/>
              </a:rPr>
              <a:t>Achieve More Concurrency While Guaranteeing Correctness. What must be done?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700" y="1731817"/>
            <a:ext cx="8520600" cy="2837057"/>
          </a:xfrm>
        </p:spPr>
        <p:txBody>
          <a:bodyPr>
            <a:normAutofit/>
          </a:bodyPr>
          <a:lstStyle/>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every </a:t>
            </a:r>
            <a:r>
              <a:rPr lang="en-US" sz="2000" dirty="0">
                <a:solidFill>
                  <a:schemeClr val="tx1"/>
                </a:solidFill>
                <a:latin typeface="Times New Roman" panose="02020603050405020304" pitchFamily="18" charset="0"/>
                <a:cs typeface="Times New Roman" panose="02020603050405020304" pitchFamily="18" charset="0"/>
              </a:rPr>
              <a:t>schedule of every collection of transactions is allowed if its effect happens to be equivalent to some serial schedule and forbidden otherwise.</a:t>
            </a:r>
          </a:p>
        </p:txBody>
      </p:sp>
    </p:spTree>
    <p:extLst>
      <p:ext uri="{BB962C8B-B14F-4D97-AF65-F5344CB8AC3E}">
        <p14:creationId xmlns:p14="http://schemas.microsoft.com/office/powerpoint/2010/main" val="1601640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Is Abort Desirable or Not ? Why! </a:t>
            </a: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Forcing many transactions to wait for long periods may cause too many </a:t>
            </a:r>
            <a:r>
              <a:rPr lang="en-US" sz="2000" dirty="0" smtClean="0">
                <a:solidFill>
                  <a:schemeClr val="tx1"/>
                </a:solidFill>
                <a:latin typeface="Times New Roman" panose="02020603050405020304" pitchFamily="18" charset="0"/>
                <a:cs typeface="Times New Roman" panose="02020603050405020304" pitchFamily="18" charset="0"/>
              </a:rPr>
              <a:t>locks (waiting </a:t>
            </a:r>
            <a:r>
              <a:rPr lang="en-US" sz="2000" dirty="0">
                <a:solidFill>
                  <a:schemeClr val="tx1"/>
                </a:solidFill>
                <a:latin typeface="Times New Roman" panose="02020603050405020304" pitchFamily="18" charset="0"/>
                <a:cs typeface="Times New Roman" panose="02020603050405020304" pitchFamily="18" charset="0"/>
              </a:rPr>
              <a:t>transactions might already have some locks).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deadlock </a:t>
            </a:r>
            <a:r>
              <a:rPr lang="en-US" sz="2000" dirty="0">
                <a:solidFill>
                  <a:schemeClr val="tx1"/>
                </a:solidFill>
                <a:latin typeface="Times New Roman" panose="02020603050405020304" pitchFamily="18" charset="0"/>
                <a:cs typeface="Times New Roman" panose="02020603050405020304" pitchFamily="18" charset="0"/>
              </a:rPr>
              <a:t>causes many transactions to delay so long that the effect becomes noticeable for end users. ( Ex: the user standing at an ATM machine).</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when deadlocks are inventible, </a:t>
            </a:r>
            <a:r>
              <a:rPr lang="en-US" sz="2000" dirty="0">
                <a:solidFill>
                  <a:schemeClr val="tx1"/>
                </a:solidFill>
                <a:latin typeface="Times New Roman" panose="02020603050405020304" pitchFamily="18" charset="0"/>
                <a:cs typeface="Times New Roman" panose="02020603050405020304" pitchFamily="18" charset="0"/>
              </a:rPr>
              <a:t>the  scheduler </a:t>
            </a:r>
            <a:r>
              <a:rPr lang="en-US" sz="2000" dirty="0" smtClean="0">
                <a:solidFill>
                  <a:schemeClr val="tx1"/>
                </a:solidFill>
                <a:latin typeface="Times New Roman" panose="02020603050405020304" pitchFamily="18" charset="0"/>
                <a:cs typeface="Times New Roman" panose="02020603050405020304" pitchFamily="18" charset="0"/>
              </a:rPr>
              <a:t>has</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a:solidFill>
                  <a:schemeClr val="tx1"/>
                </a:solidFill>
                <a:latin typeface="Times New Roman" panose="02020603050405020304" pitchFamily="18" charset="0"/>
                <a:cs typeface="Times New Roman" panose="02020603050405020304" pitchFamily="18" charset="0"/>
              </a:rPr>
              <a:t>no choice </a:t>
            </a:r>
            <a:r>
              <a:rPr lang="en-US" sz="2000" dirty="0">
                <a:solidFill>
                  <a:schemeClr val="tx1"/>
                </a:solidFill>
                <a:latin typeface="Times New Roman" panose="02020603050405020304" pitchFamily="18" charset="0"/>
                <a:cs typeface="Times New Roman" panose="02020603050405020304" pitchFamily="18" charset="0"/>
              </a:rPr>
              <a:t>but to </a:t>
            </a:r>
            <a:r>
              <a:rPr lang="en-US" sz="2000" b="1" dirty="0">
                <a:solidFill>
                  <a:schemeClr val="tx1"/>
                </a:solidFill>
                <a:latin typeface="Times New Roman" panose="02020603050405020304" pitchFamily="18" charset="0"/>
                <a:cs typeface="Times New Roman" panose="02020603050405020304" pitchFamily="18" charset="0"/>
              </a:rPr>
              <a:t>abort</a:t>
            </a:r>
            <a:r>
              <a:rPr lang="en-US" sz="2000" dirty="0">
                <a:solidFill>
                  <a:schemeClr val="tx1"/>
                </a:solidFill>
                <a:latin typeface="Times New Roman" panose="02020603050405020304" pitchFamily="18" charset="0"/>
                <a:cs typeface="Times New Roman" panose="02020603050405020304" pitchFamily="18" charset="0"/>
              </a:rPr>
              <a:t> at least one of the transactions involved in the deadlock.</a:t>
            </a:r>
          </a:p>
        </p:txBody>
      </p:sp>
    </p:spTree>
    <p:extLst>
      <p:ext uri="{BB962C8B-B14F-4D97-AF65-F5344CB8AC3E}">
        <p14:creationId xmlns:p14="http://schemas.microsoft.com/office/powerpoint/2010/main" val="4211086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BF464-4521-6370-C9BF-CA3B44BE0363}"/>
              </a:ext>
            </a:extLst>
          </p:cNvPr>
          <p:cNvSpPr>
            <a:spLocks noGrp="1"/>
          </p:cNvSpPr>
          <p:nvPr>
            <p:ph idx="1"/>
          </p:nvPr>
        </p:nvSpPr>
        <p:spPr>
          <a:xfrm>
            <a:off x="311700" y="910021"/>
            <a:ext cx="8520600" cy="3416400"/>
          </a:xfrm>
        </p:spPr>
        <p:txBody>
          <a:bodyPr>
            <a:noAutofit/>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 1. Failed state</a:t>
            </a:r>
          </a:p>
          <a:p>
            <a:pPr algn="just"/>
            <a:r>
              <a:rPr lang="en-US" sz="2000" dirty="0">
                <a:solidFill>
                  <a:schemeClr val="tx1"/>
                </a:solidFill>
                <a:latin typeface="Times New Roman" panose="02020603050405020304" pitchFamily="18" charset="0"/>
                <a:cs typeface="Times New Roman" panose="02020603050405020304" pitchFamily="18" charset="0"/>
              </a:rPr>
              <a:t>If any of the checks made by the </a:t>
            </a:r>
            <a:r>
              <a:rPr lang="en-US" sz="2000" i="1" dirty="0">
                <a:solidFill>
                  <a:schemeClr val="tx1"/>
                </a:solidFill>
                <a:latin typeface="Times New Roman" panose="02020603050405020304" pitchFamily="18" charset="0"/>
                <a:cs typeface="Times New Roman" panose="02020603050405020304" pitchFamily="18" charset="0"/>
              </a:rPr>
              <a:t>database recovery system </a:t>
            </a:r>
            <a:r>
              <a:rPr lang="en-US" sz="2000" dirty="0">
                <a:solidFill>
                  <a:schemeClr val="tx1"/>
                </a:solidFill>
                <a:latin typeface="Times New Roman" panose="02020603050405020304" pitchFamily="18" charset="0"/>
                <a:cs typeface="Times New Roman" panose="02020603050405020304" pitchFamily="18" charset="0"/>
              </a:rPr>
              <a:t>fails, then the transaction is said to be in the failed state.</a:t>
            </a:r>
          </a:p>
          <a:p>
            <a:pPr algn="just"/>
            <a:r>
              <a:rPr lang="en-US" sz="2000" dirty="0" smtClean="0">
                <a:solidFill>
                  <a:schemeClr val="tx1"/>
                </a:solidFill>
                <a:latin typeface="Times New Roman" panose="02020603050405020304" pitchFamily="18" charset="0"/>
                <a:cs typeface="Times New Roman" panose="02020603050405020304" pitchFamily="18" charset="0"/>
              </a:rPr>
              <a:t>Example: </a:t>
            </a:r>
            <a:r>
              <a:rPr lang="en-US" sz="2000" dirty="0">
                <a:solidFill>
                  <a:schemeClr val="tx1"/>
                </a:solidFill>
                <a:latin typeface="Times New Roman" panose="02020603050405020304" pitchFamily="18" charset="0"/>
                <a:cs typeface="Times New Roman" panose="02020603050405020304" pitchFamily="18" charset="0"/>
              </a:rPr>
              <a:t>total mark calculation, can you explain how this might apply?</a:t>
            </a:r>
          </a:p>
          <a:p>
            <a:pPr marL="13970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dirty="0">
                <a:solidFill>
                  <a:schemeClr val="tx1"/>
                </a:solidFill>
                <a:latin typeface="Times New Roman" panose="02020603050405020304" pitchFamily="18" charset="0"/>
                <a:cs typeface="Times New Roman" panose="02020603050405020304" pitchFamily="18" charset="0"/>
              </a:rPr>
              <a:t>2. Aborted</a:t>
            </a:r>
          </a:p>
          <a:p>
            <a:pPr algn="just"/>
            <a:r>
              <a:rPr lang="en-US" sz="2000" dirty="0">
                <a:solidFill>
                  <a:schemeClr val="tx1"/>
                </a:solidFill>
                <a:latin typeface="Times New Roman" panose="02020603050405020304" pitchFamily="18" charset="0"/>
                <a:cs typeface="Times New Roman" panose="02020603050405020304" pitchFamily="18" charset="0"/>
              </a:rPr>
              <a:t>If any of the checks fail and the transaction has reached a failed state then the database recovery system will </a:t>
            </a:r>
            <a:r>
              <a:rPr lang="en-US" sz="2000" u="sng" dirty="0">
                <a:solidFill>
                  <a:schemeClr val="tx1"/>
                </a:solidFill>
                <a:latin typeface="Times New Roman" panose="02020603050405020304" pitchFamily="18" charset="0"/>
                <a:cs typeface="Times New Roman" panose="02020603050405020304" pitchFamily="18" charset="0"/>
              </a:rPr>
              <a:t>revert</a:t>
            </a:r>
            <a:r>
              <a:rPr lang="en-US" sz="2000" dirty="0">
                <a:solidFill>
                  <a:schemeClr val="tx1"/>
                </a:solidFill>
                <a:latin typeface="Times New Roman" panose="02020603050405020304" pitchFamily="18" charset="0"/>
                <a:cs typeface="Times New Roman" panose="02020603050405020304" pitchFamily="18" charset="0"/>
              </a:rPr>
              <a:t> to its previous </a:t>
            </a:r>
            <a:r>
              <a:rPr lang="en-US" sz="2000" u="sng" dirty="0">
                <a:solidFill>
                  <a:schemeClr val="tx1"/>
                </a:solidFill>
                <a:latin typeface="Times New Roman" panose="02020603050405020304" pitchFamily="18" charset="0"/>
                <a:cs typeface="Times New Roman" panose="02020603050405020304" pitchFamily="18" charset="0"/>
              </a:rPr>
              <a:t>consistent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state [it </a:t>
            </a:r>
            <a:r>
              <a:rPr lang="en-US" sz="2000" dirty="0">
                <a:solidFill>
                  <a:schemeClr val="tx1"/>
                </a:solidFill>
                <a:latin typeface="Times New Roman" panose="02020603050405020304" pitchFamily="18" charset="0"/>
                <a:cs typeface="Times New Roman" panose="02020603050405020304" pitchFamily="18" charset="0"/>
              </a:rPr>
              <a:t>will </a:t>
            </a:r>
            <a:r>
              <a:rPr lang="en-US" sz="2000" b="1" dirty="0">
                <a:solidFill>
                  <a:schemeClr val="tx1"/>
                </a:solidFill>
                <a:latin typeface="Times New Roman" panose="02020603050405020304" pitchFamily="18" charset="0"/>
                <a:cs typeface="Times New Roman" panose="02020603050405020304" pitchFamily="18" charset="0"/>
              </a:rPr>
              <a:t>abort</a:t>
            </a:r>
            <a:r>
              <a:rPr lang="en-US" sz="2000" dirty="0">
                <a:solidFill>
                  <a:schemeClr val="tx1"/>
                </a:solidFill>
                <a:latin typeface="Times New Roman" panose="02020603050405020304" pitchFamily="18" charset="0"/>
                <a:cs typeface="Times New Roman" panose="02020603050405020304" pitchFamily="18" charset="0"/>
              </a:rPr>
              <a:t> or </a:t>
            </a:r>
            <a:r>
              <a:rPr lang="en-US" sz="2000" b="1" dirty="0">
                <a:solidFill>
                  <a:schemeClr val="tx1"/>
                </a:solidFill>
                <a:latin typeface="Times New Roman" panose="02020603050405020304" pitchFamily="18" charset="0"/>
                <a:cs typeface="Times New Roman" panose="02020603050405020304" pitchFamily="18" charset="0"/>
              </a:rPr>
              <a:t>roll back </a:t>
            </a: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smtClean="0">
                <a:solidFill>
                  <a:schemeClr val="tx1"/>
                </a:solidFill>
                <a:latin typeface="Times New Roman" panose="02020603050405020304" pitchFamily="18" charset="0"/>
                <a:cs typeface="Times New Roman" panose="02020603050405020304" pitchFamily="18" charset="0"/>
              </a:rPr>
              <a:t>transaction].</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If </a:t>
            </a:r>
            <a:r>
              <a:rPr lang="en-US" sz="2000" dirty="0" smtClean="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transaction fails in the </a:t>
            </a:r>
            <a:r>
              <a:rPr lang="en-US" sz="2000" i="1" dirty="0" smtClean="0">
                <a:solidFill>
                  <a:schemeClr val="tx1"/>
                </a:solidFill>
                <a:latin typeface="Times New Roman" panose="02020603050405020304" pitchFamily="18" charset="0"/>
                <a:cs typeface="Times New Roman" panose="02020603050405020304" pitchFamily="18" charset="0"/>
              </a:rPr>
              <a:t>middle</a:t>
            </a:r>
            <a:r>
              <a:rPr lang="en-US" sz="2000" dirty="0" smtClean="0">
                <a:solidFill>
                  <a:schemeClr val="tx1"/>
                </a:solidFill>
                <a:latin typeface="Times New Roman" panose="02020603050405020304" pitchFamily="18" charset="0"/>
                <a:cs typeface="Times New Roman" panose="02020603050405020304" pitchFamily="18" charset="0"/>
              </a:rPr>
              <a:t>, then </a:t>
            </a:r>
            <a:r>
              <a:rPr lang="en-US" sz="2000" i="1" dirty="0">
                <a:solidFill>
                  <a:schemeClr val="tx1"/>
                </a:solidFill>
                <a:latin typeface="Times New Roman" panose="02020603050405020304" pitchFamily="18" charset="0"/>
                <a:cs typeface="Times New Roman" panose="02020603050405020304" pitchFamily="18" charset="0"/>
              </a:rPr>
              <a:t>all</a:t>
            </a:r>
            <a:r>
              <a:rPr lang="en-US" sz="2000" dirty="0">
                <a:solidFill>
                  <a:schemeClr val="tx1"/>
                </a:solidFill>
                <a:latin typeface="Times New Roman" panose="02020603050405020304" pitchFamily="18" charset="0"/>
                <a:cs typeface="Times New Roman" panose="02020603050405020304" pitchFamily="18" charset="0"/>
              </a:rPr>
              <a:t> the executed </a:t>
            </a:r>
            <a:r>
              <a:rPr lang="en-US" sz="2000" dirty="0" smtClean="0">
                <a:solidFill>
                  <a:schemeClr val="tx1"/>
                </a:solidFill>
                <a:latin typeface="Times New Roman" panose="02020603050405020304" pitchFamily="18" charset="0"/>
                <a:cs typeface="Times New Roman" panose="02020603050405020304" pitchFamily="18" charset="0"/>
              </a:rPr>
              <a:t>operations </a:t>
            </a:r>
            <a:r>
              <a:rPr lang="en-US" sz="2000" dirty="0">
                <a:solidFill>
                  <a:schemeClr val="tx1"/>
                </a:solidFill>
                <a:latin typeface="Times New Roman" panose="02020603050405020304" pitchFamily="18" charset="0"/>
                <a:cs typeface="Times New Roman" panose="02020603050405020304" pitchFamily="18" charset="0"/>
              </a:rPr>
              <a:t>are rolled </a:t>
            </a:r>
            <a:r>
              <a:rPr lang="en-US" sz="2000" dirty="0" smtClean="0">
                <a:solidFill>
                  <a:schemeClr val="tx1"/>
                </a:solidFill>
                <a:latin typeface="Times New Roman" panose="02020603050405020304" pitchFamily="18" charset="0"/>
                <a:cs typeface="Times New Roman" panose="02020603050405020304" pitchFamily="18" charset="0"/>
              </a:rPr>
              <a:t>back.</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D46584B-E100-2CAE-C00F-D7E285A2BBA0}"/>
              </a:ext>
            </a:extLst>
          </p:cNvPr>
          <p:cNvSpPr>
            <a:spLocks noGrp="1"/>
          </p:cNvSpPr>
          <p:nvPr>
            <p:ph type="title"/>
          </p:nvPr>
        </p:nvSpPr>
        <p:spPr>
          <a:xfrm>
            <a:off x="365413" y="280771"/>
            <a:ext cx="7886700" cy="994172"/>
          </a:xfrm>
        </p:spPr>
        <p:txBody>
          <a:bodyPr/>
          <a:lstStyle/>
          <a:p>
            <a:r>
              <a:rPr lang="en-US" dirty="0">
                <a:latin typeface="Times New Roman" panose="02020603050405020304" pitchFamily="18" charset="0"/>
                <a:cs typeface="Times New Roman" panose="02020603050405020304" pitchFamily="18" charset="0"/>
              </a:rPr>
              <a:t>Possible States </a:t>
            </a:r>
            <a:r>
              <a:rPr lang="en-US" i="0" dirty="0">
                <a:effectLst/>
                <a:latin typeface="Times New Roman" panose="02020603050405020304" pitchFamily="18" charset="0"/>
                <a:cs typeface="Times New Roman" panose="02020603050405020304" pitchFamily="18" charset="0"/>
              </a:rPr>
              <a:t>of a Transaction Explained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179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D428B-148A-2CEE-1647-FA77E5C83F5E}"/>
              </a:ext>
            </a:extLst>
          </p:cNvPr>
          <p:cNvSpPr>
            <a:spLocks noGrp="1"/>
          </p:cNvSpPr>
          <p:nvPr>
            <p:ph idx="1"/>
          </p:nvPr>
        </p:nvSpPr>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After aborting the transaction, the database recovery module will select one of the two operations:</a:t>
            </a:r>
          </a:p>
          <a:p>
            <a:pPr marL="800100" lvl="2" indent="0" algn="just">
              <a:buNone/>
            </a:pPr>
            <a:r>
              <a:rPr lang="en-US" sz="2000" b="1" dirty="0">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Re-start the transaction</a:t>
            </a:r>
          </a:p>
          <a:p>
            <a:pPr marL="800100" lvl="2" indent="0" algn="just">
              <a:buNone/>
            </a:pPr>
            <a:r>
              <a:rPr lang="en-US" sz="2000" b="1" dirty="0">
                <a:latin typeface="Times New Roman" panose="02020603050405020304" pitchFamily="18" charset="0"/>
                <a:cs typeface="Times New Roman" panose="02020603050405020304" pitchFamily="18" charset="0"/>
              </a:rPr>
              <a:t>2. </a:t>
            </a:r>
            <a:r>
              <a:rPr lang="en-US" sz="2000" dirty="0">
                <a:solidFill>
                  <a:schemeClr val="tx1"/>
                </a:solidFill>
                <a:latin typeface="Times New Roman" panose="02020603050405020304" pitchFamily="18" charset="0"/>
                <a:cs typeface="Times New Roman" panose="02020603050405020304" pitchFamily="18" charset="0"/>
              </a:rPr>
              <a:t>Kill the transaction</a:t>
            </a:r>
          </a:p>
          <a:p>
            <a:pPr marL="557213" lvl="1" indent="-214313" algn="just">
              <a:buFont typeface="+mj-lt"/>
              <a:buAutoNum type="arabicParen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3. Active state</a:t>
            </a:r>
          </a:p>
          <a:p>
            <a:pPr algn="just"/>
            <a:r>
              <a:rPr lang="en-US" sz="2000" dirty="0">
                <a:solidFill>
                  <a:schemeClr val="tx1"/>
                </a:solidFill>
                <a:latin typeface="Times New Roman" panose="02020603050405020304" pitchFamily="18" charset="0"/>
                <a:cs typeface="Times New Roman" panose="02020603050405020304" pitchFamily="18" charset="0"/>
              </a:rPr>
              <a:t>The active state is the first state of every transaction (the transaction is being executed).</a:t>
            </a:r>
          </a:p>
          <a:p>
            <a:pPr algn="just"/>
            <a:r>
              <a:rPr lang="en-US" sz="2000" dirty="0">
                <a:solidFill>
                  <a:schemeClr val="tx1"/>
                </a:solidFill>
                <a:latin typeface="Times New Roman" panose="02020603050405020304" pitchFamily="18" charset="0"/>
                <a:cs typeface="Times New Roman" panose="02020603050405020304" pitchFamily="18" charset="0"/>
              </a:rPr>
              <a:t>For example: Insertion or deletion or updating a record is done in the active state </a:t>
            </a:r>
            <a:r>
              <a:rPr lang="en-US" sz="2000" b="1" dirty="0">
                <a:solidFill>
                  <a:schemeClr val="tx1"/>
                </a:solidFill>
                <a:latin typeface="Times New Roman" panose="02020603050405020304" pitchFamily="18" charset="0"/>
                <a:cs typeface="Times New Roman" panose="02020603050405020304" pitchFamily="18" charset="0"/>
              </a:rPr>
              <a:t>BUT</a:t>
            </a:r>
            <a:r>
              <a:rPr lang="en-US" sz="2000" dirty="0">
                <a:solidFill>
                  <a:schemeClr val="tx1"/>
                </a:solidFill>
                <a:latin typeface="Times New Roman" panose="02020603050405020304" pitchFamily="18" charset="0"/>
                <a:cs typeface="Times New Roman" panose="02020603050405020304" pitchFamily="18" charset="0"/>
              </a:rPr>
              <a:t> all the records are still not </a:t>
            </a:r>
            <a:r>
              <a:rPr lang="en-US" sz="2000" i="1" dirty="0">
                <a:solidFill>
                  <a:schemeClr val="tx1"/>
                </a:solidFill>
                <a:latin typeface="Times New Roman" panose="02020603050405020304" pitchFamily="18" charset="0"/>
                <a:cs typeface="Times New Roman" panose="02020603050405020304" pitchFamily="18" charset="0"/>
              </a:rPr>
              <a:t>saved</a:t>
            </a:r>
            <a:r>
              <a:rPr lang="en-US" sz="2000" dirty="0">
                <a:solidFill>
                  <a:schemeClr val="tx1"/>
                </a:solidFill>
                <a:latin typeface="Times New Roman" panose="02020603050405020304" pitchFamily="18" charset="0"/>
                <a:cs typeface="Times New Roman" panose="02020603050405020304" pitchFamily="18" charset="0"/>
              </a:rPr>
              <a:t> (committed) to the database.</a:t>
            </a:r>
          </a:p>
          <a:p>
            <a:pPr marL="557213" lvl="1" indent="-214313" algn="just">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endParaRPr>
          </a:p>
        </p:txBody>
      </p:sp>
      <p:sp>
        <p:nvSpPr>
          <p:cNvPr id="4" name="Title 1">
            <a:extLst>
              <a:ext uri="{FF2B5EF4-FFF2-40B4-BE49-F238E27FC236}">
                <a16:creationId xmlns:a16="http://schemas.microsoft.com/office/drawing/2014/main" id="{3D46584B-E100-2CAE-C00F-D7E285A2BBA0}"/>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Possible States of a Transaction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315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EC9E3-FC6B-7FDF-C127-7C232D121A4D}"/>
              </a:ext>
            </a:extLst>
          </p:cNvPr>
          <p:cNvSpPr>
            <a:spLocks noGrp="1"/>
          </p:cNvSpPr>
          <p:nvPr>
            <p:ph idx="1"/>
          </p:nvPr>
        </p:nvSpPr>
        <p:spPr/>
        <p:txBody>
          <a:bodyPr>
            <a:noAutofit/>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4. Partially Committed</a:t>
            </a:r>
          </a:p>
          <a:p>
            <a:pPr algn="just"/>
            <a:r>
              <a:rPr lang="en-US" sz="2000" dirty="0">
                <a:solidFill>
                  <a:schemeClr val="tx1"/>
                </a:solidFill>
                <a:latin typeface="Times New Roman" panose="02020603050405020304" pitchFamily="18" charset="0"/>
                <a:cs typeface="Times New Roman" panose="02020603050405020304" pitchFamily="18" charset="0"/>
              </a:rPr>
              <a:t>a transaction executes its final </a:t>
            </a:r>
            <a:r>
              <a:rPr lang="en-US" sz="2000" dirty="0" smtClean="0">
                <a:solidFill>
                  <a:schemeClr val="tx1"/>
                </a:solidFill>
                <a:latin typeface="Times New Roman" panose="02020603050405020304" pitchFamily="18" charset="0"/>
                <a:cs typeface="Times New Roman" panose="02020603050405020304" pitchFamily="18" charset="0"/>
              </a:rPr>
              <a:t>step, </a:t>
            </a:r>
            <a:r>
              <a:rPr lang="en-US" sz="2000" dirty="0">
                <a:solidFill>
                  <a:schemeClr val="tx1"/>
                </a:solidFill>
                <a:latin typeface="Times New Roman" panose="02020603050405020304" pitchFamily="18" charset="0"/>
                <a:cs typeface="Times New Roman" panose="02020603050405020304" pitchFamily="18" charset="0"/>
              </a:rPr>
              <a:t>but the data is still not saved to the database.</a:t>
            </a:r>
          </a:p>
          <a:p>
            <a:pPr algn="just"/>
            <a:r>
              <a:rPr lang="en-US" sz="2000" dirty="0">
                <a:solidFill>
                  <a:schemeClr val="tx1"/>
                </a:solidFill>
                <a:latin typeface="Times New Roman" panose="02020603050405020304" pitchFamily="18" charset="0"/>
                <a:cs typeface="Times New Roman" panose="02020603050405020304" pitchFamily="18" charset="0"/>
              </a:rPr>
              <a:t>Ex : total mark calculation, a final display of the total marks step is executed in this state.</a:t>
            </a: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5. Committed</a:t>
            </a:r>
          </a:p>
          <a:p>
            <a:pPr algn="just"/>
            <a:r>
              <a:rPr lang="en-US" sz="2000" dirty="0">
                <a:solidFill>
                  <a:schemeClr val="tx1"/>
                </a:solidFill>
                <a:latin typeface="Times New Roman" panose="02020603050405020304" pitchFamily="18" charset="0"/>
                <a:cs typeface="Times New Roman" panose="02020603050405020304" pitchFamily="18" charset="0"/>
              </a:rPr>
              <a:t>if the transaction executes all its </a:t>
            </a:r>
            <a:r>
              <a:rPr lang="en-US" sz="2000" dirty="0" smtClean="0">
                <a:solidFill>
                  <a:schemeClr val="tx1"/>
                </a:solidFill>
                <a:latin typeface="Times New Roman" panose="02020603050405020304" pitchFamily="18" charset="0"/>
                <a:cs typeface="Times New Roman" panose="02020603050405020304" pitchFamily="18" charset="0"/>
              </a:rPr>
              <a:t>steps </a:t>
            </a:r>
            <a:r>
              <a:rPr lang="en-US" sz="2000" dirty="0">
                <a:solidFill>
                  <a:schemeClr val="tx1"/>
                </a:solidFill>
                <a:latin typeface="Times New Roman" panose="02020603050405020304" pitchFamily="18" charset="0"/>
                <a:cs typeface="Times New Roman" panose="02020603050405020304" pitchFamily="18" charset="0"/>
              </a:rPr>
              <a:t>successfully. In this state, all the effects are now </a:t>
            </a:r>
            <a:r>
              <a:rPr lang="en-US" sz="2000" i="1" dirty="0">
                <a:solidFill>
                  <a:schemeClr val="tx1"/>
                </a:solidFill>
                <a:latin typeface="Times New Roman" panose="02020603050405020304" pitchFamily="18" charset="0"/>
                <a:cs typeface="Times New Roman" panose="02020603050405020304" pitchFamily="18" charset="0"/>
              </a:rPr>
              <a:t>permanently</a:t>
            </a:r>
            <a:r>
              <a:rPr lang="en-US" sz="2000" dirty="0">
                <a:solidFill>
                  <a:schemeClr val="tx1"/>
                </a:solidFill>
                <a:latin typeface="Times New Roman" panose="02020603050405020304" pitchFamily="18" charset="0"/>
                <a:cs typeface="Times New Roman" panose="02020603050405020304" pitchFamily="18" charset="0"/>
              </a:rPr>
              <a:t> saved in the database.</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D46584B-E100-2CAE-C00F-D7E285A2BBA0}"/>
              </a:ext>
            </a:extLst>
          </p:cNvPr>
          <p:cNvSpPr>
            <a:spLocks noGrp="1"/>
          </p:cNvSpPr>
          <p:nvPr>
            <p:ph type="title"/>
          </p:nvPr>
        </p:nvSpPr>
        <p:spPr>
          <a:xfrm>
            <a:off x="311700" y="445025"/>
            <a:ext cx="8520600" cy="572700"/>
          </a:xfrm>
        </p:spPr>
        <p:txBody>
          <a:bodyPr/>
          <a:lstStyle/>
          <a:p>
            <a:r>
              <a:rPr lang="en-US" dirty="0">
                <a:latin typeface="Times New Roman" panose="02020603050405020304" pitchFamily="18" charset="0"/>
                <a:cs typeface="Times New Roman" panose="02020603050405020304" pitchFamily="18" charset="0"/>
              </a:rPr>
              <a:t>Possible States </a:t>
            </a:r>
            <a:r>
              <a:rPr lang="en-US" i="0" dirty="0">
                <a:effectLst/>
                <a:latin typeface="Times New Roman" panose="02020603050405020304" pitchFamily="18" charset="0"/>
                <a:cs typeface="Times New Roman" panose="02020603050405020304" pitchFamily="18" charset="0"/>
              </a:rPr>
              <a:t>of a Transaction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4224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Possible States of a Transaction Explained</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752475" y="1300162"/>
            <a:ext cx="7639050" cy="3403463"/>
          </a:xfrm>
          <a:prstGeom prst="rect">
            <a:avLst/>
          </a:prstGeom>
        </p:spPr>
      </p:pic>
    </p:spTree>
    <p:extLst>
      <p:ext uri="{BB962C8B-B14F-4D97-AF65-F5344CB8AC3E}">
        <p14:creationId xmlns:p14="http://schemas.microsoft.com/office/powerpoint/2010/main" val="3782891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9760-1ABB-489D-CC1B-D778493FC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Items</a:t>
            </a:r>
          </a:p>
        </p:txBody>
      </p:sp>
      <p:sp>
        <p:nvSpPr>
          <p:cNvPr id="3" name="Content Placeholder 2">
            <a:extLst>
              <a:ext uri="{FF2B5EF4-FFF2-40B4-BE49-F238E27FC236}">
                <a16:creationId xmlns:a16="http://schemas.microsoft.com/office/drawing/2014/main" id="{EFE1EE9E-6AE0-D7E3-9C75-C9E1740252B1}"/>
              </a:ext>
            </a:extLst>
          </p:cNvPr>
          <p:cNvSpPr>
            <a:spLocks noGrp="1"/>
          </p:cNvSpPr>
          <p:nvPr>
            <p:ph idx="1"/>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What is a data item?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Items : </a:t>
            </a:r>
            <a:r>
              <a:rPr lang="en-US" sz="2000" dirty="0">
                <a:solidFill>
                  <a:schemeClr val="tx1"/>
                </a:solidFill>
                <a:latin typeface="Times New Roman" panose="02020603050405020304" pitchFamily="18" charset="0"/>
                <a:cs typeface="Times New Roman" panose="02020603050405020304" pitchFamily="18" charset="0"/>
              </a:rPr>
              <a:t>units of data to which access is controlled (size may vary, how</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Give examples?</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database must be partitioned into </a:t>
            </a:r>
            <a:r>
              <a:rPr lang="en-US" sz="2000" b="1" dirty="0">
                <a:solidFill>
                  <a:schemeClr val="tx1"/>
                </a:solidFill>
                <a:latin typeface="Times New Roman" panose="02020603050405020304" pitchFamily="18" charset="0"/>
                <a:cs typeface="Times New Roman" panose="02020603050405020304" pitchFamily="18" charset="0"/>
              </a:rPr>
              <a:t>items. </a:t>
            </a:r>
            <a:r>
              <a:rPr lang="en-US" sz="2000" dirty="0" smtClean="0">
                <a:solidFill>
                  <a:schemeClr val="tx1"/>
                </a:solidFill>
                <a:latin typeface="Times New Roman" panose="02020603050405020304" pitchFamily="18" charset="0"/>
                <a:cs typeface="Times New Roman" panose="02020603050405020304" pitchFamily="18" charset="0"/>
              </a:rPr>
              <a:t>Why?</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The size of items used by system is often called its </a:t>
            </a:r>
            <a:r>
              <a:rPr lang="en-US" sz="2000" b="1" dirty="0">
                <a:solidFill>
                  <a:schemeClr val="tx1"/>
                </a:solidFill>
                <a:latin typeface="Times New Roman" panose="02020603050405020304" pitchFamily="18" charset="0"/>
                <a:cs typeface="Times New Roman" panose="02020603050405020304" pitchFamily="18" charset="0"/>
              </a:rPr>
              <a:t>granularity</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fine-grained</a:t>
            </a:r>
            <a:r>
              <a:rPr lang="en-US" sz="2000" dirty="0">
                <a:solidFill>
                  <a:schemeClr val="tx1"/>
                </a:solidFill>
                <a:latin typeface="Times New Roman" panose="02020603050405020304" pitchFamily="18" charset="0"/>
                <a:cs typeface="Times New Roman" panose="02020603050405020304" pitchFamily="18" charset="0"/>
              </a:rPr>
              <a:t>" system uses small items and "</a:t>
            </a:r>
            <a:r>
              <a:rPr lang="en-US" sz="2000" b="1" dirty="0">
                <a:solidFill>
                  <a:schemeClr val="tx1"/>
                </a:solidFill>
                <a:latin typeface="Times New Roman" panose="02020603050405020304" pitchFamily="18" charset="0"/>
                <a:cs typeface="Times New Roman" panose="02020603050405020304" pitchFamily="18" charset="0"/>
              </a:rPr>
              <a:t>coarse-grained</a:t>
            </a:r>
            <a:r>
              <a:rPr lang="en-US" sz="2000" dirty="0">
                <a:solidFill>
                  <a:schemeClr val="tx1"/>
                </a:solidFill>
                <a:latin typeface="Times New Roman" panose="02020603050405020304" pitchFamily="18" charset="0"/>
                <a:cs typeface="Times New Roman" panose="02020603050405020304" pitchFamily="18" charset="0"/>
              </a:rPr>
              <a:t>" one uses large items</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214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Schedule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39700" indent="0">
              <a:buNone/>
            </a:pPr>
            <a:r>
              <a:rPr lang="en-US" sz="2000" b="1" dirty="0" smtClean="0">
                <a:solidFill>
                  <a:schemeClr val="tx1"/>
                </a:solidFill>
                <a:latin typeface="Times New Roman" panose="02020603050405020304" pitchFamily="18" charset="0"/>
                <a:cs typeface="Times New Roman" panose="02020603050405020304" pitchFamily="18" charset="0"/>
              </a:rPr>
              <a:t>Schedule</a:t>
            </a: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i="1" u="sng" dirty="0">
                <a:solidFill>
                  <a:schemeClr val="tx1"/>
                </a:solidFill>
                <a:latin typeface="Times New Roman" panose="02020603050405020304" pitchFamily="18" charset="0"/>
                <a:cs typeface="Times New Roman" panose="02020603050405020304" pitchFamily="18" charset="0"/>
              </a:rPr>
              <a:t>order</a:t>
            </a:r>
            <a:r>
              <a:rPr lang="en-US" sz="2000" dirty="0">
                <a:solidFill>
                  <a:schemeClr val="tx1"/>
                </a:solidFill>
                <a:latin typeface="Times New Roman" panose="02020603050405020304" pitchFamily="18" charset="0"/>
                <a:cs typeface="Times New Roman" panose="02020603050405020304" pitchFamily="18" charset="0"/>
              </a:rPr>
              <a:t> in which </a:t>
            </a:r>
            <a:r>
              <a:rPr lang="en-US" sz="2000" dirty="0" smtClean="0">
                <a:solidFill>
                  <a:schemeClr val="tx1"/>
                </a:solidFill>
                <a:latin typeface="Times New Roman" panose="02020603050405020304" pitchFamily="18" charset="0"/>
                <a:cs typeface="Times New Roman" panose="02020603050405020304" pitchFamily="18" charset="0"/>
              </a:rPr>
              <a:t>the steps </a:t>
            </a:r>
            <a:r>
              <a:rPr lang="en-US" sz="2000" dirty="0">
                <a:solidFill>
                  <a:schemeClr val="tx1"/>
                </a:solidFill>
                <a:latin typeface="Times New Roman" panose="02020603050405020304" pitchFamily="18" charset="0"/>
                <a:cs typeface="Times New Roman" panose="02020603050405020304" pitchFamily="18" charset="0"/>
              </a:rPr>
              <a:t>of the </a:t>
            </a:r>
            <a:r>
              <a:rPr lang="en-US" sz="2000" dirty="0" smtClean="0">
                <a:solidFill>
                  <a:schemeClr val="tx1"/>
                </a:solidFill>
                <a:latin typeface="Times New Roman" panose="02020603050405020304" pitchFamily="18" charset="0"/>
                <a:cs typeface="Times New Roman" panose="02020603050405020304" pitchFamily="18" charset="0"/>
              </a:rPr>
              <a:t>transactions </a:t>
            </a:r>
            <a:r>
              <a:rPr lang="en-US" sz="2000" dirty="0">
                <a:solidFill>
                  <a:schemeClr val="tx1"/>
                </a:solidFill>
                <a:latin typeface="Times New Roman" panose="02020603050405020304" pitchFamily="18" charset="0"/>
                <a:cs typeface="Times New Roman" panose="02020603050405020304" pitchFamily="18" charset="0"/>
              </a:rPr>
              <a:t>(read, write and so on) are </a:t>
            </a:r>
            <a:r>
              <a:rPr lang="en-US" sz="2000" dirty="0" smtClean="0">
                <a:solidFill>
                  <a:schemeClr val="tx1"/>
                </a:solidFill>
                <a:latin typeface="Times New Roman" panose="02020603050405020304" pitchFamily="18" charset="0"/>
                <a:cs typeface="Times New Roman" panose="02020603050405020304" pitchFamily="18" charset="0"/>
              </a:rPr>
              <a:t>executed. </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39700" lvl="1" indent="0">
              <a:buNone/>
            </a:pPr>
            <a:r>
              <a:rPr lang="en-US" sz="2000" b="1" dirty="0" smtClean="0">
                <a:solidFill>
                  <a:schemeClr val="tx1"/>
                </a:solidFill>
                <a:latin typeface="Times New Roman" panose="02020603050405020304" pitchFamily="18" charset="0"/>
                <a:cs typeface="Times New Roman" panose="02020603050405020304" pitchFamily="18" charset="0"/>
              </a:rPr>
              <a:t>Scheduler</a:t>
            </a:r>
            <a:r>
              <a:rPr lang="en-US" sz="2000" dirty="0">
                <a:solidFill>
                  <a:schemeClr val="tx1"/>
                </a:solidFill>
                <a:latin typeface="Times New Roman" panose="02020603050405020304" pitchFamily="18" charset="0"/>
                <a:cs typeface="Times New Roman" panose="02020603050405020304" pitchFamily="18" charset="0"/>
              </a:rPr>
              <a:t>: is a portion of the database system that arbitrates between conflicting requests. </a:t>
            </a:r>
            <a:r>
              <a:rPr lang="en-US" sz="2000" dirty="0" smtClean="0">
                <a:solidFill>
                  <a:schemeClr val="tx1"/>
                </a:solidFill>
                <a:latin typeface="Times New Roman" panose="02020603050405020304" pitchFamily="18" charset="0"/>
                <a:cs typeface="Times New Roman" panose="02020603050405020304" pitchFamily="18" charset="0"/>
              </a:rPr>
              <a:t>It controls </a:t>
            </a:r>
            <a:r>
              <a:rPr lang="en-US" sz="2000" dirty="0">
                <a:solidFill>
                  <a:schemeClr val="tx1"/>
                </a:solidFill>
                <a:latin typeface="Times New Roman" panose="02020603050405020304" pitchFamily="18" charset="0"/>
                <a:cs typeface="Times New Roman" panose="02020603050405020304" pitchFamily="18" charset="0"/>
              </a:rPr>
              <a:t>access rights of </a:t>
            </a:r>
            <a:r>
              <a:rPr lang="en-US" sz="2000" dirty="0" smtClean="0">
                <a:solidFill>
                  <a:schemeClr val="tx1"/>
                </a:solidFill>
                <a:latin typeface="Times New Roman" panose="02020603050405020304" pitchFamily="18" charset="0"/>
                <a:cs typeface="Times New Roman" panose="02020603050405020304" pitchFamily="18" charset="0"/>
              </a:rPr>
              <a:t>transactions.</a:t>
            </a:r>
            <a:endParaRPr lang="en-US" sz="2000" b="1"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987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Schedules</a:t>
            </a:r>
            <a:endParaRPr lang="en-US" dirty="0"/>
          </a:p>
        </p:txBody>
      </p:sp>
      <p:sp>
        <p:nvSpPr>
          <p:cNvPr id="3" name="Content Placeholder 2"/>
          <p:cNvSpPr>
            <a:spLocks noGrp="1"/>
          </p:cNvSpPr>
          <p:nvPr>
            <p:ph idx="1"/>
          </p:nvPr>
        </p:nvSpPr>
        <p:spPr>
          <a:xfrm>
            <a:off x="74926" y="941108"/>
            <a:ext cx="8818014" cy="4411571"/>
          </a:xfrm>
        </p:spPr>
        <p:txBody>
          <a:bodyPr/>
          <a:lstStyle/>
          <a:p>
            <a:pPr algn="just"/>
            <a:endParaRPr lang="en-US" sz="2000" b="1" dirty="0" smtClean="0">
              <a:solidFill>
                <a:schemeClr val="tx1"/>
              </a:solidFill>
              <a:latin typeface="Times New Roman" panose="02020603050405020304" pitchFamily="18" charset="0"/>
              <a:cs typeface="Times New Roman" panose="02020603050405020304" pitchFamily="18" charset="0"/>
            </a:endParaRPr>
          </a:p>
          <a:p>
            <a:pPr lvl="1" algn="just"/>
            <a:r>
              <a:rPr lang="en-US" sz="2000" b="1" dirty="0" smtClean="0">
                <a:solidFill>
                  <a:schemeClr val="tx1"/>
                </a:solidFill>
                <a:latin typeface="Times New Roman" panose="02020603050405020304" pitchFamily="18" charset="0"/>
                <a:cs typeface="Times New Roman" panose="02020603050405020304" pitchFamily="18" charset="0"/>
              </a:rPr>
              <a:t>Serial</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one transaction at a time - no overlapping </a:t>
            </a:r>
            <a:r>
              <a:rPr lang="en-US" sz="2000" dirty="0" smtClean="0">
                <a:solidFill>
                  <a:schemeClr val="tx1"/>
                </a:solidFill>
                <a:latin typeface="Times New Roman" panose="02020603050405020304" pitchFamily="18" charset="0"/>
                <a:cs typeface="Times New Roman" panose="02020603050405020304" pitchFamily="18" charset="0"/>
              </a:rPr>
              <a:t>transactions</a:t>
            </a:r>
          </a:p>
          <a:p>
            <a:pPr lvl="1" algn="just"/>
            <a:endParaRPr lang="en-US" sz="2000" dirty="0">
              <a:solidFill>
                <a:schemeClr val="tx1"/>
              </a:solidFill>
              <a:latin typeface="Times New Roman" panose="02020603050405020304" pitchFamily="18" charset="0"/>
              <a:cs typeface="Times New Roman" panose="02020603050405020304" pitchFamily="18" charset="0"/>
            </a:endParaRPr>
          </a:p>
          <a:p>
            <a:pPr lvl="1" algn="just"/>
            <a:r>
              <a:rPr lang="en-US" sz="2000" b="1" dirty="0" smtClean="0">
                <a:solidFill>
                  <a:schemeClr val="tx1"/>
                </a:solidFill>
                <a:latin typeface="Times New Roman" panose="02020603050405020304" pitchFamily="18" charset="0"/>
                <a:cs typeface="Times New Roman" panose="02020603050405020304" pitchFamily="18" charset="0"/>
              </a:rPr>
              <a:t>Non-Serial</a:t>
            </a:r>
            <a:r>
              <a:rPr lang="en-US" sz="2000" dirty="0" smtClean="0">
                <a:solidFill>
                  <a:schemeClr val="tx1"/>
                </a:solidFill>
                <a:latin typeface="Times New Roman" panose="02020603050405020304" pitchFamily="18" charset="0"/>
                <a:cs typeface="Times New Roman" panose="02020603050405020304" pitchFamily="18" charset="0"/>
              </a:rPr>
              <a:t>: overlapping transactions (most common in practice)</a:t>
            </a:r>
          </a:p>
          <a:p>
            <a:pPr lvl="1" algn="just"/>
            <a:endParaRPr lang="en-US" sz="2000" dirty="0">
              <a:solidFill>
                <a:schemeClr val="tx1"/>
              </a:solidFill>
              <a:latin typeface="Times New Roman" panose="02020603050405020304" pitchFamily="18" charset="0"/>
              <a:cs typeface="Times New Roman" panose="02020603050405020304" pitchFamily="18" charset="0"/>
            </a:endParaRPr>
          </a:p>
          <a:p>
            <a:pPr lvl="1" algn="just"/>
            <a:r>
              <a:rPr lang="en-US" sz="2000" b="1" dirty="0" smtClean="0">
                <a:solidFill>
                  <a:schemeClr val="tx1"/>
                </a:solidFill>
                <a:latin typeface="Times New Roman" panose="02020603050405020304" pitchFamily="18" charset="0"/>
                <a:cs typeface="Times New Roman" panose="02020603050405020304" pitchFamily="18" charset="0"/>
              </a:rPr>
              <a:t>Non-Serial can be</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Serializable</a:t>
            </a:r>
            <a:endParaRPr lang="en-US" sz="2000" dirty="0">
              <a:solidFill>
                <a:schemeClr val="tx1"/>
              </a:solidFill>
              <a:latin typeface="Times New Roman" panose="02020603050405020304" pitchFamily="18" charset="0"/>
              <a:cs typeface="Times New Roman" panose="02020603050405020304" pitchFamily="18" charset="0"/>
            </a:endParaRPr>
          </a:p>
          <a:p>
            <a:pPr lvl="1" algn="just"/>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A schedule </a:t>
            </a:r>
            <a:r>
              <a:rPr lang="en-US" sz="2000" dirty="0" smtClean="0">
                <a:solidFill>
                  <a:schemeClr val="tx1"/>
                </a:solidFill>
                <a:latin typeface="Times New Roman" panose="02020603050405020304" pitchFamily="18" charset="0"/>
                <a:cs typeface="Times New Roman" panose="02020603050405020304" pitchFamily="18" charset="0"/>
              </a:rPr>
              <a:t>said to be serializable </a:t>
            </a:r>
            <a:r>
              <a:rPr lang="en-US" sz="2000" b="1" dirty="0" smtClean="0">
                <a:solidFill>
                  <a:schemeClr val="tx1"/>
                </a:solidFill>
                <a:latin typeface="Times New Roman" panose="02020603050405020304" pitchFamily="18" charset="0"/>
                <a:cs typeface="Times New Roman" panose="02020603050405020304" pitchFamily="18" charset="0"/>
              </a:rPr>
              <a:t>IIF</a:t>
            </a:r>
            <a:r>
              <a:rPr lang="en-US" sz="2000" dirty="0" smtClean="0">
                <a:solidFill>
                  <a:schemeClr val="tx1"/>
                </a:solidFill>
                <a:latin typeface="Times New Roman" panose="02020603050405020304" pitchFamily="18" charset="0"/>
                <a:cs typeface="Times New Roman" panose="02020603050405020304" pitchFamily="18" charset="0"/>
              </a:rPr>
              <a:t> all its effects are equal to a serial schedule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serial </a:t>
            </a:r>
            <a:r>
              <a:rPr lang="en-US" sz="2000" b="1" dirty="0" smtClean="0">
                <a:solidFill>
                  <a:schemeClr val="tx1"/>
                </a:solidFill>
                <a:latin typeface="Times New Roman" panose="02020603050405020304" pitchFamily="18" charset="0"/>
                <a:cs typeface="Times New Roman" panose="02020603050405020304" pitchFamily="18" charset="0"/>
              </a:rPr>
              <a:t>equivalent exists </a:t>
            </a:r>
          </a:p>
          <a:p>
            <a:pPr marL="596900" lvl="1" indent="0" algn="just">
              <a:buNone/>
            </a:pPr>
            <a:endParaRPr lang="en-US" sz="2000" b="1" dirty="0">
              <a:solidFill>
                <a:schemeClr val="tx1"/>
              </a:solidFill>
              <a:latin typeface="Times New Roman" panose="02020603050405020304" pitchFamily="18" charset="0"/>
              <a:cs typeface="Times New Roman" panose="02020603050405020304" pitchFamily="18" charset="0"/>
            </a:endParaRPr>
          </a:p>
          <a:p>
            <a:pPr lvl="1" algn="just"/>
            <a:endParaRPr lang="en-US" sz="2000" b="1" dirty="0">
              <a:solidFill>
                <a:schemeClr val="tx1"/>
              </a:solidFill>
              <a:latin typeface="Times New Roman" panose="02020603050405020304" pitchFamily="18" charset="0"/>
              <a:cs typeface="Times New Roman" panose="02020603050405020304" pitchFamily="18" charset="0"/>
            </a:endParaRPr>
          </a:p>
          <a:p>
            <a:pPr lvl="1" algn="just"/>
            <a:endParaRPr lang="en-US" sz="2000" b="1" dirty="0">
              <a:solidFill>
                <a:schemeClr val="tx1"/>
              </a:solidFill>
              <a:latin typeface="Times New Roman" panose="02020603050405020304" pitchFamily="18" charset="0"/>
              <a:cs typeface="Times New Roman" panose="02020603050405020304" pitchFamily="18" charset="0"/>
            </a:endParaRPr>
          </a:p>
          <a:p>
            <a:pPr lvl="1" algn="just"/>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183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24243"/>
            <a:ext cx="8520600" cy="572700"/>
          </a:xfrm>
        </p:spPr>
        <p:txBody>
          <a:bodyPr/>
          <a:lstStyle/>
          <a:p>
            <a:r>
              <a:rPr lang="en-US" dirty="0" err="1">
                <a:latin typeface="Times New Roman" panose="02020603050405020304" pitchFamily="18" charset="0"/>
                <a:cs typeface="Times New Roman" panose="02020603050405020304" pitchFamily="18" charset="0"/>
              </a:rPr>
              <a:t>Serializability</a:t>
            </a:r>
            <a:r>
              <a:rPr lang="en-US" dirty="0">
                <a:latin typeface="Times New Roman" panose="02020603050405020304" pitchFamily="18" charset="0"/>
                <a:cs typeface="Times New Roman" panose="02020603050405020304" pitchFamily="18" charset="0"/>
              </a:rPr>
              <a:t> of Schedules </a:t>
            </a:r>
          </a:p>
        </p:txBody>
      </p:sp>
      <p:sp>
        <p:nvSpPr>
          <p:cNvPr id="3" name="Content Placeholder 2"/>
          <p:cNvSpPr>
            <a:spLocks noGrp="1"/>
          </p:cNvSpPr>
          <p:nvPr>
            <p:ph idx="1"/>
          </p:nvPr>
        </p:nvSpPr>
        <p:spPr/>
        <p:txBody>
          <a:bodyPr>
            <a:no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0121" y="996943"/>
            <a:ext cx="7586663" cy="1231106"/>
          </a:xfrm>
          <a:prstGeom prst="rect">
            <a:avLst/>
          </a:prstGeom>
          <a:noFill/>
        </p:spPr>
        <p:txBody>
          <a:bodyPr wrap="square" rtlCol="0">
            <a:spAutoFit/>
          </a:bodyPr>
          <a:lstStyle/>
          <a:p>
            <a:pPr marL="596900" lvl="1" indent="0">
              <a:buNone/>
            </a:pPr>
            <a:r>
              <a:rPr lang="en-US" sz="2000" b="1" dirty="0">
                <a:solidFill>
                  <a:schemeClr val="tx1"/>
                </a:solidFill>
                <a:latin typeface="Times New Roman" panose="02020603050405020304" pitchFamily="18" charset="0"/>
                <a:cs typeface="Times New Roman" panose="02020603050405020304" pitchFamily="18" charset="0"/>
              </a:rPr>
              <a:t>Ques</a:t>
            </a:r>
            <a:r>
              <a:rPr lang="en-US" sz="2000" dirty="0">
                <a:solidFill>
                  <a:schemeClr val="tx1"/>
                </a:solidFill>
                <a:latin typeface="Times New Roman" panose="02020603050405020304" pitchFamily="18" charset="0"/>
                <a:cs typeface="Times New Roman" panose="02020603050405020304" pitchFamily="18" charset="0"/>
              </a:rPr>
              <a:t>: </a:t>
            </a:r>
          </a:p>
          <a:p>
            <a:pPr marL="596900" lvl="1" indent="0">
              <a:buNone/>
            </a:pPr>
            <a:r>
              <a:rPr lang="en-US" sz="2000" dirty="0">
                <a:solidFill>
                  <a:schemeClr val="tx1"/>
                </a:solidFill>
                <a:latin typeface="Times New Roman" panose="02020603050405020304" pitchFamily="18" charset="0"/>
                <a:cs typeface="Times New Roman" panose="02020603050405020304" pitchFamily="18" charset="0"/>
              </a:rPr>
              <a:t>Spot the serial and non serial schedule(s) parts. </a:t>
            </a:r>
            <a:endParaRPr lang="en-US" sz="2000" dirty="0" smtClean="0">
              <a:solidFill>
                <a:schemeClr val="tx1"/>
              </a:solidFill>
              <a:latin typeface="Times New Roman" panose="02020603050405020304" pitchFamily="18" charset="0"/>
              <a:cs typeface="Times New Roman" panose="02020603050405020304" pitchFamily="18" charset="0"/>
            </a:endParaRPr>
          </a:p>
          <a:p>
            <a:pPr marL="596900" lvl="1" indent="0">
              <a:buNone/>
            </a:pPr>
            <a:r>
              <a:rPr lang="en-US" sz="2000" dirty="0" smtClean="0">
                <a:solidFill>
                  <a:schemeClr val="tx1"/>
                </a:solidFill>
                <a:latin typeface="Times New Roman" panose="02020603050405020304" pitchFamily="18" charset="0"/>
                <a:cs typeface="Times New Roman" panose="02020603050405020304" pitchFamily="18" charset="0"/>
              </a:rPr>
              <a:t>Do serialized </a:t>
            </a:r>
            <a:r>
              <a:rPr lang="en-US" sz="2000" b="1" dirty="0" smtClean="0">
                <a:solidFill>
                  <a:schemeClr val="tx1"/>
                </a:solidFill>
                <a:latin typeface="Times New Roman" panose="02020603050405020304" pitchFamily="18" charset="0"/>
                <a:cs typeface="Times New Roman" panose="02020603050405020304" pitchFamily="18" charset="0"/>
              </a:rPr>
              <a:t>schedules</a:t>
            </a:r>
            <a:r>
              <a:rPr lang="en-US" sz="2000" dirty="0" smtClean="0">
                <a:solidFill>
                  <a:schemeClr val="tx1"/>
                </a:solidFill>
                <a:latin typeface="Times New Roman" panose="02020603050405020304" pitchFamily="18" charset="0"/>
                <a:cs typeface="Times New Roman" panose="02020603050405020304" pitchFamily="18" charset="0"/>
              </a:rPr>
              <a:t> exist in practice? Why?</a:t>
            </a:r>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5" name="Rectangle 4"/>
          <p:cNvSpPr/>
          <p:nvPr/>
        </p:nvSpPr>
        <p:spPr>
          <a:xfrm>
            <a:off x="464343" y="2613632"/>
            <a:ext cx="5229225" cy="1323439"/>
          </a:xfrm>
          <a:prstGeom prst="rect">
            <a:avLst/>
          </a:prstGeom>
        </p:spPr>
        <p:txBody>
          <a:bodyPr wrap="square">
            <a:spAutoFit/>
          </a:bodyPr>
          <a:lstStyle/>
          <a:p>
            <a:r>
              <a:rPr lang="en-US" sz="2000" u="sng" dirty="0" smtClean="0">
                <a:solidFill>
                  <a:schemeClr val="tx1"/>
                </a:solidFill>
                <a:latin typeface="Times New Roman" panose="02020603050405020304" pitchFamily="18" charset="0"/>
                <a:cs typeface="Times New Roman" panose="02020603050405020304" pitchFamily="18" charset="0"/>
              </a:rPr>
              <a:t>Since </a:t>
            </a:r>
            <a:r>
              <a:rPr lang="en-US" sz="2000" u="sng" dirty="0" smtClean="0">
                <a:latin typeface="Times New Roman" panose="02020603050405020304" pitchFamily="18" charset="0"/>
                <a:cs typeface="Times New Roman" panose="02020603050405020304" pitchFamily="18" charset="0"/>
              </a:rPr>
              <a:t>Serial </a:t>
            </a:r>
            <a:r>
              <a:rPr lang="en-US" sz="2000" u="sng" dirty="0">
                <a:latin typeface="Times New Roman" panose="02020603050405020304" pitchFamily="18" charset="0"/>
                <a:cs typeface="Times New Roman" panose="02020603050405020304" pitchFamily="18" charset="0"/>
              </a:rPr>
              <a:t>schedules are very unlikely in many </a:t>
            </a:r>
            <a:r>
              <a:rPr lang="en-US" sz="2000" u="sng" dirty="0" smtClean="0">
                <a:latin typeface="Times New Roman" panose="02020603050405020304" pitchFamily="18" charset="0"/>
                <a:cs typeface="Times New Roman" panose="02020603050405020304" pitchFamily="18" charset="0"/>
              </a:rPr>
              <a:t>practical cases</a:t>
            </a:r>
            <a:r>
              <a:rPr lang="en-US" sz="2000" u="sng"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u="sng" dirty="0" smtClean="0">
                <a:solidFill>
                  <a:schemeClr val="tx1"/>
                </a:solidFill>
                <a:latin typeface="Times New Roman" panose="02020603050405020304" pitchFamily="18" charset="0"/>
                <a:cs typeface="Times New Roman" panose="02020603050405020304" pitchFamily="18" charset="0"/>
              </a:rPr>
              <a:t>Serial </a:t>
            </a:r>
            <a:r>
              <a:rPr lang="en-US" sz="2000" u="sng" dirty="0">
                <a:solidFill>
                  <a:schemeClr val="tx1"/>
                </a:solidFill>
                <a:latin typeface="Times New Roman" panose="02020603050405020304" pitchFamily="18" charset="0"/>
                <a:cs typeface="Times New Roman" panose="02020603050405020304" pitchFamily="18" charset="0"/>
              </a:rPr>
              <a:t>equivalent guarantees the same order as that obtained by running the same transactions </a:t>
            </a:r>
            <a:r>
              <a:rPr lang="en-US" sz="2000" b="1" i="1" u="sng" dirty="0">
                <a:solidFill>
                  <a:schemeClr val="tx1"/>
                </a:solidFill>
                <a:latin typeface="Times New Roman" panose="02020603050405020304" pitchFamily="18" charset="0"/>
                <a:cs typeface="Times New Roman" panose="02020603050405020304" pitchFamily="18" charset="0"/>
              </a:rPr>
              <a:t>serially</a:t>
            </a:r>
            <a:r>
              <a:rPr lang="en-US" sz="2000" u="sng" dirty="0">
                <a:solidFill>
                  <a:schemeClr val="tx1"/>
                </a:solidFill>
                <a:latin typeface="Times New Roman" panose="02020603050405020304" pitchFamily="18" charset="0"/>
                <a:cs typeface="Times New Roman" panose="02020603050405020304" pitchFamily="18" charset="0"/>
              </a:rPr>
              <a:t> in some order.</a:t>
            </a:r>
          </a:p>
        </p:txBody>
      </p:sp>
      <p:pic>
        <p:nvPicPr>
          <p:cNvPr id="8" name="Picture 7"/>
          <p:cNvPicPr>
            <a:picLocks noChangeAspect="1"/>
          </p:cNvPicPr>
          <p:nvPr/>
        </p:nvPicPr>
        <p:blipFill>
          <a:blip r:embed="rId3"/>
          <a:stretch>
            <a:fillRect/>
          </a:stretch>
        </p:blipFill>
        <p:spPr>
          <a:xfrm>
            <a:off x="5693568" y="609342"/>
            <a:ext cx="3429000" cy="2952750"/>
          </a:xfrm>
          <a:prstGeom prst="rect">
            <a:avLst/>
          </a:prstGeom>
        </p:spPr>
      </p:pic>
    </p:spTree>
    <p:extLst>
      <p:ext uri="{BB962C8B-B14F-4D97-AF65-F5344CB8AC3E}">
        <p14:creationId xmlns:p14="http://schemas.microsoft.com/office/powerpoint/2010/main" val="2493941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7463" y="470263"/>
            <a:ext cx="6961640" cy="4188585"/>
          </a:xfrm>
          <a:prstGeom prst="rect">
            <a:avLst/>
          </a:prstGeom>
        </p:spPr>
      </p:pic>
    </p:spTree>
    <p:extLst>
      <p:ext uri="{BB962C8B-B14F-4D97-AF65-F5344CB8AC3E}">
        <p14:creationId xmlns:p14="http://schemas.microsoft.com/office/powerpoint/2010/main" val="1178993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ailway Studies University by Slidesgo">
  <a:themeElements>
    <a:clrScheme name="Simple Light">
      <a:dk1>
        <a:srgbClr val="000000"/>
      </a:dk1>
      <a:lt1>
        <a:srgbClr val="C9C9C9"/>
      </a:lt1>
      <a:dk2>
        <a:srgbClr val="DADADA"/>
      </a:dk2>
      <a:lt2>
        <a:srgbClr val="FFFFFF"/>
      </a:lt2>
      <a:accent1>
        <a:srgbClr val="C8CAE5"/>
      </a:accent1>
      <a:accent2>
        <a:srgbClr val="7B81BE"/>
      </a:accent2>
      <a:accent3>
        <a:srgbClr val="2D4E9D"/>
      </a:accent3>
      <a:accent4>
        <a:srgbClr val="292F69"/>
      </a:accent4>
      <a:accent5>
        <a:srgbClr val="212247"/>
      </a:accent5>
      <a:accent6>
        <a:srgbClr val="FFFFFF"/>
      </a:accent6>
      <a:hlink>
        <a:srgbClr val="2D4E9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91570</TotalTime>
  <Words>4227</Words>
  <Application>Microsoft Office PowerPoint</Application>
  <PresentationFormat>On-screen Show (16:9)</PresentationFormat>
  <Paragraphs>362</Paragraphs>
  <Slides>49</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Blinker</vt:lpstr>
      <vt:lpstr>Times New Roman</vt:lpstr>
      <vt:lpstr>Arial</vt:lpstr>
      <vt:lpstr>Arial Black</vt:lpstr>
      <vt:lpstr>Aldrich</vt:lpstr>
      <vt:lpstr>Oswald SemiBold</vt:lpstr>
      <vt:lpstr>Calibri</vt:lpstr>
      <vt:lpstr>Wingdings</vt:lpstr>
      <vt:lpstr>Railway Studies University by Slidesgo</vt:lpstr>
      <vt:lpstr>Transaction Management </vt:lpstr>
      <vt:lpstr>Agenda  </vt:lpstr>
      <vt:lpstr>Transactions</vt:lpstr>
      <vt:lpstr>Example: Money Transfer</vt:lpstr>
      <vt:lpstr>Data Items</vt:lpstr>
      <vt:lpstr>Schedule</vt:lpstr>
      <vt:lpstr>Schedules</vt:lpstr>
      <vt:lpstr>Serializability of Schedules </vt:lpstr>
      <vt:lpstr>PowerPoint Presentation</vt:lpstr>
      <vt:lpstr>Serializability of Schedules </vt:lpstr>
      <vt:lpstr>Discussion</vt:lpstr>
      <vt:lpstr>Concurrency Control</vt:lpstr>
      <vt:lpstr>Concurrency Possible Problems [Cases to avoid with schedules-Problems with schedules ]:  </vt:lpstr>
      <vt:lpstr>Lost Updates </vt:lpstr>
      <vt:lpstr>Lost Updates </vt:lpstr>
      <vt:lpstr>Unrepeatable Read</vt:lpstr>
      <vt:lpstr>Phantom Read </vt:lpstr>
      <vt:lpstr>Conclusion –possible solution </vt:lpstr>
      <vt:lpstr>Concurrency Control Techniques – Scheduler</vt:lpstr>
      <vt:lpstr>Concurrency Control -Relationship of the Lock Manager, Scheduler, and Protocol </vt:lpstr>
      <vt:lpstr>Concurrency Control Techniques </vt:lpstr>
      <vt:lpstr>Deadlock- Concurrent Processing </vt:lpstr>
      <vt:lpstr>Deadlock</vt:lpstr>
      <vt:lpstr>Deadlock Avoidance/Detection- Wait for Graph</vt:lpstr>
      <vt:lpstr>Deadlock Avoidance/Detection- Wait for Graph</vt:lpstr>
      <vt:lpstr>Deadlock- Possible Solutions</vt:lpstr>
      <vt:lpstr>Deadlock</vt:lpstr>
      <vt:lpstr>Live lock- Concurrent Execution </vt:lpstr>
      <vt:lpstr>Transaction Models </vt:lpstr>
      <vt:lpstr>Precedence Graph </vt:lpstr>
      <vt:lpstr>Discussion  </vt:lpstr>
      <vt:lpstr>How Locks Control Concurrency When Transactions Execute in Parallel</vt:lpstr>
      <vt:lpstr>Possible Solution</vt:lpstr>
      <vt:lpstr>Remarks </vt:lpstr>
      <vt:lpstr>THE TWO-PHASE LOCKING PROTOCOL </vt:lpstr>
      <vt:lpstr>THE TWO-PHASE LOCKING PROTOCOL </vt:lpstr>
      <vt:lpstr>Serial equivalent from the precedent graph </vt:lpstr>
      <vt:lpstr>Which transaction is two-phase protocol and which is not ?</vt:lpstr>
      <vt:lpstr>Control Concurrency when Transactions Execute in Parallel</vt:lpstr>
      <vt:lpstr>Lock Based Protocol- Lock Manager</vt:lpstr>
      <vt:lpstr>How Does items Granularity Affect Performance with Locks? </vt:lpstr>
      <vt:lpstr>Brain Teaser</vt:lpstr>
      <vt:lpstr>Granularity  </vt:lpstr>
      <vt:lpstr>Conclusion: To Achieve More Concurrency While Guaranteeing Correctness. What must be done?  </vt:lpstr>
      <vt:lpstr>Is Abort Desirable or Not ? Why! </vt:lpstr>
      <vt:lpstr>Possible States of a Transaction Explained</vt:lpstr>
      <vt:lpstr>Possible States of a Transaction</vt:lpstr>
      <vt:lpstr>Possible States of a Transaction</vt:lpstr>
      <vt:lpstr>Possible States of a Transaction Explained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Management</dc:title>
  <dc:creator>Ruba</dc:creator>
  <cp:lastModifiedBy>Ruba</cp:lastModifiedBy>
  <cp:revision>999</cp:revision>
  <dcterms:modified xsi:type="dcterms:W3CDTF">2023-12-02T06:08:43Z</dcterms:modified>
</cp:coreProperties>
</file>