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256" r:id="rId5"/>
    <p:sldId id="298" r:id="rId6"/>
    <p:sldId id="294" r:id="rId7"/>
    <p:sldId id="295" r:id="rId8"/>
    <p:sldId id="296" r:id="rId9"/>
    <p:sldId id="297" r:id="rId10"/>
    <p:sldId id="293" r:id="rId11"/>
    <p:sldId id="260" r:id="rId12"/>
    <p:sldId id="258" r:id="rId13"/>
    <p:sldId id="259" r:id="rId14"/>
    <p:sldId id="261" r:id="rId15"/>
    <p:sldId id="267" r:id="rId16"/>
    <p:sldId id="277" r:id="rId17"/>
    <p:sldId id="278" r:id="rId18"/>
    <p:sldId id="275" r:id="rId19"/>
    <p:sldId id="276" r:id="rId20"/>
    <p:sldId id="272" r:id="rId21"/>
    <p:sldId id="280" r:id="rId22"/>
    <p:sldId id="279" r:id="rId23"/>
    <p:sldId id="274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69" r:id="rId35"/>
    <p:sldId id="292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7A670-A98F-4A51-BF60-4C3A67F2A44B}" v="6" dt="2024-04-22T09:04:07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74686" autoAdjust="0"/>
  </p:normalViewPr>
  <p:slideViewPr>
    <p:cSldViewPr snapToGrid="0">
      <p:cViewPr varScale="1">
        <p:scale>
          <a:sx n="97" d="100"/>
          <a:sy n="97" d="100"/>
        </p:scale>
        <p:origin x="122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D3E0-BB83-4F6C-8AE1-5A846636210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93F97-D401-449B-8A04-88243E9B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Utána még esetleg horizontális,</a:t>
            </a:r>
            <a:r>
              <a:rPr lang="hu-HU" baseline="0"/>
              <a:t> verikális felosztás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32D0-AE6E-498C-9DE2-3AD1B80A5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Utána még esetleg horizontális,</a:t>
            </a:r>
            <a:r>
              <a:rPr lang="hu-HU" baseline="0"/>
              <a:t> verikális felosztás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32D0-AE6E-498C-9DE2-3AD1B80A5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Példák esetleg</a:t>
            </a:r>
          </a:p>
          <a:p>
            <a:r>
              <a:rPr lang="hu-HU"/>
              <a:t>Visszamenni,</a:t>
            </a:r>
            <a:r>
              <a:rPr lang="hu-HU" baseline="0"/>
              <a:t> megnézni elosztott algoritmusokat</a:t>
            </a:r>
            <a:endParaRPr lang="hu-HU"/>
          </a:p>
          <a:p>
            <a:endParaRPr lang="hu-HU"/>
          </a:p>
          <a:p>
            <a:r>
              <a:rPr lang="hu-HU"/>
              <a:t>Utána még esetleg horizontális,</a:t>
            </a:r>
            <a:r>
              <a:rPr lang="hu-HU" baseline="0"/>
              <a:t> verikális felosztás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32D0-AE6E-498C-9DE2-3AD1B80A5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Többség jóhiszemű, tehát jól verifikál. Ellenkező esetben előfordulhatna,</a:t>
            </a:r>
            <a:r>
              <a:rPr lang="hu-HU" baseline="0"/>
              <a:t> h pl. ez adott userrel akarna kibabrálni a gonosz többség, és a lent bemutatott módszerek alkalmazásával erre esélye is van a nagy számok törvénye alapján, végső soron kisemmizve őt. (Verifikálom a nem ő aláírásával ellátott, tőle induló utalásokat, és erre építem a főkönyvet, stb., stb.) Ugyanígy elterjeszthetné azt is, hogy ő mindenkinek csomót utalt, holott nincs rá fedezete.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Cirkalmas Cecil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Csp=felh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Világrekordot verifikálni könnyű</a:t>
            </a:r>
            <a:r>
              <a:rPr lang="hu-HU" baseline="0"/>
              <a:t>, megcsinálni nem.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 aliznak elég egy blokkot létrehozni, és utána az megy a maga útján, ám nándor már nem fogja elküldeni a cuccot.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5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38BD-4A1A-4B27-8E47-34A47EF7B404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AADD-C5AF-412E-B9C0-C15A879E9FF5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13FE-04E2-4FC8-8DA0-06C1F0831EB7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60E3-90DC-444C-87D4-C909678015C0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106F-5FF4-4CBB-BEDA-CC388F82C349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40F-73FA-4AA1-A879-68F79C308840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EF5F-BC3C-45C5-8AC1-B584FBDE2C04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AB46-FCF6-44BD-93B6-F782D900AEB3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DB81-DAD4-42BA-8609-445A79232F5A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AD00-698C-44AD-BF69-3204483D3840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29DD-D8DB-43B4-917B-A8AD11418518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3B03-0765-476E-A732-BB91731AFC0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en/bitcoin-core/features/requirements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ycharts.com/indicators/bitcoin_blockchain_siz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en/bitcoin-core/features/requirements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steemit.com/bitcoin/@sweecee/how-to-lower-bitcoin-and-other-cryptos-disk-space-by-using-pruning-comman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Elosztott működésű adatbázisok kihívásai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Erős Levente</a:t>
            </a:r>
            <a:r>
              <a:rPr lang="hu-HU"/>
              <a:t>, 2018-2023.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Bitcoin</a:t>
            </a:r>
            <a:r>
              <a:rPr lang="hu-HU" dirty="0"/>
              <a:t> alapötlete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Satoshi</a:t>
            </a:r>
            <a:r>
              <a:rPr lang="hu-HU" dirty="0"/>
              <a:t> </a:t>
            </a:r>
            <a:r>
              <a:rPr lang="hu-HU" dirty="0" err="1"/>
              <a:t>Nakamoto</a:t>
            </a:r>
            <a:endParaRPr lang="hu-HU" dirty="0"/>
          </a:p>
          <a:p>
            <a:pPr lvl="1"/>
            <a:r>
              <a:rPr lang="hu-HU" dirty="0"/>
              <a:t>2008 októberében írt cikk</a:t>
            </a:r>
          </a:p>
          <a:p>
            <a:r>
              <a:rPr lang="hu-HU" dirty="0"/>
              <a:t>NINCS bank</a:t>
            </a:r>
          </a:p>
          <a:p>
            <a:r>
              <a:rPr lang="hu-HU" dirty="0"/>
              <a:t>Helyette?</a:t>
            </a:r>
          </a:p>
          <a:p>
            <a:pPr lvl="1"/>
            <a:r>
              <a:rPr lang="hu-HU" dirty="0"/>
              <a:t>Közös főkönyv (</a:t>
            </a:r>
            <a:r>
              <a:rPr lang="hu-HU" dirty="0" err="1"/>
              <a:t>ledger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Átutalások naplója</a:t>
            </a:r>
          </a:p>
          <a:p>
            <a:pPr lvl="1"/>
            <a:r>
              <a:rPr lang="hu-HU" dirty="0"/>
              <a:t>NINCS bankszámla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027906"/>
            <a:ext cx="4762500" cy="4762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>
            <a:off x="7260609" y="2504364"/>
            <a:ext cx="0" cy="181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42644" y="295701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C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100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42644" y="295701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C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100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  <a:endCxn id="4" idx="5"/>
          </p:cNvCxnSpPr>
          <p:nvPr/>
        </p:nvCxnSpPr>
        <p:spPr>
          <a:xfrm flipH="1" flipV="1">
            <a:off x="7583898" y="2370453"/>
            <a:ext cx="2296789" cy="2087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75888" y="295701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D</a:t>
            </a:r>
            <a:r>
              <a:rPr lang="hu-HU" dirty="0" err="1">
                <a:sym typeface="Wingdings" panose="05000000000000000000" pitchFamily="2" charset="2"/>
              </a:rPr>
              <a:t>A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75888" y="295701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D</a:t>
            </a:r>
            <a:r>
              <a:rPr lang="hu-HU" dirty="0" err="1">
                <a:sym typeface="Wingdings" panose="05000000000000000000" pitchFamily="2" charset="2"/>
              </a:rPr>
              <a:t>A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>
            <a:off x="10203976" y="2504364"/>
            <a:ext cx="0" cy="181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46775" y="286084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B</a:t>
            </a:r>
            <a:r>
              <a:rPr lang="hu-HU" dirty="0" err="1">
                <a:sym typeface="Wingdings" panose="05000000000000000000" pitchFamily="2" charset="2"/>
              </a:rPr>
              <a:t>D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746775" y="2860840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B</a:t>
            </a:r>
            <a:r>
              <a:rPr lang="hu-HU" dirty="0" err="1">
                <a:sym typeface="Wingdings" panose="05000000000000000000" pitchFamily="2" charset="2"/>
              </a:rPr>
              <a:t>D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7717809" y="2047164"/>
            <a:ext cx="20289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75888" y="158996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100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75888" y="158996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Főkönyv -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/>
          </a:bodyPr>
          <a:lstStyle/>
          <a:p>
            <a:r>
              <a:rPr lang="hu-HU" dirty="0"/>
              <a:t>Példa: </a:t>
            </a:r>
            <a:r>
              <a:rPr lang="hu-HU" dirty="0" err="1"/>
              <a:t>Tfh</a:t>
            </a:r>
            <a:r>
              <a:rPr lang="hu-HU" dirty="0"/>
              <a:t>. A-nak eleinte van 100 </a:t>
            </a:r>
            <a:r>
              <a:rPr lang="hu-HU" dirty="0" err="1"/>
              <a:t>BTC</a:t>
            </a:r>
            <a:r>
              <a:rPr lang="hu-HU" dirty="0"/>
              <a:t>-je </a:t>
            </a:r>
          </a:p>
          <a:p>
            <a:r>
              <a:rPr lang="hu-HU" dirty="0"/>
              <a:t>Mindenkinek átküldjük a tranzakciókat</a:t>
            </a:r>
          </a:p>
          <a:p>
            <a:pPr lvl="1"/>
            <a:r>
              <a:rPr lang="hu-HU" dirty="0"/>
              <a:t>Hálózatban terjed</a:t>
            </a:r>
          </a:p>
          <a:p>
            <a:pPr lvl="1"/>
            <a:r>
              <a:rPr lang="hu-HU"/>
              <a:t>Bárki leellenőrizheti</a:t>
            </a:r>
          </a:p>
          <a:p>
            <a:pPr lvl="1"/>
            <a:r>
              <a:rPr lang="hu-HU"/>
              <a:t>Bankszámla </a:t>
            </a:r>
            <a:r>
              <a:rPr lang="hu-HU" b="1"/>
              <a:t>nincs</a:t>
            </a:r>
            <a:r>
              <a:rPr lang="hu-HU"/>
              <a:t> – nincs egyenleg</a:t>
            </a:r>
            <a:endParaRPr lang="hu-HU" dirty="0"/>
          </a:p>
          <a:p>
            <a:r>
              <a:rPr lang="hu-HU" dirty="0"/>
              <a:t>Probléma – </a:t>
            </a:r>
            <a:r>
              <a:rPr lang="hu-HU" dirty="0" err="1"/>
              <a:t>privacy</a:t>
            </a:r>
            <a:endParaRPr lang="hu-HU" dirty="0"/>
          </a:p>
          <a:p>
            <a:pPr lvl="1"/>
            <a:r>
              <a:rPr lang="hu-HU" dirty="0"/>
              <a:t>Mire költöm a pénzemet?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Mivel nyilvános, mindenki tudja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hu-HU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Oval 3"/>
          <p:cNvSpPr/>
          <p:nvPr/>
        </p:nvSpPr>
        <p:spPr>
          <a:xfrm>
            <a:off x="6803409" y="15899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03409" y="4324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746776" y="4324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46776" y="15899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8" grpId="0" animBg="1"/>
      <p:bldP spid="22" grpId="0" animBg="1"/>
      <p:bldP spid="17" grpId="0" animBg="1"/>
      <p:bldP spid="21" grpId="0" animBg="1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Eddig:</a:t>
            </a:r>
          </a:p>
          <a:p>
            <a:pPr lvl="1"/>
            <a:r>
              <a:rPr lang="hu-HU" dirty="0"/>
              <a:t>Számlaszám – nyilvános</a:t>
            </a:r>
          </a:p>
          <a:p>
            <a:pPr lvl="1"/>
            <a:r>
              <a:rPr lang="hu-HU" dirty="0"/>
              <a:t>Egyenleg és tranzakciók – titkos</a:t>
            </a:r>
          </a:p>
          <a:p>
            <a:r>
              <a:rPr lang="hu-HU"/>
              <a:t>Mostantól</a:t>
            </a:r>
            <a:r>
              <a:rPr lang="hu-HU">
                <a:solidFill>
                  <a:srgbClr val="FF0000"/>
                </a:solidFill>
              </a:rPr>
              <a:t>?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/>
              <a:t>Identitás – titkos</a:t>
            </a:r>
          </a:p>
          <a:p>
            <a:pPr lvl="1"/>
            <a:r>
              <a:rPr lang="hu-HU" dirty="0"/>
              <a:t>Tranzakció </a:t>
            </a:r>
            <a:r>
              <a:rPr lang="hu-HU"/>
              <a:t>– nyilvános</a:t>
            </a:r>
          </a:p>
          <a:p>
            <a:pPr lvl="1"/>
            <a:r>
              <a:rPr lang="hu-HU"/>
              <a:t>66342bca83d utal 1 BTC-t 9fd8874234-nek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0" y="1985010"/>
            <a:ext cx="3289300" cy="2476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Támadás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Probléma</a:t>
            </a:r>
          </a:p>
          <a:p>
            <a:pPr lvl="1"/>
            <a:r>
              <a:rPr lang="hu-HU"/>
              <a:t>Nincs köztes szereplő</a:t>
            </a:r>
          </a:p>
          <a:p>
            <a:pPr lvl="1"/>
            <a:r>
              <a:rPr lang="hu-HU"/>
              <a:t>Nincs személyazonosságom</a:t>
            </a:r>
          </a:p>
          <a:p>
            <a:pPr lvl="1"/>
            <a:r>
              <a:rPr lang="hu-HU"/>
              <a:t>Létrehozhatok egy tranzakciót, ahol magamnak utalok?</a:t>
            </a:r>
          </a:p>
          <a:p>
            <a:pPr lvl="1"/>
            <a:r>
              <a:rPr lang="hu-HU"/>
              <a:t>Bill Gates </a:t>
            </a:r>
            <a:r>
              <a:rPr lang="hu-HU">
                <a:sym typeface="Wingdings" panose="05000000000000000000" pitchFamily="2" charset="2"/>
              </a:rPr>
              <a:t> Én: 1M USD 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???</a:t>
            </a:r>
            <a:endParaRPr lang="hu-HU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425" y="3787140"/>
            <a:ext cx="3295350" cy="2667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Megoldás – digitális aláírás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1520" cy="4351338"/>
          </a:xfrm>
        </p:spPr>
        <p:txBody>
          <a:bodyPr>
            <a:normAutofit fontScale="85000" lnSpcReduction="20000"/>
          </a:bodyPr>
          <a:lstStyle/>
          <a:p>
            <a:r>
              <a:rPr lang="hu-HU"/>
              <a:t>Két kulcsom van (ahogy minden más felhasználónak)</a:t>
            </a:r>
          </a:p>
          <a:p>
            <a:pPr lvl="1"/>
            <a:r>
              <a:rPr lang="hu-HU"/>
              <a:t>Nyilvános – mindenki ismeri</a:t>
            </a:r>
          </a:p>
          <a:p>
            <a:pPr lvl="1"/>
            <a:r>
              <a:rPr lang="hu-HU"/>
              <a:t>Privát – csak én ismerem</a:t>
            </a:r>
          </a:p>
          <a:p>
            <a:pPr lvl="1"/>
            <a:r>
              <a:rPr lang="hu-HU"/>
              <a:t>N(P(x))=x</a:t>
            </a:r>
          </a:p>
          <a:p>
            <a:r>
              <a:rPr lang="hu-HU" b="1"/>
              <a:t>Ellenőrizhető, hogy csakis a jogosult küldhette</a:t>
            </a:r>
          </a:p>
          <a:p>
            <a:r>
              <a:rPr lang="hu-HU"/>
              <a:t>A lehetséges kulcsok nagy száma miatt gyakorlatilag lehetetlen a kulcsegyezés.</a:t>
            </a:r>
          </a:p>
          <a:p>
            <a:r>
              <a:rPr lang="hu-HU"/>
              <a:t>Irodalom</a:t>
            </a:r>
          </a:p>
          <a:p>
            <a:pPr lvl="1"/>
            <a:r>
              <a:rPr lang="hu-HU"/>
              <a:t>Katona-Recski-Szabó: </a:t>
            </a:r>
            <a:br>
              <a:rPr lang="hu-HU"/>
            </a:br>
            <a:r>
              <a:rPr lang="hu-HU"/>
              <a:t>A számítástudomány alapjai</a:t>
            </a:r>
          </a:p>
          <a:p>
            <a:pPr lvl="1"/>
            <a:r>
              <a:rPr lang="hu-HU"/>
              <a:t>Buttyán-Vajda: </a:t>
            </a:r>
            <a:br>
              <a:rPr lang="hu-HU"/>
            </a:br>
            <a:r>
              <a:rPr lang="hu-HU"/>
              <a:t>Kriptográfia és alkalmazásai</a:t>
            </a:r>
          </a:p>
          <a:p>
            <a:pPr lvl="1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22720" y="1690688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Tranz. adatok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8031480" y="3472816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Aláírás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9585960" y="1690688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Privát kulcs</a:t>
            </a:r>
            <a:endParaRPr lang="en-US" sz="240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7056120" y="2603818"/>
            <a:ext cx="1508760" cy="868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 flipH="1">
            <a:off x="8564880" y="2603818"/>
            <a:ext cx="1554480" cy="868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85960" y="3472816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Nyilv. kulcs</a:t>
            </a:r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6522720" y="3472816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Tranz. adatok</a:t>
            </a:r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031480" y="5263833"/>
            <a:ext cx="1066800" cy="9131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/>
              <a:t>OK</a:t>
            </a:r>
            <a:endParaRPr lang="en-US" sz="5400" b="1"/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7056120" y="4385946"/>
            <a:ext cx="1508760" cy="87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29" idx="0"/>
          </p:cNvCxnSpPr>
          <p:nvPr/>
        </p:nvCxnSpPr>
        <p:spPr>
          <a:xfrm>
            <a:off x="8564880" y="4385946"/>
            <a:ext cx="0" cy="87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29" idx="0"/>
          </p:cNvCxnSpPr>
          <p:nvPr/>
        </p:nvCxnSpPr>
        <p:spPr>
          <a:xfrm flipH="1">
            <a:off x="8564880" y="4385946"/>
            <a:ext cx="1554480" cy="87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587243" y="2684374"/>
            <a:ext cx="766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/>
              <a:t>ÉN</a:t>
            </a:r>
            <a:endParaRPr lang="en-US" sz="4000" b="1"/>
          </a:p>
        </p:txBody>
      </p:sp>
      <p:sp>
        <p:nvSpPr>
          <p:cNvPr id="59" name="TextBox 58"/>
          <p:cNvSpPr txBox="1"/>
          <p:nvPr/>
        </p:nvSpPr>
        <p:spPr>
          <a:xfrm>
            <a:off x="9911307" y="4555947"/>
            <a:ext cx="148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/>
              <a:t>BÁRKI</a:t>
            </a:r>
            <a:endParaRPr lang="en-US" sz="4000" b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28" grpId="0" animBg="1"/>
      <p:bldP spid="29" grpId="0" animBg="1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80788" y="1445184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80788" y="14451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Van-e rá pénzem?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Nincs bankszámla – hol látszik a fedezet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A tranzakciókból</a:t>
            </a:r>
          </a:p>
          <a:p>
            <a:r>
              <a:rPr lang="hu-HU"/>
              <a:t>Tranzakciók visszakövetése</a:t>
            </a:r>
          </a:p>
          <a:p>
            <a:pPr lvl="1"/>
            <a:r>
              <a:rPr lang="hu-HU"/>
              <a:t>vö. relációs adatbázis </a:t>
            </a:r>
            <a:r>
              <a:rPr lang="hu-HU" b="1"/>
              <a:t>helyett</a:t>
            </a:r>
            <a:r>
              <a:rPr lang="hu-HU"/>
              <a:t> redo log</a:t>
            </a:r>
          </a:p>
          <a:p>
            <a:r>
              <a:rPr lang="hu-HU"/>
              <a:t>Nem bonyolult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Nem! Tranzakciók megjelölése</a:t>
            </a:r>
          </a:p>
          <a:p>
            <a:pPr lvl="1"/>
            <a:r>
              <a:rPr lang="hu-HU"/>
              <a:t>Telepítés után egy ellenőrzés (24 óra is lehet)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3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B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60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951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C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50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89235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H="1" flipV="1">
            <a:off x="98379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Probléma – dupla fedezet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4200" cy="4351338"/>
          </a:xfrm>
        </p:spPr>
        <p:txBody>
          <a:bodyPr>
            <a:normAutofit lnSpcReduction="10000"/>
          </a:bodyPr>
          <a:lstStyle/>
          <a:p>
            <a:r>
              <a:rPr lang="hu-HU"/>
              <a:t>Tegyük fel, hogy kétszer jelölünk ki valahány tranzakciót fedezetként</a:t>
            </a:r>
          </a:p>
          <a:p>
            <a:r>
              <a:rPr lang="hu-HU"/>
              <a:t>Megoldás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Elköltöttnek jelölés</a:t>
            </a:r>
          </a:p>
          <a:p>
            <a:pPr lvl="1"/>
            <a:r>
              <a:rPr lang="hu-HU"/>
              <a:t>Többször nem használható fel.</a:t>
            </a:r>
          </a:p>
          <a:p>
            <a:r>
              <a:rPr lang="hu-HU"/>
              <a:t>Egyéb probléma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60+50&gt;100</a:t>
            </a:r>
          </a:p>
          <a:p>
            <a:pPr lvl="1"/>
            <a:r>
              <a:rPr lang="hu-HU"/>
              <a:t>Hová tűnik a pénz?</a:t>
            </a:r>
          </a:p>
          <a:p>
            <a:r>
              <a:rPr lang="hu-HU"/>
              <a:t>Megoldás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Fedezet=költés – utalhat magának</a:t>
            </a:r>
          </a:p>
          <a:p>
            <a:pPr lvl="1"/>
            <a:r>
              <a:rPr lang="hu-HU"/>
              <a:t>Később ugyanúgy használható fedezetnek.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80788" y="14451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80788" y="4839170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663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B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60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951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C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50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89235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flipH="1" flipV="1">
            <a:off x="98379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 flipH="1">
            <a:off x="9837988" y="4056577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5" idx="0"/>
          </p:cNvCxnSpPr>
          <p:nvPr/>
        </p:nvCxnSpPr>
        <p:spPr>
          <a:xfrm>
            <a:off x="8923588" y="4056577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66388" y="3142177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B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60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295188" y="3142177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C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50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80788" y="483917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09737" y="1104936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851839" y="1104936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/>
              <a:t>A</a:t>
            </a:r>
            <a:r>
              <a:rPr lang="hu-HU">
                <a:sym typeface="Wingdings" panose="05000000000000000000" pitchFamily="2" charset="2"/>
              </a:rPr>
              <a:t>A</a:t>
            </a:r>
            <a:br>
              <a:rPr lang="hu-HU">
                <a:sym typeface="Wingdings" panose="05000000000000000000" pitchFamily="2" charset="2"/>
              </a:rPr>
            </a:br>
            <a:r>
              <a:rPr lang="hu-HU"/>
              <a:t>10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>
          <a:xfrm rot="5400000">
            <a:off x="9754169" y="1220918"/>
            <a:ext cx="167638" cy="185650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 – </a:t>
            </a:r>
            <a:r>
              <a:rPr lang="hu-HU"/>
              <a:t>kétszeri költés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Adottság</a:t>
            </a:r>
          </a:p>
          <a:p>
            <a:pPr lvl="1"/>
            <a:r>
              <a:rPr lang="hu-HU"/>
              <a:t>Elosztott rendszer</a:t>
            </a:r>
          </a:p>
          <a:p>
            <a:pPr lvl="1"/>
            <a:r>
              <a:rPr lang="hu-HU"/>
              <a:t>Nincs egyértelmű sorrendezés</a:t>
            </a:r>
          </a:p>
          <a:p>
            <a:pPr lvl="1"/>
            <a:r>
              <a:rPr lang="hu-HU"/>
              <a:t>Tranzakciók terjedéséhez idő kell</a:t>
            </a:r>
          </a:p>
          <a:p>
            <a:r>
              <a:rPr lang="hu-HU"/>
              <a:t>Probléma</a:t>
            </a:r>
          </a:p>
          <a:p>
            <a:pPr lvl="1"/>
            <a:r>
              <a:rPr lang="hu-HU"/>
              <a:t>Ellentmondó tranzakciók</a:t>
            </a:r>
          </a:p>
        </p:txBody>
      </p:sp>
      <p:sp>
        <p:nvSpPr>
          <p:cNvPr id="64" name="Flowchart: Connector 63"/>
          <p:cNvSpPr/>
          <p:nvPr/>
        </p:nvSpPr>
        <p:spPr>
          <a:xfrm>
            <a:off x="5276645" y="626032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687490" y="264851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10048217" y="3771009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8717350" y="576093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893048" y="5529018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1757203" y="53847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3644006" y="46989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6270063" y="446083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71" idx="6"/>
            <a:endCxn id="72" idx="2"/>
          </p:cNvCxnSpPr>
          <p:nvPr/>
        </p:nvCxnSpPr>
        <p:spPr>
          <a:xfrm flipV="1">
            <a:off x="2214403" y="4927573"/>
            <a:ext cx="1429603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>
            <a:stCxn id="72" idx="6"/>
            <a:endCxn id="73" idx="2"/>
          </p:cNvCxnSpPr>
          <p:nvPr/>
        </p:nvCxnSpPr>
        <p:spPr>
          <a:xfrm flipV="1">
            <a:off x="4101206" y="4689438"/>
            <a:ext cx="2168857" cy="2381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stCxn id="73" idx="6"/>
            <a:endCxn id="65" idx="2"/>
          </p:cNvCxnSpPr>
          <p:nvPr/>
        </p:nvCxnSpPr>
        <p:spPr>
          <a:xfrm flipV="1">
            <a:off x="6727263" y="2877112"/>
            <a:ext cx="960227" cy="181232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71" idx="6"/>
            <a:endCxn id="64" idx="2"/>
          </p:cNvCxnSpPr>
          <p:nvPr/>
        </p:nvCxnSpPr>
        <p:spPr>
          <a:xfrm>
            <a:off x="2214403" y="5613373"/>
            <a:ext cx="3062242" cy="87555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>
            <a:stCxn id="64" idx="7"/>
            <a:endCxn id="67" idx="3"/>
          </p:cNvCxnSpPr>
          <p:nvPr/>
        </p:nvCxnSpPr>
        <p:spPr>
          <a:xfrm flipV="1">
            <a:off x="5666890" y="6151177"/>
            <a:ext cx="3117415" cy="17610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67" idx="7"/>
            <a:endCxn id="66" idx="3"/>
          </p:cNvCxnSpPr>
          <p:nvPr/>
        </p:nvCxnSpPr>
        <p:spPr>
          <a:xfrm flipV="1">
            <a:off x="9107595" y="4161254"/>
            <a:ext cx="1007577" cy="166663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Arrow Connector 79"/>
          <p:cNvCxnSpPr>
            <a:stCxn id="66" idx="1"/>
            <a:endCxn id="65" idx="5"/>
          </p:cNvCxnSpPr>
          <p:nvPr/>
        </p:nvCxnSpPr>
        <p:spPr>
          <a:xfrm flipH="1" flipV="1">
            <a:off x="8077735" y="3038757"/>
            <a:ext cx="2037437" cy="79920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/>
          <p:cNvSpPr/>
          <p:nvPr/>
        </p:nvSpPr>
        <p:spPr>
          <a:xfrm>
            <a:off x="5276645" y="626032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7687490" y="264851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048217" y="3771009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8717350" y="576093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8853194" y="5898210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8853193" y="589821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1893048" y="5529018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 – </a:t>
            </a:r>
            <a:r>
              <a:rPr lang="hu-HU"/>
              <a:t>kétszeri költés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Visszaélés</a:t>
            </a:r>
          </a:p>
          <a:p>
            <a:pPr lvl="1"/>
            <a:r>
              <a:rPr lang="hu-HU"/>
              <a:t>Aljas Aliz </a:t>
            </a:r>
            <a:r>
              <a:rPr lang="hu-HU">
                <a:sym typeface="Wingdings" panose="05000000000000000000" pitchFamily="2" charset="2"/>
              </a:rPr>
              <a:t> Naiv Nándor: 50 BTC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Naiv Nándor postázza a terméket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Aljas Aliz  Aljas Aliz: 50 BTC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Naiv Nándor pórul jár – se áru, se pénz…</a:t>
            </a:r>
            <a:endParaRPr lang="hu-HU"/>
          </a:p>
          <a:p>
            <a:endParaRPr lang="hu-HU"/>
          </a:p>
        </p:txBody>
      </p:sp>
      <p:sp>
        <p:nvSpPr>
          <p:cNvPr id="4" name="Flowchart: Connector 3"/>
          <p:cNvSpPr/>
          <p:nvPr/>
        </p:nvSpPr>
        <p:spPr>
          <a:xfrm>
            <a:off x="1757203" y="53847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644006" y="46989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70063" y="446083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 flipV="1">
            <a:off x="2214403" y="4927573"/>
            <a:ext cx="1429603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5" idx="6"/>
            <a:endCxn id="10" idx="2"/>
          </p:cNvCxnSpPr>
          <p:nvPr/>
        </p:nvCxnSpPr>
        <p:spPr>
          <a:xfrm flipV="1">
            <a:off x="4101206" y="4689438"/>
            <a:ext cx="2168857" cy="2381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stCxn id="10" idx="6"/>
            <a:endCxn id="42" idx="2"/>
          </p:cNvCxnSpPr>
          <p:nvPr/>
        </p:nvCxnSpPr>
        <p:spPr>
          <a:xfrm flipV="1">
            <a:off x="6727263" y="2877112"/>
            <a:ext cx="960227" cy="181232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4" idx="6"/>
            <a:endCxn id="11" idx="2"/>
          </p:cNvCxnSpPr>
          <p:nvPr/>
        </p:nvCxnSpPr>
        <p:spPr>
          <a:xfrm>
            <a:off x="2214403" y="5613373"/>
            <a:ext cx="3062242" cy="87555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11" idx="7"/>
            <a:endCxn id="7" idx="3"/>
          </p:cNvCxnSpPr>
          <p:nvPr/>
        </p:nvCxnSpPr>
        <p:spPr>
          <a:xfrm flipV="1">
            <a:off x="5666890" y="6151177"/>
            <a:ext cx="3117415" cy="17610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7" idx="7"/>
            <a:endCxn id="12" idx="3"/>
          </p:cNvCxnSpPr>
          <p:nvPr/>
        </p:nvCxnSpPr>
        <p:spPr>
          <a:xfrm flipV="1">
            <a:off x="9107595" y="4161254"/>
            <a:ext cx="1007577" cy="166663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2" idx="1"/>
            <a:endCxn id="42" idx="5"/>
          </p:cNvCxnSpPr>
          <p:nvPr/>
        </p:nvCxnSpPr>
        <p:spPr>
          <a:xfrm flipH="1" flipV="1">
            <a:off x="8077735" y="3038757"/>
            <a:ext cx="2037437" cy="79920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Flowchart: Connector 44"/>
          <p:cNvSpPr/>
          <p:nvPr/>
        </p:nvSpPr>
        <p:spPr>
          <a:xfrm>
            <a:off x="1893047" y="5510655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3779850" y="4836251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405907" y="4598116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7823334" y="278579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5412489" y="6394710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10184061" y="3910628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10184060" y="3912017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852965" y="236619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367553" y="3171693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59795" y="5661211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???</a:t>
            </a:r>
            <a:endParaRPr lang="en-US" sz="3600" b="1"/>
          </a:p>
        </p:txBody>
      </p:sp>
      <p:sp>
        <p:nvSpPr>
          <p:cNvPr id="36" name="TextBox 35"/>
          <p:cNvSpPr txBox="1"/>
          <p:nvPr/>
        </p:nvSpPr>
        <p:spPr>
          <a:xfrm>
            <a:off x="3475701" y="3984003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NN</a:t>
            </a:r>
            <a:endParaRPr lang="en-US" sz="3600" b="1"/>
          </a:p>
        </p:txBody>
      </p:sp>
      <p:sp>
        <p:nvSpPr>
          <p:cNvPr id="37" name="TextBox 36"/>
          <p:cNvSpPr txBox="1"/>
          <p:nvPr/>
        </p:nvSpPr>
        <p:spPr>
          <a:xfrm>
            <a:off x="1588900" y="4703066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AA</a:t>
            </a:r>
            <a:endParaRPr lang="en-US" sz="3600" b="1"/>
          </a:p>
        </p:txBody>
      </p:sp>
      <p:sp>
        <p:nvSpPr>
          <p:cNvPr id="57" name="Flowchart: Connector 56"/>
          <p:cNvSpPr/>
          <p:nvPr/>
        </p:nvSpPr>
        <p:spPr>
          <a:xfrm>
            <a:off x="1892108" y="5502852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643661" y="3681310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???</a:t>
            </a:r>
            <a:endParaRPr lang="en-US" sz="3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16" y="4132167"/>
            <a:ext cx="1269899" cy="741664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2574521" y="4715286"/>
            <a:ext cx="779796" cy="37224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3" name="Rectangle 92"/>
          <p:cNvSpPr/>
          <p:nvPr/>
        </p:nvSpPr>
        <p:spPr>
          <a:xfrm>
            <a:off x="7119257" y="1171984"/>
            <a:ext cx="116127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>
                <a:sym typeface="Wingdings" panose="05000000000000000000" pitchFamily="2" charset="2"/>
              </a:rPr>
              <a:t>CCAA</a:t>
            </a:r>
            <a:br>
              <a:rPr lang="hu-HU">
                <a:sym typeface="Wingdings" panose="05000000000000000000" pitchFamily="2" charset="2"/>
              </a:rPr>
            </a:br>
            <a:r>
              <a:rPr lang="hu-HU"/>
              <a:t>50</a:t>
            </a:r>
            <a:endParaRPr lang="en-US" dirty="0"/>
          </a:p>
        </p:txBody>
      </p:sp>
      <p:sp>
        <p:nvSpPr>
          <p:cNvPr id="94" name="Flowchart: Connector 93"/>
          <p:cNvSpPr/>
          <p:nvPr/>
        </p:nvSpPr>
        <p:spPr>
          <a:xfrm>
            <a:off x="9081794" y="117277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9077280" y="1904264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9383" y="1443056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Egy fedezet – két tranzakció</a:t>
            </a:r>
            <a:endParaRPr lang="en-US"/>
          </a:p>
        </p:txBody>
      </p:sp>
      <p:cxnSp>
        <p:nvCxnSpPr>
          <p:cNvPr id="96" name="Straight Arrow Connector 95"/>
          <p:cNvCxnSpPr>
            <a:stCxn id="93" idx="3"/>
            <a:endCxn id="94" idx="2"/>
          </p:cNvCxnSpPr>
          <p:nvPr/>
        </p:nvCxnSpPr>
        <p:spPr>
          <a:xfrm flipV="1">
            <a:off x="8280534" y="1264092"/>
            <a:ext cx="801260" cy="365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3"/>
            <a:endCxn id="95" idx="2"/>
          </p:cNvCxnSpPr>
          <p:nvPr/>
        </p:nvCxnSpPr>
        <p:spPr>
          <a:xfrm>
            <a:off x="8280534" y="1629184"/>
            <a:ext cx="796746" cy="366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61" grpId="0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6" grpId="0" animBg="1"/>
      <p:bldP spid="59" grpId="0" animBg="1"/>
      <p:bldP spid="59" grpId="1" animBg="1"/>
      <p:bldP spid="33" grpId="0" animBg="1"/>
      <p:bldP spid="34" grpId="0" animBg="1"/>
      <p:bldP spid="9" grpId="0"/>
      <p:bldP spid="57" grpId="0" animBg="1"/>
      <p:bldP spid="57" grpId="1" animBg="1"/>
      <p:bldP spid="58" grpId="0"/>
      <p:bldP spid="93" grpId="0" animBg="1"/>
      <p:bldP spid="94" grpId="0" animBg="1"/>
      <p:bldP spid="95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 – </a:t>
            </a:r>
            <a:r>
              <a:rPr lang="hu-HU"/>
              <a:t>kétszeri költés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Probléma</a:t>
            </a:r>
          </a:p>
          <a:p>
            <a:pPr lvl="1"/>
            <a:r>
              <a:rPr lang="hu-HU"/>
              <a:t>Ellentmondó tranzakciók</a:t>
            </a:r>
          </a:p>
          <a:p>
            <a:r>
              <a:rPr lang="hu-HU"/>
              <a:t>Visszaélés</a:t>
            </a:r>
          </a:p>
          <a:p>
            <a:pPr lvl="1"/>
            <a:r>
              <a:rPr lang="hu-HU"/>
              <a:t>Aljas Aliz </a:t>
            </a:r>
            <a:r>
              <a:rPr lang="hu-HU">
                <a:sym typeface="Wingdings" panose="05000000000000000000" pitchFamily="2" charset="2"/>
              </a:rPr>
              <a:t>két tranzakciót indított, egyet Naiv Nándornak, majd egyet magának is, ugyanazon fedezet alapján.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Ellentmondó információ miatt (melyik tranzakcióé a fedezet?) nem verifikált a NN-nak való utalás (persze a másik sem), de NN már elpostázta a terméket.</a:t>
            </a:r>
          </a:p>
          <a:p>
            <a:r>
              <a:rPr lang="hu-HU">
                <a:sym typeface="Wingdings" panose="05000000000000000000" pitchFamily="2" charset="2"/>
              </a:rPr>
              <a:t>Megoldás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Globális rendezés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Alapprobléma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Növekvő</a:t>
            </a:r>
          </a:p>
          <a:p>
            <a:pPr lvl="1"/>
            <a:r>
              <a:rPr lang="hu-HU"/>
              <a:t>Adatmennyiség</a:t>
            </a:r>
          </a:p>
          <a:p>
            <a:pPr lvl="1"/>
            <a:r>
              <a:rPr lang="hu-HU"/>
              <a:t>Felhasználószám</a:t>
            </a:r>
          </a:p>
          <a:p>
            <a:pPr lvl="1"/>
            <a:r>
              <a:rPr lang="hu-HU"/>
              <a:t>Biztonsági igények</a:t>
            </a:r>
          </a:p>
          <a:p>
            <a:r>
              <a:rPr lang="hu-HU"/>
              <a:t>Mi a válasz ezekre?</a:t>
            </a:r>
          </a:p>
          <a:p>
            <a:pPr lvl="1"/>
            <a:r>
              <a:rPr lang="hu-HU"/>
              <a:t>Ezek( egy részé)re partikuláris megoldások</a:t>
            </a:r>
          </a:p>
          <a:p>
            <a:r>
              <a:rPr lang="hu-HU"/>
              <a:t>Két módszert mutatunk be – két cél</a:t>
            </a:r>
          </a:p>
          <a:p>
            <a:pPr lvl="1"/>
            <a:r>
              <a:rPr lang="hu-HU"/>
              <a:t>Map-Reduce</a:t>
            </a:r>
          </a:p>
          <a:p>
            <a:pPr lvl="2"/>
            <a:r>
              <a:rPr lang="hu-HU"/>
              <a:t>módszertan adott típusú lekérdezések párhuzamos, hatékony megoldására</a:t>
            </a:r>
          </a:p>
          <a:p>
            <a:pPr lvl="1"/>
            <a:r>
              <a:rPr lang="hu-HU"/>
              <a:t>Blockchain és Bitcoin</a:t>
            </a:r>
          </a:p>
          <a:p>
            <a:pPr lvl="2"/>
            <a:r>
              <a:rPr lang="hu-HU"/>
              <a:t>decentralizált, teljesen elosztott, kritikus biztonságigényű adatok kezelése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4" idx="1"/>
            <a:endCxn id="6" idx="0"/>
          </p:cNvCxnSpPr>
          <p:nvPr/>
        </p:nvCxnSpPr>
        <p:spPr>
          <a:xfrm>
            <a:off x="9038230" y="3861087"/>
            <a:ext cx="0" cy="73820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Globális sorrendezés –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7663" cy="2657665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Tranzakciókat </a:t>
            </a:r>
            <a:r>
              <a:rPr lang="hu-HU" b="1"/>
              <a:t>blokkokba</a:t>
            </a:r>
            <a:r>
              <a:rPr lang="hu-HU"/>
              <a:t> gyűjtjük</a:t>
            </a:r>
            <a:endParaRPr lang="hu-HU" dirty="0"/>
          </a:p>
          <a:p>
            <a:r>
              <a:rPr lang="hu-HU"/>
              <a:t>Egy </a:t>
            </a:r>
            <a:r>
              <a:rPr lang="hu-HU" dirty="0"/>
              <a:t>blokkon </a:t>
            </a:r>
            <a:r>
              <a:rPr lang="hu-HU"/>
              <a:t>belüli tranzakciók </a:t>
            </a:r>
            <a:r>
              <a:rPr lang="hu-HU" dirty="0"/>
              <a:t>egyszerre történtek</a:t>
            </a:r>
          </a:p>
          <a:p>
            <a:r>
              <a:rPr lang="hu-HU"/>
              <a:t>Ezen kívül: rendezetlen tranzakciók</a:t>
            </a:r>
          </a:p>
          <a:p>
            <a:r>
              <a:rPr lang="hu-HU"/>
              <a:t>Probléma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Bárki létrehozhat egy blokkot</a:t>
            </a:r>
          </a:p>
          <a:p>
            <a:pPr lvl="1"/>
            <a:r>
              <a:rPr lang="hu-HU"/>
              <a:t>Melyik a következő?</a:t>
            </a:r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455090" y="1596339"/>
            <a:ext cx="3166280" cy="2267162"/>
          </a:xfrm>
          <a:prstGeom prst="clou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/>
              <a:t>txn 987…</a:t>
            </a:r>
            <a:br>
              <a:rPr lang="hu-HU" sz="2800"/>
            </a:br>
            <a:r>
              <a:rPr lang="hu-HU" sz="2800"/>
              <a:t>txn a56…</a:t>
            </a:r>
            <a:br>
              <a:rPr lang="hu-HU" sz="2800"/>
            </a:br>
            <a:r>
              <a:rPr lang="hu-HU" sz="2800"/>
              <a:t>txn 567…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7765576" y="4599295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123…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234…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755…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1116" y="4599295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346" y="4599295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342…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bca…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678…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  <a:endCxn id="8" idx="3"/>
          </p:cNvCxnSpPr>
          <p:nvPr/>
        </p:nvCxnSpPr>
        <p:spPr>
          <a:xfrm flipH="1">
            <a:off x="7368654" y="5429439"/>
            <a:ext cx="3969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7" idx="3"/>
          </p:cNvCxnSpPr>
          <p:nvPr/>
        </p:nvCxnSpPr>
        <p:spPr>
          <a:xfrm flipH="1">
            <a:off x="4426424" y="5429439"/>
            <a:ext cx="3969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1514901" y="5429439"/>
            <a:ext cx="366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Globális sorrendezés – Blockchain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57353" y="1926938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Balga Bernát új blokkja</a:t>
            </a:r>
          </a:p>
          <a:p>
            <a:pPr algn="ctr"/>
            <a:endParaRPr lang="hu-HU">
              <a:solidFill>
                <a:schemeClr val="tx1"/>
              </a:solidFill>
            </a:endParaRPr>
          </a:p>
          <a:p>
            <a:pPr algn="ctr"/>
            <a:r>
              <a:rPr lang="hu-HU">
                <a:solidFill>
                  <a:schemeClr val="tx1"/>
                </a:solidFill>
              </a:rPr>
              <a:t>txn 123…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234…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755…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0702" y="4046274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2932" y="4046274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342…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bca…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678…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  <a:endCxn id="6" idx="3"/>
          </p:cNvCxnSpPr>
          <p:nvPr/>
        </p:nvCxnSpPr>
        <p:spPr>
          <a:xfrm flipH="1">
            <a:off x="7038240" y="2757082"/>
            <a:ext cx="1219113" cy="2119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4096010" y="4876418"/>
            <a:ext cx="3969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184487" y="4876418"/>
            <a:ext cx="366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57353" y="4046274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Naiv Nándor új blokkja</a:t>
            </a:r>
          </a:p>
          <a:p>
            <a:pPr algn="ctr"/>
            <a:endParaRPr lang="hu-HU">
              <a:solidFill>
                <a:schemeClr val="tx1"/>
              </a:solidFill>
            </a:endParaRPr>
          </a:p>
          <a:p>
            <a:pPr algn="ctr"/>
            <a:r>
              <a:rPr lang="hu-HU">
                <a:solidFill>
                  <a:schemeClr val="tx1"/>
                </a:solidFill>
              </a:rPr>
              <a:t>txn 765…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423…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755…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  <a:endCxn id="6" idx="3"/>
          </p:cNvCxnSpPr>
          <p:nvPr/>
        </p:nvCxnSpPr>
        <p:spPr>
          <a:xfrm flipH="1">
            <a:off x="7038240" y="4876418"/>
            <a:ext cx="12191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7663" cy="2657665"/>
          </a:xfrm>
        </p:spPr>
        <p:txBody>
          <a:bodyPr>
            <a:normAutofit/>
          </a:bodyPr>
          <a:lstStyle/>
          <a:p>
            <a:r>
              <a:rPr lang="hu-HU"/>
              <a:t>Cél:</a:t>
            </a:r>
          </a:p>
          <a:p>
            <a:pPr lvl="1"/>
            <a:r>
              <a:rPr lang="hu-HU"/>
              <a:t>Egyetlen (vagy kevés) blokk keletkezzen egyszerre</a:t>
            </a:r>
          </a:p>
          <a:p>
            <a:r>
              <a:rPr lang="hu-HU"/>
              <a:t>Megoldás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Komplex probléma megoldása</a:t>
            </a:r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966665" y="3872753"/>
            <a:ext cx="699247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Blokklétrehozás ára – proof of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39225" cy="4351338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Komplex probléma</a:t>
            </a:r>
          </a:p>
          <a:p>
            <a:pPr lvl="1"/>
            <a:r>
              <a:rPr lang="hu-HU"/>
              <a:t>A blokk tartalmából </a:t>
            </a:r>
            <a:r>
              <a:rPr lang="hu-HU" b="1"/>
              <a:t>adott mintára illeszkedő </a:t>
            </a:r>
            <a:r>
              <a:rPr lang="hu-HU"/>
              <a:t>hash kiszámítása.</a:t>
            </a:r>
          </a:p>
          <a:p>
            <a:r>
              <a:rPr lang="hu-HU"/>
              <a:t>Nonce</a:t>
            </a:r>
          </a:p>
          <a:p>
            <a:pPr lvl="1"/>
            <a:r>
              <a:rPr lang="hu-HU"/>
              <a:t>Blokk egy mezője</a:t>
            </a:r>
          </a:p>
          <a:p>
            <a:pPr lvl="1"/>
            <a:r>
              <a:rPr lang="hu-HU"/>
              <a:t>Szabadon választható értékű</a:t>
            </a:r>
          </a:p>
          <a:p>
            <a:r>
              <a:rPr lang="hu-HU"/>
              <a:t>Hash</a:t>
            </a:r>
          </a:p>
          <a:p>
            <a:pPr lvl="1"/>
            <a:r>
              <a:rPr lang="hu-HU"/>
              <a:t>Blokk egy mezője</a:t>
            </a:r>
          </a:p>
          <a:p>
            <a:pPr lvl="1"/>
            <a:r>
              <a:rPr lang="hu-HU"/>
              <a:t>Meghatározott hosszú 0-sorozattal kezdődik</a:t>
            </a:r>
          </a:p>
          <a:p>
            <a:pPr lvl="1"/>
            <a:r>
              <a:rPr lang="hu-HU"/>
              <a:t>Kiszámítása:</a:t>
            </a:r>
          </a:p>
          <a:p>
            <a:pPr lvl="2"/>
            <a:r>
              <a:rPr lang="hu-HU"/>
              <a:t>H(blokk tartalma (nonce is)) == 0000000..?</a:t>
            </a:r>
          </a:p>
          <a:p>
            <a:pPr lvl="2"/>
            <a:r>
              <a:rPr lang="hu-HU"/>
              <a:t>Ha nem, nonce módosítása, és újra</a:t>
            </a:r>
          </a:p>
          <a:p>
            <a:pPr lvl="2"/>
            <a:r>
              <a:rPr lang="hu-HU"/>
              <a:t>Nehéz feladat előállítani</a:t>
            </a:r>
          </a:p>
          <a:p>
            <a:pPr lvl="2"/>
            <a:r>
              <a:rPr lang="hu-HU"/>
              <a:t>Könnyű ellenőrizni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66979" y="1690688"/>
            <a:ext cx="3267186" cy="448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2131" y="3795913"/>
            <a:ext cx="2941704" cy="22337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2131" y="188062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Hash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22131" y="235878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Nonce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9719" y="283959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Mutató az előző blokkra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7222992" y="2491198"/>
            <a:ext cx="481246" cy="35384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4" idx="1"/>
            <a:endCxn id="6" idx="1"/>
          </p:cNvCxnSpPr>
          <p:nvPr/>
        </p:nvCxnSpPr>
        <p:spPr>
          <a:xfrm rot="10800000" flipH="1">
            <a:off x="6966665" y="2076551"/>
            <a:ext cx="1055466" cy="2188088"/>
          </a:xfrm>
          <a:prstGeom prst="curvedConnector3">
            <a:avLst>
              <a:gd name="adj1" fmla="val -2165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29719" y="331775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Blokklétrehozás ára – proof of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39225" cy="4351338"/>
          </a:xfrm>
        </p:spPr>
        <p:txBody>
          <a:bodyPr>
            <a:normAutofit lnSpcReduction="10000"/>
          </a:bodyPr>
          <a:lstStyle/>
          <a:p>
            <a:r>
              <a:rPr lang="hu-HU"/>
              <a:t>Verseny</a:t>
            </a:r>
          </a:p>
          <a:p>
            <a:pPr lvl="1"/>
            <a:r>
              <a:rPr lang="hu-HU"/>
              <a:t>Ha megtaláltam a megfelelő nonce értéket, nyertem </a:t>
            </a:r>
          </a:p>
          <a:p>
            <a:pPr lvl="1"/>
            <a:r>
              <a:rPr lang="hu-HU"/>
              <a:t>Magas jutalom</a:t>
            </a:r>
          </a:p>
          <a:p>
            <a:r>
              <a:rPr lang="hu-HU" b="1"/>
              <a:t>Bányászat</a:t>
            </a:r>
          </a:p>
          <a:p>
            <a:r>
              <a:rPr lang="hu-HU"/>
              <a:t>Új blokk 10 percenként jön létre</a:t>
            </a:r>
          </a:p>
          <a:p>
            <a:pPr lvl="1"/>
            <a:r>
              <a:rPr lang="hu-HU"/>
              <a:t>Kb. ennyi idő kell a számításhoz</a:t>
            </a:r>
          </a:p>
          <a:p>
            <a:pPr lvl="1"/>
            <a:r>
              <a:rPr lang="hu-HU"/>
              <a:t>Hagyományos számítógépnek </a:t>
            </a:r>
            <a:r>
              <a:rPr lang="hu-HU">
                <a:sym typeface="Wingdings" panose="05000000000000000000" pitchFamily="2" charset="2"/>
              </a:rPr>
              <a:t>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több év!</a:t>
            </a:r>
            <a:endParaRPr lang="hu-HU"/>
          </a:p>
          <a:p>
            <a:r>
              <a:rPr lang="hu-HU"/>
              <a:t>10 percenként „zárás”</a:t>
            </a:r>
          </a:p>
          <a:p>
            <a:pPr lvl="1"/>
            <a:r>
              <a:rPr lang="hu-HU"/>
              <a:t>Az új blokk létrejöttével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66665" y="3872753"/>
            <a:ext cx="699247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66979" y="1690688"/>
            <a:ext cx="3267186" cy="448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22131" y="3795913"/>
            <a:ext cx="2941704" cy="22337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22131" y="188062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Hash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2131" y="235878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Nonce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29719" y="283959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Mutató az előző blokkra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10800000">
            <a:off x="7222992" y="2491198"/>
            <a:ext cx="481246" cy="35384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stCxn id="12" idx="1"/>
            <a:endCxn id="17" idx="1"/>
          </p:cNvCxnSpPr>
          <p:nvPr/>
        </p:nvCxnSpPr>
        <p:spPr>
          <a:xfrm rot="10800000" flipH="1">
            <a:off x="6966665" y="2076551"/>
            <a:ext cx="1055466" cy="2188088"/>
          </a:xfrm>
          <a:prstGeom prst="curvedConnector3">
            <a:avLst>
              <a:gd name="adj1" fmla="val -2165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29719" y="331775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Hash funkciói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27712" cy="4351338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Nehéz probléma megoldásának bizonyítéka</a:t>
            </a:r>
          </a:p>
          <a:p>
            <a:r>
              <a:rPr lang="hu-HU"/>
              <a:t>Előző blokk mutatója</a:t>
            </a:r>
          </a:p>
          <a:p>
            <a:r>
              <a:rPr lang="hu-HU"/>
              <a:t>Következmény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Tfh. Valaki átírja egy korábbi blokk egy tranzakcióját</a:t>
            </a:r>
          </a:p>
          <a:p>
            <a:pPr lvl="1"/>
            <a:r>
              <a:rPr lang="hu-HU"/>
              <a:t>Tfh még a megfelelő hash-t is megtalálná az adott blokkhoz</a:t>
            </a:r>
          </a:p>
          <a:p>
            <a:r>
              <a:rPr lang="hu-HU"/>
              <a:t>Nem teheti meg!</a:t>
            </a:r>
          </a:p>
          <a:p>
            <a:r>
              <a:rPr lang="hu-HU"/>
              <a:t>A hash a tejes láncot védi.</a:t>
            </a:r>
          </a:p>
          <a:p>
            <a:pPr lvl="1"/>
            <a:r>
              <a:rPr lang="hu-HU"/>
              <a:t>Tartalmazza a blokk lenyomatát, ezen belül</a:t>
            </a:r>
          </a:p>
          <a:p>
            <a:pPr lvl="1"/>
            <a:r>
              <a:rPr lang="hu-HU"/>
              <a:t>Az előző blokk hash-ét…</a:t>
            </a:r>
          </a:p>
          <a:p>
            <a:pPr lvl="2"/>
            <a:r>
              <a:rPr lang="hu-HU"/>
              <a:t>…ami tartalmazza azon blokk lenyomatát és</a:t>
            </a:r>
          </a:p>
          <a:p>
            <a:pPr lvl="2"/>
            <a:r>
              <a:rPr lang="hu-HU"/>
              <a:t>A megelőző blokk hash-ét</a:t>
            </a:r>
          </a:p>
          <a:p>
            <a:pPr lvl="2"/>
            <a:r>
              <a:rPr lang="hu-HU"/>
              <a:t>Tehát az egész lánc lenyomatát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6665" y="3872753"/>
            <a:ext cx="699247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66979" y="1690688"/>
            <a:ext cx="3267186" cy="448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2131" y="3795913"/>
            <a:ext cx="2941704" cy="22337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22131" y="188062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Hash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2131" y="235878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Nonce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9719" y="283959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Mutató az előző blokkra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29719" y="331775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22131" y="2839592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Előző blokk hash értéke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Probléma – több blokkzárás egyszerre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3047" cy="4593648"/>
          </a:xfrm>
        </p:spPr>
        <p:txBody>
          <a:bodyPr>
            <a:normAutofit fontScale="62500" lnSpcReduction="20000"/>
          </a:bodyPr>
          <a:lstStyle/>
          <a:p>
            <a:r>
              <a:rPr lang="hu-HU"/>
              <a:t>Több bányász találja meg a blokkjelöltjének hash-ét</a:t>
            </a:r>
          </a:p>
          <a:p>
            <a:pPr lvl="1"/>
            <a:r>
              <a:rPr lang="hu-HU"/>
              <a:t>BB és NN egyszerre</a:t>
            </a:r>
          </a:p>
          <a:p>
            <a:r>
              <a:rPr lang="hu-HU"/>
              <a:t>Valószínűtlen, de néha megtörténik</a:t>
            </a:r>
          </a:p>
          <a:p>
            <a:r>
              <a:rPr lang="hu-HU"/>
              <a:t>Terjed a hálózatban</a:t>
            </a:r>
          </a:p>
          <a:p>
            <a:r>
              <a:rPr lang="hu-HU"/>
              <a:t>Melyik az igazi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Amelyiket először kaptam meg, arra építem a következő blokkomat</a:t>
            </a:r>
          </a:p>
          <a:p>
            <a:pPr lvl="1"/>
            <a:r>
              <a:rPr lang="hu-HU"/>
              <a:t>Felhasználónként eltér</a:t>
            </a:r>
          </a:p>
          <a:p>
            <a:r>
              <a:rPr lang="hu-HU"/>
              <a:t>Több ág?</a:t>
            </a:r>
          </a:p>
          <a:p>
            <a:r>
              <a:rPr lang="hu-HU"/>
              <a:t>Következő zárásig</a:t>
            </a:r>
          </a:p>
          <a:p>
            <a:r>
              <a:rPr lang="hu-HU"/>
              <a:t>Tfh. FF zárja elsőként a következő blokkot</a:t>
            </a:r>
          </a:p>
          <a:p>
            <a:pPr lvl="1"/>
            <a:r>
              <a:rPr lang="hu-HU"/>
              <a:t>Elterjed</a:t>
            </a:r>
          </a:p>
          <a:p>
            <a:pPr lvl="1"/>
            <a:r>
              <a:rPr lang="hu-HU"/>
              <a:t>NN ága lesz a nyerő!</a:t>
            </a:r>
          </a:p>
          <a:p>
            <a:pPr lvl="1"/>
            <a:r>
              <a:rPr lang="hu-HU"/>
              <a:t>Stabilizálódik a BC</a:t>
            </a:r>
          </a:p>
          <a:p>
            <a:r>
              <a:rPr lang="hu-HU" b="1"/>
              <a:t>Nyertes ágban nem szereplő tranzakciók </a:t>
            </a:r>
            <a:r>
              <a:rPr lang="hu-HU" b="1">
                <a:sym typeface="Wingdings" panose="05000000000000000000" pitchFamily="2" charset="2"/>
              </a:rPr>
              <a:t> Rendezetlen tranzakciók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8727004" y="1690688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Balga Bernát új blokkja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8291" y="2201142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8555" y="2201142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  <a:endCxn id="6" idx="3"/>
          </p:cNvCxnSpPr>
          <p:nvPr/>
        </p:nvCxnSpPr>
        <p:spPr>
          <a:xfrm flipH="1">
            <a:off x="8384036" y="2115398"/>
            <a:ext cx="342968" cy="510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6673772" y="2625852"/>
            <a:ext cx="4547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27004" y="2731341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Naiv Nándor új blokkja</a:t>
            </a:r>
          </a:p>
        </p:txBody>
      </p:sp>
      <p:cxnSp>
        <p:nvCxnSpPr>
          <p:cNvPr id="11" name="Straight Arrow Connector 10"/>
          <p:cNvCxnSpPr>
            <a:stCxn id="10" idx="1"/>
            <a:endCxn id="6" idx="3"/>
          </p:cNvCxnSpPr>
          <p:nvPr/>
        </p:nvCxnSpPr>
        <p:spPr>
          <a:xfrm flipH="1" flipV="1">
            <a:off x="8384036" y="2625852"/>
            <a:ext cx="342968" cy="530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727004" y="4173650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Balga Bernát új blokkja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18291" y="4684104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28555" y="4684104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3" idx="1"/>
            <a:endCxn id="35" idx="3"/>
          </p:cNvCxnSpPr>
          <p:nvPr/>
        </p:nvCxnSpPr>
        <p:spPr>
          <a:xfrm flipH="1">
            <a:off x="8384036" y="4598360"/>
            <a:ext cx="342968" cy="510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  <a:endCxn id="34" idx="3"/>
          </p:cNvCxnSpPr>
          <p:nvPr/>
        </p:nvCxnSpPr>
        <p:spPr>
          <a:xfrm flipH="1">
            <a:off x="6673772" y="5108814"/>
            <a:ext cx="4547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727004" y="5214303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Naiv Nándor új blokkja</a:t>
            </a:r>
          </a:p>
        </p:txBody>
      </p:sp>
      <p:cxnSp>
        <p:nvCxnSpPr>
          <p:cNvPr id="39" name="Straight Arrow Connector 38"/>
          <p:cNvCxnSpPr>
            <a:stCxn id="38" idx="1"/>
            <a:endCxn id="35" idx="3"/>
          </p:cNvCxnSpPr>
          <p:nvPr/>
        </p:nvCxnSpPr>
        <p:spPr>
          <a:xfrm flipH="1" flipV="1">
            <a:off x="8384036" y="5108814"/>
            <a:ext cx="342968" cy="530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8291" y="1453266"/>
            <a:ext cx="272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Merész Márton BB blokkját</a:t>
            </a:r>
            <a:br>
              <a:rPr lang="hu-HU"/>
            </a:br>
            <a:r>
              <a:rPr lang="hu-HU"/>
              <a:t>kapja meg először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18291" y="3953014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Félénk Fáni NN blokkját</a:t>
            </a:r>
            <a:br>
              <a:rPr lang="hu-HU"/>
            </a:br>
            <a:r>
              <a:rPr lang="hu-HU"/>
              <a:t>kapja meg először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27004" y="1710786"/>
            <a:ext cx="1255481" cy="84941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727004" y="5214302"/>
            <a:ext cx="1255481" cy="84941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526285" y="5214302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Félénk Fáni új blokkja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1"/>
            <a:endCxn id="44" idx="3"/>
          </p:cNvCxnSpPr>
          <p:nvPr/>
        </p:nvCxnSpPr>
        <p:spPr>
          <a:xfrm flipH="1">
            <a:off x="9982485" y="5639012"/>
            <a:ext cx="543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526285" y="2731341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Félénk Fáni új blokkja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1"/>
            <a:endCxn id="10" idx="3"/>
          </p:cNvCxnSpPr>
          <p:nvPr/>
        </p:nvCxnSpPr>
        <p:spPr>
          <a:xfrm flipH="1">
            <a:off x="9982485" y="3156051"/>
            <a:ext cx="543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33" grpId="0" animBg="1"/>
      <p:bldP spid="33" grpId="1" animBg="1"/>
      <p:bldP spid="34" grpId="0" animBg="1"/>
      <p:bldP spid="35" grpId="0" animBg="1"/>
      <p:bldP spid="38" grpId="0" animBg="1"/>
      <p:bldP spid="40" grpId="0"/>
      <p:bldP spid="41" grpId="0"/>
      <p:bldP spid="42" grpId="0" animBg="1"/>
      <p:bldP spid="42" grpId="1" animBg="1"/>
      <p:bldP spid="44" grpId="0" animBg="1"/>
      <p:bldP spid="46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Támádás – kétszeri költés – ismét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Tfh. Aljas Aliz elutalja a pénzt Naiv Nándornak</a:t>
            </a:r>
          </a:p>
          <a:p>
            <a:r>
              <a:rPr lang="hu-HU"/>
              <a:t>Naiv Nándor vár, míg a tranzakciója bekerül egy blokkba</a:t>
            </a:r>
          </a:p>
          <a:p>
            <a:r>
              <a:rPr lang="hu-HU"/>
              <a:t>Naiv Nándor postázza a terméket</a:t>
            </a:r>
          </a:p>
          <a:p>
            <a:r>
              <a:rPr lang="hu-HU"/>
              <a:t>Aljas Aliz alternatív blokkot fogadtat el,</a:t>
            </a:r>
            <a:br>
              <a:rPr lang="hu-HU"/>
            </a:br>
            <a:r>
              <a:rPr lang="hu-HU"/>
              <a:t>új ágon</a:t>
            </a:r>
          </a:p>
          <a:p>
            <a:pPr lvl="1"/>
            <a:r>
              <a:rPr lang="hu-HU"/>
              <a:t>AA </a:t>
            </a:r>
            <a:r>
              <a:rPr lang="hu-HU">
                <a:sym typeface="Wingdings" panose="05000000000000000000" pitchFamily="2" charset="2"/>
              </a:rPr>
              <a:t> NN utalás helyett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AA  AA utalás</a:t>
            </a:r>
          </a:p>
          <a:p>
            <a:r>
              <a:rPr lang="hu-HU">
                <a:sym typeface="Wingdings" panose="05000000000000000000" pitchFamily="2" charset="2"/>
              </a:rPr>
              <a:t>Lehetséges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AA ágának hosszabbnak kell lennie</a:t>
            </a:r>
          </a:p>
          <a:p>
            <a:pPr lvl="1"/>
            <a:r>
              <a:rPr lang="hu-HU"/>
              <a:t>AA-nak több blokkot is meg kell oldania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412" y="269511"/>
            <a:ext cx="2300534" cy="18618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0932" y="3479079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AA </a:t>
            </a:r>
            <a:r>
              <a:rPr lang="hu-HU">
                <a:solidFill>
                  <a:schemeClr val="tx1"/>
                </a:solidFill>
                <a:sym typeface="Wingdings" panose="05000000000000000000" pitchFamily="2" charset="2"/>
              </a:rPr>
              <a:t> AA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3187" y="39895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0723" y="39895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  <a:endCxn id="7" idx="3"/>
          </p:cNvCxnSpPr>
          <p:nvPr/>
        </p:nvCxnSpPr>
        <p:spPr>
          <a:xfrm flipH="1">
            <a:off x="7303784" y="3903789"/>
            <a:ext cx="287148" cy="5104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5846248" y="4414242"/>
            <a:ext cx="3644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90932" y="45197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AA </a:t>
            </a:r>
            <a:r>
              <a:rPr lang="hu-HU">
                <a:solidFill>
                  <a:schemeClr val="tx1"/>
                </a:solidFill>
                <a:sym typeface="Wingdings" panose="05000000000000000000" pitchFamily="2" charset="2"/>
              </a:rPr>
              <a:t> NN</a:t>
            </a:r>
            <a:endParaRPr lang="hu-HU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  <a:endCxn id="7" idx="3"/>
          </p:cNvCxnSpPr>
          <p:nvPr/>
        </p:nvCxnSpPr>
        <p:spPr>
          <a:xfrm flipH="1" flipV="1">
            <a:off x="7303784" y="4414242"/>
            <a:ext cx="287148" cy="530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048468" y="45197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  <a:endCxn id="10" idx="3"/>
          </p:cNvCxnSpPr>
          <p:nvPr/>
        </p:nvCxnSpPr>
        <p:spPr>
          <a:xfrm flipH="1">
            <a:off x="8683993" y="4944442"/>
            <a:ext cx="3644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48468" y="3476350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  <a:endCxn id="5" idx="3"/>
          </p:cNvCxnSpPr>
          <p:nvPr/>
        </p:nvCxnSpPr>
        <p:spPr>
          <a:xfrm flipH="1">
            <a:off x="8683993" y="3901060"/>
            <a:ext cx="364475" cy="2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513885" y="3476350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  <a:endCxn id="28" idx="3"/>
          </p:cNvCxnSpPr>
          <p:nvPr/>
        </p:nvCxnSpPr>
        <p:spPr>
          <a:xfrm flipH="1">
            <a:off x="10141529" y="3901060"/>
            <a:ext cx="3723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48" y="5612618"/>
            <a:ext cx="1269899" cy="74166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8683993" y="6494080"/>
            <a:ext cx="1919352" cy="82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4" grpId="0" animBg="1"/>
      <p:bldP spid="28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Támadás – kétszeri költés – ismét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Aljas Aliz esélyei</a:t>
            </a:r>
          </a:p>
          <a:p>
            <a:pPr lvl="1"/>
            <a:r>
              <a:rPr lang="hu-HU"/>
              <a:t>Csekélyek</a:t>
            </a:r>
          </a:p>
          <a:p>
            <a:pPr lvl="1"/>
            <a:r>
              <a:rPr lang="hu-HU"/>
              <a:t>A világ ellen versenyez</a:t>
            </a:r>
          </a:p>
          <a:p>
            <a:pPr lvl="1"/>
            <a:r>
              <a:rPr lang="hu-HU"/>
              <a:t>A világ számítási kapacitásának fele kell,</a:t>
            </a:r>
          </a:p>
          <a:p>
            <a:pPr lvl="2"/>
            <a:r>
              <a:rPr lang="hu-HU"/>
              <a:t>hogy 0,5 valószínűséggel győztesként számoljon ki egy blokkot</a:t>
            </a:r>
          </a:p>
          <a:p>
            <a:pPr lvl="2"/>
            <a:r>
              <a:rPr lang="hu-HU"/>
              <a:t>hogy 0,25 valószínűséggel győztesként számoljon ki két egymást követő blokkot</a:t>
            </a:r>
          </a:p>
          <a:p>
            <a:pPr lvl="2"/>
            <a:r>
              <a:rPr lang="hu-HU"/>
              <a:t>…</a:t>
            </a:r>
          </a:p>
          <a:p>
            <a:pPr lvl="1"/>
            <a:r>
              <a:rPr lang="hu-HU"/>
              <a:t>Nem éri meg.</a:t>
            </a:r>
          </a:p>
          <a:p>
            <a:r>
              <a:rPr lang="hu-HU"/>
              <a:t>Viszont:</a:t>
            </a:r>
          </a:p>
          <a:p>
            <a:pPr lvl="1"/>
            <a:r>
              <a:rPr lang="hu-HU"/>
              <a:t>Újabb blokkok jobban támadhatók</a:t>
            </a:r>
          </a:p>
          <a:p>
            <a:pPr lvl="1"/>
            <a:r>
              <a:rPr lang="hu-HU"/>
              <a:t>Több blokkot érdemes várni az utalás ellenszolgáltatása előtt (postázás előtt)</a:t>
            </a:r>
          </a:p>
          <a:p>
            <a:pPr lvl="2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kérdések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Honnan jön a </a:t>
            </a:r>
            <a:r>
              <a:rPr lang="hu-HU" dirty="0" err="1"/>
              <a:t>bitcoin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Bányászat</a:t>
            </a:r>
          </a:p>
          <a:p>
            <a:pPr lvl="2"/>
            <a:r>
              <a:rPr lang="hu-HU"/>
              <a:t>2020. május 11-én 6,25 BTC-re csökkent 12,5 BTC-ról</a:t>
            </a:r>
          </a:p>
          <a:p>
            <a:pPr lvl="2"/>
            <a:r>
              <a:rPr lang="hu-HU"/>
              <a:t>2024. április 19-én 3,125 BTC-re csökkent 6,25 BTC-ről</a:t>
            </a:r>
          </a:p>
          <a:p>
            <a:pPr lvl="2"/>
            <a:r>
              <a:rPr lang="hu-HU"/>
              <a:t>Feleződik négyévente</a:t>
            </a:r>
            <a:endParaRPr lang="hu-HU" dirty="0"/>
          </a:p>
          <a:p>
            <a:pPr lvl="2"/>
            <a:r>
              <a:rPr lang="hu-HU"/>
              <a:t>Előre </a:t>
            </a:r>
            <a:r>
              <a:rPr lang="hu-HU" dirty="0"/>
              <a:t>ismert a forgalomban lévő BTC-k maximális mennyisége</a:t>
            </a:r>
          </a:p>
          <a:p>
            <a:pPr lvl="1"/>
            <a:r>
              <a:rPr lang="hu-HU" dirty="0"/>
              <a:t>Tranzakciós díjak</a:t>
            </a:r>
          </a:p>
          <a:p>
            <a:pPr lvl="2"/>
            <a:r>
              <a:rPr lang="hu-HU"/>
              <a:t>Jelenleg többet </a:t>
            </a:r>
            <a:r>
              <a:rPr lang="hu-HU" dirty="0"/>
              <a:t>ér a nyeremény</a:t>
            </a:r>
          </a:p>
          <a:p>
            <a:pPr lvl="2"/>
            <a:r>
              <a:rPr lang="hu-HU"/>
              <a:t>Bányászok kapják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kérdések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Mi értelme a bányászjutalomnak?</a:t>
            </a:r>
          </a:p>
          <a:p>
            <a:pPr lvl="1"/>
            <a:r>
              <a:rPr lang="hu-HU"/>
              <a:t>Nem „nyomtatott pénz”, mivel munka van mögötte.</a:t>
            </a:r>
          </a:p>
          <a:p>
            <a:pPr lvl="1"/>
            <a:r>
              <a:rPr lang="hu-HU"/>
              <a:t>Elrettentő erő a csalástól</a:t>
            </a:r>
          </a:p>
          <a:p>
            <a:r>
              <a:rPr lang="hu-HU"/>
              <a:t>Mi fán terem a bánya?</a:t>
            </a:r>
          </a:p>
          <a:p>
            <a:pPr lvl="1"/>
            <a:r>
              <a:rPr lang="hu-HU"/>
              <a:t>„Haverom azt mondja, bányászik” Komolyan mondta? Felépített egy saját bányászerőművet? Honnan van ennyi pénze? Hol éri meg? Egyedül számol ki blokkokat? Egyedül nyer 3,125 BTC-t? </a:t>
            </a:r>
            <a:r>
              <a:rPr lang="hu-HU">
                <a:sym typeface="Wingdings" panose="05000000000000000000" pitchFamily="2" charset="2"/>
              </a:rPr>
              <a:t> </a:t>
            </a:r>
            <a:r>
              <a:rPr lang="hu-HU"/>
              <a:t>NEM( valószínű)!</a:t>
            </a:r>
          </a:p>
          <a:p>
            <a:pPr lvl="1"/>
            <a:r>
              <a:rPr lang="hu-HU"/>
              <a:t>Mining pool – lehet csatlakozni, teljesítménnyel hozzájárulni. Befektetett munka arányában részesülünk a jutalomból.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 </a:t>
            </a:r>
            <a:r>
              <a:rPr lang="hu-HU" dirty="0" err="1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Hadoop</a:t>
            </a:r>
            <a:r>
              <a:rPr lang="hu-HU" dirty="0"/>
              <a:t> – nagy adatmennyiségek tárolására és kezelésére használt </a:t>
            </a:r>
            <a:r>
              <a:rPr lang="hu-HU" dirty="0" err="1"/>
              <a:t>noSQL</a:t>
            </a:r>
            <a:r>
              <a:rPr lang="hu-HU" dirty="0"/>
              <a:t> rendszer</a:t>
            </a:r>
          </a:p>
          <a:p>
            <a:r>
              <a:rPr lang="hu-HU" dirty="0"/>
              <a:t>Adattárolás </a:t>
            </a:r>
            <a:r>
              <a:rPr lang="hu-HU" dirty="0" err="1"/>
              <a:t>struktúrálatlan</a:t>
            </a:r>
            <a:endParaRPr lang="hu-HU" dirty="0"/>
          </a:p>
          <a:p>
            <a:r>
              <a:rPr lang="hu-HU" dirty="0"/>
              <a:t>Lekérdezés</a:t>
            </a:r>
          </a:p>
          <a:p>
            <a:pPr lvl="1"/>
            <a:r>
              <a:rPr lang="hu-HU" dirty="0"/>
              <a:t>Módja: Map-</a:t>
            </a:r>
            <a:r>
              <a:rPr lang="hu-HU" dirty="0" err="1"/>
              <a:t>Reduce</a:t>
            </a:r>
            <a:endParaRPr lang="hu-HU" dirty="0"/>
          </a:p>
          <a:p>
            <a:pPr lvl="1"/>
            <a:r>
              <a:rPr lang="hu-HU"/>
              <a:t>Két függvény (Map és Reduce függvények)</a:t>
            </a:r>
          </a:p>
          <a:p>
            <a:pPr lvl="2"/>
            <a:r>
              <a:rPr lang="hu-HU"/>
              <a:t>Igény </a:t>
            </a:r>
            <a:r>
              <a:rPr lang="hu-HU" dirty="0"/>
              <a:t>szerint szükséges implementálni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kérdések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2927" cy="4351338"/>
          </a:xfrm>
        </p:spPr>
        <p:txBody>
          <a:bodyPr>
            <a:normAutofit/>
          </a:bodyPr>
          <a:lstStyle/>
          <a:p>
            <a:r>
              <a:rPr lang="hu-HU"/>
              <a:t>Hardver</a:t>
            </a:r>
          </a:p>
          <a:p>
            <a:pPr lvl="1"/>
            <a:r>
              <a:rPr lang="hu-HU"/>
              <a:t>Sima PC </a:t>
            </a:r>
            <a:r>
              <a:rPr lang="hu-HU">
                <a:sym typeface="Wingdings" panose="05000000000000000000" pitchFamily="2" charset="2"/>
              </a:rPr>
              <a:t> VGA  célhardver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Top 500 szuperszámítógép kapacitásának 50000-szerese</a:t>
            </a:r>
          </a:p>
          <a:p>
            <a:pPr lvl="2"/>
            <a:r>
              <a:rPr lang="hu-HU">
                <a:sym typeface="Wingdings" panose="05000000000000000000" pitchFamily="2" charset="2"/>
              </a:rPr>
              <a:t>De másra nem használható</a:t>
            </a:r>
          </a:p>
          <a:p>
            <a:pPr lvl="2"/>
            <a:r>
              <a:rPr lang="hu-HU">
                <a:sym typeface="Wingdings" panose="05000000000000000000" pitchFamily="2" charset="2"/>
              </a:rPr>
              <a:t>Teljesíménymérő – Exahash/sec</a:t>
            </a:r>
            <a:endParaRPr lang="hu-H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40" y="1500017"/>
            <a:ext cx="5914115" cy="4415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4276000"/>
            <a:ext cx="3879273" cy="21836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Hol termett az első </a:t>
            </a:r>
            <a:r>
              <a:rPr lang="hu-HU" dirty="0" err="1"/>
              <a:t>Bitcoin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/>
          <a:lstStyle/>
          <a:p>
            <a:r>
              <a:rPr lang="hu-HU"/>
              <a:t>Genesis block</a:t>
            </a:r>
          </a:p>
          <a:p>
            <a:pPr lvl="1"/>
            <a:r>
              <a:rPr lang="hu-HU"/>
              <a:t>2009. jan. 3-i Times címlap szalagcímét tartalmazta</a:t>
            </a:r>
          </a:p>
          <a:p>
            <a:pPr lvl="1"/>
            <a:r>
              <a:rPr lang="hu-HU"/>
              <a:t>50 BTC-s jutalom a </a:t>
            </a:r>
            <a:r>
              <a:rPr lang="en-US"/>
              <a:t>1A1zP1eP5QGefi2DMPTfTL5SLmv7DivfNa</a:t>
            </a:r>
            <a:r>
              <a:rPr lang="hu-HU"/>
              <a:t> címre 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7" y="3153495"/>
            <a:ext cx="5708073" cy="2921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72" y="3203509"/>
            <a:ext cx="2154293" cy="28716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7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Nyitott problémák – No Free Lunch (NFLT)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796861" cy="4267748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Skálázhatóság</a:t>
            </a:r>
          </a:p>
          <a:p>
            <a:pPr lvl="1"/>
            <a:r>
              <a:rPr lang="hu-HU" dirty="0"/>
              <a:t>Új belépőkkel tranzakciók száma nő</a:t>
            </a:r>
          </a:p>
          <a:p>
            <a:pPr lvl="1"/>
            <a:r>
              <a:rPr lang="hu-HU" dirty="0"/>
              <a:t>Főkönyv mérete elszabadulhat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endParaRPr lang="hu-HU" dirty="0"/>
          </a:p>
          <a:p>
            <a:r>
              <a:rPr lang="hu-HU" dirty="0"/>
              <a:t>Méret</a:t>
            </a:r>
          </a:p>
          <a:p>
            <a:pPr lvl="1"/>
            <a:r>
              <a:rPr lang="hu-HU" dirty="0"/>
              <a:t>150 – 300 GB szabad hely kell jelenleg</a:t>
            </a:r>
          </a:p>
          <a:p>
            <a:pPr lvl="1"/>
            <a:r>
              <a:rPr lang="hu-HU" dirty="0"/>
              <a:t>2018. március 18-án 161371 MB</a:t>
            </a:r>
          </a:p>
          <a:p>
            <a:pPr lvl="1"/>
            <a:r>
              <a:rPr lang="hu-HU" dirty="0"/>
              <a:t>2019. szept. végén 242,39 GB</a:t>
            </a:r>
          </a:p>
          <a:p>
            <a:pPr lvl="1"/>
            <a:r>
              <a:rPr lang="hu-HU" dirty="0"/>
              <a:t>2020. április 26-án ~ </a:t>
            </a:r>
            <a:r>
              <a:rPr lang="hu-HU"/>
              <a:t>270 GB</a:t>
            </a:r>
          </a:p>
          <a:p>
            <a:pPr lvl="1"/>
            <a:r>
              <a:rPr lang="hu-HU"/>
              <a:t>2021. április 13-án 331,07 GB</a:t>
            </a:r>
          </a:p>
          <a:p>
            <a:pPr lvl="1"/>
            <a:r>
              <a:rPr lang="hu-HU"/>
              <a:t>2022. április 22-én 402,08 GB</a:t>
            </a:r>
          </a:p>
          <a:p>
            <a:pPr lvl="1"/>
            <a:r>
              <a:rPr lang="hu-HU"/>
              <a:t>2023. május 8-án 478,91 GB</a:t>
            </a:r>
          </a:p>
          <a:p>
            <a:pPr lvl="1"/>
            <a:r>
              <a:rPr lang="hu-HU"/>
              <a:t>2024. április 21-én 566,78 GB</a:t>
            </a:r>
          </a:p>
          <a:p>
            <a:pPr lvl="1"/>
            <a:r>
              <a:rPr lang="hu-HU">
                <a:hlinkClick r:id="rId3"/>
              </a:rPr>
              <a:t>https</a:t>
            </a:r>
            <a:r>
              <a:rPr lang="hu-HU" dirty="0">
                <a:hlinkClick r:id="rId3"/>
              </a:rPr>
              <a:t>://bitcoin.org/en/bitcoin-core/features/</a:t>
            </a:r>
            <a:br>
              <a:rPr lang="hu-HU">
                <a:hlinkClick r:id="rId3"/>
              </a:rPr>
            </a:br>
            <a:r>
              <a:rPr lang="hu-HU">
                <a:hlinkClick r:id="rId3"/>
              </a:rPr>
              <a:t>requirements</a:t>
            </a:r>
            <a:endParaRPr lang="hu-HU"/>
          </a:p>
          <a:p>
            <a:pPr lvl="1"/>
            <a:r>
              <a:rPr lang="en-US">
                <a:hlinkClick r:id="rId4"/>
              </a:rPr>
              <a:t>Bitcoin Blockchain Size (ycharts.com)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788" y="1434298"/>
            <a:ext cx="6911653" cy="3046426"/>
          </a:xfrm>
          <a:prstGeom prst="rect">
            <a:avLst/>
          </a:prstGeom>
        </p:spPr>
      </p:pic>
      <p:pic>
        <p:nvPicPr>
          <p:cNvPr id="1026" name="Picture 2" descr="Bitcoin cryptocurrency with smokestack coming out 2x1">
            <a:extLst>
              <a:ext uri="{FF2B5EF4-FFF2-40B4-BE49-F238E27FC236}">
                <a16:creationId xmlns:a16="http://schemas.microsoft.com/office/drawing/2014/main" id="{E0D0A7B2-0B42-4E0B-9DA0-D3C41EC2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12" y="4779623"/>
            <a:ext cx="4030629" cy="20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91B7E-CC37-F9C7-3C8B-ACCA61AA4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2793" y="2077193"/>
            <a:ext cx="3977979" cy="8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32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Nyitott problémák – No Free Lunch (NFLT)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725917" cy="4969314"/>
          </a:xfrm>
        </p:spPr>
        <p:txBody>
          <a:bodyPr>
            <a:normAutofit fontScale="70000" lnSpcReduction="20000"/>
          </a:bodyPr>
          <a:lstStyle/>
          <a:p>
            <a:r>
              <a:rPr lang="hu-HU"/>
              <a:t>Tőzsdei sebezhetőség</a:t>
            </a:r>
          </a:p>
          <a:p>
            <a:pPr lvl="1"/>
            <a:r>
              <a:rPr lang="hu-HU"/>
              <a:t>2018 </a:t>
            </a:r>
            <a:r>
              <a:rPr lang="hu-HU" dirty="0"/>
              <a:t>eleje </a:t>
            </a:r>
            <a:r>
              <a:rPr lang="hu-HU"/>
              <a:t>– árfolyamfeleződés</a:t>
            </a:r>
          </a:p>
          <a:p>
            <a:pPr lvl="1"/>
            <a:r>
              <a:rPr lang="hu-HU"/>
              <a:t>2020 ősz- 2021 tavasza - árfolyamötszöröződés</a:t>
            </a:r>
            <a:endParaRPr lang="hu-HU" dirty="0"/>
          </a:p>
          <a:p>
            <a:pPr lvl="1"/>
            <a:r>
              <a:rPr lang="hu-HU" dirty="0"/>
              <a:t>„bizalom…” a BTC-</a:t>
            </a:r>
            <a:r>
              <a:rPr lang="hu-HU" dirty="0" err="1"/>
              <a:t>ben</a:t>
            </a:r>
            <a:endParaRPr lang="hu-HU" dirty="0"/>
          </a:p>
          <a:p>
            <a:r>
              <a:rPr lang="hu-HU" dirty="0"/>
              <a:t>Az anonimitás olykor hátrány</a:t>
            </a:r>
          </a:p>
          <a:p>
            <a:pPr lvl="1"/>
            <a:r>
              <a:rPr lang="hu-HU" dirty="0"/>
              <a:t>Terrorszervezetek kedvelt fizetőeszköze</a:t>
            </a:r>
            <a:endParaRPr lang="hu-HU" dirty="0">
              <a:hlinkClick r:id="rId3"/>
            </a:endParaRPr>
          </a:p>
          <a:p>
            <a:r>
              <a:rPr lang="hu-HU" dirty="0"/>
              <a:t>Egy </a:t>
            </a:r>
            <a:r>
              <a:rPr lang="hu-HU"/>
              <a:t>megoldás a méretproblémára – </a:t>
            </a:r>
            <a:r>
              <a:rPr lang="hu-HU" dirty="0" err="1"/>
              <a:t>Pruning</a:t>
            </a:r>
            <a:endParaRPr lang="hu-HU" dirty="0"/>
          </a:p>
          <a:p>
            <a:pPr lvl="1"/>
            <a:r>
              <a:rPr lang="hu-HU" dirty="0">
                <a:hlinkClick r:id="rId4"/>
              </a:rPr>
              <a:t>https://steemit.com/bitcoin/@</a:t>
            </a:r>
            <a:r>
              <a:rPr lang="hu-HU">
                <a:hlinkClick r:id="rId4"/>
              </a:rPr>
              <a:t>sweecee/</a:t>
            </a:r>
            <a:br>
              <a:rPr lang="hu-HU">
                <a:hlinkClick r:id="rId4"/>
              </a:rPr>
            </a:br>
            <a:r>
              <a:rPr lang="hu-HU">
                <a:hlinkClick r:id="rId4"/>
              </a:rPr>
              <a:t>how-to-lower-bitcoin-and-other-cryptos-</a:t>
            </a:r>
            <a:br>
              <a:rPr lang="hu-HU">
                <a:hlinkClick r:id="rId4"/>
              </a:rPr>
            </a:br>
            <a:r>
              <a:rPr lang="hu-HU">
                <a:hlinkClick r:id="rId4"/>
              </a:rPr>
              <a:t>disk-space-by-using-pruning-command</a:t>
            </a:r>
            <a:endParaRPr lang="hu-HU"/>
          </a:p>
          <a:p>
            <a:r>
              <a:rPr lang="hu-HU"/>
              <a:t>Irdatlan környezetterhelés</a:t>
            </a:r>
          </a:p>
          <a:p>
            <a:pPr lvl="1"/>
            <a:r>
              <a:rPr lang="hu-HU"/>
              <a:t>több tízmillió tonna CO2 csak az USÁ-ban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788" y="1434298"/>
            <a:ext cx="6911653" cy="3046426"/>
          </a:xfrm>
          <a:prstGeom prst="rect">
            <a:avLst/>
          </a:prstGeom>
        </p:spPr>
      </p:pic>
      <p:pic>
        <p:nvPicPr>
          <p:cNvPr id="1026" name="Picture 2" descr="Bitcoin cryptocurrency with smokestack coming out 2x1">
            <a:extLst>
              <a:ext uri="{FF2B5EF4-FFF2-40B4-BE49-F238E27FC236}">
                <a16:creationId xmlns:a16="http://schemas.microsoft.com/office/drawing/2014/main" id="{E0D0A7B2-0B42-4E0B-9DA0-D3C41EC2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12" y="4779623"/>
            <a:ext cx="4030629" cy="20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91B7E-CC37-F9C7-3C8B-ACCA61AA4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2793" y="2077193"/>
            <a:ext cx="3977979" cy="8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Map-</a:t>
            </a:r>
            <a:r>
              <a:rPr lang="hu-HU" dirty="0" err="1"/>
              <a:t>Reduce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345816"/>
            <a:ext cx="9291782" cy="54091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Map-</a:t>
            </a:r>
            <a:r>
              <a:rPr lang="hu-HU" dirty="0" err="1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Lépései</a:t>
            </a:r>
          </a:p>
          <a:p>
            <a:r>
              <a:rPr lang="hu-HU" dirty="0"/>
              <a:t>Adathalmaz szétszórása mapperek között</a:t>
            </a:r>
          </a:p>
          <a:p>
            <a:r>
              <a:rPr lang="hu-HU" dirty="0"/>
              <a:t>Mapperek</a:t>
            </a:r>
          </a:p>
          <a:p>
            <a:pPr lvl="1"/>
            <a:r>
              <a:rPr lang="hu-HU" dirty="0"/>
              <a:t>Map: adatelemek csomópontokhoz rendelése és feldolgozása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részeredmény</a:t>
            </a:r>
            <a:r>
              <a:rPr lang="hu-HU">
                <a:sym typeface="Wingdings" panose="05000000000000000000" pitchFamily="2" charset="2"/>
              </a:rPr>
              <a:t>, (kulcs, érték) </a:t>
            </a:r>
            <a:r>
              <a:rPr lang="hu-HU" dirty="0">
                <a:sym typeface="Wingdings" panose="05000000000000000000" pitchFamily="2" charset="2"/>
              </a:rPr>
              <a:t>párok</a:t>
            </a:r>
          </a:p>
          <a:p>
            <a:r>
              <a:rPr lang="hu-HU" dirty="0">
                <a:sym typeface="Wingdings" panose="05000000000000000000" pitchFamily="2" charset="2"/>
              </a:rPr>
              <a:t>Azonos kulcsú elemek azonos </a:t>
            </a:r>
            <a:r>
              <a:rPr lang="hu-HU" dirty="0" err="1">
                <a:sym typeface="Wingdings" panose="05000000000000000000" pitchFamily="2" charset="2"/>
              </a:rPr>
              <a:t>reducer-hez</a:t>
            </a:r>
            <a:endParaRPr lang="hu-HU" dirty="0"/>
          </a:p>
          <a:p>
            <a:r>
              <a:rPr lang="hu-HU" dirty="0" err="1"/>
              <a:t>Reducerek</a:t>
            </a:r>
            <a:endParaRPr lang="hu-HU" dirty="0"/>
          </a:p>
          <a:p>
            <a:pPr lvl="1"/>
            <a:r>
              <a:rPr lang="hu-HU" dirty="0" err="1"/>
              <a:t>Reduce</a:t>
            </a:r>
            <a:r>
              <a:rPr lang="hu-HU" dirty="0"/>
              <a:t>: csomópontok részeredményeinek feldolgozása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végeredmény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Map-</a:t>
            </a:r>
            <a:r>
              <a:rPr lang="hu-HU" dirty="0" err="1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Példák:</a:t>
            </a:r>
          </a:p>
          <a:p>
            <a:pPr lvl="1"/>
            <a:r>
              <a:rPr lang="hu-HU" dirty="0"/>
              <a:t>Szavak </a:t>
            </a:r>
            <a:r>
              <a:rPr lang="hu-HU"/>
              <a:t>megszámolása szövegben</a:t>
            </a:r>
          </a:p>
          <a:p>
            <a:pPr lvl="2"/>
            <a:r>
              <a:rPr lang="hu-HU"/>
              <a:t>Szöveg random feldarabolása mapperek között</a:t>
            </a:r>
          </a:p>
          <a:p>
            <a:pPr lvl="2"/>
            <a:r>
              <a:rPr lang="hu-HU"/>
              <a:t>Minden mapper előállít (szó, darabszám) párokat minden olvasott szóhoz</a:t>
            </a:r>
          </a:p>
          <a:p>
            <a:pPr lvl="2"/>
            <a:r>
              <a:rPr lang="hu-HU"/>
              <a:t>Minden mapper szó, mint kulcs alapján szortíroz a Reducerek között</a:t>
            </a:r>
          </a:p>
          <a:p>
            <a:pPr lvl="3"/>
            <a:r>
              <a:rPr lang="hu-HU"/>
              <a:t>kutya </a:t>
            </a:r>
            <a:r>
              <a:rPr lang="hu-HU">
                <a:sym typeface="Wingdings" panose="05000000000000000000" pitchFamily="2" charset="2"/>
              </a:rPr>
              <a:t> 1. reducer, macska  2. reducer, teknősbéka  3. reducer</a:t>
            </a:r>
          </a:p>
          <a:p>
            <a:pPr lvl="2"/>
            <a:r>
              <a:rPr lang="hu-HU">
                <a:sym typeface="Wingdings" panose="05000000000000000000" pitchFamily="2" charset="2"/>
              </a:rPr>
              <a:t>Minden reducer kap egy adott szóhoz több darabszámot, amiket összead</a:t>
            </a:r>
          </a:p>
          <a:p>
            <a:pPr lvl="3"/>
            <a:r>
              <a:rPr lang="hu-HU">
                <a:sym typeface="Wingdings" panose="05000000000000000000" pitchFamily="2" charset="2"/>
              </a:rPr>
              <a:t>Pl. 1. reducer: (kutya, 3), (kutya, 4), (kutya, 2)  (kutya, 9) az eredmény egy része</a:t>
            </a:r>
            <a:endParaRPr lang="hu-HU" dirty="0"/>
          </a:p>
          <a:p>
            <a:pPr lvl="1"/>
            <a:r>
              <a:rPr lang="hu-HU" dirty="0"/>
              <a:t>Adott nevű emberek átlagéletkorának kiszámolása</a:t>
            </a:r>
          </a:p>
          <a:p>
            <a:pPr lvl="1"/>
            <a:r>
              <a:rPr lang="hu-HU" dirty="0"/>
              <a:t>Szórás kiszámolása</a:t>
            </a:r>
          </a:p>
          <a:p>
            <a:pPr lvl="1"/>
            <a:r>
              <a:rPr lang="hu-HU" dirty="0"/>
              <a:t>Havi legmagasabb hőmérséklet megtalálása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Blockchain és Bitcoin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4351338"/>
          </a:xfrm>
        </p:spPr>
        <p:txBody>
          <a:bodyPr>
            <a:normAutofit fontScale="92500" lnSpcReduction="10000"/>
          </a:bodyPr>
          <a:lstStyle/>
          <a:p>
            <a:r>
              <a:rPr lang="hu-HU"/>
              <a:t>Blockchain</a:t>
            </a:r>
          </a:p>
          <a:p>
            <a:pPr lvl="1"/>
            <a:r>
              <a:rPr lang="hu-HU"/>
              <a:t>Adattárolási technológia</a:t>
            </a:r>
          </a:p>
          <a:p>
            <a:pPr lvl="1"/>
            <a:r>
              <a:rPr lang="hu-HU"/>
              <a:t>Teljesen elosztott - egyenrangú felek</a:t>
            </a:r>
          </a:p>
          <a:p>
            <a:pPr lvl="1"/>
            <a:r>
              <a:rPr lang="hu-HU"/>
              <a:t>Biztonsági kérdéseket is kezel</a:t>
            </a:r>
          </a:p>
          <a:p>
            <a:r>
              <a:rPr lang="hu-HU"/>
              <a:t>Bitcoin</a:t>
            </a:r>
          </a:p>
          <a:p>
            <a:pPr lvl="1"/>
            <a:r>
              <a:rPr lang="hu-HU"/>
              <a:t>Blockchain fő használati területe</a:t>
            </a:r>
          </a:p>
          <a:p>
            <a:r>
              <a:rPr lang="hu-HU"/>
              <a:t>Bitcoin vs Blockchain</a:t>
            </a:r>
          </a:p>
          <a:p>
            <a:pPr lvl="1"/>
            <a:r>
              <a:rPr lang="hu-HU"/>
              <a:t>Bitcoin – kriptovaluta</a:t>
            </a:r>
          </a:p>
          <a:p>
            <a:pPr lvl="2"/>
            <a:r>
              <a:rPr lang="hu-HU"/>
              <a:t>Vehető, bányászható</a:t>
            </a:r>
          </a:p>
          <a:p>
            <a:pPr lvl="1"/>
            <a:r>
              <a:rPr lang="hu-HU"/>
              <a:t>Blockchain – mögöttes tárolási technológia</a:t>
            </a:r>
          </a:p>
          <a:p>
            <a:pPr lvl="2"/>
            <a:r>
              <a:rPr lang="hu-HU"/>
              <a:t>A Bitcoin átutalását teszi lehetővé A-ból B-be </a:t>
            </a:r>
          </a:p>
          <a:p>
            <a:pPr lvl="1"/>
            <a:r>
              <a:rPr lang="hu-HU"/>
              <a:t>Nem összekeverendő!</a:t>
            </a:r>
          </a:p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390" y="1690688"/>
            <a:ext cx="4713410" cy="26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Bitcoin</a:t>
            </a:r>
            <a:r>
              <a:rPr lang="hu-HU"/>
              <a:t> motivációja – utalás sebessége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Belföldön</a:t>
            </a:r>
          </a:p>
          <a:p>
            <a:pPr lvl="1"/>
            <a:r>
              <a:rPr lang="hu-HU"/>
              <a:t>Van, hogy lassú</a:t>
            </a:r>
          </a:p>
          <a:p>
            <a:r>
              <a:rPr lang="hu-HU"/>
              <a:t>Pénz </a:t>
            </a:r>
            <a:r>
              <a:rPr lang="hu-HU" dirty="0"/>
              <a:t>átvitele Magyarországról </a:t>
            </a:r>
            <a:r>
              <a:rPr lang="hu-HU"/>
              <a:t>Új-Zélandra?</a:t>
            </a:r>
          </a:p>
          <a:p>
            <a:pPr lvl="1"/>
            <a:r>
              <a:rPr lang="hu-HU"/>
              <a:t>Nemzetközi utalásnál még lassabb</a:t>
            </a:r>
          </a:p>
          <a:p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72" y="3841007"/>
            <a:ext cx="3939656" cy="2335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1824"/>
            <a:ext cx="2454322" cy="2454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99478" y="3781824"/>
            <a:ext cx="2454322" cy="245432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3292522" y="5008985"/>
            <a:ext cx="833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3"/>
          </p:cNvCxnSpPr>
          <p:nvPr/>
        </p:nvCxnSpPr>
        <p:spPr>
          <a:xfrm>
            <a:off x="8065828" y="5008985"/>
            <a:ext cx="833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Bitcoin</a:t>
            </a:r>
            <a:r>
              <a:rPr lang="hu-HU" dirty="0"/>
              <a:t> motivációja </a:t>
            </a:r>
            <a:r>
              <a:rPr lang="hu-HU"/>
              <a:t>– a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Jelenlegi átutalás – közvetítővel (</a:t>
            </a:r>
            <a:r>
              <a:rPr lang="hu-HU"/>
              <a:t>bank)</a:t>
            </a:r>
          </a:p>
          <a:p>
            <a:r>
              <a:rPr lang="hu-HU"/>
              <a:t>Problémák</a:t>
            </a:r>
            <a:r>
              <a:rPr lang="hu-HU">
                <a:solidFill>
                  <a:srgbClr val="FF0000"/>
                </a:solidFill>
              </a:rPr>
              <a:t>?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/>
              <a:t>Bizalom a köztes szereplőben</a:t>
            </a:r>
          </a:p>
          <a:p>
            <a:pPr lvl="1"/>
            <a:r>
              <a:rPr lang="hu-HU" dirty="0"/>
              <a:t>Drága – Jutalom a köztes szereplőnek ($$$)</a:t>
            </a:r>
          </a:p>
          <a:p>
            <a:pPr lvl="1"/>
            <a:r>
              <a:rPr lang="hu-HU" dirty="0"/>
              <a:t>Centralizált - </a:t>
            </a:r>
            <a:r>
              <a:rPr lang="hu-HU" dirty="0" err="1"/>
              <a:t>SPOF</a:t>
            </a:r>
            <a:endParaRPr lang="hu-HU" dirty="0"/>
          </a:p>
          <a:p>
            <a:pPr lvl="1"/>
            <a:r>
              <a:rPr lang="hu-HU" dirty="0"/>
              <a:t>Támadható – POS terminál - ügyféladatok</a:t>
            </a:r>
          </a:p>
          <a:p>
            <a:pPr lvl="1"/>
            <a:r>
              <a:rPr lang="hu-HU"/>
              <a:t>Mi </a:t>
            </a:r>
            <a:r>
              <a:rPr lang="hu-HU" dirty="0"/>
              <a:t>van, ha kiveszem minden pénzemet?</a:t>
            </a:r>
          </a:p>
          <a:p>
            <a:r>
              <a:rPr lang="hu-HU"/>
              <a:t>Célok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Centralizált </a:t>
            </a:r>
            <a:r>
              <a:rPr lang="hu-HU" dirty="0"/>
              <a:t>helyett legyen elosztott!</a:t>
            </a:r>
          </a:p>
          <a:p>
            <a:pPr lvl="1"/>
            <a:r>
              <a:rPr lang="hu-HU" dirty="0"/>
              <a:t>Ne legyen köztes szereplő!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47" y="1825625"/>
            <a:ext cx="2390228" cy="38040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9D426E43A68B498ACBF08D1B0B7CED" ma:contentTypeVersion="18" ma:contentTypeDescription="Skapa ett nytt dokument." ma:contentTypeScope="" ma:versionID="c600991fd7107f7a6d3a936f672cfbd5">
  <xsd:schema xmlns:xsd="http://www.w3.org/2001/XMLSchema" xmlns:xs="http://www.w3.org/2001/XMLSchema" xmlns:p="http://schemas.microsoft.com/office/2006/metadata/properties" xmlns:ns3="eed11b0a-ae69-48dc-8dc8-a4aa162ce239" xmlns:ns4="84eb86b9-b7a2-46e0-97ec-65a278cf5f15" targetNamespace="http://schemas.microsoft.com/office/2006/metadata/properties" ma:root="true" ma:fieldsID="c817765d83ac2d78a34f2bcecc306da4" ns3:_="" ns4:_="">
    <xsd:import namespace="eed11b0a-ae69-48dc-8dc8-a4aa162ce239"/>
    <xsd:import namespace="84eb86b9-b7a2-46e0-97ec-65a278cf5f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11b0a-ae69-48dc-8dc8-a4aa162ce2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Delar tips,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b86b9-b7a2-46e0-97ec-65a278cf5f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eb86b9-b7a2-46e0-97ec-65a278cf5f15" xsi:nil="true"/>
  </documentManagement>
</p:properties>
</file>

<file path=customXml/itemProps1.xml><?xml version="1.0" encoding="utf-8"?>
<ds:datastoreItem xmlns:ds="http://schemas.openxmlformats.org/officeDocument/2006/customXml" ds:itemID="{22988AC4-41BB-47FC-8F37-974E13F56B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d11b0a-ae69-48dc-8dc8-a4aa162ce239"/>
    <ds:schemaRef ds:uri="84eb86b9-b7a2-46e0-97ec-65a278cf5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A1DBF6-E758-4046-8C49-3C603FD2A9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8A6664-9AB6-4B6D-A8DD-3377A10FA6EE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ed11b0a-ae69-48dc-8dc8-a4aa162ce239"/>
    <ds:schemaRef ds:uri="84eb86b9-b7a2-46e0-97ec-65a278cf5f1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1976</Words>
  <Application>Microsoft Office PowerPoint</Application>
  <PresentationFormat>Widescreen</PresentationFormat>
  <Paragraphs>427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Elosztott működésű adatbázisok kihívásai</vt:lpstr>
      <vt:lpstr>Alapprobléma</vt:lpstr>
      <vt:lpstr>Map reduce</vt:lpstr>
      <vt:lpstr>Map-Reduce</vt:lpstr>
      <vt:lpstr>Map-Reduce</vt:lpstr>
      <vt:lpstr>Map-Reduce</vt:lpstr>
      <vt:lpstr>Blockchain és Bitcoin</vt:lpstr>
      <vt:lpstr>Bitcoin motivációja – utalás sebessége</vt:lpstr>
      <vt:lpstr>Bitcoin motivációja – a bank</vt:lpstr>
      <vt:lpstr>Bitcoin alapötlete</vt:lpstr>
      <vt:lpstr>Főkönyv - példa</vt:lpstr>
      <vt:lpstr>Privacy</vt:lpstr>
      <vt:lpstr>Támadás</vt:lpstr>
      <vt:lpstr>Megoldás – digitális aláírás</vt:lpstr>
      <vt:lpstr>Van-e rá pénzem?</vt:lpstr>
      <vt:lpstr>Probléma – dupla fedezet</vt:lpstr>
      <vt:lpstr>Támadás – kétszeri költés</vt:lpstr>
      <vt:lpstr>Támadás – kétszeri költés</vt:lpstr>
      <vt:lpstr>Támadás – kétszeri költés</vt:lpstr>
      <vt:lpstr>Globális sorrendezés – Blockchain</vt:lpstr>
      <vt:lpstr>Globális sorrendezés – Blockchain</vt:lpstr>
      <vt:lpstr>Blokklétrehozás ára – proof of work</vt:lpstr>
      <vt:lpstr>Blokklétrehozás ára – proof of work</vt:lpstr>
      <vt:lpstr>Hash funkciói</vt:lpstr>
      <vt:lpstr>Probléma – több blokkzárás egyszerre</vt:lpstr>
      <vt:lpstr>Támádás – kétszeri költés – ismét</vt:lpstr>
      <vt:lpstr>Támadás – kétszeri költés – ismét</vt:lpstr>
      <vt:lpstr>Záró kérdések</vt:lpstr>
      <vt:lpstr>Záró kérdések</vt:lpstr>
      <vt:lpstr>Záró kérdések</vt:lpstr>
      <vt:lpstr>Hol termett az első Bitcoin?</vt:lpstr>
      <vt:lpstr>Nyitott problémák – No Free Lunch (NFLT)</vt:lpstr>
      <vt:lpstr>Nyitott problémák – No Free Lunch (NFLT)</vt:lpstr>
    </vt:vector>
  </TitlesOfParts>
  <Company>Sigma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és Bitcoin</dc:title>
  <dc:creator>Levente Erős</dc:creator>
  <cp:lastModifiedBy>Levente Erős</cp:lastModifiedBy>
  <cp:revision>239</cp:revision>
  <dcterms:created xsi:type="dcterms:W3CDTF">2018-02-17T07:06:32Z</dcterms:created>
  <dcterms:modified xsi:type="dcterms:W3CDTF">2024-04-22T09:04:07Z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0x010100E09D426E43A68B498ACBF08D1B0B7CED</vt:lpwstr>
  </property>
</Properties>
</file>