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35"/>
  </p:notesMasterIdLst>
  <p:sldIdLst>
    <p:sldId id="256" r:id="rId2"/>
    <p:sldId id="258" r:id="rId3"/>
    <p:sldId id="324" r:id="rId4"/>
    <p:sldId id="259" r:id="rId5"/>
    <p:sldId id="260" r:id="rId6"/>
    <p:sldId id="261" r:id="rId7"/>
    <p:sldId id="262" r:id="rId8"/>
    <p:sldId id="263" r:id="rId9"/>
    <p:sldId id="264" r:id="rId10"/>
    <p:sldId id="266" r:id="rId11"/>
    <p:sldId id="268" r:id="rId12"/>
    <p:sldId id="269" r:id="rId13"/>
    <p:sldId id="270" r:id="rId14"/>
    <p:sldId id="307" r:id="rId15"/>
    <p:sldId id="322" r:id="rId16"/>
    <p:sldId id="323" r:id="rId17"/>
    <p:sldId id="276" r:id="rId18"/>
    <p:sldId id="271" r:id="rId19"/>
    <p:sldId id="310" r:id="rId20"/>
    <p:sldId id="311" r:id="rId21"/>
    <p:sldId id="275" r:id="rId22"/>
    <p:sldId id="278" r:id="rId23"/>
    <p:sldId id="273" r:id="rId24"/>
    <p:sldId id="316" r:id="rId25"/>
    <p:sldId id="282" r:id="rId26"/>
    <p:sldId id="265" r:id="rId27"/>
    <p:sldId id="272" r:id="rId28"/>
    <p:sldId id="274" r:id="rId29"/>
    <p:sldId id="321" r:id="rId30"/>
    <p:sldId id="283" r:id="rId31"/>
    <p:sldId id="279" r:id="rId32"/>
    <p:sldId id="281" r:id="rId33"/>
    <p:sldId id="325"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ba Almahasneh" initials="R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72" d="100"/>
          <a:sy n="72" d="100"/>
        </p:scale>
        <p:origin x="3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ente Erős" userId="3c09936e-7941-40c2-b4cf-1a7d47bdcd95" providerId="ADAL" clId="{BA0C46D7-DBD0-4394-8452-BA5EDB76E82F}"/>
    <pc:docChg chg="modSld">
      <pc:chgData name="Levente Erős" userId="3c09936e-7941-40c2-b4cf-1a7d47bdcd95" providerId="ADAL" clId="{BA0C46D7-DBD0-4394-8452-BA5EDB76E82F}" dt="2022-09-14T08:50:10.172" v="5" actId="6549"/>
      <pc:docMkLst>
        <pc:docMk/>
      </pc:docMkLst>
      <pc:sldChg chg="modSp mod">
        <pc:chgData name="Levente Erős" userId="3c09936e-7941-40c2-b4cf-1a7d47bdcd95" providerId="ADAL" clId="{BA0C46D7-DBD0-4394-8452-BA5EDB76E82F}" dt="2022-09-14T08:50:10.172" v="5" actId="6549"/>
        <pc:sldMkLst>
          <pc:docMk/>
          <pc:sldMk cId="0" sldId="265"/>
        </pc:sldMkLst>
        <pc:spChg chg="mod">
          <ac:chgData name="Levente Erős" userId="3c09936e-7941-40c2-b4cf-1a7d47bdcd95" providerId="ADAL" clId="{BA0C46D7-DBD0-4394-8452-BA5EDB76E82F}" dt="2022-09-14T08:50:10.172" v="5" actId="6549"/>
          <ac:spMkLst>
            <pc:docMk/>
            <pc:sldMk cId="0" sldId="265"/>
            <ac:spMk id="875" creationId="{00000000-0000-0000-0000-000000000000}"/>
          </ac:spMkLst>
        </pc:spChg>
      </pc:sldChg>
      <pc:sldChg chg="modSp mod">
        <pc:chgData name="Levente Erős" userId="3c09936e-7941-40c2-b4cf-1a7d47bdcd95" providerId="ADAL" clId="{BA0C46D7-DBD0-4394-8452-BA5EDB76E82F}" dt="2022-09-14T08:49:55.055" v="4" actId="20577"/>
        <pc:sldMkLst>
          <pc:docMk/>
          <pc:sldMk cId="0" sldId="273"/>
        </pc:sldMkLst>
        <pc:spChg chg="mod">
          <ac:chgData name="Levente Erős" userId="3c09936e-7941-40c2-b4cf-1a7d47bdcd95" providerId="ADAL" clId="{BA0C46D7-DBD0-4394-8452-BA5EDB76E82F}" dt="2022-09-14T08:49:55.055" v="4" actId="20577"/>
          <ac:spMkLst>
            <pc:docMk/>
            <pc:sldMk cId="0" sldId="273"/>
            <ac:spMk id="5"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2-08-03T16:34:10.572" idx="1">
    <p:pos x="41" y="3137"/>
    <p:text>We mentioned in connection with isa relationships that if A isa B, then the key for A would naturally be the key attributes of B, and those attributes would not appear as attributes of entity set A. Thus, in the previous Example, the key for entity set PLAYERS would most naturally be the attribute ID_NO of EMPLOYEES. Then a player would be uniquely identified by the ID_NO of the employee that is him.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7" name="Shape 787"/>
          <p:cNvSpPr>
            <a:spLocks noGrp="1" noRot="1" noChangeAspect="1"/>
          </p:cNvSpPr>
          <p:nvPr>
            <p:ph type="sldImg"/>
          </p:nvPr>
        </p:nvSpPr>
        <p:spPr>
          <a:xfrm>
            <a:off x="1143000" y="685800"/>
            <a:ext cx="4572000" cy="3429000"/>
          </a:xfrm>
          <a:prstGeom prst="rect">
            <a:avLst/>
          </a:prstGeom>
        </p:spPr>
        <p:txBody>
          <a:bodyPr/>
          <a:lstStyle/>
          <a:p>
            <a:endParaRPr/>
          </a:p>
        </p:txBody>
      </p:sp>
      <p:sp>
        <p:nvSpPr>
          <p:cNvPr id="788" name="Shape 788"/>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Tw Cen MT"/>
      </a:defRPr>
    </a:lvl1pPr>
    <a:lvl2pPr indent="228600" latinLnBrk="0">
      <a:defRPr sz="1200">
        <a:solidFill>
          <a:srgbClr val="FFFFFF"/>
        </a:solidFill>
        <a:latin typeface="+mn-lt"/>
        <a:ea typeface="+mn-ea"/>
        <a:cs typeface="+mn-cs"/>
        <a:sym typeface="Tw Cen MT"/>
      </a:defRPr>
    </a:lvl2pPr>
    <a:lvl3pPr indent="457200" latinLnBrk="0">
      <a:defRPr sz="1200">
        <a:solidFill>
          <a:srgbClr val="FFFFFF"/>
        </a:solidFill>
        <a:latin typeface="+mn-lt"/>
        <a:ea typeface="+mn-ea"/>
        <a:cs typeface="+mn-cs"/>
        <a:sym typeface="Tw Cen MT"/>
      </a:defRPr>
    </a:lvl3pPr>
    <a:lvl4pPr indent="685800" latinLnBrk="0">
      <a:defRPr sz="1200">
        <a:solidFill>
          <a:srgbClr val="FFFFFF"/>
        </a:solidFill>
        <a:latin typeface="+mn-lt"/>
        <a:ea typeface="+mn-ea"/>
        <a:cs typeface="+mn-cs"/>
        <a:sym typeface="Tw Cen MT"/>
      </a:defRPr>
    </a:lvl4pPr>
    <a:lvl5pPr indent="914400" latinLnBrk="0">
      <a:defRPr sz="1200">
        <a:solidFill>
          <a:srgbClr val="FFFFFF"/>
        </a:solidFill>
        <a:latin typeface="+mn-lt"/>
        <a:ea typeface="+mn-ea"/>
        <a:cs typeface="+mn-cs"/>
        <a:sym typeface="Tw Cen MT"/>
      </a:defRPr>
    </a:lvl5pPr>
    <a:lvl6pPr indent="1143000" latinLnBrk="0">
      <a:defRPr sz="1200">
        <a:solidFill>
          <a:srgbClr val="FFFFFF"/>
        </a:solidFill>
        <a:latin typeface="+mn-lt"/>
        <a:ea typeface="+mn-ea"/>
        <a:cs typeface="+mn-cs"/>
        <a:sym typeface="Tw Cen MT"/>
      </a:defRPr>
    </a:lvl6pPr>
    <a:lvl7pPr indent="1371600" latinLnBrk="0">
      <a:defRPr sz="1200">
        <a:solidFill>
          <a:srgbClr val="FFFFFF"/>
        </a:solidFill>
        <a:latin typeface="+mn-lt"/>
        <a:ea typeface="+mn-ea"/>
        <a:cs typeface="+mn-cs"/>
        <a:sym typeface="Tw Cen MT"/>
      </a:defRPr>
    </a:lvl7pPr>
    <a:lvl8pPr indent="1600200" latinLnBrk="0">
      <a:defRPr sz="1200">
        <a:solidFill>
          <a:srgbClr val="FFFFFF"/>
        </a:solidFill>
        <a:latin typeface="+mn-lt"/>
        <a:ea typeface="+mn-ea"/>
        <a:cs typeface="+mn-cs"/>
        <a:sym typeface="Tw Cen MT"/>
      </a:defRPr>
    </a:lvl8pPr>
    <a:lvl9pPr indent="1828800" latinLnBrk="0">
      <a:defRPr sz="1200">
        <a:solidFill>
          <a:srgbClr val="FFFFFF"/>
        </a:solidFill>
        <a:latin typeface="+mn-lt"/>
        <a:ea typeface="+mn-ea"/>
        <a:cs typeface="+mn-cs"/>
        <a:sym typeface="Tw Cen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6090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87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4476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3241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5621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7431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smtClean="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5138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smtClean="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107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27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0766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3403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9/14/2022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9863814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os@db.bme.hu"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mahasnehr@tmit.bme.h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hyperlink" Target="https://www.db.bme.hu/databas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b.bme.hu/databas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mahasnehr@tmit.bme.hu" TargetMode="External"/><Relationship Id="rId2" Type="http://schemas.openxmlformats.org/officeDocument/2006/relationships/hyperlink" Target="mailto:eros@db.bme.hu"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90" name="Title 1"/>
          <p:cNvSpPr txBox="1">
            <a:spLocks noGrp="1"/>
          </p:cNvSpPr>
          <p:nvPr>
            <p:ph type="title"/>
          </p:nvPr>
        </p:nvSpPr>
        <p:spPr>
          <a:prstGeom prst="rect">
            <a:avLst/>
          </a:prstGeom>
        </p:spPr>
        <p:txBody>
          <a:bodyPr/>
          <a:lstStyle>
            <a:lvl1pPr>
              <a:defRPr sz="7000"/>
            </a:lvl1pPr>
          </a:lstStyle>
          <a:p>
            <a:r>
              <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Databases</a:t>
            </a:r>
          </a:p>
        </p:txBody>
      </p:sp>
      <p:sp>
        <p:nvSpPr>
          <p:cNvPr id="791" name="Double-click to edit"/>
          <p:cNvSpPr txBox="1">
            <a:spLocks noGrp="1"/>
          </p:cNvSpPr>
          <p:nvPr>
            <p:ph idx="1"/>
          </p:nvPr>
        </p:nvSpPr>
        <p:spPr>
          <a:prstGeom prst="rect">
            <a:avLst/>
          </a:prstGeo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a:t>Levente</a:t>
            </a:r>
            <a:r>
              <a:rPr lang="en-US" dirty="0"/>
              <a:t> </a:t>
            </a:r>
            <a:r>
              <a:rPr lang="en-US" dirty="0" err="1"/>
              <a:t>Erős</a:t>
            </a:r>
            <a:r>
              <a:rPr lang="en-US" dirty="0"/>
              <a:t> – </a:t>
            </a:r>
            <a:r>
              <a:rPr lang="en-US" u="sng" dirty="0">
                <a:solidFill>
                  <a:srgbClr val="0000FF"/>
                </a:solidFill>
                <a:uFill>
                  <a:solidFill>
                    <a:srgbClr val="0000FF"/>
                  </a:solidFill>
                </a:uFill>
                <a:hlinkClick r:id="rId3"/>
              </a:rPr>
              <a:t>eros@db.bme.hu</a:t>
            </a:r>
            <a:r>
              <a:rPr lang="en-US" dirty="0"/>
              <a:t> </a:t>
            </a:r>
          </a:p>
          <a:p>
            <a:r>
              <a:rPr lang="en-US" dirty="0"/>
              <a:t>Ruba </a:t>
            </a:r>
            <a:r>
              <a:rPr lang="en-US" dirty="0" err="1"/>
              <a:t>AlMahasneh</a:t>
            </a:r>
            <a:r>
              <a:rPr lang="en-US" dirty="0"/>
              <a:t> - </a:t>
            </a:r>
            <a:r>
              <a:rPr lang="en-US" u="sng" dirty="0">
                <a:solidFill>
                  <a:srgbClr val="0000FF"/>
                </a:solidFill>
                <a:uFill>
                  <a:solidFill>
                    <a:srgbClr val="0000FF"/>
                  </a:solidFill>
                </a:uFill>
                <a:hlinkClick r:id="rId4"/>
              </a:rPr>
              <a:t>mahasnehr@tmit.bme.hu</a:t>
            </a:r>
            <a:r>
              <a:rPr lang="en-US" dirty="0"/>
              <a:t> </a:t>
            </a:r>
          </a:p>
          <a:p>
            <a:endParaRPr dirty="0"/>
          </a:p>
        </p:txBody>
      </p:sp>
      <p:pic>
        <p:nvPicPr>
          <p:cNvPr id="3" name="Picture 2"/>
          <p:cNvPicPr>
            <a:picLocks noChangeAspect="1"/>
          </p:cNvPicPr>
          <p:nvPr/>
        </p:nvPicPr>
        <p:blipFill>
          <a:blip r:embed="rId5"/>
          <a:stretch>
            <a:fillRect/>
          </a:stretch>
        </p:blipFill>
        <p:spPr>
          <a:xfrm>
            <a:off x="9077037" y="53975"/>
            <a:ext cx="1866900" cy="1771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7" name="Content Placeholder 2"/>
          <p:cNvSpPr txBox="1">
            <a:spLocks noGrp="1"/>
          </p:cNvSpPr>
          <p:nvPr>
            <p:ph idx="1"/>
          </p:nvPr>
        </p:nvSpPr>
        <p:spPr>
          <a:prstGeom prst="rect">
            <a:avLst/>
          </a:prstGeom>
        </p:spPr>
        <p:txBody>
          <a:bodyPr>
            <a:noAutofit/>
          </a:bodyPr>
          <a:lstStyle/>
          <a:p>
            <a:pPr marL="0" indent="0">
              <a:buNone/>
              <a:defRPr sz="2500"/>
            </a:pPr>
            <a:r>
              <a:rPr lang="en-US" sz="2200" dirty="0">
                <a:latin typeface="Times New Roman" panose="02020603050405020304" pitchFamily="18" charset="0"/>
                <a:cs typeface="Times New Roman" panose="02020603050405020304" pitchFamily="18" charset="0"/>
              </a:rPr>
              <a:t>What is modeling? To model/map a subset of our world in which we want to store data.</a:t>
            </a:r>
          </a:p>
          <a:p>
            <a:pPr marL="457200" indent="-457200">
              <a:buFontTx/>
              <a:buAutoNum type="arabicPeriod"/>
              <a:defRPr sz="2500"/>
            </a:pPr>
            <a:r>
              <a:rPr sz="2200" dirty="0">
                <a:latin typeface="Times New Roman" panose="02020603050405020304" pitchFamily="18" charset="0"/>
                <a:cs typeface="Times New Roman" panose="02020603050405020304" pitchFamily="18" charset="0"/>
              </a:rPr>
              <a:t>Subset of the world</a:t>
            </a:r>
            <a:r>
              <a:rPr lang="en-US" sz="2200" dirty="0">
                <a:latin typeface="Times New Roman" panose="02020603050405020304" pitchFamily="18" charset="0"/>
                <a:cs typeface="Times New Roman" panose="02020603050405020304" pitchFamily="18" charset="0"/>
              </a:rPr>
              <a:t>, why is that beneficial ?</a:t>
            </a:r>
            <a:endParaRPr sz="2200" dirty="0">
              <a:latin typeface="Times New Roman" panose="02020603050405020304" pitchFamily="18" charset="0"/>
              <a:cs typeface="Times New Roman" panose="02020603050405020304" pitchFamily="18" charset="0"/>
            </a:endParaRPr>
          </a:p>
          <a:p>
            <a:pPr marL="457200" indent="-457200">
              <a:buFontTx/>
              <a:buAutoNum type="arabicPeriod"/>
              <a:defRPr sz="2500"/>
            </a:pPr>
            <a:r>
              <a:rPr sz="2200" dirty="0">
                <a:latin typeface="Times New Roman" panose="02020603050405020304" pitchFamily="18" charset="0"/>
                <a:cs typeface="Times New Roman" panose="02020603050405020304" pitchFamily="18" charset="0"/>
              </a:rPr>
              <a:t>Simplify </a:t>
            </a:r>
            <a:r>
              <a:rPr lang="en-US" sz="2200" dirty="0">
                <a:latin typeface="Times New Roman" panose="02020603050405020304" pitchFamily="18" charset="0"/>
                <a:cs typeface="Times New Roman" panose="02020603050405020304" pitchFamily="18" charset="0"/>
              </a:rPr>
              <a:t>(less detailed, manageable)</a:t>
            </a:r>
          </a:p>
          <a:p>
            <a:pPr marL="0" indent="0">
              <a:buNone/>
              <a:defRPr sz="2500"/>
            </a:pPr>
            <a:r>
              <a:rPr lang="en-US" sz="2200" dirty="0">
                <a:latin typeface="Times New Roman" panose="02020603050405020304" pitchFamily="18" charset="0"/>
                <a:cs typeface="Times New Roman" panose="02020603050405020304" pitchFamily="18" charset="0"/>
              </a:rPr>
              <a:t>Two</a:t>
            </a:r>
            <a:r>
              <a:rPr sz="2200" dirty="0">
                <a:latin typeface="Times New Roman" panose="02020603050405020304" pitchFamily="18" charset="0"/>
                <a:cs typeface="Times New Roman" panose="02020603050405020304" pitchFamily="18" charset="0"/>
              </a:rPr>
              <a:t> of the modeling techniques </a:t>
            </a:r>
            <a:r>
              <a:rPr lang="en-US" sz="2200" dirty="0">
                <a:latin typeface="Times New Roman" panose="02020603050405020304" pitchFamily="18" charset="0"/>
                <a:cs typeface="Times New Roman" panose="02020603050405020304" pitchFamily="18" charset="0"/>
              </a:rPr>
              <a:t>are</a:t>
            </a:r>
            <a:r>
              <a:rPr sz="2200" dirty="0">
                <a:latin typeface="Times New Roman" panose="02020603050405020304" pitchFamily="18" charset="0"/>
                <a:cs typeface="Times New Roman" panose="02020603050405020304" pitchFamily="18" charset="0"/>
              </a:rPr>
              <a:t> the ER (entity–relationship) modeling and Relational Data Modeling</a:t>
            </a:r>
            <a:r>
              <a:rPr lang="en-US" sz="2200" dirty="0">
                <a:latin typeface="Times New Roman" panose="02020603050405020304" pitchFamily="18" charset="0"/>
                <a:cs typeface="Times New Roman" panose="02020603050405020304" pitchFamily="18" charset="0"/>
              </a:rPr>
              <a:t>.</a:t>
            </a:r>
          </a:p>
          <a:p>
            <a:pPr marL="0" indent="0">
              <a:buNone/>
              <a:defRPr sz="2500"/>
            </a:pPr>
            <a:r>
              <a:rPr lang="en-US" sz="2200" b="1" dirty="0">
                <a:latin typeface="Times New Roman" panose="02020603050405020304" pitchFamily="18" charset="0"/>
                <a:cs typeface="Times New Roman" panose="02020603050405020304" pitchFamily="18" charset="0"/>
              </a:rPr>
              <a:t>Data model </a:t>
            </a:r>
            <a:r>
              <a:rPr lang="en-US" sz="2200" dirty="0">
                <a:latin typeface="Times New Roman" panose="02020603050405020304" pitchFamily="18" charset="0"/>
                <a:cs typeface="Times New Roman" panose="02020603050405020304" pitchFamily="18" charset="0"/>
              </a:rPr>
              <a:t>is mathematical formalism with two parts: </a:t>
            </a:r>
            <a:r>
              <a:rPr sz="2200" dirty="0">
                <a:latin typeface="Times New Roman" panose="02020603050405020304" pitchFamily="18" charset="0"/>
                <a:cs typeface="Times New Roman" panose="02020603050405020304" pitchFamily="18" charset="0"/>
              </a:rPr>
              <a:t> </a:t>
            </a:r>
          </a:p>
          <a:p>
            <a:pPr marL="457200" indent="-457200">
              <a:buFontTx/>
              <a:buAutoNum type="arabicPeriod"/>
              <a:defRPr sz="2500"/>
            </a:pPr>
            <a:r>
              <a:rPr lang="en-US" sz="2200" dirty="0">
                <a:latin typeface="Times New Roman" panose="02020603050405020304" pitchFamily="18" charset="0"/>
                <a:cs typeface="Times New Roman" panose="02020603050405020304" pitchFamily="18" charset="0"/>
              </a:rPr>
              <a:t>D</a:t>
            </a:r>
            <a:r>
              <a:rPr sz="2200" dirty="0">
                <a:latin typeface="Times New Roman" panose="02020603050405020304" pitchFamily="18" charset="0"/>
                <a:cs typeface="Times New Roman" panose="02020603050405020304" pitchFamily="18" charset="0"/>
              </a:rPr>
              <a:t>escribe </a:t>
            </a:r>
            <a:r>
              <a:rPr lang="en-US" sz="2200"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data and </a:t>
            </a:r>
            <a:r>
              <a:rPr lang="en-US" sz="2200"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connection</a:t>
            </a:r>
            <a:r>
              <a:rPr lang="en-US" sz="2200"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/relationships  between </a:t>
            </a:r>
            <a:r>
              <a:rPr lang="en-US" sz="2200" dirty="0">
                <a:latin typeface="Times New Roman" panose="02020603050405020304" pitchFamily="18" charset="0"/>
                <a:cs typeface="Times New Roman" panose="02020603050405020304" pitchFamily="18" charset="0"/>
              </a:rPr>
              <a:t>the data </a:t>
            </a:r>
            <a:r>
              <a:rPr sz="2200" dirty="0">
                <a:latin typeface="Times New Roman" panose="02020603050405020304" pitchFamily="18" charset="0"/>
                <a:cs typeface="Times New Roman" panose="02020603050405020304" pitchFamily="18" charset="0"/>
              </a:rPr>
              <a:t>elements</a:t>
            </a:r>
          </a:p>
          <a:p>
            <a:pPr marL="457200" indent="-457200">
              <a:buFontTx/>
              <a:buAutoNum type="arabicPeriod"/>
              <a:defRPr sz="2500"/>
            </a:pPr>
            <a:r>
              <a:rPr sz="2200" dirty="0">
                <a:latin typeface="Times New Roman" panose="02020603050405020304" pitchFamily="18" charset="0"/>
                <a:cs typeface="Times New Roman" panose="02020603050405020304" pitchFamily="18" charset="0"/>
              </a:rPr>
              <a:t>Define </a:t>
            </a:r>
            <a:r>
              <a:rPr sz="2200" i="1" dirty="0">
                <a:latin typeface="Times New Roman" panose="02020603050405020304" pitchFamily="18" charset="0"/>
                <a:cs typeface="Times New Roman" panose="02020603050405020304" pitchFamily="18" charset="0"/>
              </a:rPr>
              <a:t>operations</a:t>
            </a:r>
            <a:r>
              <a:rPr sz="2200" dirty="0">
                <a:latin typeface="Times New Roman" panose="02020603050405020304" pitchFamily="18" charset="0"/>
                <a:cs typeface="Times New Roman" panose="02020603050405020304" pitchFamily="18" charset="0"/>
              </a:rPr>
              <a:t> on data elements: </a:t>
            </a:r>
            <a:r>
              <a:rPr sz="2200" i="1" dirty="0">
                <a:latin typeface="Times New Roman" panose="02020603050405020304" pitchFamily="18" charset="0"/>
                <a:cs typeface="Times New Roman" panose="02020603050405020304" pitchFamily="18" charset="0"/>
              </a:rPr>
              <a:t>Accessibility</a:t>
            </a:r>
            <a:r>
              <a:rPr sz="2200" dirty="0">
                <a:latin typeface="Times New Roman" panose="02020603050405020304" pitchFamily="18" charset="0"/>
                <a:cs typeface="Times New Roman" panose="02020603050405020304" pitchFamily="18" charset="0"/>
              </a:rPr>
              <a:t> of information through that model </a:t>
            </a:r>
            <a:r>
              <a:rPr lang="en-US" sz="2200" dirty="0">
                <a:latin typeface="Times New Roman" panose="02020603050405020304" pitchFamily="18" charset="0"/>
                <a:cs typeface="Times New Roman" panose="02020603050405020304" pitchFamily="18" charset="0"/>
              </a:rPr>
              <a:t>(query,add,update..</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p>
          <a:p>
            <a:pPr marL="457200" indent="-457200">
              <a:buFontTx/>
              <a:buAutoNum type="arabicPeriod"/>
              <a:defRPr sz="2500"/>
            </a:pPr>
            <a:endParaRPr lang="en-US" sz="2200" dirty="0">
              <a:latin typeface="Times New Roman" panose="02020603050405020304" pitchFamily="18" charset="0"/>
              <a:cs typeface="Times New Roman" panose="02020603050405020304" pitchFamily="18" charset="0"/>
            </a:endParaRPr>
          </a:p>
          <a:p>
            <a:pPr marL="0" indent="0">
              <a:buNone/>
              <a:defRPr sz="2500"/>
            </a:pPr>
            <a:r>
              <a:rPr lang="en-US" sz="2200" dirty="0">
                <a:latin typeface="Times New Roman" panose="02020603050405020304" pitchFamily="18" charset="0"/>
                <a:cs typeface="Times New Roman" panose="02020603050405020304" pitchFamily="18" charset="0"/>
              </a:rPr>
              <a:t>Note: </a:t>
            </a:r>
            <a:r>
              <a:rPr lang="en-US" sz="2200" dirty="0" err="1">
                <a:latin typeface="Times New Roman" panose="02020603050405020304" pitchFamily="18" charset="0"/>
                <a:cs typeface="Times New Roman" panose="02020603050405020304" pitchFamily="18" charset="0"/>
              </a:rPr>
              <a:t>MetaModel</a:t>
            </a:r>
            <a:r>
              <a:rPr lang="en-US" sz="2200" dirty="0">
                <a:latin typeface="Times New Roman" panose="02020603050405020304" pitchFamily="18" charset="0"/>
                <a:cs typeface="Times New Roman" panose="02020603050405020304" pitchFamily="18" charset="0"/>
              </a:rPr>
              <a:t> (Rules for creating a model)</a:t>
            </a:r>
            <a:endParaRPr sz="2200" dirty="0">
              <a:latin typeface="Times New Roman" panose="02020603050405020304" pitchFamily="18" charset="0"/>
              <a:cs typeface="Times New Roman" panose="02020603050405020304" pitchFamily="18" charset="0"/>
            </a:endParaRPr>
          </a:p>
        </p:txBody>
      </p:sp>
      <p:sp>
        <p:nvSpPr>
          <p:cNvPr id="878" name="Title 1"/>
          <p:cNvSpPr txBox="1"/>
          <p:nvPr/>
        </p:nvSpPr>
        <p:spPr>
          <a:xfrm>
            <a:off x="838200" y="471760"/>
            <a:ext cx="105156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nSpc>
                <a:spcPct val="90000"/>
              </a:lnSpc>
              <a:defRPr sz="4400">
                <a:latin typeface="Calibri Light"/>
                <a:ea typeface="Calibri Light"/>
                <a:cs typeface="Calibri Light"/>
                <a:sym typeface="Calibri Light"/>
              </a:defRPr>
            </a:lvl1pPr>
          </a:lstStyle>
          <a:p>
            <a:r>
              <a:rPr dirty="0">
                <a:latin typeface="Times Roman"/>
              </a:rPr>
              <a:t>Why </a:t>
            </a:r>
            <a:r>
              <a:rPr lang="en-US" dirty="0">
                <a:latin typeface="Times Roman"/>
              </a:rPr>
              <a:t>are Models Used</a:t>
            </a:r>
            <a:r>
              <a:rPr dirty="0">
                <a:latin typeface="Times Roman"/>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3" name="Title 1"/>
          <p:cNvSpPr txBox="1">
            <a:spLocks noGrp="1"/>
          </p:cNvSpPr>
          <p:nvPr>
            <p:ph type="title"/>
          </p:nvPr>
        </p:nvSpPr>
        <p:spPr>
          <a:prstGeom prst="rect">
            <a:avLst/>
          </a:prstGeom>
        </p:spPr>
        <p:txBody>
          <a:bodyPr/>
          <a:lstStyle/>
          <a:p>
            <a:r>
              <a:rPr lang="en-US" dirty="0">
                <a:latin typeface="Times Roman"/>
              </a:rPr>
              <a:t>The Entity-Relationship </a:t>
            </a:r>
            <a:r>
              <a:rPr dirty="0">
                <a:latin typeface="Times Roman"/>
              </a:rPr>
              <a:t>(ER) </a:t>
            </a:r>
            <a:r>
              <a:rPr lang="en-US" dirty="0">
                <a:latin typeface="Times Roman"/>
              </a:rPr>
              <a:t>Model</a:t>
            </a:r>
            <a:endParaRPr dirty="0">
              <a:latin typeface="Times Roman"/>
            </a:endParaRPr>
          </a:p>
        </p:txBody>
      </p:sp>
      <p:sp>
        <p:nvSpPr>
          <p:cNvPr id="884" name="Content Placeholder 2"/>
          <p:cNvSpPr txBox="1">
            <a:spLocks noGrp="1"/>
          </p:cNvSpPr>
          <p:nvPr>
            <p:ph idx="1"/>
          </p:nvPr>
        </p:nvSpPr>
        <p:spPr>
          <a:prstGeom prst="rect">
            <a:avLst/>
          </a:prstGeom>
        </p:spPr>
        <p:txBody>
          <a:bodyPr>
            <a:normAutofit/>
          </a:bodyPr>
          <a:lstStyle/>
          <a:p>
            <a:pPr marL="250657" indent="-250657" algn="just">
              <a:lnSpc>
                <a:spcPct val="150000"/>
              </a:lnSpc>
              <a:buFontTx/>
              <a:defRPr sz="2500"/>
            </a:pPr>
            <a:r>
              <a:rPr lang="en-US" sz="2200" dirty="0">
                <a:latin typeface="Times New Roman" panose="02020603050405020304" pitchFamily="18" charset="0"/>
                <a:cs typeface="Times New Roman" panose="02020603050405020304" pitchFamily="18" charset="0"/>
              </a:rPr>
              <a:t>D</a:t>
            </a:r>
            <a:r>
              <a:rPr sz="2200" dirty="0">
                <a:latin typeface="Times New Roman" panose="02020603050405020304" pitchFamily="18" charset="0"/>
                <a:cs typeface="Times New Roman" panose="02020603050405020304" pitchFamily="18" charset="0"/>
              </a:rPr>
              <a:t>escription of the conceptual without the attention to efficiency or physical database design (segregation of duties).</a:t>
            </a:r>
          </a:p>
          <a:p>
            <a:pPr marL="250657" indent="-250657" algn="just">
              <a:lnSpc>
                <a:spcPct val="150000"/>
              </a:lnSpc>
              <a:buFontTx/>
              <a:defRPr sz="2500"/>
            </a:pPr>
            <a:r>
              <a:rPr sz="2200" dirty="0">
                <a:latin typeface="Times New Roman" panose="02020603050405020304" pitchFamily="18" charset="0"/>
                <a:cs typeface="Times New Roman" panose="02020603050405020304" pitchFamily="18" charset="0"/>
              </a:rPr>
              <a:t>Real database systems are built depending on </a:t>
            </a:r>
            <a:r>
              <a:rPr lang="en-US" sz="2200" dirty="0">
                <a:latin typeface="Times New Roman" panose="02020603050405020304" pitchFamily="18" charset="0"/>
                <a:cs typeface="Times New Roman" panose="02020603050405020304" pitchFamily="18" charset="0"/>
              </a:rPr>
              <a:t>r</a:t>
            </a:r>
            <a:r>
              <a:rPr sz="2200" dirty="0">
                <a:latin typeface="Times New Roman" panose="02020603050405020304" pitchFamily="18" charset="0"/>
                <a:cs typeface="Times New Roman" panose="02020603050405020304" pitchFamily="18" charset="0"/>
              </a:rPr>
              <a:t>elational model (server as </a:t>
            </a:r>
            <a:r>
              <a:rPr lang="en-US" sz="2200" dirty="0">
                <a:latin typeface="Times New Roman" panose="02020603050405020304" pitchFamily="18" charset="0"/>
                <a:cs typeface="Times New Roman" panose="02020603050405020304" pitchFamily="18" charset="0"/>
              </a:rPr>
              <a:t>blueprints</a:t>
            </a:r>
            <a:r>
              <a:rPr sz="2200" dirty="0">
                <a:latin typeface="Times New Roman" panose="02020603050405020304" pitchFamily="18" charset="0"/>
                <a:cs typeface="Times New Roman" panose="02020603050405020304" pitchFamily="18" charset="0"/>
              </a:rPr>
              <a:t>).</a:t>
            </a:r>
          </a:p>
          <a:p>
            <a:pPr algn="just">
              <a:lnSpc>
                <a:spcPct val="150000"/>
              </a:lnSpc>
              <a:defRPr sz="2500"/>
            </a:pPr>
            <a:r>
              <a:rPr sz="2200" dirty="0">
                <a:latin typeface="Times New Roman" panose="02020603050405020304" pitchFamily="18" charset="0"/>
                <a:cs typeface="Times New Roman" panose="02020603050405020304" pitchFamily="18" charset="0"/>
              </a:rPr>
              <a:t>Obtaining the conceptual scheme that offers the most efficiency can be quite difficult</a:t>
            </a:r>
            <a:r>
              <a:rPr lang="en-US" sz="2200" dirty="0">
                <a:latin typeface="Times New Roman" panose="02020603050405020304" pitchFamily="18" charset="0"/>
                <a:cs typeface="Times New Roman" panose="02020603050405020304" pitchFamily="18" charset="0"/>
              </a:rPr>
              <a:t> but ER models can facilitate this process. There are numerous good enough solutions but it’s the engineers/architecture preference.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6" name="Title 1"/>
          <p:cNvSpPr txBox="1">
            <a:spLocks noGrp="1"/>
          </p:cNvSpPr>
          <p:nvPr>
            <p:ph type="title"/>
          </p:nvPr>
        </p:nvSpPr>
        <p:spPr>
          <a:prstGeom prst="rect">
            <a:avLst/>
          </a:prstGeom>
        </p:spPr>
        <p:txBody>
          <a:bodyPr/>
          <a:lstStyle/>
          <a:p>
            <a:r>
              <a:rPr dirty="0">
                <a:latin typeface="Times Roman"/>
              </a:rPr>
              <a:t>Entities</a:t>
            </a:r>
          </a:p>
        </p:txBody>
      </p:sp>
      <p:sp>
        <p:nvSpPr>
          <p:cNvPr id="887" name="Content Placeholder 2"/>
          <p:cNvSpPr txBox="1">
            <a:spLocks noGrp="1"/>
          </p:cNvSpPr>
          <p:nvPr>
            <p:ph idx="1"/>
          </p:nvPr>
        </p:nvSpPr>
        <p:spPr>
          <a:prstGeom prst="rect">
            <a:avLst/>
          </a:prstGeom>
        </p:spPr>
        <p:txBody>
          <a:bodyPr>
            <a:normAutofit/>
          </a:bodyPr>
          <a:lstStyle/>
          <a:p>
            <a:r>
              <a:rPr sz="2200" b="1" dirty="0">
                <a:latin typeface="Times New Roman" panose="02020603050405020304" pitchFamily="18" charset="0"/>
                <a:cs typeface="Times New Roman" panose="02020603050405020304" pitchFamily="18" charset="0"/>
              </a:rPr>
              <a:t>Entity</a:t>
            </a:r>
            <a:r>
              <a:rPr sz="2200" dirty="0">
                <a:latin typeface="Times New Roman" panose="02020603050405020304" pitchFamily="18" charset="0"/>
                <a:cs typeface="Times New Roman" panose="02020603050405020304" pitchFamily="18" charset="0"/>
              </a:rPr>
              <a:t>: a thing </a:t>
            </a:r>
            <a:r>
              <a:rPr lang="en-US" sz="2200" dirty="0">
                <a:latin typeface="Times New Roman" panose="02020603050405020304" pitchFamily="18" charset="0"/>
                <a:cs typeface="Times New Roman" panose="02020603050405020304" pitchFamily="18" charset="0"/>
              </a:rPr>
              <a:t>(physical or logical) </a:t>
            </a:r>
            <a:r>
              <a:rPr sz="2200" dirty="0">
                <a:latin typeface="Times New Roman" panose="02020603050405020304" pitchFamily="18" charset="0"/>
                <a:cs typeface="Times New Roman" panose="02020603050405020304" pitchFamily="18" charset="0"/>
              </a:rPr>
              <a:t>that exists and is distinguishable from others (by distinctive features, properties</a:t>
            </a:r>
            <a:r>
              <a:rPr lang="en-US" sz="2200" dirty="0">
                <a:latin typeface="Times New Roman" panose="02020603050405020304" pitchFamily="18" charset="0"/>
                <a:cs typeface="Times New Roman" panose="02020603050405020304" pitchFamily="18" charset="0"/>
              </a:rPr>
              <a:t> = attributes</a:t>
            </a:r>
            <a:r>
              <a:rPr sz="2200" dirty="0">
                <a:latin typeface="Times New Roman" panose="02020603050405020304" pitchFamily="18" charset="0"/>
                <a:cs typeface="Times New Roman" panose="02020603050405020304" pitchFamily="18" charset="0"/>
              </a:rPr>
              <a:t>)</a:t>
            </a:r>
          </a:p>
          <a:p>
            <a:r>
              <a:rPr sz="2200" dirty="0">
                <a:latin typeface="Times New Roman" panose="02020603050405020304" pitchFamily="18" charset="0"/>
                <a:cs typeface="Times New Roman" panose="02020603050405020304" pitchFamily="18" charset="0"/>
              </a:rPr>
              <a:t>For example : each person is an </a:t>
            </a:r>
            <a:r>
              <a:rPr sz="2200" b="1" i="1" dirty="0">
                <a:latin typeface="Times New Roman" panose="02020603050405020304" pitchFamily="18" charset="0"/>
                <a:cs typeface="Times New Roman" panose="02020603050405020304" pitchFamily="18" charset="0"/>
              </a:rPr>
              <a:t>entity</a:t>
            </a:r>
            <a:r>
              <a:rPr lang="en-US" sz="2200" dirty="0">
                <a:latin typeface="Times New Roman" panose="02020603050405020304" pitchFamily="18" charset="0"/>
                <a:cs typeface="Times New Roman" panose="02020603050405020304" pitchFamily="18" charset="0"/>
              </a:rPr>
              <a:t>. E</a:t>
            </a:r>
            <a:r>
              <a:rPr sz="2200" dirty="0">
                <a:latin typeface="Times New Roman" panose="02020603050405020304" pitchFamily="18" charset="0"/>
                <a:cs typeface="Times New Roman" panose="02020603050405020304" pitchFamily="18" charset="0"/>
              </a:rPr>
              <a:t>ach automobile is an </a:t>
            </a:r>
            <a:r>
              <a:rPr sz="2200" b="1" i="1" dirty="0">
                <a:latin typeface="Times New Roman" panose="02020603050405020304" pitchFamily="18" charset="0"/>
                <a:cs typeface="Times New Roman" panose="02020603050405020304" pitchFamily="18" charset="0"/>
              </a:rPr>
              <a:t>entity</a:t>
            </a:r>
            <a:r>
              <a:rPr sz="2200" dirty="0">
                <a:latin typeface="Times New Roman" panose="02020603050405020304" pitchFamily="18" charset="0"/>
                <a:cs typeface="Times New Roman" panose="02020603050405020304" pitchFamily="18" charset="0"/>
              </a:rPr>
              <a:t>. An ant is an entity if we had a way to </a:t>
            </a:r>
            <a:r>
              <a:rPr sz="2200" u="sng" dirty="0">
                <a:latin typeface="Times New Roman" panose="02020603050405020304" pitchFamily="18" charset="0"/>
                <a:cs typeface="Times New Roman" panose="02020603050405020304" pitchFamily="18" charset="0"/>
              </a:rPr>
              <a:t>distinguish</a:t>
            </a:r>
            <a:r>
              <a:rPr sz="2200" dirty="0">
                <a:latin typeface="Times New Roman" panose="02020603050405020304" pitchFamily="18" charset="0"/>
                <a:cs typeface="Times New Roman" panose="02020603050405020304" pitchFamily="18" charset="0"/>
              </a:rPr>
              <a:t> one from another (say paint little numbers on their backs).</a:t>
            </a:r>
            <a:r>
              <a:rPr lang="en-US" sz="2200" dirty="0">
                <a:latin typeface="Times New Roman" panose="02020603050405020304" pitchFamily="18" charset="0"/>
                <a:cs typeface="Times New Roman" panose="02020603050405020304" pitchFamily="18" charset="0"/>
              </a:rPr>
              <a:t> We are interested in the data about entities              We store it in the database.</a:t>
            </a:r>
            <a:endParaRPr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011493" y="3886993"/>
            <a:ext cx="2914650" cy="13811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195" y="4065404"/>
            <a:ext cx="2225584" cy="2405429"/>
          </a:xfrm>
          <a:prstGeom prst="rect">
            <a:avLst/>
          </a:prstGeom>
        </p:spPr>
      </p:pic>
      <p:sp>
        <p:nvSpPr>
          <p:cNvPr id="9" name="Right Arrow 8"/>
          <p:cNvSpPr/>
          <p:nvPr/>
        </p:nvSpPr>
        <p:spPr>
          <a:xfrm>
            <a:off x="4414973" y="3894549"/>
            <a:ext cx="2542902" cy="1381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84470" y="4261945"/>
            <a:ext cx="2809332" cy="646331"/>
          </a:xfrm>
          <a:prstGeom prst="rect">
            <a:avLst/>
          </a:prstGeom>
          <a:noFill/>
        </p:spPr>
        <p:txBody>
          <a:bodyPr wrap="square" rtlCol="0">
            <a:spAutoFit/>
          </a:bodyPr>
          <a:lstStyle/>
          <a:p>
            <a:pPr algn="ctr"/>
            <a:r>
              <a:rPr lang="en-US" b="1" dirty="0">
                <a:solidFill>
                  <a:schemeClr val="bg1"/>
                </a:solidFill>
              </a:rPr>
              <a:t>Share the same </a:t>
            </a:r>
            <a:br>
              <a:rPr lang="en-US" b="1" dirty="0">
                <a:solidFill>
                  <a:schemeClr val="bg1"/>
                </a:solidFill>
              </a:rPr>
            </a:br>
            <a:r>
              <a:rPr lang="en-US" b="1" dirty="0">
                <a:solidFill>
                  <a:schemeClr val="bg1"/>
                </a:solidFill>
              </a:rPr>
              <a:t> Kind/Type of attributes</a:t>
            </a:r>
          </a:p>
        </p:txBody>
      </p:sp>
      <p:sp>
        <p:nvSpPr>
          <p:cNvPr id="3" name="Right Arrow 2"/>
          <p:cNvSpPr/>
          <p:nvPr/>
        </p:nvSpPr>
        <p:spPr>
          <a:xfrm>
            <a:off x="6008914" y="3231060"/>
            <a:ext cx="801188" cy="235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89" name="Title 1"/>
          <p:cNvSpPr txBox="1">
            <a:spLocks noGrp="1"/>
          </p:cNvSpPr>
          <p:nvPr>
            <p:ph type="title"/>
          </p:nvPr>
        </p:nvSpPr>
        <p:spPr>
          <a:prstGeom prst="rect">
            <a:avLst/>
          </a:prstGeom>
        </p:spPr>
        <p:txBody>
          <a:bodyPr/>
          <a:lstStyle/>
          <a:p>
            <a:r>
              <a:rPr dirty="0">
                <a:latin typeface="Times Roman"/>
              </a:rPr>
              <a:t>Entity Sets</a:t>
            </a:r>
            <a:r>
              <a:rPr lang="en-US" dirty="0">
                <a:latin typeface="Times Roman"/>
              </a:rPr>
              <a:t>/Types</a:t>
            </a:r>
            <a:endParaRPr dirty="0">
              <a:latin typeface="Times Roman"/>
            </a:endParaRPr>
          </a:p>
        </p:txBody>
      </p:sp>
      <p:sp>
        <p:nvSpPr>
          <p:cNvPr id="890" name="Content Placeholder 2"/>
          <p:cNvSpPr txBox="1">
            <a:spLocks noGrp="1"/>
          </p:cNvSpPr>
          <p:nvPr>
            <p:ph idx="1"/>
          </p:nvPr>
        </p:nvSpPr>
        <p:spPr>
          <a:prstGeom prst="rect">
            <a:avLst/>
          </a:prstGeom>
        </p:spPr>
        <p:txBody>
          <a:bodyPr>
            <a:normAutofit/>
          </a:bodyPr>
          <a:lstStyle/>
          <a:p>
            <a:pPr marL="280736" indent="-280736">
              <a:lnSpc>
                <a:spcPct val="150000"/>
              </a:lnSpc>
              <a:buFontTx/>
            </a:pPr>
            <a:r>
              <a:rPr sz="2200" dirty="0">
                <a:latin typeface="Times Roman"/>
                <a:cs typeface="Times New Roman" panose="02020603050405020304" pitchFamily="18" charset="0"/>
              </a:rPr>
              <a:t>A group consisting of all "similar" </a:t>
            </a:r>
            <a:r>
              <a:rPr sz="2200" b="1" i="1" dirty="0">
                <a:latin typeface="Times Roman"/>
                <a:cs typeface="Times New Roman" panose="02020603050405020304" pitchFamily="18" charset="0"/>
              </a:rPr>
              <a:t>entities</a:t>
            </a:r>
            <a:r>
              <a:rPr sz="2200" dirty="0">
                <a:latin typeface="Times Roman"/>
                <a:cs typeface="Times New Roman" panose="02020603050405020304" pitchFamily="18" charset="0"/>
              </a:rPr>
              <a:t> forms an </a:t>
            </a:r>
            <a:r>
              <a:rPr sz="2200" b="1" dirty="0">
                <a:latin typeface="Times Roman"/>
                <a:cs typeface="Times New Roman" panose="02020603050405020304" pitchFamily="18" charset="0"/>
              </a:rPr>
              <a:t>entity set. </a:t>
            </a:r>
          </a:p>
          <a:p>
            <a:pPr marL="280736" indent="-280736">
              <a:lnSpc>
                <a:spcPct val="150000"/>
              </a:lnSpc>
              <a:buFontTx/>
            </a:pPr>
            <a:r>
              <a:rPr sz="2200" dirty="0">
                <a:latin typeface="Times Roman"/>
                <a:cs typeface="Times New Roman" panose="02020603050405020304" pitchFamily="18" charset="0"/>
              </a:rPr>
              <a:t>Examples of entity sets are (all persons, all red-haired persons, all automobiles)</a:t>
            </a:r>
            <a:endParaRPr lang="en-US" sz="2200" dirty="0">
              <a:latin typeface="Times Roman"/>
              <a:cs typeface="Times New Roman" panose="02020603050405020304" pitchFamily="18" charset="0"/>
            </a:endParaRPr>
          </a:p>
          <a:p>
            <a:pPr marL="280736" indent="-280736">
              <a:lnSpc>
                <a:spcPct val="150000"/>
              </a:lnSpc>
              <a:buFontTx/>
            </a:pPr>
            <a:r>
              <a:rPr lang="en-US" sz="2200" dirty="0">
                <a:latin typeface="Times Roman"/>
                <a:cs typeface="Times New Roman" panose="02020603050405020304" pitchFamily="18" charset="0"/>
              </a:rPr>
              <a:t>Do all attributes have the same </a:t>
            </a:r>
            <a:r>
              <a:rPr lang="en-US" sz="2200" i="1" dirty="0">
                <a:latin typeface="Times Roman"/>
                <a:cs typeface="Times New Roman" panose="02020603050405020304" pitchFamily="18" charset="0"/>
              </a:rPr>
              <a:t>values</a:t>
            </a:r>
            <a:r>
              <a:rPr lang="en-US" sz="2200" dirty="0">
                <a:latin typeface="Times Roman"/>
                <a:cs typeface="Times New Roman" panose="02020603050405020304" pitchFamily="18" charset="0"/>
              </a:rPr>
              <a:t>?</a:t>
            </a:r>
            <a:endParaRPr sz="2200" dirty="0">
              <a:latin typeface="Times Roman"/>
              <a:cs typeface="Times New Roman" panose="02020603050405020304" pitchFamily="18" charset="0"/>
            </a:endParaRPr>
          </a:p>
          <a:p>
            <a:pPr marL="280736" indent="-280736">
              <a:lnSpc>
                <a:spcPct val="150000"/>
              </a:lnSpc>
              <a:buFontTx/>
            </a:pPr>
            <a:r>
              <a:rPr sz="2200" dirty="0">
                <a:latin typeface="Times Roman"/>
                <a:cs typeface="Times New Roman" panose="02020603050405020304" pitchFamily="18" charset="0"/>
              </a:rPr>
              <a:t>Example: The Hungarian’s Department of Motor Vehicles may design its database scheme to have an entity set AUTOMOBILES. This includes all the automobiles presently registered in Hungary, not all automobiles in the world.</a:t>
            </a:r>
          </a:p>
          <a:p>
            <a:pPr marL="280736" indent="-280736">
              <a:lnSpc>
                <a:spcPct val="150000"/>
              </a:lnSpc>
              <a:buFontTx/>
            </a:pPr>
            <a:r>
              <a:rPr sz="2200" dirty="0">
                <a:latin typeface="Times Roman"/>
                <a:cs typeface="Times New Roman" panose="02020603050405020304" pitchFamily="18" charset="0"/>
              </a:rPr>
              <a:t>Other examples you can think of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prstGeom prst="rect">
            <a:avLst/>
          </a:prstGeom>
        </p:spPr>
        <p:txBody>
          <a:bodyPr/>
          <a:lstStyle/>
          <a:p>
            <a:r>
              <a:rPr lang="en-US" dirty="0">
                <a:latin typeface="Times Roman"/>
              </a:rPr>
              <a:t>Relationship Sets/Types</a:t>
            </a:r>
            <a:endParaRPr dirty="0">
              <a:latin typeface="Times Roman"/>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endParaRPr lang="en-US" sz="2200" dirty="0">
              <a:latin typeface="Times Roman"/>
            </a:endParaRPr>
          </a:p>
        </p:txBody>
      </p:sp>
      <p:sp>
        <p:nvSpPr>
          <p:cNvPr id="11"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endParaRPr lang="en-US" sz="2200" dirty="0">
              <a:latin typeface="Times Roman"/>
            </a:endParaRPr>
          </a:p>
        </p:txBody>
      </p:sp>
      <p:sp>
        <p:nvSpPr>
          <p:cNvPr id="9" name="Rectangle 8"/>
          <p:cNvSpPr/>
          <p:nvPr/>
        </p:nvSpPr>
        <p:spPr>
          <a:xfrm>
            <a:off x="990599" y="1690689"/>
            <a:ext cx="10234749" cy="2123658"/>
          </a:xfrm>
          <a:prstGeom prst="rect">
            <a:avLst/>
          </a:prstGeom>
        </p:spPr>
        <p:txBody>
          <a:bodyPr wrap="square">
            <a:spAutoFit/>
          </a:bodyPr>
          <a:lstStyle/>
          <a:p>
            <a:pPr marL="342900" indent="-342900">
              <a:buFont typeface="Arial" panose="020B0604020202020204" pitchFamily="34" charset="0"/>
              <a:buChar char="•"/>
            </a:pPr>
            <a:r>
              <a:rPr lang="en-US" sz="2200" dirty="0">
                <a:latin typeface="Times Roman"/>
                <a:ea typeface="Calibri" panose="020F0502020204030204" pitchFamily="34" charset="0"/>
                <a:cs typeface="Times New Roman" panose="02020603050405020304" pitchFamily="18" charset="0"/>
              </a:rPr>
              <a:t>Diamonds represent the relationship sets defined among two or more entity sets. There are two Types of relationship sets (identifying/determining relationship and relationship).</a:t>
            </a:r>
          </a:p>
          <a:p>
            <a:pPr marL="342900" indent="-342900" algn="just" defTabSz="406908">
              <a:buFont typeface="Arial" panose="020B0604020202020204" pitchFamily="34" charset="0"/>
              <a:buChar char="•"/>
              <a:defRPr sz="2500">
                <a:latin typeface="Times Roman"/>
                <a:ea typeface="Times Roman"/>
                <a:cs typeface="Times Roman"/>
                <a:sym typeface="Times Roman"/>
              </a:defRPr>
            </a:pPr>
            <a:r>
              <a:rPr lang="en-US" sz="2200" dirty="0">
                <a:latin typeface="Times Roman"/>
                <a:cs typeface="Times New Roman" panose="02020603050405020304" pitchFamily="18" charset="0"/>
              </a:rPr>
              <a:t>A relationship set among entity sets is an ordered list of entity sets. </a:t>
            </a:r>
          </a:p>
          <a:p>
            <a:pPr algn="just" defTabSz="406908">
              <a:defRPr sz="2500">
                <a:solidFill>
                  <a:schemeClr val="accent4"/>
                </a:solidFill>
                <a:latin typeface="Times Roman"/>
                <a:ea typeface="Times Roman"/>
                <a:cs typeface="Times Roman"/>
                <a:sym typeface="Times Roman"/>
              </a:defRPr>
            </a:pPr>
            <a:r>
              <a:rPr lang="en-US" sz="2200" dirty="0">
                <a:latin typeface="Times Roman"/>
                <a:cs typeface="Times New Roman" panose="02020603050405020304" pitchFamily="18" charset="0"/>
              </a:rPr>
              <a:t> </a:t>
            </a:r>
          </a:p>
          <a:p>
            <a:endParaRPr lang="en-US" sz="2200" dirty="0">
              <a:latin typeface="Times Roman"/>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3735" y="3985162"/>
            <a:ext cx="1695450" cy="1428750"/>
          </a:xfrm>
          <a:prstGeom prst="rect">
            <a:avLst/>
          </a:prstGeom>
        </p:spPr>
      </p:pic>
      <p:pic>
        <p:nvPicPr>
          <p:cNvPr id="8" name="Picture 7"/>
          <p:cNvPicPr>
            <a:picLocks noChangeAspect="1"/>
          </p:cNvPicPr>
          <p:nvPr/>
        </p:nvPicPr>
        <p:blipFill>
          <a:blip r:embed="rId4"/>
          <a:stretch>
            <a:fillRect/>
          </a:stretch>
        </p:blipFill>
        <p:spPr>
          <a:xfrm>
            <a:off x="4447902" y="3854926"/>
            <a:ext cx="2303146" cy="1876637"/>
          </a:xfrm>
          <a:prstGeom prst="rect">
            <a:avLst/>
          </a:prstGeom>
        </p:spPr>
      </p:pic>
    </p:spTree>
    <p:extLst>
      <p:ext uri="{BB962C8B-B14F-4D97-AF65-F5344CB8AC3E}">
        <p14:creationId xmlns:p14="http://schemas.microsoft.com/office/powerpoint/2010/main" val="365006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99160" y="-392520"/>
            <a:ext cx="10515600" cy="1325563"/>
          </a:xfrm>
          <a:prstGeom prst="rect">
            <a:avLst/>
          </a:prstGeom>
        </p:spPr>
        <p:txBody>
          <a:bodyPr/>
          <a:lstStyle/>
          <a:p>
            <a:r>
              <a:rPr dirty="0">
                <a:latin typeface="Times Roman"/>
              </a:rPr>
              <a:t>Attributes and Keys</a:t>
            </a:r>
          </a:p>
        </p:txBody>
      </p:sp>
      <p:sp>
        <p:nvSpPr>
          <p:cNvPr id="4" name="Content Placeholder 2"/>
          <p:cNvSpPr txBox="1">
            <a:spLocks/>
          </p:cNvSpPr>
          <p:nvPr/>
        </p:nvSpPr>
        <p:spPr>
          <a:xfrm>
            <a:off x="899160" y="109062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Each entity set has a set of attribute types associated with it. </a:t>
            </a:r>
          </a:p>
          <a:p>
            <a:pPr marL="280736" indent="-280736">
              <a:lnSpc>
                <a:spcPct val="150000"/>
              </a:lnSpc>
              <a:buFontTx/>
              <a:buChar char="•"/>
            </a:pPr>
            <a:r>
              <a:rPr lang="en-US" sz="2200" dirty="0">
                <a:latin typeface="Times Roman"/>
              </a:rPr>
              <a:t>Each entity set must have a distinguishable key. </a:t>
            </a:r>
            <a:r>
              <a:rPr lang="en-US" sz="2200" b="1" dirty="0">
                <a:latin typeface="Times Roman"/>
              </a:rPr>
              <a:t>Why</a:t>
            </a:r>
            <a:r>
              <a:rPr lang="en-US" sz="2200" dirty="0">
                <a:latin typeface="Times Roman"/>
              </a:rPr>
              <a:t>?</a:t>
            </a:r>
          </a:p>
          <a:p>
            <a:pPr marL="280736" indent="-280736">
              <a:lnSpc>
                <a:spcPct val="150000"/>
              </a:lnSpc>
              <a:buFontTx/>
              <a:buChar char="•"/>
            </a:pPr>
            <a:r>
              <a:rPr lang="en-US" sz="2200" dirty="0">
                <a:latin typeface="Times Roman"/>
              </a:rPr>
              <a:t>Entity sets have properties called attribute types. Each entity in the set is associated with a </a:t>
            </a:r>
            <a:r>
              <a:rPr lang="en-US" sz="2200" i="1" dirty="0">
                <a:latin typeface="Times Roman"/>
              </a:rPr>
              <a:t>value</a:t>
            </a:r>
            <a:r>
              <a:rPr lang="en-US" sz="2200" dirty="0">
                <a:latin typeface="Times Roman"/>
              </a:rPr>
              <a:t> from a domain of values for that attribute. </a:t>
            </a:r>
          </a:p>
          <a:p>
            <a:pPr marL="280736" indent="-280736">
              <a:lnSpc>
                <a:spcPct val="150000"/>
              </a:lnSpc>
              <a:buFontTx/>
              <a:buChar char="•"/>
            </a:pPr>
            <a:r>
              <a:rPr lang="en-US" sz="2200" dirty="0">
                <a:latin typeface="Times Roman"/>
              </a:rPr>
              <a:t>Domain for an attribute usually a set of integers, real numbers, or character strings etc.</a:t>
            </a:r>
          </a:p>
          <a:p>
            <a:pPr marL="280736" indent="-280736">
              <a:lnSpc>
                <a:spcPct val="150000"/>
              </a:lnSpc>
              <a:buFontTx/>
              <a:buChar char="•"/>
            </a:pPr>
            <a:r>
              <a:rPr lang="en-US" sz="2200" dirty="0">
                <a:latin typeface="Times Roman"/>
              </a:rPr>
              <a:t>An attribute set (or set of attributes) whose values uniquely identify each entity in an entity set is called a </a:t>
            </a:r>
            <a:r>
              <a:rPr lang="en-US" sz="2200" b="1" dirty="0">
                <a:latin typeface="Times Roman"/>
              </a:rPr>
              <a:t>key</a:t>
            </a:r>
            <a:r>
              <a:rPr lang="en-US" sz="2200" dirty="0">
                <a:latin typeface="Times Roman"/>
              </a:rPr>
              <a:t> for that entity set.</a:t>
            </a:r>
          </a:p>
          <a:p>
            <a:pPr marL="280736" indent="-280736">
              <a:lnSpc>
                <a:spcPct val="150000"/>
              </a:lnSpc>
              <a:buFontTx/>
              <a:buChar char="•"/>
            </a:pPr>
            <a:endParaRPr lang="en-US" sz="2200" dirty="0">
              <a:latin typeface="Times Roman"/>
            </a:endParaRPr>
          </a:p>
        </p:txBody>
      </p:sp>
      <p:pic>
        <p:nvPicPr>
          <p:cNvPr id="5" name="Picture 4"/>
          <p:cNvPicPr>
            <a:picLocks noChangeAspect="1"/>
          </p:cNvPicPr>
          <p:nvPr/>
        </p:nvPicPr>
        <p:blipFill>
          <a:blip r:embed="rId3"/>
          <a:stretch>
            <a:fillRect/>
          </a:stretch>
        </p:blipFill>
        <p:spPr>
          <a:xfrm>
            <a:off x="9819950" y="5380478"/>
            <a:ext cx="1891988" cy="1037542"/>
          </a:xfrm>
          <a:prstGeom prst="rect">
            <a:avLst/>
          </a:prstGeom>
        </p:spPr>
      </p:pic>
      <p:pic>
        <p:nvPicPr>
          <p:cNvPr id="6" name="Picture 5"/>
          <p:cNvPicPr>
            <a:picLocks noChangeAspect="1"/>
          </p:cNvPicPr>
          <p:nvPr/>
        </p:nvPicPr>
        <p:blipFill>
          <a:blip r:embed="rId4"/>
          <a:stretch>
            <a:fillRect/>
          </a:stretch>
        </p:blipFill>
        <p:spPr>
          <a:xfrm>
            <a:off x="9208220" y="1200598"/>
            <a:ext cx="1894118" cy="1037542"/>
          </a:xfrm>
          <a:prstGeom prst="rect">
            <a:avLst/>
          </a:prstGeom>
        </p:spPr>
      </p:pic>
    </p:spTree>
    <p:extLst>
      <p:ext uri="{BB962C8B-B14F-4D97-AF65-F5344CB8AC3E}">
        <p14:creationId xmlns:p14="http://schemas.microsoft.com/office/powerpoint/2010/main" val="356492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38200" y="-127502"/>
            <a:ext cx="10515600" cy="1325563"/>
          </a:xfrm>
          <a:prstGeom prst="rect">
            <a:avLst/>
          </a:prstGeom>
        </p:spPr>
        <p:txBody>
          <a:bodyPr/>
          <a:lstStyle/>
          <a:p>
            <a:r>
              <a:rPr dirty="0">
                <a:latin typeface="Times Roman"/>
              </a:rPr>
              <a:t>Attributes and Keys</a:t>
            </a:r>
          </a:p>
        </p:txBody>
      </p:sp>
      <p:sp>
        <p:nvSpPr>
          <p:cNvPr id="4" name="Content Placeholder 2"/>
          <p:cNvSpPr txBox="1">
            <a:spLocks/>
          </p:cNvSpPr>
          <p:nvPr/>
        </p:nvSpPr>
        <p:spPr>
          <a:xfrm>
            <a:off x="610142" y="1198061"/>
            <a:ext cx="10515600" cy="388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In the figure. How many entity sets do we have ? What are their attribute types? </a:t>
            </a:r>
          </a:p>
          <a:p>
            <a:pPr marL="280736" indent="-280736">
              <a:lnSpc>
                <a:spcPct val="150000"/>
              </a:lnSpc>
              <a:buFontTx/>
              <a:buChar char="•"/>
            </a:pPr>
            <a:r>
              <a:rPr lang="en-US" sz="2200" dirty="0">
                <a:latin typeface="Times Roman"/>
              </a:rPr>
              <a:t>Do all cars have the same license plate (values)? </a:t>
            </a:r>
          </a:p>
          <a:p>
            <a:pPr marL="0" indent="0">
              <a:lnSpc>
                <a:spcPct val="150000"/>
              </a:lnSpc>
              <a:buNone/>
            </a:pPr>
            <a:endParaRPr lang="en-US" sz="2200" b="1" dirty="0">
              <a:latin typeface="Times Roman"/>
            </a:endParaRPr>
          </a:p>
          <a:p>
            <a:pPr marL="280736" indent="-280736">
              <a:lnSpc>
                <a:spcPct val="150000"/>
              </a:lnSpc>
              <a:buFontTx/>
              <a:buChar char="•"/>
            </a:pPr>
            <a:r>
              <a:rPr lang="en-US" sz="2200" b="1" dirty="0">
                <a:latin typeface="Times Roman"/>
              </a:rPr>
              <a:t>Question</a:t>
            </a:r>
            <a:r>
              <a:rPr lang="en-US" sz="2200" dirty="0">
                <a:latin typeface="Times Roman"/>
              </a:rPr>
              <a:t>: What are possible attribute types of the entity set </a:t>
            </a:r>
            <a:r>
              <a:rPr lang="en-US" sz="2200" i="1" dirty="0">
                <a:latin typeface="Times Roman"/>
              </a:rPr>
              <a:t>PERSONS </a:t>
            </a:r>
            <a:r>
              <a:rPr lang="en-US" sz="2200" dirty="0">
                <a:latin typeface="Times Roman"/>
              </a:rPr>
              <a:t>? What is each attribute set’s possible </a:t>
            </a:r>
            <a:r>
              <a:rPr lang="en-US" sz="2200" i="1" dirty="0">
                <a:latin typeface="Times Roman"/>
              </a:rPr>
              <a:t>domain</a:t>
            </a:r>
            <a:r>
              <a:rPr lang="en-US" sz="2200" dirty="0">
                <a:latin typeface="Times Roman"/>
              </a:rPr>
              <a:t>?</a:t>
            </a:r>
          </a:p>
          <a:p>
            <a:pPr marL="280736" indent="-280736">
              <a:lnSpc>
                <a:spcPct val="150000"/>
              </a:lnSpc>
              <a:buFontTx/>
              <a:buChar char="•"/>
            </a:pPr>
            <a:endParaRPr lang="en-US" sz="2200" dirty="0">
              <a:latin typeface="Times Roman"/>
            </a:endParaRPr>
          </a:p>
        </p:txBody>
      </p:sp>
      <p:pic>
        <p:nvPicPr>
          <p:cNvPr id="6" name="Picture 5"/>
          <p:cNvPicPr>
            <a:picLocks noChangeAspect="1"/>
          </p:cNvPicPr>
          <p:nvPr/>
        </p:nvPicPr>
        <p:blipFill>
          <a:blip r:embed="rId3"/>
          <a:stretch>
            <a:fillRect/>
          </a:stretch>
        </p:blipFill>
        <p:spPr>
          <a:xfrm>
            <a:off x="7132320" y="3664401"/>
            <a:ext cx="4526551" cy="2832440"/>
          </a:xfrm>
          <a:prstGeom prst="rect">
            <a:avLst/>
          </a:prstGeom>
        </p:spPr>
      </p:pic>
    </p:spTree>
    <p:extLst>
      <p:ext uri="{BB962C8B-B14F-4D97-AF65-F5344CB8AC3E}">
        <p14:creationId xmlns:p14="http://schemas.microsoft.com/office/powerpoint/2010/main" val="179530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7" name="Entity-Relationship Diagrams"/>
          <p:cNvSpPr txBox="1">
            <a:spLocks noGrp="1"/>
          </p:cNvSpPr>
          <p:nvPr>
            <p:ph type="title"/>
          </p:nvPr>
        </p:nvSpPr>
        <p:spPr>
          <a:prstGeom prst="rect">
            <a:avLst/>
          </a:prstGeom>
        </p:spPr>
        <p:txBody>
          <a:bodyPr>
            <a:normAutofit fontScale="90000"/>
          </a:bodyPr>
          <a:lstStyle>
            <a:lvl1pPr defTabSz="379474">
              <a:lnSpc>
                <a:spcPct val="100000"/>
              </a:lnSpc>
              <a:spcBef>
                <a:spcPts val="900"/>
              </a:spcBef>
              <a:defRPr sz="3600">
                <a:latin typeface="Times Roman"/>
                <a:ea typeface="Times Roman"/>
                <a:cs typeface="Times Roman"/>
                <a:sym typeface="Times Roman"/>
              </a:defRPr>
            </a:lvl1pPr>
          </a:lstStyle>
          <a:p>
            <a:r>
              <a:rPr sz="4400" dirty="0"/>
              <a:t>Entity-Relationship Diagram-ERD</a:t>
            </a:r>
            <a:r>
              <a:rPr lang="en-US" sz="4400" dirty="0"/>
              <a:t> Elements-Chen Notation </a:t>
            </a:r>
            <a:endParaRPr sz="4400" dirty="0"/>
          </a:p>
        </p:txBody>
      </p:sp>
      <p:sp>
        <p:nvSpPr>
          <p:cNvPr id="908" name="Rectangles represent entity sets.…"/>
          <p:cNvSpPr txBox="1">
            <a:spLocks noGrp="1"/>
          </p:cNvSpPr>
          <p:nvPr>
            <p:ph idx="1"/>
          </p:nvPr>
        </p:nvSpPr>
        <p:spPr>
          <a:prstGeom prst="rect">
            <a:avLst/>
          </a:prstGeom>
        </p:spPr>
        <p:txBody>
          <a:bodyPr>
            <a:normAutofit/>
          </a:bodyPr>
          <a:lstStyle/>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Rectangles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entity sets.</a:t>
            </a:r>
          </a:p>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Circles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attributes</a:t>
            </a:r>
            <a:r>
              <a:rPr sz="2200" b="0" dirty="0">
                <a:latin typeface="Times New Roman" panose="02020603050405020304" pitchFamily="18" charset="0"/>
                <a:cs typeface="Times New Roman" panose="02020603050405020304" pitchFamily="18" charset="0"/>
              </a:rPr>
              <a:t>. They are linked to their entity sets by (undirected) edges. Sometimes, attributes that are part of the key for their entity set will be underlined. </a:t>
            </a:r>
          </a:p>
          <a:p>
            <a:pPr marL="0" indent="0" defTabSz="457200">
              <a:lnSpc>
                <a:spcPct val="150000"/>
              </a:lnSpc>
              <a:spcBef>
                <a:spcPts val="1200"/>
              </a:spcBef>
              <a:buSzTx/>
              <a:buNone/>
              <a:defRPr sz="2500" b="1">
                <a:latin typeface="Times Roman"/>
                <a:ea typeface="Times Roman"/>
                <a:cs typeface="Times Roman"/>
                <a:sym typeface="Times Roman"/>
              </a:defRPr>
            </a:pPr>
            <a:r>
              <a:rPr sz="2200" dirty="0">
                <a:latin typeface="Times New Roman" panose="02020603050405020304" pitchFamily="18" charset="0"/>
                <a:cs typeface="Times New Roman" panose="02020603050405020304" pitchFamily="18" charset="0"/>
              </a:rPr>
              <a:t>Diamonds</a:t>
            </a:r>
            <a:r>
              <a:rPr sz="2200" b="0" dirty="0">
                <a:latin typeface="Times New Roman" panose="02020603050405020304" pitchFamily="18" charset="0"/>
                <a:cs typeface="Times New Roman" panose="02020603050405020304" pitchFamily="18" charset="0"/>
              </a:rPr>
              <a:t> represent </a:t>
            </a:r>
            <a:r>
              <a:rPr sz="2200" b="1" i="1" dirty="0">
                <a:latin typeface="Times New Roman" panose="02020603050405020304" pitchFamily="18" charset="0"/>
                <a:cs typeface="Times New Roman" panose="02020603050405020304" pitchFamily="18" charset="0"/>
              </a:rPr>
              <a:t>relationship</a:t>
            </a:r>
            <a:r>
              <a:rPr lang="en-US" sz="2200" b="1" i="1" dirty="0">
                <a:latin typeface="Times New Roman" panose="02020603050405020304" pitchFamily="18" charset="0"/>
                <a:cs typeface="Times New Roman" panose="02020603050405020304" pitchFamily="18" charset="0"/>
              </a:rPr>
              <a:t> sets</a:t>
            </a:r>
            <a:r>
              <a:rPr sz="2200" b="0" dirty="0">
                <a:latin typeface="Times New Roman" panose="02020603050405020304" pitchFamily="18" charset="0"/>
                <a:cs typeface="Times New Roman" panose="02020603050405020304" pitchFamily="18" charset="0"/>
              </a:rPr>
              <a:t>. They are </a:t>
            </a:r>
            <a:endParaRPr lang="en-US" sz="2200" b="0" dirty="0">
              <a:latin typeface="Times New Roman" panose="02020603050405020304" pitchFamily="18" charset="0"/>
              <a:cs typeface="Times New Roman" panose="02020603050405020304" pitchFamily="18" charset="0"/>
            </a:endParaRPr>
          </a:p>
          <a:p>
            <a:pPr marL="0" indent="0" defTabSz="457200">
              <a:lnSpc>
                <a:spcPct val="150000"/>
              </a:lnSpc>
              <a:spcBef>
                <a:spcPts val="1200"/>
              </a:spcBef>
              <a:buSzTx/>
              <a:buNone/>
              <a:defRPr sz="2500" b="1">
                <a:latin typeface="Times Roman"/>
                <a:ea typeface="Times Roman"/>
                <a:cs typeface="Times Roman"/>
                <a:sym typeface="Times Roman"/>
              </a:defRPr>
            </a:pPr>
            <a:r>
              <a:rPr sz="2200" b="0" dirty="0">
                <a:latin typeface="Times New Roman" panose="02020603050405020304" pitchFamily="18" charset="0"/>
                <a:cs typeface="Times New Roman" panose="02020603050405020304" pitchFamily="18" charset="0"/>
              </a:rPr>
              <a:t>linked to their constituent entity sets by edges, </a:t>
            </a:r>
            <a:endParaRPr lang="en-US" sz="2200" b="0" dirty="0">
              <a:latin typeface="Times New Roman" panose="02020603050405020304" pitchFamily="18" charset="0"/>
              <a:cs typeface="Times New Roman" panose="02020603050405020304" pitchFamily="18" charset="0"/>
            </a:endParaRPr>
          </a:p>
          <a:p>
            <a:pPr marL="0" indent="0" defTabSz="457200">
              <a:lnSpc>
                <a:spcPct val="150000"/>
              </a:lnSpc>
              <a:spcBef>
                <a:spcPts val="1200"/>
              </a:spcBef>
              <a:buSzTx/>
              <a:buNone/>
              <a:defRPr sz="2500" b="1">
                <a:latin typeface="Times Roman"/>
                <a:ea typeface="Times Roman"/>
                <a:cs typeface="Times Roman"/>
                <a:sym typeface="Times Roman"/>
              </a:defRPr>
            </a:pPr>
            <a:r>
              <a:rPr sz="2200" b="0" dirty="0">
                <a:latin typeface="Times New Roman" panose="02020603050405020304" pitchFamily="18" charset="0"/>
                <a:cs typeface="Times New Roman" panose="02020603050405020304" pitchFamily="18" charset="0"/>
              </a:rPr>
              <a:t>which can be undirected edges or directed edges</a:t>
            </a:r>
            <a:r>
              <a:rPr lang="en-US" sz="2200" b="0" dirty="0">
                <a:latin typeface="Times New Roman" panose="02020603050405020304" pitchFamily="18" charset="0"/>
                <a:cs typeface="Times New Roman" panose="02020603050405020304" pitchFamily="18" charset="0"/>
              </a:rPr>
              <a:t>.</a:t>
            </a:r>
            <a:endParaRPr sz="2200" b="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123611" y="4483768"/>
            <a:ext cx="5068389" cy="23742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2" name="Title 1"/>
          <p:cNvSpPr txBox="1">
            <a:spLocks noGrp="1"/>
          </p:cNvSpPr>
          <p:nvPr>
            <p:ph type="title"/>
          </p:nvPr>
        </p:nvSpPr>
        <p:spPr>
          <a:prstGeom prst="rect">
            <a:avLst/>
          </a:prstGeom>
        </p:spPr>
        <p:txBody>
          <a:bodyPr/>
          <a:lstStyle/>
          <a:p>
            <a:r>
              <a:rPr lang="en-US" dirty="0">
                <a:latin typeface="Times Roman"/>
              </a:rPr>
              <a:t>Relationship set’s</a:t>
            </a:r>
            <a:r>
              <a:rPr dirty="0">
                <a:latin typeface="Times Roman"/>
              </a:rPr>
              <a:t> </a:t>
            </a:r>
            <a:r>
              <a:rPr lang="en-US" dirty="0">
                <a:latin typeface="Times Roman"/>
              </a:rPr>
              <a:t>Cardinality-Chen Notation  </a:t>
            </a:r>
            <a:endParaRPr dirty="0">
              <a:latin typeface="Times Roman"/>
            </a:endParaRPr>
          </a:p>
        </p:txBody>
      </p:sp>
      <p:sp>
        <p:nvSpPr>
          <p:cNvPr id="893" name="Content Placeholder 2"/>
          <p:cNvSpPr txBox="1">
            <a:spLocks noGrp="1"/>
          </p:cNvSpPr>
          <p:nvPr>
            <p:ph idx="1"/>
          </p:nvPr>
        </p:nvSpPr>
        <p:spPr>
          <a:prstGeom prst="rect">
            <a:avLst/>
          </a:prstGeom>
        </p:spPr>
        <p:txBody>
          <a:bodyPr>
            <a:noAutofit/>
          </a:bodyPr>
          <a:lstStyle/>
          <a:p>
            <a:pPr marL="280736" indent="-280736">
              <a:lnSpc>
                <a:spcPct val="150000"/>
              </a:lnSpc>
              <a:buFontTx/>
              <a:buChar char="•"/>
            </a:pPr>
            <a:r>
              <a:rPr lang="en-US" sz="2200" dirty="0">
                <a:latin typeface="Times Roman"/>
                <a:ea typeface="Calibri" panose="020F0502020204030204" pitchFamily="34" charset="0"/>
                <a:cs typeface="Times New Roman" panose="02020603050405020304" pitchFamily="18" charset="0"/>
              </a:rPr>
              <a:t>A relationship set where two entity sets are participating is called a </a:t>
            </a:r>
            <a:r>
              <a:rPr lang="en-US" sz="2200" i="1" dirty="0">
                <a:latin typeface="Times Roman"/>
                <a:ea typeface="Calibri" panose="020F0502020204030204" pitchFamily="34" charset="0"/>
                <a:cs typeface="Times New Roman" panose="02020603050405020304" pitchFamily="18" charset="0"/>
              </a:rPr>
              <a:t>binary relationship type</a:t>
            </a:r>
            <a:endParaRPr lang="en-US" sz="2200" dirty="0">
              <a:latin typeface="Times Roman"/>
              <a:cs typeface="Times New Roman" panose="02020603050405020304" pitchFamily="18" charset="0"/>
            </a:endParaRPr>
          </a:p>
          <a:p>
            <a:pPr marL="280736" indent="-280736">
              <a:lnSpc>
                <a:spcPct val="150000"/>
              </a:lnSpc>
              <a:buFontTx/>
              <a:buChar char="•"/>
            </a:pPr>
            <a:r>
              <a:rPr lang="en-US" sz="2200" dirty="0">
                <a:latin typeface="Times Roman"/>
                <a:cs typeface="Times New Roman" panose="02020603050405020304" pitchFamily="18" charset="0"/>
              </a:rPr>
              <a:t>Each relationship instance connects exactly two entities by a label (semantic).</a:t>
            </a:r>
          </a:p>
          <a:p>
            <a:r>
              <a:rPr lang="en-US" sz="2200" dirty="0">
                <a:latin typeface="Times Roman"/>
                <a:cs typeface="Times New Roman" panose="02020603050405020304" pitchFamily="18" charset="0"/>
              </a:rPr>
              <a:t>Cardinalities of </a:t>
            </a:r>
            <a:r>
              <a:rPr lang="en-US" sz="2200" b="1" dirty="0">
                <a:latin typeface="Times Roman"/>
                <a:cs typeface="Times New Roman" panose="02020603050405020304" pitchFamily="18" charset="0"/>
              </a:rPr>
              <a:t>binary</a:t>
            </a:r>
            <a:r>
              <a:rPr lang="en-US" sz="2200" dirty="0">
                <a:latin typeface="Times Roman"/>
                <a:cs typeface="Times New Roman" panose="02020603050405020304" pitchFamily="18" charset="0"/>
              </a:rPr>
              <a:t> relationship sets represents the maximum number of entities of an entity set A that can be assigned by the relationship set (type) to a single entity of the other entity set B.</a:t>
            </a:r>
          </a:p>
          <a:p>
            <a:r>
              <a:rPr lang="en-US" sz="2200" dirty="0">
                <a:latin typeface="Times Roman"/>
                <a:cs typeface="Times New Roman" panose="02020603050405020304" pitchFamily="18" charset="0"/>
              </a:rPr>
              <a:t>Why we used Binary? Is there other relationship types you can think?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4" name="Content Placeholder 2"/>
          <p:cNvSpPr txBox="1">
            <a:spLocks/>
          </p:cNvSpPr>
          <p:nvPr/>
        </p:nvSpPr>
        <p:spPr>
          <a:xfrm>
            <a:off x="976449" y="1037707"/>
            <a:ext cx="10515600" cy="2978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ea typeface="Calibri" panose="020F0502020204030204" pitchFamily="34" charset="0"/>
              </a:rPr>
              <a:t>One-to-One (1:1) relationship set: Each entity of both sets can be connected to at most one entity of each other.</a:t>
            </a:r>
            <a:endParaRPr lang="en-US" sz="2200" dirty="0">
              <a:latin typeface="Times Roman"/>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836218" y="1985189"/>
            <a:ext cx="3183255" cy="126365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442585" y="1903909"/>
            <a:ext cx="1691640" cy="1426210"/>
          </a:xfrm>
          <a:prstGeom prst="rect">
            <a:avLst/>
          </a:prstGeom>
          <a:noFill/>
          <a:ln>
            <a:noFill/>
          </a:ln>
        </p:spPr>
      </p:pic>
      <p:sp>
        <p:nvSpPr>
          <p:cNvPr id="3" name="TextBox 2"/>
          <p:cNvSpPr txBox="1"/>
          <p:nvPr/>
        </p:nvSpPr>
        <p:spPr>
          <a:xfrm>
            <a:off x="740230" y="3698319"/>
            <a:ext cx="10051868" cy="144655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Roman"/>
              </a:rPr>
              <a:t>One-to-Many (1: N) relationship set: Each entity of the second entity set can be connected to </a:t>
            </a:r>
            <a:r>
              <a:rPr lang="en-US" sz="2200" i="1" dirty="0">
                <a:latin typeface="Times Roman"/>
              </a:rPr>
              <a:t>at most </a:t>
            </a:r>
            <a:r>
              <a:rPr lang="en-US" sz="2200" dirty="0">
                <a:latin typeface="Times Roman"/>
              </a:rPr>
              <a:t>one entity of the first entity set. Each entity of the first entity set can be connected to an arbitrary number of entities of the second entity set can be connected to at most one entity of each other.</a:t>
            </a:r>
          </a:p>
        </p:txBody>
      </p:sp>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7577818" y="5312628"/>
            <a:ext cx="3219450" cy="107696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4969328" y="5288329"/>
            <a:ext cx="1691640" cy="1426210"/>
          </a:xfrm>
          <a:prstGeom prst="rect">
            <a:avLst/>
          </a:prstGeom>
          <a:noFill/>
          <a:ln>
            <a:noFill/>
          </a:ln>
        </p:spPr>
      </p:pic>
      <p:sp>
        <p:nvSpPr>
          <p:cNvPr id="10" name="Title 1"/>
          <p:cNvSpPr txBox="1">
            <a:spLocks noGrp="1"/>
          </p:cNvSpPr>
          <p:nvPr>
            <p:ph type="title"/>
          </p:nvPr>
        </p:nvSpPr>
        <p:spPr>
          <a:xfrm>
            <a:off x="976449" y="-7898"/>
            <a:ext cx="10515600" cy="1325563"/>
          </a:xfrm>
          <a:prstGeom prst="rect">
            <a:avLst/>
          </a:prstGeom>
        </p:spPr>
        <p:txBody>
          <a:bodyPr/>
          <a:lstStyle/>
          <a:p>
            <a:r>
              <a:rPr lang="en-US" dirty="0">
                <a:latin typeface="Times Roman"/>
              </a:rPr>
              <a:t>Relationship Set</a:t>
            </a:r>
            <a:r>
              <a:rPr dirty="0">
                <a:latin typeface="Times Roman"/>
              </a:rPr>
              <a:t> </a:t>
            </a:r>
            <a:r>
              <a:rPr lang="en-US" dirty="0">
                <a:latin typeface="Times Roman"/>
              </a:rPr>
              <a:t>Cardinalities -Chen Notation  </a:t>
            </a:r>
            <a:endParaRPr dirty="0">
              <a:latin typeface="Times Roman"/>
            </a:endParaRPr>
          </a:p>
        </p:txBody>
      </p:sp>
    </p:spTree>
    <p:extLst>
      <p:ext uri="{BB962C8B-B14F-4D97-AF65-F5344CB8AC3E}">
        <p14:creationId xmlns:p14="http://schemas.microsoft.com/office/powerpoint/2010/main" val="58827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853" name="Content Placeholder 6"/>
          <p:cNvGrpSpPr/>
          <p:nvPr/>
        </p:nvGrpSpPr>
        <p:grpSpPr>
          <a:xfrm>
            <a:off x="2200274" y="1584511"/>
            <a:ext cx="8324851" cy="4959164"/>
            <a:chOff x="-1" y="-1"/>
            <a:chExt cx="5553193" cy="4089026"/>
          </a:xfrm>
          <a:gradFill>
            <a:gsLst>
              <a:gs pos="0">
                <a:schemeClr val="accent5">
                  <a:lumMod val="60000"/>
                  <a:lumOff val="40000"/>
                </a:schemeClr>
              </a:gs>
              <a:gs pos="81500">
                <a:srgbClr val="D2E9AE"/>
              </a:gs>
              <a:gs pos="74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grpSpPr>
        <p:sp>
          <p:nvSpPr>
            <p:cNvPr id="799" name="Line"/>
            <p:cNvSpPr/>
            <p:nvPr/>
          </p:nvSpPr>
          <p:spPr>
            <a:xfrm>
              <a:off x="4842898" y="2890241"/>
              <a:ext cx="2" cy="338036"/>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0" name="Line"/>
            <p:cNvSpPr/>
            <p:nvPr/>
          </p:nvSpPr>
          <p:spPr>
            <a:xfrm>
              <a:off x="4842898" y="1814149"/>
              <a:ext cx="2" cy="338036"/>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1" name="Line"/>
            <p:cNvSpPr/>
            <p:nvPr/>
          </p:nvSpPr>
          <p:spPr>
            <a:xfrm>
              <a:off x="3067168" y="738056"/>
              <a:ext cx="1775731"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2" name="Line"/>
            <p:cNvSpPr/>
            <p:nvPr/>
          </p:nvSpPr>
          <p:spPr>
            <a:xfrm>
              <a:off x="3422315" y="2914803"/>
              <a:ext cx="2" cy="313474"/>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3" name="Line"/>
            <p:cNvSpPr/>
            <p:nvPr/>
          </p:nvSpPr>
          <p:spPr>
            <a:xfrm>
              <a:off x="3422315" y="1814149"/>
              <a:ext cx="2" cy="362598"/>
            </a:xfrm>
            <a:prstGeom prst="line">
              <a:avLst/>
            </a:prstGeom>
            <a:grpFill/>
            <a:ln w="15875" cap="flat">
              <a:solidFill>
                <a:srgbClr val="7DB197"/>
              </a:solidFill>
              <a:prstDash val="solid"/>
              <a:round/>
            </a:ln>
            <a:effectLst/>
          </p:spPr>
          <p:txBody>
            <a:bodyPr wrap="square" lIns="45718" tIns="45718" rIns="45718" bIns="45718" numCol="1" anchor="t">
              <a:noAutofit/>
            </a:bodyPr>
            <a:lstStyle/>
            <a:p>
              <a:endParaRPr/>
            </a:p>
          </p:txBody>
        </p:sp>
        <p:sp>
          <p:nvSpPr>
            <p:cNvPr id="804" name="Line"/>
            <p:cNvSpPr/>
            <p:nvPr/>
          </p:nvSpPr>
          <p:spPr>
            <a:xfrm>
              <a:off x="3067169" y="738056"/>
              <a:ext cx="355147"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5" name="Line"/>
            <p:cNvSpPr/>
            <p:nvPr/>
          </p:nvSpPr>
          <p:spPr>
            <a:xfrm>
              <a:off x="1309536" y="2890241"/>
              <a:ext cx="692196" cy="3380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6" name="Line"/>
            <p:cNvSpPr/>
            <p:nvPr/>
          </p:nvSpPr>
          <p:spPr>
            <a:xfrm>
              <a:off x="581148" y="2890241"/>
              <a:ext cx="728390" cy="3380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720"/>
                  </a:lnTo>
                  <a:lnTo>
                    <a:pt x="0" y="14720"/>
                  </a:lnTo>
                  <a:lnTo>
                    <a:pt x="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7" name="Line"/>
            <p:cNvSpPr/>
            <p:nvPr/>
          </p:nvSpPr>
          <p:spPr>
            <a:xfrm>
              <a:off x="1291439" y="1814149"/>
              <a:ext cx="18098" cy="338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20"/>
                  </a:lnTo>
                  <a:lnTo>
                    <a:pt x="21600" y="14720"/>
                  </a:lnTo>
                  <a:lnTo>
                    <a:pt x="21600" y="21600"/>
                  </a:lnTo>
                </a:path>
              </a:pathLst>
            </a:custGeom>
            <a:grpFill/>
            <a:ln w="15875" cap="flat">
              <a:solidFill>
                <a:srgbClr val="7DB197"/>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8" name="Line"/>
            <p:cNvSpPr/>
            <p:nvPr/>
          </p:nvSpPr>
          <p:spPr>
            <a:xfrm>
              <a:off x="1291439" y="738056"/>
              <a:ext cx="1775730" cy="3380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720"/>
                  </a:lnTo>
                  <a:lnTo>
                    <a:pt x="0" y="14720"/>
                  </a:lnTo>
                  <a:lnTo>
                    <a:pt x="0" y="21600"/>
                  </a:lnTo>
                </a:path>
              </a:pathLst>
            </a:custGeom>
            <a:grpFill/>
            <a:ln w="15875" cap="flat">
              <a:solidFill>
                <a:srgbClr val="6D9B84"/>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sp>
          <p:nvSpPr>
            <p:cNvPr id="809" name="Rounded Rectangle"/>
            <p:cNvSpPr/>
            <p:nvPr/>
          </p:nvSpPr>
          <p:spPr>
            <a:xfrm>
              <a:off x="2486020" y="-1"/>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12" name="Group"/>
            <p:cNvGrpSpPr/>
            <p:nvPr/>
          </p:nvGrpSpPr>
          <p:grpSpPr>
            <a:xfrm>
              <a:off x="2615165" y="122686"/>
              <a:ext cx="1162299" cy="738061"/>
              <a:chOff x="0" y="0"/>
              <a:chExt cx="1162298" cy="738060"/>
            </a:xfrm>
            <a:grpFill/>
          </p:grpSpPr>
          <p:sp>
            <p:nvSpPr>
              <p:cNvPr id="810"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1" name="DataBases"/>
              <p:cNvSpPr/>
              <p:nvPr/>
            </p:nvSpPr>
            <p:spPr>
              <a:xfrm>
                <a:off x="21615" y="253562"/>
                <a:ext cx="1119064" cy="23093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Databases</a:t>
                </a:r>
              </a:p>
            </p:txBody>
          </p:sp>
        </p:grpSp>
        <p:sp>
          <p:nvSpPr>
            <p:cNvPr id="813" name="Rounded Rectangle"/>
            <p:cNvSpPr/>
            <p:nvPr/>
          </p:nvSpPr>
          <p:spPr>
            <a:xfrm>
              <a:off x="710290" y="1076091"/>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16" name="Group"/>
            <p:cNvGrpSpPr/>
            <p:nvPr/>
          </p:nvGrpSpPr>
          <p:grpSpPr>
            <a:xfrm>
              <a:off x="839435" y="1198777"/>
              <a:ext cx="1162298" cy="738060"/>
              <a:chOff x="0" y="0"/>
              <a:chExt cx="1162297" cy="738059"/>
            </a:xfrm>
            <a:grpFill/>
          </p:grpSpPr>
          <p:sp>
            <p:nvSpPr>
              <p:cNvPr id="814"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5" name="Laboratory"/>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Laboratory </a:t>
                </a:r>
              </a:p>
            </p:txBody>
          </p:sp>
        </p:grpSp>
        <p:sp>
          <p:nvSpPr>
            <p:cNvPr id="817" name="Rounded Rectangle"/>
            <p:cNvSpPr/>
            <p:nvPr/>
          </p:nvSpPr>
          <p:spPr>
            <a:xfrm>
              <a:off x="728388" y="2152183"/>
              <a:ext cx="1162297" cy="738060"/>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0" name="Group"/>
            <p:cNvGrpSpPr/>
            <p:nvPr/>
          </p:nvGrpSpPr>
          <p:grpSpPr>
            <a:xfrm>
              <a:off x="857531" y="2274870"/>
              <a:ext cx="1162299" cy="738060"/>
              <a:chOff x="0" y="0"/>
              <a:chExt cx="1162298" cy="738059"/>
            </a:xfrm>
            <a:grpFill/>
          </p:grpSpPr>
          <p:sp>
            <p:nvSpPr>
              <p:cNvPr id="818"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19" name="Team of instructors"/>
              <p:cNvSpPr/>
              <p:nvPr/>
            </p:nvSpPr>
            <p:spPr>
              <a:xfrm>
                <a:off x="21617"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Team of instructors </a:t>
                </a:r>
              </a:p>
            </p:txBody>
          </p:sp>
        </p:grpSp>
        <p:sp>
          <p:nvSpPr>
            <p:cNvPr id="821" name="Rounded Rectangle"/>
            <p:cNvSpPr/>
            <p:nvPr/>
          </p:nvSpPr>
          <p:spPr>
            <a:xfrm>
              <a:off x="-1" y="3228275"/>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4" name="Group"/>
            <p:cNvGrpSpPr/>
            <p:nvPr/>
          </p:nvGrpSpPr>
          <p:grpSpPr>
            <a:xfrm>
              <a:off x="129143" y="3350963"/>
              <a:ext cx="1162300" cy="738062"/>
              <a:chOff x="0" y="0"/>
              <a:chExt cx="1162298" cy="738060"/>
            </a:xfrm>
            <a:grpFill/>
          </p:grpSpPr>
          <p:sp>
            <p:nvSpPr>
              <p:cNvPr id="822"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23" name="Entry test"/>
              <p:cNvSpPr/>
              <p:nvPr/>
            </p:nvSpPr>
            <p:spPr>
              <a:xfrm>
                <a:off x="21615" y="30876"/>
                <a:ext cx="1119064" cy="67630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Entry test</a:t>
                </a:r>
                <a:r>
                  <a:rPr lang="en-US" dirty="0"/>
                  <a:t> (Material for labs)</a:t>
                </a:r>
                <a:br>
                  <a:rPr lang="en-US" dirty="0"/>
                </a:br>
                <a:r>
                  <a:rPr lang="en-US" dirty="0">
                    <a:hlinkClick r:id="rId3"/>
                  </a:rPr>
                  <a:t>https://www.db.bme.hu/databases/</a:t>
                </a:r>
                <a:endParaRPr dirty="0"/>
              </a:p>
            </p:txBody>
          </p:sp>
        </p:grpSp>
        <p:sp>
          <p:nvSpPr>
            <p:cNvPr id="825" name="Rounded Rectangle"/>
            <p:cNvSpPr/>
            <p:nvPr/>
          </p:nvSpPr>
          <p:spPr>
            <a:xfrm>
              <a:off x="1420582" y="3228275"/>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28" name="Group"/>
            <p:cNvGrpSpPr/>
            <p:nvPr/>
          </p:nvGrpSpPr>
          <p:grpSpPr>
            <a:xfrm>
              <a:off x="1549726" y="3350962"/>
              <a:ext cx="1162299" cy="738062"/>
              <a:chOff x="0" y="0"/>
              <a:chExt cx="1162298" cy="738060"/>
            </a:xfrm>
            <a:grpFill/>
          </p:grpSpPr>
          <p:sp>
            <p:nvSpPr>
              <p:cNvPr id="826"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27" name="Exercise (24H) Marked out 5 each-fecske"/>
              <p:cNvSpPr/>
              <p:nvPr/>
            </p:nvSpPr>
            <p:spPr>
              <a:xfrm>
                <a:off x="21616" y="78671"/>
                <a:ext cx="1119064" cy="5807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rPr dirty="0"/>
                  <a:t>Exercise (24H) </a:t>
                </a:r>
                <a:endParaRPr lang="en-US" dirty="0"/>
              </a:p>
              <a:p>
                <a:r>
                  <a:rPr dirty="0"/>
                  <a:t>Marked out 5 each-</a:t>
                </a:r>
                <a:r>
                  <a:rPr dirty="0" err="1"/>
                  <a:t>fecske</a:t>
                </a:r>
                <a:endParaRPr dirty="0"/>
              </a:p>
            </p:txBody>
          </p:sp>
        </p:grpSp>
        <p:sp>
          <p:nvSpPr>
            <p:cNvPr id="829" name="Rounded Rectangle"/>
            <p:cNvSpPr/>
            <p:nvPr/>
          </p:nvSpPr>
          <p:spPr>
            <a:xfrm>
              <a:off x="2841166" y="1076091"/>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32" name="Group"/>
            <p:cNvGrpSpPr/>
            <p:nvPr/>
          </p:nvGrpSpPr>
          <p:grpSpPr>
            <a:xfrm>
              <a:off x="2970309" y="1198777"/>
              <a:ext cx="1162300" cy="738060"/>
              <a:chOff x="0" y="0"/>
              <a:chExt cx="1162298" cy="738059"/>
            </a:xfrm>
            <a:grpFill/>
          </p:grpSpPr>
          <p:sp>
            <p:nvSpPr>
              <p:cNvPr id="830"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1" name="Lecture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Lectures</a:t>
                </a:r>
              </a:p>
            </p:txBody>
          </p:sp>
        </p:grpSp>
        <p:sp>
          <p:nvSpPr>
            <p:cNvPr id="833" name="Rounded Rectangle"/>
            <p:cNvSpPr/>
            <p:nvPr/>
          </p:nvSpPr>
          <p:spPr>
            <a:xfrm>
              <a:off x="2841166" y="2176746"/>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36" name="Group"/>
            <p:cNvGrpSpPr/>
            <p:nvPr/>
          </p:nvGrpSpPr>
          <p:grpSpPr>
            <a:xfrm>
              <a:off x="2970309" y="2299433"/>
              <a:ext cx="1162300" cy="738060"/>
              <a:chOff x="0" y="0"/>
              <a:chExt cx="1162298" cy="738059"/>
            </a:xfrm>
            <a:grpFill/>
          </p:grpSpPr>
          <p:sp>
            <p:nvSpPr>
              <p:cNvPr id="834"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5" name="Levente Erő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Levente Erős </a:t>
                </a:r>
              </a:p>
            </p:txBody>
          </p:sp>
        </p:grpSp>
        <p:sp>
          <p:nvSpPr>
            <p:cNvPr id="837" name="Rounded Rectangle"/>
            <p:cNvSpPr/>
            <p:nvPr/>
          </p:nvSpPr>
          <p:spPr>
            <a:xfrm>
              <a:off x="2841166" y="3228275"/>
              <a:ext cx="1162297"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0" name="Group"/>
            <p:cNvGrpSpPr/>
            <p:nvPr/>
          </p:nvGrpSpPr>
          <p:grpSpPr>
            <a:xfrm>
              <a:off x="2970309" y="3350963"/>
              <a:ext cx="1162300" cy="738061"/>
              <a:chOff x="0" y="0"/>
              <a:chExt cx="1162298" cy="738059"/>
            </a:xfrm>
            <a:grpFill/>
          </p:grpSpPr>
          <p:sp>
            <p:nvSpPr>
              <p:cNvPr id="838" name="Rounded Rectangle"/>
              <p:cNvSpPr/>
              <p:nvPr/>
            </p:nvSpPr>
            <p:spPr>
              <a:xfrm>
                <a:off x="-1" y="0"/>
                <a:ext cx="1162300"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39" name="Exams"/>
              <p:cNvSpPr/>
              <p:nvPr/>
            </p:nvSpPr>
            <p:spPr>
              <a:xfrm>
                <a:off x="21616" y="369029"/>
                <a:ext cx="1119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Exams</a:t>
                </a:r>
              </a:p>
            </p:txBody>
          </p:sp>
        </p:grpSp>
        <p:sp>
          <p:nvSpPr>
            <p:cNvPr id="841" name="Rounded Rectangle"/>
            <p:cNvSpPr/>
            <p:nvPr/>
          </p:nvSpPr>
          <p:spPr>
            <a:xfrm>
              <a:off x="4261750" y="1076091"/>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4" name="Group"/>
            <p:cNvGrpSpPr/>
            <p:nvPr/>
          </p:nvGrpSpPr>
          <p:grpSpPr>
            <a:xfrm>
              <a:off x="4390893" y="1198777"/>
              <a:ext cx="1162298" cy="738060"/>
              <a:chOff x="0" y="0"/>
              <a:chExt cx="1162297" cy="738059"/>
            </a:xfrm>
            <a:grpFill/>
          </p:grpSpPr>
          <p:sp>
            <p:nvSpPr>
              <p:cNvPr id="842"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43" name="Practice"/>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Practice</a:t>
                </a:r>
              </a:p>
            </p:txBody>
          </p:sp>
        </p:grpSp>
        <p:sp>
          <p:nvSpPr>
            <p:cNvPr id="845" name="Rounded Rectangle"/>
            <p:cNvSpPr/>
            <p:nvPr/>
          </p:nvSpPr>
          <p:spPr>
            <a:xfrm>
              <a:off x="4261750" y="2152183"/>
              <a:ext cx="1162298" cy="738060"/>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48" name="Group"/>
            <p:cNvGrpSpPr/>
            <p:nvPr/>
          </p:nvGrpSpPr>
          <p:grpSpPr>
            <a:xfrm>
              <a:off x="4390893" y="2274870"/>
              <a:ext cx="1162299" cy="738061"/>
              <a:chOff x="0" y="0"/>
              <a:chExt cx="1162298" cy="738060"/>
            </a:xfrm>
            <a:grpFill/>
          </p:grpSpPr>
          <p:sp>
            <p:nvSpPr>
              <p:cNvPr id="846"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47" name="Janos Varga"/>
              <p:cNvSpPr/>
              <p:nvPr/>
            </p:nvSpPr>
            <p:spPr>
              <a:xfrm>
                <a:off x="21616" y="228991"/>
                <a:ext cx="1119064" cy="28007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p>
                <a:pPr algn="ctr" defTabSz="577850">
                  <a:lnSpc>
                    <a:spcPct val="90000"/>
                  </a:lnSpc>
                  <a:spcBef>
                    <a:spcPts val="500"/>
                  </a:spcBef>
                  <a:defRPr sz="1300">
                    <a:solidFill>
                      <a:srgbClr val="FFFFFF"/>
                    </a:solidFill>
                  </a:defRPr>
                </a:pPr>
                <a:r>
                  <a:rPr dirty="0">
                    <a:solidFill>
                      <a:schemeClr val="tx1"/>
                    </a:solidFill>
                  </a:rPr>
                  <a:t>Janos </a:t>
                </a:r>
                <a:r>
                  <a:rPr dirty="0" err="1">
                    <a:solidFill>
                      <a:schemeClr val="tx1"/>
                    </a:solidFill>
                  </a:rPr>
                  <a:t>Varga</a:t>
                </a:r>
                <a:endParaRPr dirty="0">
                  <a:solidFill>
                    <a:schemeClr val="tx1"/>
                  </a:solidFill>
                </a:endParaRPr>
              </a:p>
            </p:txBody>
          </p:sp>
        </p:grpSp>
        <p:sp>
          <p:nvSpPr>
            <p:cNvPr id="849" name="Rounded Rectangle"/>
            <p:cNvSpPr/>
            <p:nvPr/>
          </p:nvSpPr>
          <p:spPr>
            <a:xfrm>
              <a:off x="4261750" y="3228275"/>
              <a:ext cx="1162298" cy="738059"/>
            </a:xfrm>
            <a:prstGeom prst="roundRect">
              <a:avLst>
                <a:gd name="adj" fmla="val 10000"/>
              </a:avLst>
            </a:prstGeom>
            <a:grpFill/>
            <a:ln w="15875" cap="flat">
              <a:solidFill>
                <a:srgbClr val="FFFFFF"/>
              </a:solidFill>
              <a:prstDash val="solid"/>
              <a:round/>
            </a:ln>
            <a:effectLst/>
          </p:spPr>
          <p:txBody>
            <a:bodyPr wrap="square" lIns="45718" tIns="45718" rIns="45718" bIns="45718" numCol="1" anchor="t">
              <a:noAutofit/>
            </a:bodyPr>
            <a:lstStyle/>
            <a:p>
              <a:pPr>
                <a:lnSpc>
                  <a:spcPct val="120000"/>
                </a:lnSpc>
                <a:spcBef>
                  <a:spcPts val="1000"/>
                </a:spcBef>
                <a:defRPr sz="2400">
                  <a:solidFill>
                    <a:srgbClr val="FFFFFF"/>
                  </a:solidFill>
                </a:defRPr>
              </a:pPr>
              <a:endParaRPr/>
            </a:p>
          </p:txBody>
        </p:sp>
        <p:grpSp>
          <p:nvGrpSpPr>
            <p:cNvPr id="852" name="Group"/>
            <p:cNvGrpSpPr/>
            <p:nvPr/>
          </p:nvGrpSpPr>
          <p:grpSpPr>
            <a:xfrm>
              <a:off x="4390893" y="3350963"/>
              <a:ext cx="1162298" cy="738061"/>
              <a:chOff x="0" y="0"/>
              <a:chExt cx="1162297" cy="738059"/>
            </a:xfrm>
            <a:grpFill/>
          </p:grpSpPr>
          <p:sp>
            <p:nvSpPr>
              <p:cNvPr id="850" name="Rounded Rectangle"/>
              <p:cNvSpPr/>
              <p:nvPr/>
            </p:nvSpPr>
            <p:spPr>
              <a:xfrm>
                <a:off x="0" y="0"/>
                <a:ext cx="1162298" cy="738060"/>
              </a:xfrm>
              <a:prstGeom prst="roundRect">
                <a:avLst>
                  <a:gd name="adj" fmla="val 10000"/>
                </a:avLst>
              </a:prstGeom>
              <a:grpFill/>
              <a:ln w="15875" cap="flat">
                <a:solidFill>
                  <a:schemeClr val="accent6"/>
                </a:solidFill>
                <a:prstDash val="solid"/>
                <a:round/>
              </a:ln>
              <a:effectLst/>
            </p:spPr>
            <p:txBody>
              <a:bodyPr wrap="square" lIns="45718" tIns="45718" rIns="45718" bIns="45718" numCol="1" anchor="ctr">
                <a:noAutofit/>
              </a:bodyPr>
              <a:lstStyle/>
              <a:p>
                <a:pPr algn="ctr" defTabSz="577850">
                  <a:lnSpc>
                    <a:spcPct val="90000"/>
                  </a:lnSpc>
                  <a:spcBef>
                    <a:spcPts val="1000"/>
                  </a:spcBef>
                  <a:defRPr sz="1300">
                    <a:solidFill>
                      <a:srgbClr val="FFFFFF"/>
                    </a:solidFill>
                  </a:defRPr>
                </a:pPr>
                <a:endParaRPr/>
              </a:p>
            </p:txBody>
          </p:sp>
          <p:sp>
            <p:nvSpPr>
              <p:cNvPr id="851" name="Attendance 70%"/>
              <p:cNvSpPr/>
              <p:nvPr/>
            </p:nvSpPr>
            <p:spPr>
              <a:xfrm>
                <a:off x="21616" y="369029"/>
                <a:ext cx="11190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9530" tIns="49530" rIns="49530" bIns="49530" numCol="1" anchor="ctr">
                <a:spAutoFit/>
              </a:bodyPr>
              <a:lstStyle>
                <a:lvl1pPr algn="ctr" defTabSz="577850">
                  <a:lnSpc>
                    <a:spcPct val="90000"/>
                  </a:lnSpc>
                  <a:spcBef>
                    <a:spcPts val="500"/>
                  </a:spcBef>
                  <a:defRPr sz="1300"/>
                </a:lvl1pPr>
              </a:lstStyle>
              <a:p>
                <a:r>
                  <a:t>Attendance 70%  </a:t>
                </a:r>
              </a:p>
            </p:txBody>
          </p:sp>
        </p:grpSp>
      </p:grpSp>
      <p:sp>
        <p:nvSpPr>
          <p:cNvPr id="59" name="Title 1"/>
          <p:cNvSpPr txBox="1">
            <a:spLocks noGrp="1"/>
          </p:cNvSpPr>
          <p:nvPr>
            <p:ph type="title"/>
          </p:nvPr>
        </p:nvSpPr>
        <p:spPr>
          <a:prstGeom prst="rect">
            <a:avLst/>
          </a:prstGeom>
        </p:spPr>
        <p:txBody>
          <a:bodyPr/>
          <a:lstStyle>
            <a:lvl1pPr>
              <a:defRPr sz="7000"/>
            </a:lvl1pPr>
          </a:lstStyle>
          <a:p>
            <a:r>
              <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Databases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4" name="Content Placeholder 2"/>
          <p:cNvSpPr txBox="1">
            <a:spLocks/>
          </p:cNvSpPr>
          <p:nvPr/>
        </p:nvSpPr>
        <p:spPr>
          <a:xfrm>
            <a:off x="477729" y="3937497"/>
            <a:ext cx="10515600" cy="2440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16052">
              <a:lnSpc>
                <a:spcPct val="150000"/>
              </a:lnSpc>
              <a:defRPr sz="2275">
                <a:latin typeface="Times Roman"/>
                <a:ea typeface="Times Roman"/>
                <a:cs typeface="Times Roman"/>
                <a:sym typeface="Times Roman"/>
              </a:defRPr>
            </a:pPr>
            <a:r>
              <a:rPr lang="en-US" sz="2200" dirty="0">
                <a:latin typeface="Times Roman"/>
              </a:rPr>
              <a:t>Many-to-One (M: 1) relationship set: one entity in entity set </a:t>
            </a:r>
            <a:r>
              <a:rPr lang="en-US" sz="2200" i="1" dirty="0">
                <a:latin typeface="Times Roman"/>
              </a:rPr>
              <a:t>E2</a:t>
            </a:r>
            <a:r>
              <a:rPr lang="en-US" sz="2200" dirty="0">
                <a:latin typeface="Times Roman"/>
              </a:rPr>
              <a:t> is associated with zero or more entities in entity set </a:t>
            </a:r>
            <a:r>
              <a:rPr lang="en-US" sz="2200" i="1" dirty="0">
                <a:latin typeface="Times Roman"/>
              </a:rPr>
              <a:t>E1</a:t>
            </a:r>
            <a:r>
              <a:rPr lang="en-US" sz="2200" dirty="0">
                <a:latin typeface="Times Roman"/>
              </a:rPr>
              <a:t>, but each entity in entity set </a:t>
            </a:r>
            <a:r>
              <a:rPr lang="en-US" sz="2200" i="1" dirty="0">
                <a:latin typeface="Times Roman"/>
              </a:rPr>
              <a:t>E1</a:t>
            </a:r>
            <a:r>
              <a:rPr lang="en-US" sz="2200" dirty="0">
                <a:latin typeface="Times Roman"/>
              </a:rPr>
              <a:t> is associated with </a:t>
            </a:r>
            <a:r>
              <a:rPr lang="en-US" sz="2200" i="1" dirty="0">
                <a:latin typeface="Times Roman"/>
              </a:rPr>
              <a:t>at most </a:t>
            </a:r>
            <a:r>
              <a:rPr lang="en-US" sz="2200" dirty="0">
                <a:latin typeface="Times Roman"/>
              </a:rPr>
              <a:t>one entity in entity set </a:t>
            </a:r>
            <a:r>
              <a:rPr lang="en-US" sz="2200" i="1" dirty="0">
                <a:latin typeface="Times Roman"/>
              </a:rPr>
              <a:t>E2</a:t>
            </a:r>
            <a:r>
              <a:rPr lang="en-US" sz="2200" dirty="0">
                <a:latin typeface="Times Roman"/>
              </a:rPr>
              <a:t>. </a:t>
            </a:r>
            <a:r>
              <a:rPr lang="en-US" sz="2200" b="1" i="1" dirty="0">
                <a:latin typeface="Times Roman"/>
              </a:rPr>
              <a:t> </a:t>
            </a:r>
            <a:endParaRPr lang="en-US" sz="2200" dirty="0">
              <a:latin typeface="Times Roman"/>
            </a:endParaRPr>
          </a:p>
          <a:p>
            <a:pPr marL="280736" indent="-280736">
              <a:lnSpc>
                <a:spcPct val="150000"/>
              </a:lnSpc>
              <a:buFontTx/>
              <a:buChar char="•"/>
            </a:pPr>
            <a:endParaRPr lang="en-US" sz="2200" dirty="0">
              <a:latin typeface="Times Roman"/>
            </a:endParaRPr>
          </a:p>
        </p:txBody>
      </p:sp>
      <p:pic>
        <p:nvPicPr>
          <p:cNvPr id="5" name="Picture 4"/>
          <p:cNvPicPr/>
          <p:nvPr/>
        </p:nvPicPr>
        <p:blipFill>
          <a:blip r:embed="rId3"/>
          <a:stretch>
            <a:fillRect/>
          </a:stretch>
        </p:blipFill>
        <p:spPr>
          <a:xfrm>
            <a:off x="9009787" y="2755814"/>
            <a:ext cx="2704484" cy="1395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7014089" y="2686785"/>
            <a:ext cx="1691640" cy="1426210"/>
          </a:xfrm>
          <a:prstGeom prst="rect">
            <a:avLst/>
          </a:prstGeom>
          <a:noFill/>
          <a:ln>
            <a:noFill/>
          </a:ln>
        </p:spPr>
      </p:pic>
      <p:sp>
        <p:nvSpPr>
          <p:cNvPr id="8" name="Title 1"/>
          <p:cNvSpPr txBox="1">
            <a:spLocks noGrp="1"/>
          </p:cNvSpPr>
          <p:nvPr>
            <p:ph type="title"/>
          </p:nvPr>
        </p:nvSpPr>
        <p:spPr>
          <a:xfrm>
            <a:off x="838200" y="-243840"/>
            <a:ext cx="10515600" cy="1325563"/>
          </a:xfrm>
          <a:prstGeom prst="rect">
            <a:avLst/>
          </a:prstGeom>
        </p:spPr>
        <p:txBody>
          <a:bodyPr/>
          <a:lstStyle/>
          <a:p>
            <a:r>
              <a:rPr lang="en-US" dirty="0">
                <a:latin typeface="Times Roman"/>
              </a:rPr>
              <a:t>Relationship Set</a:t>
            </a:r>
            <a:r>
              <a:rPr dirty="0">
                <a:latin typeface="Times Roman"/>
              </a:rPr>
              <a:t> </a:t>
            </a:r>
            <a:r>
              <a:rPr lang="en-US" dirty="0">
                <a:latin typeface="Times Roman"/>
              </a:rPr>
              <a:t>Cardinalities-Chen Notation  </a:t>
            </a:r>
            <a:endParaRPr dirty="0">
              <a:latin typeface="Times Roman"/>
            </a:endParaRPr>
          </a:p>
        </p:txBody>
      </p:sp>
      <p:grpSp>
        <p:nvGrpSpPr>
          <p:cNvPr id="3" name="Group 4"/>
          <p:cNvGrpSpPr>
            <a:grpSpLocks noChangeAspect="1"/>
          </p:cNvGrpSpPr>
          <p:nvPr/>
        </p:nvGrpSpPr>
        <p:grpSpPr bwMode="auto">
          <a:xfrm flipH="1">
            <a:off x="6761261" y="5048713"/>
            <a:ext cx="1802130" cy="1427162"/>
            <a:chOff x="3130" y="3331"/>
            <a:chExt cx="1066" cy="899"/>
          </a:xfrm>
        </p:grpSpPr>
        <p:sp>
          <p:nvSpPr>
            <p:cNvPr id="10" name="AutoShape 3"/>
            <p:cNvSpPr>
              <a:spLocks noChangeAspect="1" noChangeArrowheads="1" noTextEdit="1"/>
            </p:cNvSpPr>
            <p:nvPr/>
          </p:nvSpPr>
          <p:spPr bwMode="auto">
            <a:xfrm>
              <a:off x="3130" y="3331"/>
              <a:ext cx="106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5"/>
            <p:cNvSpPr>
              <a:spLocks noChangeArrowheads="1"/>
            </p:cNvSpPr>
            <p:nvPr/>
          </p:nvSpPr>
          <p:spPr bwMode="auto">
            <a:xfrm>
              <a:off x="3135" y="3336"/>
              <a:ext cx="376" cy="8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3135" y="3336"/>
              <a:ext cx="376" cy="895"/>
            </a:xfrm>
            <a:prstGeom prst="rect">
              <a:avLst/>
            </a:prstGeom>
            <a:noFill/>
            <a:ln w="1588" cap="rnd">
              <a:solidFill>
                <a:srgbClr val="7A7A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3258" y="3387"/>
              <a:ext cx="104" cy="104"/>
            </a:xfrm>
            <a:custGeom>
              <a:avLst/>
              <a:gdLst>
                <a:gd name="T0" fmla="*/ 0 w 425"/>
                <a:gd name="T1" fmla="*/ 212 h 425"/>
                <a:gd name="T2" fmla="*/ 62 w 425"/>
                <a:gd name="T3" fmla="*/ 62 h 425"/>
                <a:gd name="T4" fmla="*/ 212 w 425"/>
                <a:gd name="T5" fmla="*/ 0 h 425"/>
                <a:gd name="T6" fmla="*/ 363 w 425"/>
                <a:gd name="T7" fmla="*/ 62 h 425"/>
                <a:gd name="T8" fmla="*/ 425 w 425"/>
                <a:gd name="T9" fmla="*/ 212 h 425"/>
                <a:gd name="T10" fmla="*/ 363 w 425"/>
                <a:gd name="T11" fmla="*/ 363 h 425"/>
                <a:gd name="T12" fmla="*/ 212 w 425"/>
                <a:gd name="T13" fmla="*/ 425 h 425"/>
                <a:gd name="T14" fmla="*/ 62 w 425"/>
                <a:gd name="T15" fmla="*/ 363 h 425"/>
                <a:gd name="T16" fmla="*/ 0 w 425"/>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2"/>
                  </a:moveTo>
                  <a:cubicBezTo>
                    <a:pt x="0" y="156"/>
                    <a:pt x="22" y="102"/>
                    <a:pt x="62" y="62"/>
                  </a:cubicBezTo>
                  <a:cubicBezTo>
                    <a:pt x="102" y="22"/>
                    <a:pt x="156" y="0"/>
                    <a:pt x="212" y="0"/>
                  </a:cubicBezTo>
                  <a:cubicBezTo>
                    <a:pt x="269" y="0"/>
                    <a:pt x="323" y="22"/>
                    <a:pt x="363" y="62"/>
                  </a:cubicBezTo>
                  <a:cubicBezTo>
                    <a:pt x="403" y="102"/>
                    <a:pt x="425" y="156"/>
                    <a:pt x="425" y="212"/>
                  </a:cubicBezTo>
                  <a:cubicBezTo>
                    <a:pt x="425" y="269"/>
                    <a:pt x="403" y="323"/>
                    <a:pt x="363" y="363"/>
                  </a:cubicBezTo>
                  <a:cubicBezTo>
                    <a:pt x="323" y="402"/>
                    <a:pt x="269" y="425"/>
                    <a:pt x="212" y="425"/>
                  </a:cubicBezTo>
                  <a:cubicBezTo>
                    <a:pt x="156" y="425"/>
                    <a:pt x="102" y="402"/>
                    <a:pt x="62" y="363"/>
                  </a:cubicBezTo>
                  <a:cubicBezTo>
                    <a:pt x="22"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3258" y="3387"/>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8 h 104"/>
                <a:gd name="T12" fmla="*/ 52 w 104"/>
                <a:gd name="T13" fmla="*/ 104 h 104"/>
                <a:gd name="T14" fmla="*/ 15 w 104"/>
                <a:gd name="T15" fmla="*/ 88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5"/>
                    <a:pt x="38" y="0"/>
                    <a:pt x="52" y="0"/>
                  </a:cubicBezTo>
                  <a:cubicBezTo>
                    <a:pt x="66" y="0"/>
                    <a:pt x="79" y="5"/>
                    <a:pt x="89" y="15"/>
                  </a:cubicBezTo>
                  <a:cubicBezTo>
                    <a:pt x="99" y="25"/>
                    <a:pt x="104" y="38"/>
                    <a:pt x="104" y="52"/>
                  </a:cubicBezTo>
                  <a:cubicBezTo>
                    <a:pt x="104" y="65"/>
                    <a:pt x="99" y="79"/>
                    <a:pt x="89" y="88"/>
                  </a:cubicBezTo>
                  <a:cubicBezTo>
                    <a:pt x="79" y="98"/>
                    <a:pt x="66" y="104"/>
                    <a:pt x="52" y="104"/>
                  </a:cubicBezTo>
                  <a:cubicBezTo>
                    <a:pt x="38" y="104"/>
                    <a:pt x="25" y="98"/>
                    <a:pt x="15" y="88"/>
                  </a:cubicBezTo>
                  <a:cubicBezTo>
                    <a:pt x="6" y="79"/>
                    <a:pt x="0" y="65"/>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3258" y="3556"/>
              <a:ext cx="104" cy="103"/>
            </a:xfrm>
            <a:custGeom>
              <a:avLst/>
              <a:gdLst>
                <a:gd name="T0" fmla="*/ 0 w 425"/>
                <a:gd name="T1" fmla="*/ 212 h 425"/>
                <a:gd name="T2" fmla="*/ 62 w 425"/>
                <a:gd name="T3" fmla="*/ 62 h 425"/>
                <a:gd name="T4" fmla="*/ 212 w 425"/>
                <a:gd name="T5" fmla="*/ 0 h 425"/>
                <a:gd name="T6" fmla="*/ 363 w 425"/>
                <a:gd name="T7" fmla="*/ 62 h 425"/>
                <a:gd name="T8" fmla="*/ 425 w 425"/>
                <a:gd name="T9" fmla="*/ 212 h 425"/>
                <a:gd name="T10" fmla="*/ 363 w 425"/>
                <a:gd name="T11" fmla="*/ 363 h 425"/>
                <a:gd name="T12" fmla="*/ 212 w 425"/>
                <a:gd name="T13" fmla="*/ 425 h 425"/>
                <a:gd name="T14" fmla="*/ 62 w 425"/>
                <a:gd name="T15" fmla="*/ 363 h 425"/>
                <a:gd name="T16" fmla="*/ 0 w 425"/>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2"/>
                  </a:moveTo>
                  <a:cubicBezTo>
                    <a:pt x="0" y="156"/>
                    <a:pt x="22" y="102"/>
                    <a:pt x="62" y="62"/>
                  </a:cubicBezTo>
                  <a:cubicBezTo>
                    <a:pt x="102" y="22"/>
                    <a:pt x="156" y="0"/>
                    <a:pt x="212" y="0"/>
                  </a:cubicBezTo>
                  <a:cubicBezTo>
                    <a:pt x="269" y="0"/>
                    <a:pt x="323" y="22"/>
                    <a:pt x="363" y="62"/>
                  </a:cubicBezTo>
                  <a:cubicBezTo>
                    <a:pt x="403" y="102"/>
                    <a:pt x="425" y="156"/>
                    <a:pt x="425" y="212"/>
                  </a:cubicBezTo>
                  <a:cubicBezTo>
                    <a:pt x="425" y="269"/>
                    <a:pt x="403" y="323"/>
                    <a:pt x="363" y="363"/>
                  </a:cubicBezTo>
                  <a:cubicBezTo>
                    <a:pt x="323" y="403"/>
                    <a:pt x="269" y="425"/>
                    <a:pt x="212" y="425"/>
                  </a:cubicBezTo>
                  <a:cubicBezTo>
                    <a:pt x="156" y="425"/>
                    <a:pt x="102" y="403"/>
                    <a:pt x="62" y="363"/>
                  </a:cubicBezTo>
                  <a:cubicBezTo>
                    <a:pt x="22"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3258" y="3556"/>
              <a:ext cx="104" cy="103"/>
            </a:xfrm>
            <a:custGeom>
              <a:avLst/>
              <a:gdLst>
                <a:gd name="T0" fmla="*/ 0 w 104"/>
                <a:gd name="T1" fmla="*/ 51 h 103"/>
                <a:gd name="T2" fmla="*/ 15 w 104"/>
                <a:gd name="T3" fmla="*/ 15 h 103"/>
                <a:gd name="T4" fmla="*/ 52 w 104"/>
                <a:gd name="T5" fmla="*/ 0 h 103"/>
                <a:gd name="T6" fmla="*/ 89 w 104"/>
                <a:gd name="T7" fmla="*/ 15 h 103"/>
                <a:gd name="T8" fmla="*/ 104 w 104"/>
                <a:gd name="T9" fmla="*/ 51 h 103"/>
                <a:gd name="T10" fmla="*/ 89 w 104"/>
                <a:gd name="T11" fmla="*/ 88 h 103"/>
                <a:gd name="T12" fmla="*/ 52 w 104"/>
                <a:gd name="T13" fmla="*/ 103 h 103"/>
                <a:gd name="T14" fmla="*/ 15 w 104"/>
                <a:gd name="T15" fmla="*/ 88 h 103"/>
                <a:gd name="T16" fmla="*/ 0 w 104"/>
                <a:gd name="T1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3">
                  <a:moveTo>
                    <a:pt x="0" y="51"/>
                  </a:moveTo>
                  <a:cubicBezTo>
                    <a:pt x="0" y="38"/>
                    <a:pt x="6" y="24"/>
                    <a:pt x="15" y="15"/>
                  </a:cubicBezTo>
                  <a:cubicBezTo>
                    <a:pt x="25" y="5"/>
                    <a:pt x="38" y="0"/>
                    <a:pt x="52" y="0"/>
                  </a:cubicBezTo>
                  <a:cubicBezTo>
                    <a:pt x="66" y="0"/>
                    <a:pt x="79" y="5"/>
                    <a:pt x="89" y="15"/>
                  </a:cubicBezTo>
                  <a:cubicBezTo>
                    <a:pt x="99" y="24"/>
                    <a:pt x="104" y="38"/>
                    <a:pt x="104" y="51"/>
                  </a:cubicBezTo>
                  <a:cubicBezTo>
                    <a:pt x="104" y="65"/>
                    <a:pt x="99" y="78"/>
                    <a:pt x="89" y="88"/>
                  </a:cubicBezTo>
                  <a:cubicBezTo>
                    <a:pt x="79" y="98"/>
                    <a:pt x="66" y="103"/>
                    <a:pt x="52" y="103"/>
                  </a:cubicBezTo>
                  <a:cubicBezTo>
                    <a:pt x="38" y="103"/>
                    <a:pt x="25" y="98"/>
                    <a:pt x="15" y="88"/>
                  </a:cubicBezTo>
                  <a:cubicBezTo>
                    <a:pt x="6" y="78"/>
                    <a:pt x="0" y="65"/>
                    <a:pt x="0" y="51"/>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3258" y="3724"/>
              <a:ext cx="104" cy="104"/>
            </a:xfrm>
            <a:custGeom>
              <a:avLst/>
              <a:gdLst>
                <a:gd name="T0" fmla="*/ 1 w 427"/>
                <a:gd name="T1" fmla="*/ 211 h 427"/>
                <a:gd name="T2" fmla="*/ 65 w 427"/>
                <a:gd name="T3" fmla="*/ 62 h 427"/>
                <a:gd name="T4" fmla="*/ 216 w 427"/>
                <a:gd name="T5" fmla="*/ 1 h 427"/>
                <a:gd name="T6" fmla="*/ 365 w 427"/>
                <a:gd name="T7" fmla="*/ 65 h 427"/>
                <a:gd name="T8" fmla="*/ 426 w 427"/>
                <a:gd name="T9" fmla="*/ 216 h 427"/>
                <a:gd name="T10" fmla="*/ 362 w 427"/>
                <a:gd name="T11" fmla="*/ 365 h 427"/>
                <a:gd name="T12" fmla="*/ 211 w 427"/>
                <a:gd name="T13" fmla="*/ 426 h 427"/>
                <a:gd name="T14" fmla="*/ 62 w 427"/>
                <a:gd name="T15" fmla="*/ 362 h 427"/>
                <a:gd name="T16" fmla="*/ 1 w 427"/>
                <a:gd name="T17" fmla="*/ 21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427">
                  <a:moveTo>
                    <a:pt x="1" y="211"/>
                  </a:moveTo>
                  <a:cubicBezTo>
                    <a:pt x="1" y="155"/>
                    <a:pt x="24" y="101"/>
                    <a:pt x="65" y="62"/>
                  </a:cubicBezTo>
                  <a:cubicBezTo>
                    <a:pt x="105" y="22"/>
                    <a:pt x="159" y="0"/>
                    <a:pt x="216" y="1"/>
                  </a:cubicBezTo>
                  <a:cubicBezTo>
                    <a:pt x="272" y="1"/>
                    <a:pt x="326" y="24"/>
                    <a:pt x="365" y="65"/>
                  </a:cubicBezTo>
                  <a:cubicBezTo>
                    <a:pt x="405" y="105"/>
                    <a:pt x="427" y="159"/>
                    <a:pt x="426" y="216"/>
                  </a:cubicBezTo>
                  <a:cubicBezTo>
                    <a:pt x="426" y="272"/>
                    <a:pt x="403" y="326"/>
                    <a:pt x="362" y="365"/>
                  </a:cubicBezTo>
                  <a:cubicBezTo>
                    <a:pt x="322" y="405"/>
                    <a:pt x="268" y="427"/>
                    <a:pt x="211" y="426"/>
                  </a:cubicBezTo>
                  <a:cubicBezTo>
                    <a:pt x="155" y="426"/>
                    <a:pt x="101" y="403"/>
                    <a:pt x="62" y="362"/>
                  </a:cubicBezTo>
                  <a:cubicBezTo>
                    <a:pt x="22" y="322"/>
                    <a:pt x="0" y="268"/>
                    <a:pt x="1" y="211"/>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3258" y="3724"/>
              <a:ext cx="104" cy="104"/>
            </a:xfrm>
            <a:custGeom>
              <a:avLst/>
              <a:gdLst>
                <a:gd name="T0" fmla="*/ 0 w 104"/>
                <a:gd name="T1" fmla="*/ 52 h 104"/>
                <a:gd name="T2" fmla="*/ 16 w 104"/>
                <a:gd name="T3" fmla="*/ 15 h 104"/>
                <a:gd name="T4" fmla="*/ 53 w 104"/>
                <a:gd name="T5" fmla="*/ 0 h 104"/>
                <a:gd name="T6" fmla="*/ 89 w 104"/>
                <a:gd name="T7" fmla="*/ 16 h 104"/>
                <a:gd name="T8" fmla="*/ 104 w 104"/>
                <a:gd name="T9" fmla="*/ 53 h 104"/>
                <a:gd name="T10" fmla="*/ 88 w 104"/>
                <a:gd name="T11" fmla="*/ 89 h 104"/>
                <a:gd name="T12" fmla="*/ 51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5"/>
                    <a:pt x="39" y="0"/>
                    <a:pt x="53" y="0"/>
                  </a:cubicBezTo>
                  <a:cubicBezTo>
                    <a:pt x="66" y="0"/>
                    <a:pt x="79" y="6"/>
                    <a:pt x="89" y="16"/>
                  </a:cubicBezTo>
                  <a:cubicBezTo>
                    <a:pt x="99" y="26"/>
                    <a:pt x="104" y="39"/>
                    <a:pt x="104" y="53"/>
                  </a:cubicBezTo>
                  <a:cubicBezTo>
                    <a:pt x="104" y="67"/>
                    <a:pt x="98" y="80"/>
                    <a:pt x="88" y="89"/>
                  </a:cubicBezTo>
                  <a:cubicBezTo>
                    <a:pt x="78" y="99"/>
                    <a:pt x="65" y="104"/>
                    <a:pt x="51" y="104"/>
                  </a:cubicBezTo>
                  <a:cubicBezTo>
                    <a:pt x="38" y="104"/>
                    <a:pt x="25" y="99"/>
                    <a:pt x="15" y="89"/>
                  </a:cubicBezTo>
                  <a:cubicBezTo>
                    <a:pt x="5"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3258" y="3893"/>
              <a:ext cx="104" cy="104"/>
            </a:xfrm>
            <a:custGeom>
              <a:avLst/>
              <a:gdLst>
                <a:gd name="T0" fmla="*/ 0 w 425"/>
                <a:gd name="T1" fmla="*/ 213 h 425"/>
                <a:gd name="T2" fmla="*/ 62 w 425"/>
                <a:gd name="T3" fmla="*/ 62 h 425"/>
                <a:gd name="T4" fmla="*/ 212 w 425"/>
                <a:gd name="T5" fmla="*/ 0 h 425"/>
                <a:gd name="T6" fmla="*/ 363 w 425"/>
                <a:gd name="T7" fmla="*/ 62 h 425"/>
                <a:gd name="T8" fmla="*/ 425 w 425"/>
                <a:gd name="T9" fmla="*/ 213 h 425"/>
                <a:gd name="T10" fmla="*/ 363 w 425"/>
                <a:gd name="T11" fmla="*/ 363 h 425"/>
                <a:gd name="T12" fmla="*/ 212 w 425"/>
                <a:gd name="T13" fmla="*/ 425 h 425"/>
                <a:gd name="T14" fmla="*/ 62 w 425"/>
                <a:gd name="T15" fmla="*/ 363 h 425"/>
                <a:gd name="T16" fmla="*/ 0 w 425"/>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5">
                  <a:moveTo>
                    <a:pt x="0" y="213"/>
                  </a:moveTo>
                  <a:cubicBezTo>
                    <a:pt x="0" y="156"/>
                    <a:pt x="22" y="102"/>
                    <a:pt x="62" y="62"/>
                  </a:cubicBezTo>
                  <a:cubicBezTo>
                    <a:pt x="102" y="23"/>
                    <a:pt x="156" y="0"/>
                    <a:pt x="212" y="0"/>
                  </a:cubicBezTo>
                  <a:cubicBezTo>
                    <a:pt x="269" y="0"/>
                    <a:pt x="323" y="23"/>
                    <a:pt x="363" y="62"/>
                  </a:cubicBezTo>
                  <a:cubicBezTo>
                    <a:pt x="403" y="102"/>
                    <a:pt x="425" y="156"/>
                    <a:pt x="425" y="213"/>
                  </a:cubicBezTo>
                  <a:cubicBezTo>
                    <a:pt x="425" y="269"/>
                    <a:pt x="403" y="323"/>
                    <a:pt x="363" y="363"/>
                  </a:cubicBezTo>
                  <a:cubicBezTo>
                    <a:pt x="323" y="403"/>
                    <a:pt x="269" y="425"/>
                    <a:pt x="212" y="425"/>
                  </a:cubicBezTo>
                  <a:cubicBezTo>
                    <a:pt x="156" y="425"/>
                    <a:pt x="102" y="403"/>
                    <a:pt x="62" y="363"/>
                  </a:cubicBezTo>
                  <a:cubicBezTo>
                    <a:pt x="22"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58" y="3893"/>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6"/>
                    <a:pt x="38" y="0"/>
                    <a:pt x="52" y="0"/>
                  </a:cubicBezTo>
                  <a:cubicBezTo>
                    <a:pt x="66" y="0"/>
                    <a:pt x="79" y="6"/>
                    <a:pt x="89" y="15"/>
                  </a:cubicBezTo>
                  <a:cubicBezTo>
                    <a:pt x="99" y="25"/>
                    <a:pt x="104" y="38"/>
                    <a:pt x="104" y="52"/>
                  </a:cubicBezTo>
                  <a:cubicBezTo>
                    <a:pt x="104" y="66"/>
                    <a:pt x="99" y="79"/>
                    <a:pt x="89" y="89"/>
                  </a:cubicBezTo>
                  <a:cubicBezTo>
                    <a:pt x="79" y="99"/>
                    <a:pt x="66" y="104"/>
                    <a:pt x="52" y="104"/>
                  </a:cubicBezTo>
                  <a:cubicBezTo>
                    <a:pt x="38" y="104"/>
                    <a:pt x="25" y="99"/>
                    <a:pt x="15"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258" y="4062"/>
              <a:ext cx="104" cy="104"/>
            </a:xfrm>
            <a:custGeom>
              <a:avLst/>
              <a:gdLst>
                <a:gd name="T0" fmla="*/ 0 w 425"/>
                <a:gd name="T1" fmla="*/ 213 h 426"/>
                <a:gd name="T2" fmla="*/ 62 w 425"/>
                <a:gd name="T3" fmla="*/ 63 h 426"/>
                <a:gd name="T4" fmla="*/ 212 w 425"/>
                <a:gd name="T5" fmla="*/ 0 h 426"/>
                <a:gd name="T6" fmla="*/ 363 w 425"/>
                <a:gd name="T7" fmla="*/ 63 h 426"/>
                <a:gd name="T8" fmla="*/ 425 w 425"/>
                <a:gd name="T9" fmla="*/ 213 h 426"/>
                <a:gd name="T10" fmla="*/ 363 w 425"/>
                <a:gd name="T11" fmla="*/ 363 h 426"/>
                <a:gd name="T12" fmla="*/ 212 w 425"/>
                <a:gd name="T13" fmla="*/ 426 h 426"/>
                <a:gd name="T14" fmla="*/ 62 w 425"/>
                <a:gd name="T15" fmla="*/ 363 h 426"/>
                <a:gd name="T16" fmla="*/ 0 w 425"/>
                <a:gd name="T17" fmla="*/ 2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26">
                  <a:moveTo>
                    <a:pt x="0" y="213"/>
                  </a:moveTo>
                  <a:cubicBezTo>
                    <a:pt x="0" y="157"/>
                    <a:pt x="22" y="102"/>
                    <a:pt x="62" y="63"/>
                  </a:cubicBezTo>
                  <a:cubicBezTo>
                    <a:pt x="102" y="23"/>
                    <a:pt x="156" y="0"/>
                    <a:pt x="212" y="0"/>
                  </a:cubicBezTo>
                  <a:cubicBezTo>
                    <a:pt x="269" y="0"/>
                    <a:pt x="323" y="23"/>
                    <a:pt x="363" y="63"/>
                  </a:cubicBezTo>
                  <a:cubicBezTo>
                    <a:pt x="403" y="102"/>
                    <a:pt x="425" y="157"/>
                    <a:pt x="425" y="213"/>
                  </a:cubicBezTo>
                  <a:cubicBezTo>
                    <a:pt x="425" y="269"/>
                    <a:pt x="403" y="323"/>
                    <a:pt x="363" y="363"/>
                  </a:cubicBezTo>
                  <a:cubicBezTo>
                    <a:pt x="323" y="403"/>
                    <a:pt x="269" y="426"/>
                    <a:pt x="212" y="426"/>
                  </a:cubicBezTo>
                  <a:cubicBezTo>
                    <a:pt x="156" y="426"/>
                    <a:pt x="102" y="403"/>
                    <a:pt x="62" y="363"/>
                  </a:cubicBezTo>
                  <a:cubicBezTo>
                    <a:pt x="22"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3258" y="4062"/>
              <a:ext cx="104" cy="104"/>
            </a:xfrm>
            <a:custGeom>
              <a:avLst/>
              <a:gdLst>
                <a:gd name="T0" fmla="*/ 0 w 104"/>
                <a:gd name="T1" fmla="*/ 52 h 104"/>
                <a:gd name="T2" fmla="*/ 15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5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5" y="15"/>
                  </a:cubicBezTo>
                  <a:cubicBezTo>
                    <a:pt x="25" y="6"/>
                    <a:pt x="38" y="0"/>
                    <a:pt x="52" y="0"/>
                  </a:cubicBezTo>
                  <a:cubicBezTo>
                    <a:pt x="66" y="0"/>
                    <a:pt x="79" y="6"/>
                    <a:pt x="89" y="15"/>
                  </a:cubicBezTo>
                  <a:cubicBezTo>
                    <a:pt x="99" y="25"/>
                    <a:pt x="104" y="38"/>
                    <a:pt x="104" y="52"/>
                  </a:cubicBezTo>
                  <a:cubicBezTo>
                    <a:pt x="104" y="66"/>
                    <a:pt x="99" y="79"/>
                    <a:pt x="89" y="89"/>
                  </a:cubicBezTo>
                  <a:cubicBezTo>
                    <a:pt x="79" y="98"/>
                    <a:pt x="66" y="104"/>
                    <a:pt x="52" y="104"/>
                  </a:cubicBezTo>
                  <a:cubicBezTo>
                    <a:pt x="38" y="104"/>
                    <a:pt x="25" y="98"/>
                    <a:pt x="15"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3819" y="3336"/>
              <a:ext cx="377" cy="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18"/>
            <p:cNvSpPr>
              <a:spLocks noChangeArrowheads="1"/>
            </p:cNvSpPr>
            <p:nvPr/>
          </p:nvSpPr>
          <p:spPr bwMode="auto">
            <a:xfrm>
              <a:off x="3819" y="3336"/>
              <a:ext cx="377" cy="894"/>
            </a:xfrm>
            <a:prstGeom prst="rect">
              <a:avLst/>
            </a:prstGeom>
            <a:noFill/>
            <a:ln w="1588" cap="rnd">
              <a:solidFill>
                <a:srgbClr val="7A7A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3942" y="3386"/>
              <a:ext cx="104" cy="104"/>
            </a:xfrm>
            <a:custGeom>
              <a:avLst/>
              <a:gdLst>
                <a:gd name="T0" fmla="*/ 0 w 426"/>
                <a:gd name="T1" fmla="*/ 213 h 426"/>
                <a:gd name="T2" fmla="*/ 63 w 426"/>
                <a:gd name="T3" fmla="*/ 63 h 426"/>
                <a:gd name="T4" fmla="*/ 213 w 426"/>
                <a:gd name="T5" fmla="*/ 0 h 426"/>
                <a:gd name="T6" fmla="*/ 363 w 426"/>
                <a:gd name="T7" fmla="*/ 63 h 426"/>
                <a:gd name="T8" fmla="*/ 426 w 426"/>
                <a:gd name="T9" fmla="*/ 213 h 426"/>
                <a:gd name="T10" fmla="*/ 363 w 426"/>
                <a:gd name="T11" fmla="*/ 363 h 426"/>
                <a:gd name="T12" fmla="*/ 213 w 426"/>
                <a:gd name="T13" fmla="*/ 426 h 426"/>
                <a:gd name="T14" fmla="*/ 63 w 426"/>
                <a:gd name="T15" fmla="*/ 363 h 426"/>
                <a:gd name="T16" fmla="*/ 0 w 426"/>
                <a:gd name="T17" fmla="*/ 21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6">
                  <a:moveTo>
                    <a:pt x="0" y="213"/>
                  </a:moveTo>
                  <a:cubicBezTo>
                    <a:pt x="0" y="157"/>
                    <a:pt x="23" y="103"/>
                    <a:pt x="63" y="63"/>
                  </a:cubicBezTo>
                  <a:cubicBezTo>
                    <a:pt x="103" y="23"/>
                    <a:pt x="157" y="0"/>
                    <a:pt x="213" y="0"/>
                  </a:cubicBezTo>
                  <a:cubicBezTo>
                    <a:pt x="269" y="0"/>
                    <a:pt x="324" y="23"/>
                    <a:pt x="363" y="63"/>
                  </a:cubicBezTo>
                  <a:cubicBezTo>
                    <a:pt x="403" y="103"/>
                    <a:pt x="426" y="157"/>
                    <a:pt x="426" y="213"/>
                  </a:cubicBezTo>
                  <a:cubicBezTo>
                    <a:pt x="426" y="269"/>
                    <a:pt x="403" y="324"/>
                    <a:pt x="363" y="363"/>
                  </a:cubicBezTo>
                  <a:cubicBezTo>
                    <a:pt x="324" y="403"/>
                    <a:pt x="269" y="426"/>
                    <a:pt x="213" y="426"/>
                  </a:cubicBezTo>
                  <a:cubicBezTo>
                    <a:pt x="157" y="426"/>
                    <a:pt x="103" y="403"/>
                    <a:pt x="63" y="363"/>
                  </a:cubicBezTo>
                  <a:cubicBezTo>
                    <a:pt x="23" y="324"/>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3942" y="3386"/>
              <a:ext cx="104" cy="104"/>
            </a:xfrm>
            <a:custGeom>
              <a:avLst/>
              <a:gdLst>
                <a:gd name="T0" fmla="*/ 0 w 104"/>
                <a:gd name="T1" fmla="*/ 52 h 104"/>
                <a:gd name="T2" fmla="*/ 16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6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6"/>
                    <a:pt x="39" y="0"/>
                    <a:pt x="52" y="0"/>
                  </a:cubicBezTo>
                  <a:cubicBezTo>
                    <a:pt x="66" y="0"/>
                    <a:pt x="80" y="6"/>
                    <a:pt x="89" y="15"/>
                  </a:cubicBezTo>
                  <a:cubicBezTo>
                    <a:pt x="99" y="25"/>
                    <a:pt x="104" y="38"/>
                    <a:pt x="104" y="52"/>
                  </a:cubicBezTo>
                  <a:cubicBezTo>
                    <a:pt x="104" y="66"/>
                    <a:pt x="99" y="79"/>
                    <a:pt x="89" y="89"/>
                  </a:cubicBezTo>
                  <a:cubicBezTo>
                    <a:pt x="80" y="98"/>
                    <a:pt x="66" y="104"/>
                    <a:pt x="52" y="104"/>
                  </a:cubicBezTo>
                  <a:cubicBezTo>
                    <a:pt x="39" y="104"/>
                    <a:pt x="26" y="98"/>
                    <a:pt x="16"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3942" y="3555"/>
              <a:ext cx="104" cy="104"/>
            </a:xfrm>
            <a:custGeom>
              <a:avLst/>
              <a:gdLst>
                <a:gd name="T0" fmla="*/ 0 w 426"/>
                <a:gd name="T1" fmla="*/ 212 h 425"/>
                <a:gd name="T2" fmla="*/ 63 w 426"/>
                <a:gd name="T3" fmla="*/ 62 h 425"/>
                <a:gd name="T4" fmla="*/ 213 w 426"/>
                <a:gd name="T5" fmla="*/ 0 h 425"/>
                <a:gd name="T6" fmla="*/ 363 w 426"/>
                <a:gd name="T7" fmla="*/ 62 h 425"/>
                <a:gd name="T8" fmla="*/ 426 w 426"/>
                <a:gd name="T9" fmla="*/ 212 h 425"/>
                <a:gd name="T10" fmla="*/ 363 w 426"/>
                <a:gd name="T11" fmla="*/ 363 h 425"/>
                <a:gd name="T12" fmla="*/ 213 w 426"/>
                <a:gd name="T13" fmla="*/ 425 h 425"/>
                <a:gd name="T14" fmla="*/ 63 w 426"/>
                <a:gd name="T15" fmla="*/ 363 h 425"/>
                <a:gd name="T16" fmla="*/ 0 w 426"/>
                <a:gd name="T17"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2"/>
                  </a:moveTo>
                  <a:cubicBezTo>
                    <a:pt x="0" y="156"/>
                    <a:pt x="23" y="102"/>
                    <a:pt x="63" y="62"/>
                  </a:cubicBezTo>
                  <a:cubicBezTo>
                    <a:pt x="103" y="22"/>
                    <a:pt x="157" y="0"/>
                    <a:pt x="213" y="0"/>
                  </a:cubicBezTo>
                  <a:cubicBezTo>
                    <a:pt x="269" y="0"/>
                    <a:pt x="324" y="22"/>
                    <a:pt x="363" y="62"/>
                  </a:cubicBezTo>
                  <a:cubicBezTo>
                    <a:pt x="403" y="102"/>
                    <a:pt x="426" y="156"/>
                    <a:pt x="426" y="212"/>
                  </a:cubicBezTo>
                  <a:cubicBezTo>
                    <a:pt x="426" y="269"/>
                    <a:pt x="403" y="323"/>
                    <a:pt x="363" y="363"/>
                  </a:cubicBezTo>
                  <a:cubicBezTo>
                    <a:pt x="324" y="402"/>
                    <a:pt x="269" y="425"/>
                    <a:pt x="213" y="425"/>
                  </a:cubicBezTo>
                  <a:cubicBezTo>
                    <a:pt x="157" y="425"/>
                    <a:pt x="103" y="402"/>
                    <a:pt x="63" y="363"/>
                  </a:cubicBezTo>
                  <a:cubicBezTo>
                    <a:pt x="23" y="323"/>
                    <a:pt x="0" y="269"/>
                    <a:pt x="0" y="212"/>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3942" y="3555"/>
              <a:ext cx="104" cy="104"/>
            </a:xfrm>
            <a:custGeom>
              <a:avLst/>
              <a:gdLst>
                <a:gd name="T0" fmla="*/ 0 w 104"/>
                <a:gd name="T1" fmla="*/ 52 h 104"/>
                <a:gd name="T2" fmla="*/ 16 w 104"/>
                <a:gd name="T3" fmla="*/ 15 h 104"/>
                <a:gd name="T4" fmla="*/ 52 w 104"/>
                <a:gd name="T5" fmla="*/ 0 h 104"/>
                <a:gd name="T6" fmla="*/ 89 w 104"/>
                <a:gd name="T7" fmla="*/ 15 h 104"/>
                <a:gd name="T8" fmla="*/ 104 w 104"/>
                <a:gd name="T9" fmla="*/ 52 h 104"/>
                <a:gd name="T10" fmla="*/ 89 w 104"/>
                <a:gd name="T11" fmla="*/ 89 h 104"/>
                <a:gd name="T12" fmla="*/ 52 w 104"/>
                <a:gd name="T13" fmla="*/ 104 h 104"/>
                <a:gd name="T14" fmla="*/ 16 w 104"/>
                <a:gd name="T15" fmla="*/ 89 h 104"/>
                <a:gd name="T16" fmla="*/ 0 w 104"/>
                <a:gd name="T1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2"/>
                  </a:moveTo>
                  <a:cubicBezTo>
                    <a:pt x="0" y="38"/>
                    <a:pt x="6" y="25"/>
                    <a:pt x="16" y="15"/>
                  </a:cubicBezTo>
                  <a:cubicBezTo>
                    <a:pt x="26" y="5"/>
                    <a:pt x="39" y="0"/>
                    <a:pt x="52" y="0"/>
                  </a:cubicBezTo>
                  <a:cubicBezTo>
                    <a:pt x="66" y="0"/>
                    <a:pt x="80" y="5"/>
                    <a:pt x="89" y="15"/>
                  </a:cubicBezTo>
                  <a:cubicBezTo>
                    <a:pt x="99" y="25"/>
                    <a:pt x="104" y="38"/>
                    <a:pt x="104" y="52"/>
                  </a:cubicBezTo>
                  <a:cubicBezTo>
                    <a:pt x="104" y="66"/>
                    <a:pt x="99" y="79"/>
                    <a:pt x="89" y="89"/>
                  </a:cubicBezTo>
                  <a:cubicBezTo>
                    <a:pt x="80" y="98"/>
                    <a:pt x="66" y="104"/>
                    <a:pt x="52" y="104"/>
                  </a:cubicBezTo>
                  <a:cubicBezTo>
                    <a:pt x="39" y="104"/>
                    <a:pt x="26" y="98"/>
                    <a:pt x="16" y="89"/>
                  </a:cubicBezTo>
                  <a:cubicBezTo>
                    <a:pt x="6" y="79"/>
                    <a:pt x="0" y="66"/>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3942" y="3724"/>
              <a:ext cx="104" cy="104"/>
            </a:xfrm>
            <a:custGeom>
              <a:avLst/>
              <a:gdLst>
                <a:gd name="T0" fmla="*/ 0 w 426"/>
                <a:gd name="T1" fmla="*/ 211 h 427"/>
                <a:gd name="T2" fmla="*/ 64 w 426"/>
                <a:gd name="T3" fmla="*/ 62 h 427"/>
                <a:gd name="T4" fmla="*/ 215 w 426"/>
                <a:gd name="T5" fmla="*/ 1 h 427"/>
                <a:gd name="T6" fmla="*/ 365 w 426"/>
                <a:gd name="T7" fmla="*/ 65 h 427"/>
                <a:gd name="T8" fmla="*/ 426 w 426"/>
                <a:gd name="T9" fmla="*/ 216 h 427"/>
                <a:gd name="T10" fmla="*/ 362 w 426"/>
                <a:gd name="T11" fmla="*/ 365 h 427"/>
                <a:gd name="T12" fmla="*/ 211 w 426"/>
                <a:gd name="T13" fmla="*/ 426 h 427"/>
                <a:gd name="T14" fmla="*/ 61 w 426"/>
                <a:gd name="T15" fmla="*/ 362 h 427"/>
                <a:gd name="T16" fmla="*/ 0 w 426"/>
                <a:gd name="T17" fmla="*/ 21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7">
                  <a:moveTo>
                    <a:pt x="0" y="211"/>
                  </a:moveTo>
                  <a:cubicBezTo>
                    <a:pt x="1" y="155"/>
                    <a:pt x="24" y="101"/>
                    <a:pt x="64" y="62"/>
                  </a:cubicBezTo>
                  <a:cubicBezTo>
                    <a:pt x="104" y="22"/>
                    <a:pt x="159" y="0"/>
                    <a:pt x="215" y="1"/>
                  </a:cubicBezTo>
                  <a:cubicBezTo>
                    <a:pt x="272" y="1"/>
                    <a:pt x="325" y="24"/>
                    <a:pt x="365" y="65"/>
                  </a:cubicBezTo>
                  <a:cubicBezTo>
                    <a:pt x="404" y="105"/>
                    <a:pt x="426" y="159"/>
                    <a:pt x="426" y="216"/>
                  </a:cubicBezTo>
                  <a:cubicBezTo>
                    <a:pt x="425" y="272"/>
                    <a:pt x="402" y="326"/>
                    <a:pt x="362" y="365"/>
                  </a:cubicBezTo>
                  <a:cubicBezTo>
                    <a:pt x="322" y="405"/>
                    <a:pt x="267" y="427"/>
                    <a:pt x="211" y="426"/>
                  </a:cubicBezTo>
                  <a:cubicBezTo>
                    <a:pt x="155" y="426"/>
                    <a:pt x="101" y="403"/>
                    <a:pt x="61" y="362"/>
                  </a:cubicBezTo>
                  <a:cubicBezTo>
                    <a:pt x="22" y="322"/>
                    <a:pt x="0" y="268"/>
                    <a:pt x="0" y="211"/>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3942" y="3724"/>
              <a:ext cx="104" cy="104"/>
            </a:xfrm>
            <a:custGeom>
              <a:avLst/>
              <a:gdLst>
                <a:gd name="T0" fmla="*/ 0 w 104"/>
                <a:gd name="T1" fmla="*/ 51 h 104"/>
                <a:gd name="T2" fmla="*/ 16 w 104"/>
                <a:gd name="T3" fmla="*/ 15 h 104"/>
                <a:gd name="T4" fmla="*/ 53 w 104"/>
                <a:gd name="T5" fmla="*/ 0 h 104"/>
                <a:gd name="T6" fmla="*/ 90 w 104"/>
                <a:gd name="T7" fmla="*/ 15 h 104"/>
                <a:gd name="T8" fmla="*/ 104 w 104"/>
                <a:gd name="T9" fmla="*/ 52 h 104"/>
                <a:gd name="T10" fmla="*/ 89 w 104"/>
                <a:gd name="T11" fmla="*/ 89 h 104"/>
                <a:gd name="T12" fmla="*/ 52 w 104"/>
                <a:gd name="T13" fmla="*/ 104 h 104"/>
                <a:gd name="T14" fmla="*/ 15 w 104"/>
                <a:gd name="T15" fmla="*/ 88 h 104"/>
                <a:gd name="T16" fmla="*/ 0 w 104"/>
                <a:gd name="T17"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1"/>
                  </a:moveTo>
                  <a:cubicBezTo>
                    <a:pt x="1" y="37"/>
                    <a:pt x="6" y="24"/>
                    <a:pt x="16" y="15"/>
                  </a:cubicBezTo>
                  <a:cubicBezTo>
                    <a:pt x="26" y="5"/>
                    <a:pt x="39" y="0"/>
                    <a:pt x="53" y="0"/>
                  </a:cubicBezTo>
                  <a:cubicBezTo>
                    <a:pt x="67" y="0"/>
                    <a:pt x="80" y="5"/>
                    <a:pt x="90" y="15"/>
                  </a:cubicBezTo>
                  <a:cubicBezTo>
                    <a:pt x="99" y="25"/>
                    <a:pt x="104" y="38"/>
                    <a:pt x="104" y="52"/>
                  </a:cubicBezTo>
                  <a:cubicBezTo>
                    <a:pt x="104" y="66"/>
                    <a:pt x="99" y="79"/>
                    <a:pt x="89" y="89"/>
                  </a:cubicBezTo>
                  <a:cubicBezTo>
                    <a:pt x="79" y="99"/>
                    <a:pt x="66" y="104"/>
                    <a:pt x="52" y="104"/>
                  </a:cubicBezTo>
                  <a:cubicBezTo>
                    <a:pt x="38" y="104"/>
                    <a:pt x="25" y="98"/>
                    <a:pt x="15" y="88"/>
                  </a:cubicBezTo>
                  <a:cubicBezTo>
                    <a:pt x="6" y="78"/>
                    <a:pt x="0" y="65"/>
                    <a:pt x="0" y="51"/>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3942" y="3893"/>
              <a:ext cx="104" cy="103"/>
            </a:xfrm>
            <a:custGeom>
              <a:avLst/>
              <a:gdLst>
                <a:gd name="T0" fmla="*/ 0 w 426"/>
                <a:gd name="T1" fmla="*/ 213 h 425"/>
                <a:gd name="T2" fmla="*/ 63 w 426"/>
                <a:gd name="T3" fmla="*/ 62 h 425"/>
                <a:gd name="T4" fmla="*/ 213 w 426"/>
                <a:gd name="T5" fmla="*/ 0 h 425"/>
                <a:gd name="T6" fmla="*/ 363 w 426"/>
                <a:gd name="T7" fmla="*/ 62 h 425"/>
                <a:gd name="T8" fmla="*/ 426 w 426"/>
                <a:gd name="T9" fmla="*/ 213 h 425"/>
                <a:gd name="T10" fmla="*/ 363 w 426"/>
                <a:gd name="T11" fmla="*/ 363 h 425"/>
                <a:gd name="T12" fmla="*/ 213 w 426"/>
                <a:gd name="T13" fmla="*/ 425 h 425"/>
                <a:gd name="T14" fmla="*/ 63 w 426"/>
                <a:gd name="T15" fmla="*/ 363 h 425"/>
                <a:gd name="T16" fmla="*/ 0 w 426"/>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3"/>
                  </a:moveTo>
                  <a:cubicBezTo>
                    <a:pt x="0" y="156"/>
                    <a:pt x="23" y="102"/>
                    <a:pt x="63" y="62"/>
                  </a:cubicBezTo>
                  <a:cubicBezTo>
                    <a:pt x="103" y="22"/>
                    <a:pt x="157" y="0"/>
                    <a:pt x="213" y="0"/>
                  </a:cubicBezTo>
                  <a:cubicBezTo>
                    <a:pt x="269" y="0"/>
                    <a:pt x="324" y="22"/>
                    <a:pt x="363" y="62"/>
                  </a:cubicBezTo>
                  <a:cubicBezTo>
                    <a:pt x="403" y="102"/>
                    <a:pt x="426" y="156"/>
                    <a:pt x="426" y="213"/>
                  </a:cubicBezTo>
                  <a:cubicBezTo>
                    <a:pt x="426" y="269"/>
                    <a:pt x="403" y="323"/>
                    <a:pt x="363" y="363"/>
                  </a:cubicBezTo>
                  <a:cubicBezTo>
                    <a:pt x="324" y="403"/>
                    <a:pt x="269" y="425"/>
                    <a:pt x="213" y="425"/>
                  </a:cubicBezTo>
                  <a:cubicBezTo>
                    <a:pt x="157" y="425"/>
                    <a:pt x="103" y="403"/>
                    <a:pt x="63" y="363"/>
                  </a:cubicBezTo>
                  <a:cubicBezTo>
                    <a:pt x="23"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3942" y="3893"/>
              <a:ext cx="104" cy="103"/>
            </a:xfrm>
            <a:custGeom>
              <a:avLst/>
              <a:gdLst>
                <a:gd name="T0" fmla="*/ 0 w 104"/>
                <a:gd name="T1" fmla="*/ 52 h 103"/>
                <a:gd name="T2" fmla="*/ 16 w 104"/>
                <a:gd name="T3" fmla="*/ 15 h 103"/>
                <a:gd name="T4" fmla="*/ 52 w 104"/>
                <a:gd name="T5" fmla="*/ 0 h 103"/>
                <a:gd name="T6" fmla="*/ 89 w 104"/>
                <a:gd name="T7" fmla="*/ 15 h 103"/>
                <a:gd name="T8" fmla="*/ 104 w 104"/>
                <a:gd name="T9" fmla="*/ 52 h 103"/>
                <a:gd name="T10" fmla="*/ 89 w 104"/>
                <a:gd name="T11" fmla="*/ 88 h 103"/>
                <a:gd name="T12" fmla="*/ 52 w 104"/>
                <a:gd name="T13" fmla="*/ 103 h 103"/>
                <a:gd name="T14" fmla="*/ 16 w 104"/>
                <a:gd name="T15" fmla="*/ 88 h 103"/>
                <a:gd name="T16" fmla="*/ 0 w 104"/>
                <a:gd name="T1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3">
                  <a:moveTo>
                    <a:pt x="0" y="52"/>
                  </a:moveTo>
                  <a:cubicBezTo>
                    <a:pt x="0" y="38"/>
                    <a:pt x="6" y="25"/>
                    <a:pt x="16" y="15"/>
                  </a:cubicBezTo>
                  <a:cubicBezTo>
                    <a:pt x="26" y="5"/>
                    <a:pt x="39" y="0"/>
                    <a:pt x="52" y="0"/>
                  </a:cubicBezTo>
                  <a:cubicBezTo>
                    <a:pt x="66" y="0"/>
                    <a:pt x="80" y="5"/>
                    <a:pt x="89" y="15"/>
                  </a:cubicBezTo>
                  <a:cubicBezTo>
                    <a:pt x="99" y="25"/>
                    <a:pt x="104" y="38"/>
                    <a:pt x="104" y="52"/>
                  </a:cubicBezTo>
                  <a:cubicBezTo>
                    <a:pt x="104" y="65"/>
                    <a:pt x="99" y="79"/>
                    <a:pt x="89" y="88"/>
                  </a:cubicBezTo>
                  <a:cubicBezTo>
                    <a:pt x="80" y="98"/>
                    <a:pt x="66" y="103"/>
                    <a:pt x="52" y="103"/>
                  </a:cubicBezTo>
                  <a:cubicBezTo>
                    <a:pt x="39" y="103"/>
                    <a:pt x="26" y="98"/>
                    <a:pt x="16" y="88"/>
                  </a:cubicBezTo>
                  <a:cubicBezTo>
                    <a:pt x="6" y="79"/>
                    <a:pt x="0" y="65"/>
                    <a:pt x="0" y="52"/>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3942" y="4061"/>
              <a:ext cx="104" cy="104"/>
            </a:xfrm>
            <a:custGeom>
              <a:avLst/>
              <a:gdLst>
                <a:gd name="T0" fmla="*/ 0 w 426"/>
                <a:gd name="T1" fmla="*/ 213 h 425"/>
                <a:gd name="T2" fmla="*/ 63 w 426"/>
                <a:gd name="T3" fmla="*/ 63 h 425"/>
                <a:gd name="T4" fmla="*/ 213 w 426"/>
                <a:gd name="T5" fmla="*/ 0 h 425"/>
                <a:gd name="T6" fmla="*/ 363 w 426"/>
                <a:gd name="T7" fmla="*/ 63 h 425"/>
                <a:gd name="T8" fmla="*/ 426 w 426"/>
                <a:gd name="T9" fmla="*/ 213 h 425"/>
                <a:gd name="T10" fmla="*/ 363 w 426"/>
                <a:gd name="T11" fmla="*/ 363 h 425"/>
                <a:gd name="T12" fmla="*/ 213 w 426"/>
                <a:gd name="T13" fmla="*/ 425 h 425"/>
                <a:gd name="T14" fmla="*/ 63 w 426"/>
                <a:gd name="T15" fmla="*/ 363 h 425"/>
                <a:gd name="T16" fmla="*/ 0 w 426"/>
                <a:gd name="T17" fmla="*/ 21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25">
                  <a:moveTo>
                    <a:pt x="0" y="213"/>
                  </a:moveTo>
                  <a:cubicBezTo>
                    <a:pt x="0" y="156"/>
                    <a:pt x="23" y="102"/>
                    <a:pt x="63" y="63"/>
                  </a:cubicBezTo>
                  <a:cubicBezTo>
                    <a:pt x="103" y="23"/>
                    <a:pt x="157" y="0"/>
                    <a:pt x="213" y="0"/>
                  </a:cubicBezTo>
                  <a:cubicBezTo>
                    <a:pt x="269" y="0"/>
                    <a:pt x="324" y="23"/>
                    <a:pt x="363" y="63"/>
                  </a:cubicBezTo>
                  <a:cubicBezTo>
                    <a:pt x="403" y="102"/>
                    <a:pt x="426" y="156"/>
                    <a:pt x="426" y="213"/>
                  </a:cubicBezTo>
                  <a:cubicBezTo>
                    <a:pt x="426" y="269"/>
                    <a:pt x="403" y="323"/>
                    <a:pt x="363" y="363"/>
                  </a:cubicBezTo>
                  <a:cubicBezTo>
                    <a:pt x="324" y="403"/>
                    <a:pt x="269" y="425"/>
                    <a:pt x="213" y="425"/>
                  </a:cubicBezTo>
                  <a:cubicBezTo>
                    <a:pt x="157" y="425"/>
                    <a:pt x="103" y="403"/>
                    <a:pt x="63" y="363"/>
                  </a:cubicBezTo>
                  <a:cubicBezTo>
                    <a:pt x="23" y="323"/>
                    <a:pt x="0" y="269"/>
                    <a:pt x="0" y="213"/>
                  </a:cubicBezTo>
                </a:path>
              </a:pathLst>
            </a:custGeom>
            <a:solidFill>
              <a:srgbClr val="14A0F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3942" y="4061"/>
              <a:ext cx="104" cy="104"/>
            </a:xfrm>
            <a:custGeom>
              <a:avLst/>
              <a:gdLst>
                <a:gd name="T0" fmla="*/ 0 w 104"/>
                <a:gd name="T1" fmla="*/ 53 h 104"/>
                <a:gd name="T2" fmla="*/ 16 w 104"/>
                <a:gd name="T3" fmla="*/ 16 h 104"/>
                <a:gd name="T4" fmla="*/ 52 w 104"/>
                <a:gd name="T5" fmla="*/ 0 h 104"/>
                <a:gd name="T6" fmla="*/ 89 w 104"/>
                <a:gd name="T7" fmla="*/ 16 h 104"/>
                <a:gd name="T8" fmla="*/ 104 w 104"/>
                <a:gd name="T9" fmla="*/ 53 h 104"/>
                <a:gd name="T10" fmla="*/ 89 w 104"/>
                <a:gd name="T11" fmla="*/ 89 h 104"/>
                <a:gd name="T12" fmla="*/ 52 w 104"/>
                <a:gd name="T13" fmla="*/ 104 h 104"/>
                <a:gd name="T14" fmla="*/ 16 w 104"/>
                <a:gd name="T15" fmla="*/ 89 h 104"/>
                <a:gd name="T16" fmla="*/ 0 w 104"/>
                <a:gd name="T17" fmla="*/ 5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0" y="53"/>
                  </a:moveTo>
                  <a:cubicBezTo>
                    <a:pt x="0" y="39"/>
                    <a:pt x="6" y="25"/>
                    <a:pt x="16" y="16"/>
                  </a:cubicBezTo>
                  <a:cubicBezTo>
                    <a:pt x="26" y="6"/>
                    <a:pt x="39" y="0"/>
                    <a:pt x="52" y="0"/>
                  </a:cubicBezTo>
                  <a:cubicBezTo>
                    <a:pt x="66" y="0"/>
                    <a:pt x="80" y="6"/>
                    <a:pt x="89" y="16"/>
                  </a:cubicBezTo>
                  <a:cubicBezTo>
                    <a:pt x="99" y="25"/>
                    <a:pt x="104" y="39"/>
                    <a:pt x="104" y="53"/>
                  </a:cubicBezTo>
                  <a:cubicBezTo>
                    <a:pt x="104" y="66"/>
                    <a:pt x="99" y="79"/>
                    <a:pt x="89" y="89"/>
                  </a:cubicBezTo>
                  <a:cubicBezTo>
                    <a:pt x="80" y="99"/>
                    <a:pt x="66" y="104"/>
                    <a:pt x="52" y="104"/>
                  </a:cubicBezTo>
                  <a:cubicBezTo>
                    <a:pt x="39" y="104"/>
                    <a:pt x="26" y="99"/>
                    <a:pt x="16" y="89"/>
                  </a:cubicBezTo>
                  <a:cubicBezTo>
                    <a:pt x="6" y="79"/>
                    <a:pt x="0" y="66"/>
                    <a:pt x="0" y="53"/>
                  </a:cubicBezTo>
                </a:path>
              </a:pathLst>
            </a:custGeom>
            <a:noFill/>
            <a:ln w="1588"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3320" y="3429"/>
              <a:ext cx="697" cy="169"/>
            </a:xfrm>
            <a:custGeom>
              <a:avLst/>
              <a:gdLst>
                <a:gd name="T0" fmla="*/ 697 w 697"/>
                <a:gd name="T1" fmla="*/ 169 h 169"/>
                <a:gd name="T2" fmla="*/ 0 w 697"/>
                <a:gd name="T3" fmla="*/ 3 h 169"/>
                <a:gd name="T4" fmla="*/ 655 w 697"/>
                <a:gd name="T5" fmla="*/ 0 h 169"/>
              </a:gdLst>
              <a:ahLst/>
              <a:cxnLst>
                <a:cxn ang="0">
                  <a:pos x="T0" y="T1"/>
                </a:cxn>
                <a:cxn ang="0">
                  <a:pos x="T2" y="T3"/>
                </a:cxn>
                <a:cxn ang="0">
                  <a:pos x="T4" y="T5"/>
                </a:cxn>
              </a:cxnLst>
              <a:rect l="0" t="0" r="r" b="b"/>
              <a:pathLst>
                <a:path w="697" h="169">
                  <a:moveTo>
                    <a:pt x="697" y="169"/>
                  </a:moveTo>
                  <a:lnTo>
                    <a:pt x="0" y="3"/>
                  </a:lnTo>
                  <a:lnTo>
                    <a:pt x="655" y="0"/>
                  </a:lnTo>
                </a:path>
              </a:pathLst>
            </a:custGeom>
            <a:noFill/>
            <a:ln w="28575" cap="rnd">
              <a:solidFill>
                <a:srgbClr val="14A0F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30"/>
            <p:cNvSpPr>
              <a:spLocks noChangeShapeType="1"/>
            </p:cNvSpPr>
            <p:nvPr/>
          </p:nvSpPr>
          <p:spPr bwMode="auto">
            <a:xfrm>
              <a:off x="3300" y="3598"/>
              <a:ext cx="675" cy="169"/>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31"/>
            <p:cNvSpPr>
              <a:spLocks noChangeShapeType="1"/>
            </p:cNvSpPr>
            <p:nvPr/>
          </p:nvSpPr>
          <p:spPr bwMode="auto">
            <a:xfrm>
              <a:off x="3300" y="3767"/>
              <a:ext cx="675" cy="168"/>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Line 32"/>
            <p:cNvSpPr>
              <a:spLocks noChangeShapeType="1"/>
            </p:cNvSpPr>
            <p:nvPr/>
          </p:nvSpPr>
          <p:spPr bwMode="auto">
            <a:xfrm>
              <a:off x="3300" y="3767"/>
              <a:ext cx="675" cy="337"/>
            </a:xfrm>
            <a:prstGeom prst="line">
              <a:avLst/>
            </a:prstGeom>
            <a:noFill/>
            <a:ln w="28575" cap="rnd">
              <a:solidFill>
                <a:srgbClr val="14A0F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41" name="Picture 40"/>
          <p:cNvPicPr>
            <a:picLocks noChangeAspect="1"/>
          </p:cNvPicPr>
          <p:nvPr/>
        </p:nvPicPr>
        <p:blipFill>
          <a:blip r:embed="rId5"/>
          <a:stretch>
            <a:fillRect/>
          </a:stretch>
        </p:blipFill>
        <p:spPr>
          <a:xfrm>
            <a:off x="8866000" y="5178799"/>
            <a:ext cx="2735817" cy="1028789"/>
          </a:xfrm>
          <a:prstGeom prst="rect">
            <a:avLst/>
          </a:prstGeom>
        </p:spPr>
      </p:pic>
      <p:sp>
        <p:nvSpPr>
          <p:cNvPr id="43" name="Content Placeholder 2"/>
          <p:cNvSpPr txBox="1">
            <a:spLocks/>
          </p:cNvSpPr>
          <p:nvPr/>
        </p:nvSpPr>
        <p:spPr>
          <a:xfrm>
            <a:off x="477729" y="1095706"/>
            <a:ext cx="11190515" cy="25811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Many-to-Many (M: N) relationship set: Each entity of both entity sets can be connected to an arbitrary number of entities of each the other entity set.</a:t>
            </a:r>
          </a:p>
          <a:p>
            <a:pPr marL="0" indent="0" defTabSz="416052">
              <a:lnSpc>
                <a:spcPct val="150000"/>
              </a:lnSpc>
              <a:buNone/>
              <a:defRPr sz="2275">
                <a:latin typeface="Times Roman"/>
                <a:ea typeface="Times Roman"/>
                <a:cs typeface="Times Roman"/>
                <a:sym typeface="Times Roman"/>
              </a:defRPr>
            </a:pPr>
            <a:r>
              <a:rPr lang="en-US" sz="2200" dirty="0">
                <a:latin typeface="Times Roman"/>
              </a:rPr>
              <a:t>	Ex: There are two parents for each child, and a given individual </a:t>
            </a:r>
            <a:r>
              <a:rPr lang="en-US" sz="2200" i="1" dirty="0">
                <a:latin typeface="Times Roman"/>
              </a:rPr>
              <a:t>may</a:t>
            </a:r>
            <a:r>
              <a:rPr lang="en-US" sz="2200" dirty="0">
                <a:latin typeface="Times Roman"/>
              </a:rPr>
              <a:t> have any 	number of children.</a:t>
            </a:r>
          </a:p>
          <a:p>
            <a:pPr marL="280736" indent="-280736">
              <a:lnSpc>
                <a:spcPct val="150000"/>
              </a:lnSpc>
              <a:buFontTx/>
              <a:buChar char="•"/>
            </a:pPr>
            <a:endParaRPr lang="en-US" sz="2200" dirty="0">
              <a:latin typeface="Times Roman"/>
            </a:endParaRPr>
          </a:p>
        </p:txBody>
      </p:sp>
    </p:spTree>
    <p:extLst>
      <p:ext uri="{BB962C8B-B14F-4D97-AF65-F5344CB8AC3E}">
        <p14:creationId xmlns:p14="http://schemas.microsoft.com/office/powerpoint/2010/main" val="1818879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4" name="Relationships"/>
          <p:cNvSpPr txBox="1">
            <a:spLocks noGrp="1"/>
          </p:cNvSpPr>
          <p:nvPr>
            <p:ph type="title"/>
          </p:nvPr>
        </p:nvSpPr>
        <p:spPr>
          <a:prstGeom prst="rect">
            <a:avLst/>
          </a:prstGeom>
        </p:spPr>
        <p:txBody>
          <a:bodyPr/>
          <a:lstStyle/>
          <a:p>
            <a:r>
              <a:rPr lang="en-US" dirty="0">
                <a:latin typeface="Times Roman"/>
              </a:rPr>
              <a:t>Quiz</a:t>
            </a:r>
            <a:endParaRPr dirty="0">
              <a:latin typeface="Times Roman"/>
            </a:endParaRPr>
          </a:p>
        </p:txBody>
      </p:sp>
      <p:sp>
        <p:nvSpPr>
          <p:cNvPr id="905" name="A relationship among entity sets is an ordered list of entity sets.…"/>
          <p:cNvSpPr txBox="1">
            <a:spLocks noGrp="1"/>
          </p:cNvSpPr>
          <p:nvPr>
            <p:ph idx="1"/>
          </p:nvPr>
        </p:nvSpPr>
        <p:spPr>
          <a:prstGeom prst="rect">
            <a:avLst/>
          </a:prstGeom>
        </p:spPr>
        <p:txBody>
          <a:bodyPr>
            <a:normAutofit/>
          </a:bodyPr>
          <a:lstStyle/>
          <a:p>
            <a:pPr marL="0" indent="0" defTabSz="406908">
              <a:lnSpc>
                <a:spcPct val="100000"/>
              </a:lnSpc>
              <a:buSzTx/>
              <a:buNone/>
              <a:defRPr>
                <a:latin typeface="Times Roman"/>
                <a:ea typeface="Times Roman"/>
                <a:cs typeface="Times Roman"/>
                <a:sym typeface="Times Roman"/>
              </a:defRPr>
            </a:pPr>
            <a:r>
              <a:rPr sz="2200" dirty="0">
                <a:latin typeface="Times Roman"/>
              </a:rPr>
              <a:t>Suppose we have an entity set PERSONS and </a:t>
            </a:r>
            <a:r>
              <a:rPr lang="en-US" sz="2200" dirty="0">
                <a:latin typeface="Times Roman"/>
              </a:rPr>
              <a:t>PARENT OF relationship set</a:t>
            </a:r>
            <a:endParaRPr sz="2200" dirty="0">
              <a:latin typeface="Times Roman"/>
            </a:endParaRPr>
          </a:p>
          <a:p>
            <a:pPr marL="0" indent="0" defTabSz="406908">
              <a:lnSpc>
                <a:spcPct val="100000"/>
              </a:lnSpc>
              <a:buSzTx/>
              <a:buNone/>
              <a:defRPr>
                <a:latin typeface="Times Roman"/>
                <a:ea typeface="Times Roman"/>
                <a:cs typeface="Times Roman"/>
                <a:sym typeface="Times Roman"/>
              </a:defRPr>
            </a:pPr>
            <a:r>
              <a:rPr sz="2200" dirty="0">
                <a:latin typeface="Times Roman"/>
              </a:rPr>
              <a:t>What is the possible relationship?</a:t>
            </a:r>
          </a:p>
          <a:p>
            <a:pPr marL="0" indent="0" defTabSz="406908">
              <a:lnSpc>
                <a:spcPct val="100000"/>
              </a:lnSpc>
              <a:buSzTx/>
              <a:buNone/>
              <a:defRPr>
                <a:latin typeface="Times Roman"/>
                <a:ea typeface="Times Roman"/>
                <a:cs typeface="Times Roman"/>
                <a:sym typeface="Times Roman"/>
              </a:defRPr>
            </a:pPr>
            <a:r>
              <a:rPr sz="2200" dirty="0">
                <a:latin typeface="Times Roman"/>
              </a:rPr>
              <a:t>What are the entity sets?</a:t>
            </a:r>
            <a:endParaRPr lang="en-US" sz="2200" dirty="0">
              <a:latin typeface="Times Roman"/>
            </a:endParaRPr>
          </a:p>
          <a:p>
            <a:pPr marL="0" indent="0" defTabSz="406908">
              <a:lnSpc>
                <a:spcPct val="100000"/>
              </a:lnSpc>
              <a:buSzTx/>
              <a:buNone/>
              <a:defRPr>
                <a:latin typeface="Times Roman"/>
                <a:ea typeface="Times Roman"/>
                <a:cs typeface="Times Roman"/>
                <a:sym typeface="Times Roman"/>
              </a:defRPr>
            </a:pPr>
            <a:endParaRPr sz="2200" dirty="0">
              <a:latin typeface="Times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3" name="Double-click to edit"/>
          <p:cNvSpPr txBox="1">
            <a:spLocks noGrp="1"/>
          </p:cNvSpPr>
          <p:nvPr>
            <p:ph type="title"/>
          </p:nvPr>
        </p:nvSpPr>
        <p:spPr>
          <a:xfrm>
            <a:off x="304799" y="3575050"/>
            <a:ext cx="7896225" cy="1520825"/>
          </a:xfrm>
          <a:prstGeom prst="rect">
            <a:avLst/>
          </a:prstGeom>
        </p:spPr>
        <p:txBody>
          <a:bodyPr>
            <a:noAutofit/>
          </a:bodyPr>
          <a:lstStyle/>
          <a:p>
            <a:r>
              <a:rPr lang="en-US" sz="2200" b="1" dirty="0">
                <a:latin typeface="Times Roman"/>
              </a:rPr>
              <a:t>Question</a:t>
            </a:r>
            <a:r>
              <a:rPr lang="en-US" sz="2200" dirty="0">
                <a:latin typeface="Times Roman"/>
              </a:rPr>
              <a:t>: Apply this concept on relationship of </a:t>
            </a:r>
            <a:r>
              <a:rPr lang="en-US" sz="2200" i="1" dirty="0">
                <a:latin typeface="Times Roman"/>
              </a:rPr>
              <a:t>enrolment</a:t>
            </a:r>
            <a:r>
              <a:rPr lang="en-US" sz="2200" dirty="0">
                <a:latin typeface="Times Roman"/>
              </a:rPr>
              <a:t> between </a:t>
            </a:r>
            <a:r>
              <a:rPr lang="en-US" sz="2200" i="1" dirty="0">
                <a:latin typeface="Times Roman"/>
              </a:rPr>
              <a:t>courses</a:t>
            </a:r>
            <a:r>
              <a:rPr lang="en-US" sz="2200" dirty="0">
                <a:latin typeface="Times Roman"/>
              </a:rPr>
              <a:t> and </a:t>
            </a:r>
            <a:r>
              <a:rPr lang="en-US" sz="2200" i="1" dirty="0">
                <a:latin typeface="Times Roman"/>
              </a:rPr>
              <a:t>students</a:t>
            </a:r>
            <a:r>
              <a:rPr lang="en-US" sz="2200" dirty="0">
                <a:latin typeface="Times Roman"/>
              </a:rPr>
              <a:t>.</a:t>
            </a:r>
            <a:br>
              <a:rPr lang="en-US" sz="2200" dirty="0">
                <a:latin typeface="Times Roman"/>
              </a:rPr>
            </a:br>
            <a:endParaRPr sz="2200" dirty="0">
              <a:latin typeface="Times Roman"/>
            </a:endParaRPr>
          </a:p>
        </p:txBody>
      </p:sp>
      <p:pic>
        <p:nvPicPr>
          <p:cNvPr id="3" name="Picture 2"/>
          <p:cNvPicPr>
            <a:picLocks noChangeAspect="1"/>
          </p:cNvPicPr>
          <p:nvPr/>
        </p:nvPicPr>
        <p:blipFill>
          <a:blip r:embed="rId3"/>
          <a:stretch>
            <a:fillRect/>
          </a:stretch>
        </p:blipFill>
        <p:spPr>
          <a:xfrm>
            <a:off x="5595936" y="755060"/>
            <a:ext cx="5210175" cy="27527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Content Placeholder 2"/>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Suppose we want to represent the relationship between Person(s) and his Car(s)</a:t>
            </a:r>
          </a:p>
          <a:p>
            <a:pPr marL="280736" indent="-280736">
              <a:lnSpc>
                <a:spcPct val="150000"/>
              </a:lnSpc>
              <a:buFontTx/>
              <a:buChar char="•"/>
            </a:pPr>
            <a:r>
              <a:rPr lang="en-US" sz="2200" dirty="0">
                <a:latin typeface="Times Roman"/>
              </a:rPr>
              <a:t>Draw the </a:t>
            </a:r>
            <a:r>
              <a:rPr lang="en-US" sz="2200">
                <a:latin typeface="Times Roman"/>
              </a:rPr>
              <a:t>ER diagram</a:t>
            </a:r>
            <a:endParaRPr lang="en-US" sz="2200" dirty="0">
              <a:latin typeface="Times Roman"/>
            </a:endParaRPr>
          </a:p>
          <a:p>
            <a:pPr marL="280736" indent="-280736">
              <a:lnSpc>
                <a:spcPct val="150000"/>
              </a:lnSpc>
              <a:buFontTx/>
              <a:buChar char="•"/>
            </a:pPr>
            <a:r>
              <a:rPr lang="en-US" sz="2200" dirty="0">
                <a:latin typeface="Times Roman"/>
              </a:rPr>
              <a:t>Define the attributes </a:t>
            </a:r>
            <a:r>
              <a:rPr lang="en-US" sz="2200">
                <a:latin typeface="Times Roman"/>
              </a:rPr>
              <a:t>for Persons</a:t>
            </a:r>
            <a:endParaRPr lang="en-US" sz="2200" dirty="0">
              <a:latin typeface="Times Roman"/>
            </a:endParaRPr>
          </a:p>
          <a:p>
            <a:pPr marL="280736" indent="-280736">
              <a:lnSpc>
                <a:spcPct val="150000"/>
              </a:lnSpc>
              <a:buFontTx/>
              <a:buChar char="•"/>
            </a:pPr>
            <a:r>
              <a:rPr lang="en-US" sz="2200" dirty="0">
                <a:latin typeface="Times Roman"/>
              </a:rPr>
              <a:t>Define the attributes </a:t>
            </a:r>
            <a:r>
              <a:rPr lang="en-US" sz="2200">
                <a:latin typeface="Times Roman"/>
              </a:rPr>
              <a:t>for Cars</a:t>
            </a:r>
            <a:endParaRPr lang="en-US" sz="2200" dirty="0">
              <a:latin typeface="Times Roman"/>
            </a:endParaRPr>
          </a:p>
          <a:p>
            <a:pPr marL="280736" indent="-280736">
              <a:lnSpc>
                <a:spcPct val="150000"/>
              </a:lnSpc>
              <a:buFontTx/>
              <a:buChar char="•"/>
            </a:pPr>
            <a:r>
              <a:rPr lang="en-US" sz="2200" dirty="0">
                <a:latin typeface="Times Roman"/>
              </a:rPr>
              <a:t>What other entity sets you might think of that are related to this Diagram? </a:t>
            </a:r>
          </a:p>
          <a:p>
            <a:pPr marL="280736" indent="-280736">
              <a:lnSpc>
                <a:spcPct val="150000"/>
              </a:lnSpc>
              <a:buFontTx/>
              <a:buChar char="•"/>
            </a:pPr>
            <a:endParaRPr lang="en-US" sz="2200" dirty="0">
              <a:latin typeface="Times Roman"/>
            </a:endParaRPr>
          </a:p>
        </p:txBody>
      </p:sp>
      <p:sp>
        <p:nvSpPr>
          <p:cNvPr id="8"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Roman"/>
              </a:rPr>
              <a:t>Example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909320" y="-14606"/>
            <a:ext cx="10515600" cy="1325563"/>
          </a:xfrm>
          <a:prstGeom prst="rect">
            <a:avLst/>
          </a:prstGeom>
        </p:spPr>
        <p:txBody>
          <a:bodyPr/>
          <a:lstStyle/>
          <a:p>
            <a:r>
              <a:rPr lang="en-US" dirty="0">
                <a:latin typeface="Times Roman"/>
              </a:rPr>
              <a:t>Extended ER Modeling</a:t>
            </a:r>
            <a:endParaRPr dirty="0">
              <a:latin typeface="Times Roman"/>
            </a:endParaRPr>
          </a:p>
        </p:txBody>
      </p:sp>
      <p:sp>
        <p:nvSpPr>
          <p:cNvPr id="4" name="Content Placeholder 2"/>
          <p:cNvSpPr txBox="1">
            <a:spLocks/>
          </p:cNvSpPr>
          <p:nvPr/>
        </p:nvSpPr>
        <p:spPr>
          <a:xfrm>
            <a:off x="909320" y="11957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736" indent="-280736">
              <a:lnSpc>
                <a:spcPct val="150000"/>
              </a:lnSpc>
              <a:buFontTx/>
              <a:buChar char="•"/>
            </a:pPr>
            <a:r>
              <a:rPr lang="en-US" sz="2200" dirty="0">
                <a:latin typeface="Times Roman"/>
              </a:rPr>
              <a:t>Weak entity set </a:t>
            </a:r>
          </a:p>
          <a:p>
            <a:pPr marL="280736" indent="-280736">
              <a:lnSpc>
                <a:spcPct val="150000"/>
              </a:lnSpc>
              <a:buFontTx/>
              <a:buChar char="•"/>
            </a:pPr>
            <a:r>
              <a:rPr lang="en-US" sz="2200" dirty="0">
                <a:latin typeface="Times Roman"/>
              </a:rPr>
              <a:t>“Strong” Entity set</a:t>
            </a:r>
          </a:p>
          <a:p>
            <a:pPr marL="280736" indent="-280736">
              <a:lnSpc>
                <a:spcPct val="150000"/>
              </a:lnSpc>
              <a:buFontTx/>
              <a:buChar char="•"/>
            </a:pPr>
            <a:r>
              <a:rPr lang="en-US" sz="2200" dirty="0">
                <a:latin typeface="Times Roman"/>
              </a:rPr>
              <a:t>Determining relationship type</a:t>
            </a:r>
          </a:p>
          <a:p>
            <a:pPr marL="280736" indent="-280736">
              <a:lnSpc>
                <a:spcPct val="150000"/>
              </a:lnSpc>
              <a:buFontTx/>
              <a:buChar char="•"/>
            </a:pPr>
            <a:r>
              <a:rPr lang="en-US" sz="2200" dirty="0">
                <a:latin typeface="Times Roman"/>
              </a:rPr>
              <a:t>Specialization (</a:t>
            </a:r>
            <a:r>
              <a:rPr lang="en-US" sz="2200" b="1" dirty="0">
                <a:latin typeface="Times Roman"/>
                <a:ea typeface="Carlito"/>
                <a:cs typeface="Carlito"/>
                <a:sym typeface="Carlito"/>
              </a:rPr>
              <a:t>Isa</a:t>
            </a:r>
            <a:r>
              <a:rPr lang="en-US" sz="2200" dirty="0">
                <a:latin typeface="Times Roman"/>
              </a:rPr>
              <a:t> Hierarchies) - specialized entity sets</a:t>
            </a:r>
          </a:p>
          <a:p>
            <a:pPr marL="280736" indent="-280736">
              <a:lnSpc>
                <a:spcPct val="150000"/>
              </a:lnSpc>
              <a:buFontTx/>
              <a:buChar char="•"/>
            </a:pPr>
            <a:endParaRPr lang="en-US" sz="2200" dirty="0">
              <a:latin typeface="Times Roman"/>
            </a:endParaRPr>
          </a:p>
          <a:p>
            <a:pPr marL="0" indent="0">
              <a:lnSpc>
                <a:spcPct val="150000"/>
              </a:lnSpc>
              <a:buNone/>
            </a:pPr>
            <a:endParaRPr lang="en-US" sz="2200" dirty="0">
              <a:latin typeface="Times Roman"/>
            </a:endParaRPr>
          </a:p>
          <a:p>
            <a:pPr marL="280736" indent="-280736">
              <a:lnSpc>
                <a:spcPct val="150000"/>
              </a:lnSpc>
              <a:buFontTx/>
              <a:buChar char="•"/>
            </a:pPr>
            <a:endParaRPr lang="en-US" sz="2200" dirty="0">
              <a:latin typeface="Times Roman"/>
            </a:endParaRPr>
          </a:p>
        </p:txBody>
      </p:sp>
      <p:pic>
        <p:nvPicPr>
          <p:cNvPr id="5" name="Picture 4"/>
          <p:cNvPicPr>
            <a:picLocks noChangeAspect="1"/>
          </p:cNvPicPr>
          <p:nvPr/>
        </p:nvPicPr>
        <p:blipFill>
          <a:blip r:embed="rId3"/>
          <a:stretch>
            <a:fillRect/>
          </a:stretch>
        </p:blipFill>
        <p:spPr>
          <a:xfrm>
            <a:off x="4490539" y="1000094"/>
            <a:ext cx="2014763" cy="1035008"/>
          </a:xfrm>
          <a:prstGeom prst="rect">
            <a:avLst/>
          </a:prstGeom>
        </p:spPr>
      </p:pic>
      <p:pic>
        <p:nvPicPr>
          <p:cNvPr id="6" name="Picture 5"/>
          <p:cNvPicPr>
            <a:picLocks noChangeAspect="1"/>
          </p:cNvPicPr>
          <p:nvPr/>
        </p:nvPicPr>
        <p:blipFill>
          <a:blip r:embed="rId4"/>
          <a:stretch>
            <a:fillRect/>
          </a:stretch>
        </p:blipFill>
        <p:spPr>
          <a:xfrm>
            <a:off x="9637541" y="2111076"/>
            <a:ext cx="1531982" cy="1652234"/>
          </a:xfrm>
          <a:prstGeom prst="rect">
            <a:avLst/>
          </a:prstGeom>
        </p:spPr>
      </p:pic>
      <p:pic>
        <p:nvPicPr>
          <p:cNvPr id="7" name="Picture 6"/>
          <p:cNvPicPr>
            <a:picLocks noChangeAspect="1"/>
          </p:cNvPicPr>
          <p:nvPr/>
        </p:nvPicPr>
        <p:blipFill>
          <a:blip r:embed="rId5"/>
          <a:stretch>
            <a:fillRect/>
          </a:stretch>
        </p:blipFill>
        <p:spPr>
          <a:xfrm>
            <a:off x="6574917" y="1798201"/>
            <a:ext cx="2066218" cy="979090"/>
          </a:xfrm>
          <a:prstGeom prst="rect">
            <a:avLst/>
          </a:prstGeom>
        </p:spPr>
      </p:pic>
      <p:pic>
        <p:nvPicPr>
          <p:cNvPr id="8" name="Picture 7"/>
          <p:cNvPicPr>
            <a:picLocks noChangeAspect="1"/>
          </p:cNvPicPr>
          <p:nvPr/>
        </p:nvPicPr>
        <p:blipFill>
          <a:blip r:embed="rId6"/>
          <a:stretch>
            <a:fillRect/>
          </a:stretch>
        </p:blipFill>
        <p:spPr>
          <a:xfrm>
            <a:off x="9787808" y="4147504"/>
            <a:ext cx="1057275" cy="2609850"/>
          </a:xfrm>
          <a:prstGeom prst="rect">
            <a:avLst/>
          </a:prstGeom>
        </p:spPr>
      </p:pic>
    </p:spTree>
    <p:extLst>
      <p:ext uri="{BB962C8B-B14F-4D97-AF65-F5344CB8AC3E}">
        <p14:creationId xmlns:p14="http://schemas.microsoft.com/office/powerpoint/2010/main" val="428447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FD4B43-149D-1937-CEAB-5C1FB57F8A21}"/>
              </a:ext>
            </a:extLst>
          </p:cNvPr>
          <p:cNvSpPr txBox="1">
            <a:spLocks noGrp="1"/>
          </p:cNvSpPr>
          <p:nvPr>
            <p:ph type="title"/>
          </p:nvPr>
        </p:nvSpPr>
        <p:spPr>
          <a:xfrm>
            <a:off x="838200" y="365125"/>
            <a:ext cx="10515600" cy="1325563"/>
          </a:xfrm>
          <a:prstGeom prst="rect">
            <a:avLst/>
          </a:prstGeom>
        </p:spPr>
        <p:txBody>
          <a:bodyPr/>
          <a:lstStyle/>
          <a:p>
            <a:r>
              <a:rPr lang="en-US" dirty="0">
                <a:latin typeface="Times Roman"/>
              </a:rPr>
              <a:t>Example-Weak Entity Set</a:t>
            </a:r>
            <a:endParaRPr dirty="0">
              <a:latin typeface="Times Roman"/>
            </a:endParaRPr>
          </a:p>
        </p:txBody>
      </p:sp>
      <p:sp>
        <p:nvSpPr>
          <p:cNvPr id="2" name="Content Placeholder 1"/>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600075" y="1825625"/>
            <a:ext cx="10991850" cy="4191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5" name="Content Placeholder 2"/>
          <p:cNvSpPr txBox="1">
            <a:spLocks noGrp="1"/>
          </p:cNvSpPr>
          <p:nvPr>
            <p:ph idx="1"/>
          </p:nvPr>
        </p:nvSpPr>
        <p:spPr>
          <a:prstGeom prst="rect">
            <a:avLst/>
          </a:prstGeom>
        </p:spPr>
        <p:txBody>
          <a:bodyPr>
            <a:normAutofit/>
          </a:bodyPr>
          <a:lstStyle/>
          <a:p>
            <a:r>
              <a:rPr lang="en-US" sz="2200" dirty="0">
                <a:latin typeface="Times New Roman" panose="02020603050405020304" pitchFamily="18" charset="0"/>
                <a:cs typeface="Times New Roman" panose="02020603050405020304" pitchFamily="18" charset="0"/>
              </a:rPr>
              <a:t>In the previous example what are the key attribute sets for the weak entity ? (Rooms)</a:t>
            </a:r>
          </a:p>
          <a:p>
            <a:r>
              <a:rPr lang="en-US" sz="2200" dirty="0">
                <a:latin typeface="Times New Roman" panose="02020603050405020304" pitchFamily="18" charset="0"/>
                <a:cs typeface="Times New Roman" panose="02020603050405020304" pitchFamily="18" charset="0"/>
              </a:rPr>
              <a:t>Can the Room# by itself serve as key attribute set? Why?</a:t>
            </a:r>
          </a:p>
          <a:p>
            <a:r>
              <a:rPr lang="en-US" sz="220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do we call the relationship set (that has double border line diamond shape) that connects the weak entity set with the strong entity set?</a:t>
            </a:r>
          </a:p>
          <a:p>
            <a:pPr marL="0" indent="0">
              <a:buNone/>
            </a:pPr>
            <a:endParaRPr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9FD4B43-149D-1937-CEAB-5C1FB57F8A21}"/>
              </a:ext>
            </a:extLst>
          </p:cNvPr>
          <p:cNvSpPr txBox="1">
            <a:spLocks noGrp="1"/>
          </p:cNvSpPr>
          <p:nvPr>
            <p:ph type="title"/>
          </p:nvPr>
        </p:nvSpPr>
        <p:spPr>
          <a:prstGeom prst="rect">
            <a:avLst/>
          </a:prstGeom>
        </p:spPr>
        <p:txBody>
          <a:bodyPr/>
          <a:lstStyle/>
          <a:p>
            <a:r>
              <a:rPr lang="en-US" dirty="0">
                <a:latin typeface="Times Roman"/>
              </a:rPr>
              <a:t>Example-Weak Entity Set</a:t>
            </a:r>
            <a:endParaRPr dirty="0">
              <a:latin typeface="Times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95" name="Title 1"/>
          <p:cNvSpPr txBox="1">
            <a:spLocks noGrp="1"/>
          </p:cNvSpPr>
          <p:nvPr>
            <p:ph type="title"/>
          </p:nvPr>
        </p:nvSpPr>
        <p:spPr>
          <a:prstGeom prst="rect">
            <a:avLst/>
          </a:prstGeom>
        </p:spPr>
        <p:txBody>
          <a:bodyPr/>
          <a:lstStyle/>
          <a:p>
            <a:r>
              <a:rPr b="1" dirty="0">
                <a:latin typeface="Times Roman"/>
                <a:ea typeface="Carlito"/>
                <a:cs typeface="Carlito"/>
                <a:sym typeface="Carlito"/>
              </a:rPr>
              <a:t>Isa</a:t>
            </a:r>
            <a:r>
              <a:rPr dirty="0">
                <a:latin typeface="Times Roman"/>
              </a:rPr>
              <a:t> Hierarchies</a:t>
            </a:r>
            <a:r>
              <a:rPr lang="en-US" dirty="0">
                <a:latin typeface="Times Roman"/>
              </a:rPr>
              <a:t> (Specialization)</a:t>
            </a:r>
            <a:endParaRPr dirty="0">
              <a:latin typeface="Times Roman"/>
            </a:endParaRPr>
          </a:p>
        </p:txBody>
      </p:sp>
      <p:sp>
        <p:nvSpPr>
          <p:cNvPr id="896" name="Content Placeholder 2"/>
          <p:cNvSpPr txBox="1">
            <a:spLocks noGrp="1"/>
          </p:cNvSpPr>
          <p:nvPr>
            <p:ph idx="1"/>
          </p:nvPr>
        </p:nvSpPr>
        <p:spPr>
          <a:xfrm>
            <a:off x="838200" y="1861170"/>
            <a:ext cx="10515600" cy="4351339"/>
          </a:xfrm>
          <a:prstGeom prst="rect">
            <a:avLst/>
          </a:prstGeom>
        </p:spPr>
        <p:txBody>
          <a:bodyPr>
            <a:normAutofit/>
          </a:bodyPr>
          <a:lstStyle/>
          <a:p>
            <a:pPr>
              <a:lnSpc>
                <a:spcPct val="150000"/>
              </a:lnSpc>
            </a:pPr>
            <a:r>
              <a:rPr sz="2200" i="1" dirty="0">
                <a:latin typeface="Times Roman"/>
              </a:rPr>
              <a:t>A</a:t>
            </a:r>
            <a:r>
              <a:rPr sz="2200" dirty="0">
                <a:latin typeface="Times Roman"/>
              </a:rPr>
              <a:t> </a:t>
            </a:r>
            <a:r>
              <a:rPr sz="2200" b="1" dirty="0" err="1">
                <a:latin typeface="Times Roman"/>
              </a:rPr>
              <a:t>isa</a:t>
            </a:r>
            <a:r>
              <a:rPr sz="2200" dirty="0">
                <a:latin typeface="Times Roman"/>
              </a:rPr>
              <a:t> </a:t>
            </a:r>
            <a:r>
              <a:rPr sz="2200" i="1" dirty="0">
                <a:latin typeface="Times Roman"/>
              </a:rPr>
              <a:t>B</a:t>
            </a:r>
            <a:r>
              <a:rPr sz="2200" dirty="0">
                <a:latin typeface="Times Roman"/>
              </a:rPr>
              <a:t>, read "</a:t>
            </a:r>
            <a:r>
              <a:rPr sz="2200" i="1" dirty="0">
                <a:latin typeface="Times Roman"/>
              </a:rPr>
              <a:t>A</a:t>
            </a:r>
            <a:r>
              <a:rPr sz="2200" dirty="0">
                <a:latin typeface="Times Roman"/>
              </a:rPr>
              <a:t> is a </a:t>
            </a:r>
            <a:r>
              <a:rPr sz="2200" i="1" dirty="0">
                <a:latin typeface="Times Roman"/>
              </a:rPr>
              <a:t>B</a:t>
            </a:r>
            <a:r>
              <a:rPr sz="2200" dirty="0">
                <a:latin typeface="Times Roman"/>
              </a:rPr>
              <a:t>" if entity set </a:t>
            </a:r>
            <a:r>
              <a:rPr sz="2200" i="1" dirty="0">
                <a:latin typeface="Times Roman"/>
              </a:rPr>
              <a:t>B</a:t>
            </a:r>
            <a:r>
              <a:rPr sz="2200" dirty="0">
                <a:latin typeface="Times Roman"/>
              </a:rPr>
              <a:t> is a generalization of entity set </a:t>
            </a:r>
            <a:r>
              <a:rPr sz="2200" i="1" dirty="0">
                <a:latin typeface="Times Roman"/>
              </a:rPr>
              <a:t>A</a:t>
            </a:r>
            <a:r>
              <a:rPr sz="2200" dirty="0">
                <a:latin typeface="Times Roman"/>
              </a:rPr>
              <a:t>, or equivalently, </a:t>
            </a:r>
            <a:r>
              <a:rPr sz="2200" i="1" dirty="0">
                <a:latin typeface="Times Roman"/>
              </a:rPr>
              <a:t>A </a:t>
            </a:r>
            <a:r>
              <a:rPr sz="2200" dirty="0">
                <a:latin typeface="Times Roman"/>
              </a:rPr>
              <a:t>is a special kind of </a:t>
            </a:r>
            <a:r>
              <a:rPr sz="2200" i="1" dirty="0">
                <a:latin typeface="Times Roman"/>
              </a:rPr>
              <a:t>B</a:t>
            </a:r>
            <a:r>
              <a:rPr sz="2200" dirty="0">
                <a:latin typeface="Times Roman"/>
              </a:rPr>
              <a:t>.</a:t>
            </a:r>
            <a:r>
              <a:rPr lang="en-US" sz="2200" dirty="0">
                <a:latin typeface="Times Roman"/>
              </a:rPr>
              <a:t> </a:t>
            </a:r>
            <a:endParaRPr sz="2200" dirty="0">
              <a:latin typeface="Times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840" y="3071198"/>
            <a:ext cx="3604572" cy="342167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1" name="Borrowed Key Attributes"/>
          <p:cNvSpPr txBox="1">
            <a:spLocks noGrp="1"/>
          </p:cNvSpPr>
          <p:nvPr>
            <p:ph type="title"/>
          </p:nvPr>
        </p:nvSpPr>
        <p:spPr>
          <a:prstGeom prst="rect">
            <a:avLst/>
          </a:prstGeom>
        </p:spPr>
        <p:txBody>
          <a:bodyPr>
            <a:normAutofit/>
          </a:bodyPr>
          <a:lstStyle>
            <a:lvl1pPr defTabSz="379474">
              <a:lnSpc>
                <a:spcPct val="100000"/>
              </a:lnSpc>
              <a:spcBef>
                <a:spcPts val="900"/>
              </a:spcBef>
              <a:defRPr>
                <a:latin typeface="Carlito"/>
                <a:ea typeface="Carlito"/>
                <a:cs typeface="Carlito"/>
                <a:sym typeface="Carlito"/>
              </a:defRPr>
            </a:lvl1pPr>
          </a:lstStyle>
          <a:p>
            <a:r>
              <a:rPr dirty="0">
                <a:latin typeface="Times Roman"/>
              </a:rPr>
              <a:t>Borrowed Key Attribute</a:t>
            </a:r>
            <a:r>
              <a:rPr lang="en-US" dirty="0">
                <a:latin typeface="Times Roman"/>
              </a:rPr>
              <a:t> Set</a:t>
            </a:r>
            <a:r>
              <a:rPr dirty="0">
                <a:latin typeface="Times Roman"/>
              </a:rPr>
              <a:t>s</a:t>
            </a:r>
            <a:r>
              <a:rPr lang="en-US" dirty="0">
                <a:latin typeface="Times Roman"/>
              </a:rPr>
              <a:t> </a:t>
            </a:r>
            <a:r>
              <a:rPr dirty="0">
                <a:latin typeface="Times Roman"/>
              </a:rPr>
              <a:t> </a:t>
            </a:r>
          </a:p>
        </p:txBody>
      </p:sp>
      <p:sp>
        <p:nvSpPr>
          <p:cNvPr id="902" name="We mentioned in connection with isa relationships that if A isa B, then the key for A would naturally be the key attributes of B, and those attributes would not appear as attributes of entity set A. Thus, in the previous Example, the key for entity set P"/>
          <p:cNvSpPr txBox="1">
            <a:spLocks noGrp="1"/>
          </p:cNvSpPr>
          <p:nvPr>
            <p:ph idx="1"/>
          </p:nvPr>
        </p:nvSpPr>
        <p:spPr>
          <a:prstGeom prst="rect">
            <a:avLst/>
          </a:prstGeom>
        </p:spPr>
        <p:txBody>
          <a:bodyPr>
            <a:noAutofit/>
          </a:bodyPr>
          <a:lstStyle/>
          <a:p>
            <a:pPr marL="0" indent="0" defTabSz="457200">
              <a:lnSpc>
                <a:spcPct val="150000"/>
              </a:lnSpc>
              <a:spcBef>
                <a:spcPts val="1200"/>
              </a:spcBef>
              <a:buNone/>
              <a:defRPr sz="2500">
                <a:latin typeface="Times Roman"/>
                <a:ea typeface="Times Roman"/>
                <a:cs typeface="Times Roman"/>
                <a:sym typeface="Times Roman"/>
              </a:defRPr>
            </a:pPr>
            <a:r>
              <a:rPr lang="en-US" sz="2200" b="1" i="1" dirty="0">
                <a:latin typeface="Times Roman"/>
              </a:rPr>
              <a:t>Example</a:t>
            </a:r>
            <a:r>
              <a:rPr lang="en-US" sz="2200" dirty="0">
                <a:latin typeface="Times Roman"/>
              </a:rPr>
              <a:t>: A corporation might well have an entity set EMPLOYEES, with attributes such as ID_NO, NAME, and SALARY. If this corporation was a baseball team, some employees are the players, would have other important attributes, like BATTING-AVG or HOME-RUNS, BUT the other employees would not have.</a:t>
            </a:r>
            <a:r>
              <a:rPr lang="en-US" sz="2200" u="sng" dirty="0">
                <a:latin typeface="Times Roman"/>
              </a:rPr>
              <a:t> How can we design the entity sets (for PLAYERS and EMPLOYEES)?</a:t>
            </a:r>
          </a:p>
          <a:p>
            <a:pPr defTabSz="457200">
              <a:lnSpc>
                <a:spcPct val="150000"/>
              </a:lnSpc>
              <a:spcBef>
                <a:spcPts val="1200"/>
              </a:spcBef>
              <a:defRPr sz="2500">
                <a:latin typeface="Times Roman"/>
                <a:ea typeface="Times Roman"/>
                <a:cs typeface="Times Roman"/>
                <a:sym typeface="Times Roman"/>
              </a:defRPr>
            </a:pPr>
            <a:r>
              <a:rPr sz="2200" dirty="0">
                <a:latin typeface="Times Roman"/>
              </a:rPr>
              <a:t>what is the Key attribute ( that will uniquely identify any player) of the Entity Set PLAYERS? </a:t>
            </a:r>
          </a:p>
          <a:p>
            <a:pPr defTabSz="457200">
              <a:lnSpc>
                <a:spcPct val="150000"/>
              </a:lnSpc>
              <a:spcBef>
                <a:spcPts val="1200"/>
              </a:spcBef>
              <a:defRPr sz="2500">
                <a:latin typeface="Times Roman"/>
                <a:ea typeface="Times Roman"/>
                <a:cs typeface="Times Roman"/>
                <a:sym typeface="Times Roman"/>
              </a:defRPr>
            </a:pPr>
            <a:r>
              <a:rPr sz="2200" dirty="0">
                <a:latin typeface="Times Roman"/>
              </a:rPr>
              <a:t>Does this entity set have its own key or it borrows it from EMPLOYEES Entity set? Explain?</a:t>
            </a:r>
          </a:p>
          <a:p>
            <a:pPr marL="0" indent="0" defTabSz="457200">
              <a:lnSpc>
                <a:spcPct val="150000"/>
              </a:lnSpc>
              <a:spcBef>
                <a:spcPts val="1200"/>
              </a:spcBef>
              <a:buSzTx/>
              <a:buNone/>
              <a:defRPr sz="2500">
                <a:latin typeface="Times Roman"/>
                <a:ea typeface="Times Roman"/>
                <a:cs typeface="Times Roman"/>
                <a:sym typeface="Times Roman"/>
              </a:defRPr>
            </a:pPr>
            <a:endParaRPr sz="2200" dirty="0">
              <a:latin typeface="Times Roman"/>
            </a:endParaRPr>
          </a:p>
          <a:p>
            <a:pPr marL="0" indent="0" defTabSz="457200">
              <a:lnSpc>
                <a:spcPct val="150000"/>
              </a:lnSpc>
              <a:spcBef>
                <a:spcPts val="1200"/>
              </a:spcBef>
              <a:buSzTx/>
              <a:buNone/>
              <a:defRPr sz="2500">
                <a:latin typeface="Times Roman"/>
                <a:ea typeface="Times Roman"/>
                <a:cs typeface="Times Roman"/>
                <a:sym typeface="Times Roman"/>
              </a:defRPr>
            </a:pPr>
            <a:endParaRPr sz="2200" dirty="0">
              <a:latin typeface="Times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846"/>
            <a:ext cx="12192000" cy="8036845"/>
          </a:xfrm>
          <a:prstGeom prst="rect">
            <a:avLst/>
          </a:prstGeom>
        </p:spPr>
      </p:pic>
      <p:sp>
        <p:nvSpPr>
          <p:cNvPr id="892" name="Title 1"/>
          <p:cNvSpPr txBox="1">
            <a:spLocks noGrp="1"/>
          </p:cNvSpPr>
          <p:nvPr>
            <p:ph type="title"/>
          </p:nvPr>
        </p:nvSpPr>
        <p:spPr>
          <a:xfrm>
            <a:off x="838200" y="-214373"/>
            <a:ext cx="10515600" cy="1325563"/>
          </a:xfrm>
          <a:prstGeom prst="rect">
            <a:avLst/>
          </a:prstGeom>
        </p:spPr>
        <p:txBody>
          <a:bodyPr/>
          <a:lstStyle/>
          <a:p>
            <a:r>
              <a:rPr lang="en-US" dirty="0">
                <a:latin typeface="Times Roman"/>
              </a:rPr>
              <a:t>Arity- Relationship Sets Degree </a:t>
            </a:r>
            <a:endParaRPr dirty="0">
              <a:latin typeface="Times Roman"/>
            </a:endParaRPr>
          </a:p>
        </p:txBody>
      </p:sp>
      <p:sp>
        <p:nvSpPr>
          <p:cNvPr id="4" name="it is often necessary to classify relationships according to how many entities from one entity set can be associated with how many entities of another entity set.…"/>
          <p:cNvSpPr txBox="1">
            <a:spLocks/>
          </p:cNvSpPr>
          <p:nvPr/>
        </p:nvSpPr>
        <p:spPr>
          <a:xfrm>
            <a:off x="1000125" y="146367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16052">
              <a:lnSpc>
                <a:spcPct val="150000"/>
              </a:lnSpc>
              <a:buFont typeface="Arial" panose="020B0604020202020204" pitchFamily="34" charset="0"/>
              <a:buNone/>
              <a:defRPr sz="2275">
                <a:latin typeface="Times Roman"/>
                <a:ea typeface="Times Roman"/>
                <a:cs typeface="Times Roman"/>
                <a:sym typeface="Times Roman"/>
              </a:defRPr>
            </a:pPr>
            <a:endParaRPr lang="en-US" sz="2200" dirty="0">
              <a:latin typeface="Times Roman"/>
              <a:ea typeface="Times Roman"/>
              <a:cs typeface="Times Roman"/>
              <a:sym typeface="Times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2" y="1463675"/>
            <a:ext cx="10677525" cy="5041839"/>
          </a:xfrm>
          <a:prstGeom prst="rect">
            <a:avLst/>
          </a:prstGeom>
        </p:spPr>
      </p:pic>
    </p:spTree>
    <p:extLst>
      <p:ext uri="{BB962C8B-B14F-4D97-AF65-F5344CB8AC3E}">
        <p14:creationId xmlns:p14="http://schemas.microsoft.com/office/powerpoint/2010/main" val="127135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Test </a:t>
            </a:r>
          </a:p>
          <a:p>
            <a:r>
              <a:rPr lang="en-US" dirty="0"/>
              <a:t>Labs 5 Marks (averaged)</a:t>
            </a:r>
          </a:p>
          <a:p>
            <a:r>
              <a:rPr lang="en-US" dirty="0"/>
              <a:t>If you participate the practices </a:t>
            </a:r>
          </a:p>
          <a:p>
            <a:r>
              <a:rPr lang="en-US" dirty="0"/>
              <a:t>Then you have the </a:t>
            </a:r>
            <a:r>
              <a:rPr lang="en-US" b="1" dirty="0"/>
              <a:t>signature</a:t>
            </a:r>
            <a:r>
              <a:rPr lang="en-US" dirty="0"/>
              <a:t> </a:t>
            </a:r>
          </a:p>
          <a:p>
            <a:r>
              <a:rPr lang="en-US" dirty="0"/>
              <a:t>Then you can sit for the </a:t>
            </a:r>
            <a:r>
              <a:rPr lang="en-US" b="1" dirty="0"/>
              <a:t>Final exam</a:t>
            </a:r>
          </a:p>
          <a:p>
            <a:r>
              <a:rPr lang="en-US" b="1" dirty="0"/>
              <a:t> </a:t>
            </a:r>
            <a:r>
              <a:rPr lang="en-US" b="1" dirty="0">
                <a:hlinkClick r:id="rId2"/>
              </a:rPr>
              <a:t>https://www.db.bme.hu/databases/</a:t>
            </a:r>
            <a:r>
              <a:rPr lang="en-US" b="1" dirty="0"/>
              <a:t> </a:t>
            </a:r>
          </a:p>
          <a:p>
            <a:endParaRPr lang="en-US" dirty="0"/>
          </a:p>
        </p:txBody>
      </p:sp>
    </p:spTree>
    <p:extLst>
      <p:ext uri="{BB962C8B-B14F-4D97-AF65-F5344CB8AC3E}">
        <p14:creationId xmlns:p14="http://schemas.microsoft.com/office/powerpoint/2010/main" val="50460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2" name="The Set-Theoretic Notion of a Relation"/>
          <p:cNvSpPr txBox="1">
            <a:spLocks noGrp="1"/>
          </p:cNvSpPr>
          <p:nvPr>
            <p:ph type="title"/>
          </p:nvPr>
        </p:nvSpPr>
        <p:spPr>
          <a:prstGeom prst="rect">
            <a:avLst/>
          </a:prstGeom>
        </p:spPr>
        <p:txBody>
          <a:bodyPr>
            <a:normAutofit/>
          </a:bodyPr>
          <a:lstStyle>
            <a:lvl1pPr defTabSz="379474">
              <a:lnSpc>
                <a:spcPct val="100000"/>
              </a:lnSpc>
              <a:spcBef>
                <a:spcPts val="900"/>
              </a:spcBef>
              <a:defRPr sz="3600">
                <a:latin typeface="Times Roman"/>
                <a:ea typeface="Times Roman"/>
                <a:cs typeface="Times Roman"/>
                <a:sym typeface="Times Roman"/>
              </a:defRPr>
            </a:lvl1pPr>
          </a:lstStyle>
          <a:p>
            <a:r>
              <a:rPr lang="en-US" sz="4400" dirty="0"/>
              <a:t>Brain teaser</a:t>
            </a:r>
            <a:endParaRPr sz="4400" dirty="0"/>
          </a:p>
        </p:txBody>
      </p:sp>
      <p:sp>
        <p:nvSpPr>
          <p:cNvPr id="933" name="Double-click to edit"/>
          <p:cNvSpPr txBox="1">
            <a:spLocks noGrp="1"/>
          </p:cNvSpPr>
          <p:nvPr>
            <p:ph idx="1"/>
          </p:nvPr>
        </p:nvSpPr>
        <p:spPr>
          <a:prstGeom prst="rect">
            <a:avLst/>
          </a:prstGeom>
        </p:spPr>
        <p:txBody>
          <a:bodyPr/>
          <a:lstStyle/>
          <a:p>
            <a:pPr marL="0" indent="0" defTabSz="457200">
              <a:lnSpc>
                <a:spcPct val="100000"/>
              </a:lnSpc>
              <a:spcBef>
                <a:spcPts val="1200"/>
              </a:spcBef>
              <a:buNone/>
              <a:defRPr sz="2200">
                <a:latin typeface="Times Roman"/>
                <a:ea typeface="Times Roman"/>
                <a:cs typeface="Times Roman"/>
                <a:sym typeface="Times Roman"/>
              </a:defRPr>
            </a:pPr>
            <a:r>
              <a:rPr lang="en-US" sz="2200" i="1" dirty="0">
                <a:latin typeface="Times New Roman" panose="02020603050405020304" pitchFamily="18" charset="0"/>
                <a:cs typeface="Times New Roman" panose="02020603050405020304" pitchFamily="18" charset="0"/>
              </a:rPr>
              <a:t>Why ER looked at as a half-data model?</a:t>
            </a:r>
          </a:p>
          <a:p>
            <a:pPr marL="0" indent="0" defTabSz="457200">
              <a:lnSpc>
                <a:spcPct val="100000"/>
              </a:lnSpc>
              <a:spcBef>
                <a:spcPts val="1200"/>
              </a:spcBef>
              <a:buSzTx/>
              <a:buNone/>
              <a:defRPr sz="2200">
                <a:latin typeface="Times Roman"/>
                <a:ea typeface="Times Roman"/>
                <a:cs typeface="Times Roman"/>
                <a:sym typeface="Times Roman"/>
              </a:defRPr>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8" name="Double-click to edit"/>
          <p:cNvSpPr txBox="1">
            <a:spLocks noGrp="1"/>
          </p:cNvSpPr>
          <p:nvPr>
            <p:ph type="title"/>
          </p:nvPr>
        </p:nvSpPr>
        <p:spPr>
          <a:prstGeom prst="rect">
            <a:avLst/>
          </a:prstGeom>
        </p:spPr>
        <p:txBody>
          <a:bodyPr/>
          <a:lstStyle/>
          <a:p>
            <a:r>
              <a:rPr dirty="0">
                <a:latin typeface="Times Roman"/>
              </a:rPr>
              <a:t>Example</a:t>
            </a:r>
            <a:r>
              <a:rPr lang="en-US" dirty="0">
                <a:latin typeface="Times Roman"/>
              </a:rPr>
              <a:t>-Enhance this ER Model?</a:t>
            </a:r>
            <a:endParaRPr dirty="0">
              <a:latin typeface="Times Roman"/>
            </a:endParaRPr>
          </a:p>
        </p:txBody>
      </p:sp>
      <p:sp>
        <p:nvSpPr>
          <p:cNvPr id="919" name="Double-click to edit"/>
          <p:cNvSpPr txBox="1">
            <a:spLocks noGrp="1"/>
          </p:cNvSpPr>
          <p:nvPr>
            <p:ph idx="1"/>
          </p:nvPr>
        </p:nvSpPr>
        <p:spPr>
          <a:prstGeom prst="rect">
            <a:avLst/>
          </a:prstGeom>
        </p:spPr>
        <p:txBody>
          <a:bodyPr>
            <a:normAutofit/>
          </a:bodyPr>
          <a:lstStyle/>
          <a:p>
            <a:r>
              <a:rPr sz="2200" dirty="0">
                <a:latin typeface="Times Roman"/>
              </a:rPr>
              <a:t>What are the Entity sets in the diagram ?</a:t>
            </a:r>
          </a:p>
          <a:p>
            <a:r>
              <a:rPr sz="2200" dirty="0">
                <a:latin typeface="Times Roman"/>
              </a:rPr>
              <a:t>What is the relationship </a:t>
            </a:r>
            <a:r>
              <a:rPr lang="en-US" sz="2200" dirty="0">
                <a:latin typeface="Times Roman"/>
              </a:rPr>
              <a:t>set </a:t>
            </a:r>
            <a:r>
              <a:rPr sz="2200" dirty="0">
                <a:latin typeface="Times Roman"/>
              </a:rPr>
              <a:t>between DEPTS and MANAGERS?</a:t>
            </a:r>
          </a:p>
          <a:p>
            <a:r>
              <a:rPr sz="2200" dirty="0">
                <a:latin typeface="Times Roman"/>
              </a:rPr>
              <a:t>What is the relationship</a:t>
            </a:r>
            <a:r>
              <a:rPr lang="en-US" sz="2200" dirty="0">
                <a:latin typeface="Times Roman"/>
              </a:rPr>
              <a:t> set</a:t>
            </a:r>
            <a:r>
              <a:rPr sz="2200" dirty="0">
                <a:latin typeface="Times Roman"/>
              </a:rPr>
              <a:t> between DEPTS and EMPS?</a:t>
            </a:r>
          </a:p>
          <a:p>
            <a:r>
              <a:rPr sz="2200" dirty="0">
                <a:latin typeface="Times Roman"/>
              </a:rPr>
              <a:t>Name each Entity Set’s Key attribute.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26" name="THE RELATIONAL DATA MODEL"/>
          <p:cNvSpPr txBox="1">
            <a:spLocks noGrp="1"/>
          </p:cNvSpPr>
          <p:nvPr>
            <p:ph type="title"/>
          </p:nvPr>
        </p:nvSpPr>
        <p:spPr>
          <a:prstGeom prst="rect">
            <a:avLst/>
          </a:prstGeom>
        </p:spPr>
        <p:txBody>
          <a:bodyPr>
            <a:normAutofit/>
          </a:bodyPr>
          <a:lstStyle>
            <a:lvl1pPr defTabSz="379474">
              <a:lnSpc>
                <a:spcPct val="100000"/>
              </a:lnSpc>
              <a:spcBef>
                <a:spcPts val="900"/>
              </a:spcBef>
              <a:defRPr sz="3600">
                <a:latin typeface="Times Roman"/>
                <a:ea typeface="Times Roman"/>
                <a:cs typeface="Times Roman"/>
                <a:sym typeface="Times Roman"/>
              </a:defRPr>
            </a:lvl1pPr>
          </a:lstStyle>
          <a:p>
            <a:r>
              <a:rPr lang="en-US" sz="4400" dirty="0"/>
              <a:t>Transcribing Relationship types</a:t>
            </a:r>
            <a:endParaRPr sz="4400" dirty="0"/>
          </a:p>
        </p:txBody>
      </p:sp>
      <p:sp>
        <p:nvSpPr>
          <p:cNvPr id="927" name="it supports powerful, yet simple and declarative languages with which operations on data are expressed. We may trace these capabilities to the fact that, unlike competing models, the relational model is value-oriented.…"/>
          <p:cNvSpPr txBox="1">
            <a:spLocks noGrp="1"/>
          </p:cNvSpPr>
          <p:nvPr>
            <p:ph idx="1"/>
          </p:nvPr>
        </p:nvSpPr>
        <p:spPr>
          <a:prstGeom prst="rect">
            <a:avLst/>
          </a:prstGeom>
        </p:spPr>
        <p:txBody>
          <a:bodyPr>
            <a:normAutofit/>
          </a:bodyPr>
          <a:lstStyle/>
          <a:p>
            <a:pPr marL="250657" indent="-250657" defTabSz="457200">
              <a:lnSpc>
                <a:spcPct val="100000"/>
              </a:lnSpc>
              <a:spcBef>
                <a:spcPts val="2000"/>
              </a:spcBef>
              <a:buFontTx/>
              <a:defRPr sz="2500">
                <a:solidFill>
                  <a:srgbClr val="222222"/>
                </a:solidFill>
                <a:latin typeface="Times Roman"/>
                <a:ea typeface="Times Roman"/>
                <a:cs typeface="Times Roman"/>
                <a:sym typeface="Times Roman"/>
              </a:defRPr>
            </a:pPr>
            <a:r>
              <a:rPr lang="en-US" sz="2200" dirty="0">
                <a:latin typeface="Times Roman"/>
              </a:rPr>
              <a:t>Relationship instances are identified by the connected entities </a:t>
            </a:r>
          </a:p>
          <a:p>
            <a:pPr marL="250657" indent="-250657" defTabSz="457200">
              <a:lnSpc>
                <a:spcPct val="100000"/>
              </a:lnSpc>
              <a:spcBef>
                <a:spcPts val="2000"/>
              </a:spcBef>
              <a:buFontTx/>
              <a:defRPr sz="2500">
                <a:solidFill>
                  <a:srgbClr val="222222"/>
                </a:solidFill>
                <a:latin typeface="Times Roman"/>
                <a:ea typeface="Times Roman"/>
                <a:cs typeface="Times Roman"/>
                <a:sym typeface="Times Roman"/>
              </a:defRPr>
            </a:pPr>
            <a:r>
              <a:rPr lang="en-US" sz="2200" dirty="0">
                <a:latin typeface="Times Roman"/>
              </a:rPr>
              <a:t>A weak entity set is identified by its key (if any) and the key(s) of the determining connected entity sets.</a:t>
            </a:r>
            <a:endParaRPr sz="2200" dirty="0">
              <a:latin typeface="Times Roman"/>
            </a:endParaRPr>
          </a:p>
        </p:txBody>
      </p:sp>
      <p:pic>
        <p:nvPicPr>
          <p:cNvPr id="7" name="Picture 6"/>
          <p:cNvPicPr>
            <a:picLocks noChangeAspect="1"/>
          </p:cNvPicPr>
          <p:nvPr/>
        </p:nvPicPr>
        <p:blipFill>
          <a:blip r:embed="rId3"/>
          <a:stretch>
            <a:fillRect/>
          </a:stretch>
        </p:blipFill>
        <p:spPr>
          <a:xfrm>
            <a:off x="4707244" y="3469822"/>
            <a:ext cx="6384073" cy="27071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Title 1"/>
          <p:cNvSpPr txBox="1">
            <a:spLocks noGrp="1"/>
          </p:cNvSpPr>
          <p:nvPr>
            <p:ph type="title"/>
          </p:nvPr>
        </p:nvSpPr>
        <p:spPr>
          <a:xfrm>
            <a:off x="2431868" y="2675730"/>
            <a:ext cx="5501641" cy="1325563"/>
          </a:xfrm>
          <a:prstGeom prst="rect">
            <a:avLst/>
          </a:prstGeom>
        </p:spPr>
        <p:txBody>
          <a:bodyPr/>
          <a:lstStyle>
            <a:lvl1pPr>
              <a:defRPr sz="7000"/>
            </a:lvl1p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rPr>
              <a:t>Thank You</a:t>
            </a: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Roman"/>
            </a:endParaRPr>
          </a:p>
        </p:txBody>
      </p:sp>
      <p:sp>
        <p:nvSpPr>
          <p:cNvPr id="791" name="Double-click to edit"/>
          <p:cNvSpPr txBox="1">
            <a:spLocks noGrp="1"/>
          </p:cNvSpPr>
          <p:nvPr>
            <p:ph idx="1"/>
          </p:nvPr>
        </p:nvSpPr>
        <p:spPr>
          <a:prstGeom prst="rect">
            <a:avLst/>
          </a:prstGeo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err="1"/>
              <a:t>Levente</a:t>
            </a:r>
            <a:r>
              <a:rPr lang="en-US" dirty="0"/>
              <a:t> </a:t>
            </a:r>
            <a:r>
              <a:rPr lang="en-US" dirty="0" err="1"/>
              <a:t>Erős</a:t>
            </a:r>
            <a:r>
              <a:rPr lang="en-US" dirty="0"/>
              <a:t> – </a:t>
            </a:r>
            <a:r>
              <a:rPr lang="en-US" u="sng" dirty="0">
                <a:solidFill>
                  <a:srgbClr val="0000FF"/>
                </a:solidFill>
                <a:uFill>
                  <a:solidFill>
                    <a:srgbClr val="0000FF"/>
                  </a:solidFill>
                </a:uFill>
                <a:hlinkClick r:id="rId2"/>
              </a:rPr>
              <a:t>eros@db.bme.hu</a:t>
            </a:r>
            <a:r>
              <a:rPr lang="en-US" dirty="0"/>
              <a:t> </a:t>
            </a:r>
          </a:p>
          <a:p>
            <a:r>
              <a:rPr lang="en-US" dirty="0"/>
              <a:t>Ruba </a:t>
            </a:r>
            <a:r>
              <a:rPr lang="en-US" dirty="0" err="1"/>
              <a:t>AlMahasneh</a:t>
            </a:r>
            <a:r>
              <a:rPr lang="en-US" dirty="0"/>
              <a:t> - </a:t>
            </a:r>
            <a:r>
              <a:rPr lang="en-US" u="sng" dirty="0">
                <a:solidFill>
                  <a:srgbClr val="0000FF"/>
                </a:solidFill>
                <a:uFill>
                  <a:solidFill>
                    <a:srgbClr val="0000FF"/>
                  </a:solidFill>
                </a:uFill>
                <a:hlinkClick r:id="rId3"/>
              </a:rPr>
              <a:t>mahasnehr@tmit.bme.hu</a:t>
            </a:r>
            <a:r>
              <a:rPr lang="en-US" dirty="0"/>
              <a:t> </a:t>
            </a:r>
          </a:p>
          <a:p>
            <a:endParaRPr dirty="0"/>
          </a:p>
        </p:txBody>
      </p:sp>
      <p:pic>
        <p:nvPicPr>
          <p:cNvPr id="3" name="Picture 2"/>
          <p:cNvPicPr>
            <a:picLocks noChangeAspect="1"/>
          </p:cNvPicPr>
          <p:nvPr/>
        </p:nvPicPr>
        <p:blipFill>
          <a:blip r:embed="rId4"/>
          <a:stretch>
            <a:fillRect/>
          </a:stretch>
        </p:blipFill>
        <p:spPr>
          <a:xfrm>
            <a:off x="9077037" y="53975"/>
            <a:ext cx="1866900" cy="1771650"/>
          </a:xfrm>
          <a:prstGeom prst="rect">
            <a:avLst/>
          </a:prstGeom>
        </p:spPr>
      </p:pic>
    </p:spTree>
    <p:extLst>
      <p:ext uri="{BB962C8B-B14F-4D97-AF65-F5344CB8AC3E}">
        <p14:creationId xmlns:p14="http://schemas.microsoft.com/office/powerpoint/2010/main" val="428948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5" name="Title 1"/>
          <p:cNvSpPr txBox="1">
            <a:spLocks noGrp="1"/>
          </p:cNvSpPr>
          <p:nvPr>
            <p:ph type="title"/>
          </p:nvPr>
        </p:nvSpPr>
        <p:spPr>
          <a:prstGeom prst="rect">
            <a:avLst/>
          </a:prstGeom>
        </p:spPr>
        <p:txBody>
          <a:bodyPr/>
          <a:lstStyle/>
          <a:p>
            <a:r>
              <a:rPr dirty="0">
                <a:latin typeface="Times Roman"/>
              </a:rPr>
              <a:t>What is a Database</a:t>
            </a:r>
          </a:p>
        </p:txBody>
      </p:sp>
      <p:sp>
        <p:nvSpPr>
          <p:cNvPr id="856" name="Content Placeholder 2"/>
          <p:cNvSpPr txBox="1">
            <a:spLocks noGrp="1"/>
          </p:cNvSpPr>
          <p:nvPr>
            <p:ph idx="1"/>
          </p:nvPr>
        </p:nvSpPr>
        <p:spPr>
          <a:prstGeom prst="rect">
            <a:avLst/>
          </a:prstGeom>
        </p:spPr>
        <p:txBody>
          <a:bodyPr>
            <a:normAutofit/>
          </a:bodyPr>
          <a:lstStyle/>
          <a:p>
            <a:pPr>
              <a:lnSpc>
                <a:spcPct val="96000"/>
              </a:lnSpc>
              <a:defRPr sz="2200" b="1">
                <a:latin typeface="+mn-lt"/>
                <a:ea typeface="+mn-ea"/>
                <a:cs typeface="+mn-cs"/>
                <a:sym typeface="Tw Cen MT"/>
              </a:defRPr>
            </a:pPr>
            <a:r>
              <a:rPr lang="en-US" sz="2200" dirty="0">
                <a:latin typeface="Times New Roman" panose="02020603050405020304" pitchFamily="18" charset="0"/>
                <a:cs typeface="Times New Roman" panose="02020603050405020304" pitchFamily="18" charset="0"/>
              </a:rPr>
              <a:t>A Database: is a </a:t>
            </a:r>
            <a:r>
              <a:rPr lang="en-US" sz="2200" i="1" dirty="0">
                <a:latin typeface="Times New Roman" panose="02020603050405020304" pitchFamily="18" charset="0"/>
                <a:cs typeface="Times New Roman" panose="02020603050405020304" pitchFamily="18" charset="0"/>
              </a:rPr>
              <a:t>structured</a:t>
            </a:r>
            <a:r>
              <a:rPr lang="en-US" sz="2200" dirty="0">
                <a:latin typeface="Times New Roman" panose="02020603050405020304" pitchFamily="18" charset="0"/>
                <a:cs typeface="Times New Roman" panose="02020603050405020304" pitchFamily="18" charset="0"/>
              </a:rPr>
              <a:t> collection of </a:t>
            </a:r>
            <a:r>
              <a:rPr lang="en-US" sz="2200" i="1" dirty="0">
                <a:latin typeface="Times New Roman" panose="02020603050405020304" pitchFamily="18" charset="0"/>
                <a:cs typeface="Times New Roman" panose="02020603050405020304" pitchFamily="18" charset="0"/>
              </a:rPr>
              <a:t>knowledge</a:t>
            </a:r>
            <a:r>
              <a:rPr lang="en-US" sz="2200" dirty="0">
                <a:latin typeface="Times New Roman" panose="02020603050405020304" pitchFamily="18" charset="0"/>
                <a:cs typeface="Times New Roman" panose="02020603050405020304" pitchFamily="18" charset="0"/>
              </a:rPr>
              <a:t> on a </a:t>
            </a:r>
            <a:r>
              <a:rPr lang="en-US" sz="2200" i="1" dirty="0">
                <a:latin typeface="Times New Roman" panose="02020603050405020304" pitchFamily="18" charset="0"/>
                <a:cs typeface="Times New Roman" panose="02020603050405020304" pitchFamily="18" charset="0"/>
              </a:rPr>
              <a:t>subset</a:t>
            </a:r>
            <a:r>
              <a:rPr lang="en-US" sz="2200" dirty="0">
                <a:latin typeface="Times New Roman" panose="02020603050405020304" pitchFamily="18" charset="0"/>
                <a:cs typeface="Times New Roman" panose="02020603050405020304" pitchFamily="18" charset="0"/>
              </a:rPr>
              <a:t> of the real world, typically stored electronically in a computer system. A database is usually </a:t>
            </a:r>
            <a:r>
              <a:rPr lang="en-US" sz="2200" i="1" dirty="0">
                <a:latin typeface="Times New Roman" panose="02020603050405020304" pitchFamily="18" charset="0"/>
                <a:cs typeface="Times New Roman" panose="02020603050405020304" pitchFamily="18" charset="0"/>
              </a:rPr>
              <a:t>controlled</a:t>
            </a:r>
            <a:r>
              <a:rPr lang="en-US" sz="2200" dirty="0">
                <a:latin typeface="Times New Roman" panose="02020603050405020304" pitchFamily="18" charset="0"/>
                <a:cs typeface="Times New Roman" panose="02020603050405020304" pitchFamily="18" charset="0"/>
              </a:rPr>
              <a:t> by a database management system (DBMS).</a:t>
            </a:r>
          </a:p>
          <a:p>
            <a:pPr marL="0" indent="0">
              <a:lnSpc>
                <a:spcPct val="96000"/>
              </a:lnSpc>
              <a:buNone/>
              <a:defRPr sz="2200"/>
            </a:pPr>
            <a:endParaRPr lang="en-US" sz="2200" dirty="0">
              <a:latin typeface="Times New Roman" panose="02020603050405020304" pitchFamily="18" charset="0"/>
              <a:cs typeface="Times New Roman" panose="02020603050405020304" pitchFamily="18" charset="0"/>
            </a:endParaRPr>
          </a:p>
          <a:p>
            <a:pPr>
              <a:lnSpc>
                <a:spcPct val="96000"/>
              </a:lnSpc>
              <a:defRPr sz="2200"/>
            </a:pPr>
            <a:r>
              <a:rPr sz="2200" dirty="0">
                <a:latin typeface="Times New Roman" panose="02020603050405020304" pitchFamily="18" charset="0"/>
                <a:cs typeface="Times New Roman" panose="02020603050405020304" pitchFamily="18" charset="0"/>
              </a:rPr>
              <a:t>Database management system (DBMS) is an important type of programming system, used today on the biggest and the smallest computers. DBMS allows us to </a:t>
            </a:r>
            <a:r>
              <a:rPr sz="2200" i="1" dirty="0">
                <a:latin typeface="Times New Roman" panose="02020603050405020304" pitchFamily="18" charset="0"/>
                <a:cs typeface="Times New Roman" panose="02020603050405020304" pitchFamily="18" charset="0"/>
              </a:rPr>
              <a:t>access</a:t>
            </a:r>
            <a:r>
              <a:rPr sz="2200" dirty="0">
                <a:latin typeface="Times New Roman" panose="02020603050405020304" pitchFamily="18" charset="0"/>
                <a:cs typeface="Times New Roman" panose="02020603050405020304" pitchFamily="18" charset="0"/>
              </a:rPr>
              <a:t> and </a:t>
            </a:r>
            <a:r>
              <a:rPr sz="2200" i="1" dirty="0">
                <a:latin typeface="Times New Roman" panose="02020603050405020304" pitchFamily="18" charset="0"/>
                <a:cs typeface="Times New Roman" panose="02020603050405020304" pitchFamily="18" charset="0"/>
              </a:rPr>
              <a:t>control</a:t>
            </a:r>
            <a:r>
              <a:rPr sz="2200" dirty="0">
                <a:latin typeface="Times New Roman" panose="02020603050405020304" pitchFamily="18" charset="0"/>
                <a:cs typeface="Times New Roman" panose="02020603050405020304" pitchFamily="18" charset="0"/>
              </a:rPr>
              <a:t> the data, find relationships, patterns ..</a:t>
            </a:r>
            <a:r>
              <a:rPr sz="2200" dirty="0" err="1">
                <a:latin typeface="Times New Roman" panose="02020603050405020304" pitchFamily="18" charset="0"/>
                <a:cs typeface="Times New Roman" panose="02020603050405020304" pitchFamily="18" charset="0"/>
              </a:rPr>
              <a:t>etc</a:t>
            </a:r>
            <a:endParaRPr sz="2200" dirty="0">
              <a:latin typeface="Times New Roman" panose="02020603050405020304" pitchFamily="18" charset="0"/>
              <a:cs typeface="Times New Roman" panose="02020603050405020304" pitchFamily="18" charset="0"/>
            </a:endParaRPr>
          </a:p>
          <a:p>
            <a:pPr marL="495300" lvl="1" indent="0">
              <a:lnSpc>
                <a:spcPct val="96000"/>
              </a:lnSpc>
              <a:buNone/>
              <a:defRPr sz="2200"/>
            </a:pPr>
            <a:r>
              <a:rPr sz="22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Storing data in a structured way </a:t>
            </a:r>
          </a:p>
          <a:p>
            <a:pPr marL="495300" lvl="1" indent="0">
              <a:lnSpc>
                <a:spcPct val="96000"/>
              </a:lnSpc>
              <a:buNone/>
              <a:defRPr sz="2200"/>
            </a:pPr>
            <a:r>
              <a:rPr sz="22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Providing means for accessing data</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58" name="Title 1"/>
          <p:cNvSpPr txBox="1">
            <a:spLocks noGrp="1"/>
          </p:cNvSpPr>
          <p:nvPr>
            <p:ph type="title"/>
          </p:nvPr>
        </p:nvSpPr>
        <p:spPr>
          <a:prstGeom prst="rect">
            <a:avLst/>
          </a:prstGeom>
        </p:spPr>
        <p:txBody>
          <a:bodyPr/>
          <a:lstStyle/>
          <a:p>
            <a:r>
              <a:rPr dirty="0">
                <a:latin typeface="Times Roman"/>
              </a:rPr>
              <a:t>Which of these are considered Databases</a:t>
            </a:r>
            <a:r>
              <a:rPr lang="en-US" dirty="0">
                <a:latin typeface="Times Roman"/>
              </a:rPr>
              <a:t>, explain?</a:t>
            </a:r>
            <a:r>
              <a:rPr dirty="0">
                <a:latin typeface="Times Roman"/>
              </a:rPr>
              <a:t> </a:t>
            </a:r>
          </a:p>
        </p:txBody>
      </p:sp>
      <p:sp>
        <p:nvSpPr>
          <p:cNvPr id="859" name="Content Placeholder 2"/>
          <p:cNvSpPr txBox="1">
            <a:spLocks noGrp="1"/>
          </p:cNvSpPr>
          <p:nvPr>
            <p:ph idx="1"/>
          </p:nvPr>
        </p:nvSpPr>
        <p:spPr>
          <a:prstGeom prst="rect">
            <a:avLst/>
          </a:prstGeom>
        </p:spPr>
        <p:txBody>
          <a:bodyPr>
            <a:normAutofit/>
          </a:bodyPr>
          <a:lstStyle/>
          <a:p>
            <a:pPr lvl="1">
              <a:lnSpc>
                <a:spcPct val="96000"/>
              </a:lnSpc>
              <a:defRPr sz="2000"/>
            </a:pPr>
            <a:r>
              <a:rPr lang="en-US" sz="2200" dirty="0">
                <a:latin typeface="Times New Roman" panose="02020603050405020304" pitchFamily="18" charset="0"/>
                <a:cs typeface="Times New Roman" panose="02020603050405020304" pitchFamily="18" charset="0"/>
              </a:rPr>
              <a:t>Data accessed through the internet</a:t>
            </a:r>
          </a:p>
          <a:p>
            <a:pPr lvl="1">
              <a:lnSpc>
                <a:spcPct val="96000"/>
              </a:lnSpc>
              <a:defRPr sz="2000"/>
            </a:pPr>
            <a:r>
              <a:rPr lang="en-US" sz="2200" dirty="0">
                <a:latin typeface="Times New Roman" panose="02020603050405020304" pitchFamily="18" charset="0"/>
                <a:cs typeface="Times New Roman" panose="02020603050405020304" pitchFamily="18" charset="0"/>
              </a:rPr>
              <a:t>Word documents </a:t>
            </a:r>
          </a:p>
          <a:p>
            <a:pPr lvl="1">
              <a:lnSpc>
                <a:spcPct val="96000"/>
              </a:lnSpc>
              <a:defRPr sz="2000"/>
            </a:pPr>
            <a:r>
              <a:rPr lang="en-US" sz="2200" dirty="0">
                <a:latin typeface="Times New Roman" panose="02020603050405020304" pitchFamily="18" charset="0"/>
                <a:cs typeface="Times New Roman" panose="02020603050405020304" pitchFamily="18" charset="0"/>
              </a:rPr>
              <a:t>Shopping list</a:t>
            </a:r>
          </a:p>
          <a:p>
            <a:pPr lvl="1">
              <a:lnSpc>
                <a:spcPct val="96000"/>
              </a:lnSpc>
              <a:defRPr sz="2000"/>
            </a:pPr>
            <a:r>
              <a:rPr lang="en-US" sz="2200" dirty="0">
                <a:latin typeface="Times New Roman" panose="02020603050405020304" pitchFamily="18" charset="0"/>
                <a:cs typeface="Times New Roman" panose="02020603050405020304" pitchFamily="18" charset="0"/>
              </a:rPr>
              <a:t>Phone book </a:t>
            </a:r>
          </a:p>
          <a:p>
            <a:pPr lvl="1">
              <a:lnSpc>
                <a:spcPct val="96000"/>
              </a:lnSpc>
              <a:defRPr sz="2000"/>
            </a:pPr>
            <a:r>
              <a:rPr lang="en-US" sz="2200" dirty="0">
                <a:latin typeface="Times New Roman" panose="02020603050405020304" pitchFamily="18" charset="0"/>
                <a:cs typeface="Times New Roman" panose="02020603050405020304" pitchFamily="18" charset="0"/>
              </a:rPr>
              <a:t>Excel sheet</a:t>
            </a:r>
          </a:p>
          <a:p>
            <a:pPr lvl="1">
              <a:lnSpc>
                <a:spcPct val="96000"/>
              </a:lnSpc>
              <a:defRPr sz="2000"/>
            </a:pPr>
            <a:r>
              <a:rPr lang="en-US" sz="2200" dirty="0">
                <a:latin typeface="Times New Roman" panose="02020603050405020304" pitchFamily="18" charset="0"/>
                <a:cs typeface="Times New Roman" panose="02020603050405020304" pitchFamily="18" charset="0"/>
              </a:rPr>
              <a:t>Can you think of other examples?</a:t>
            </a:r>
          </a:p>
          <a:p>
            <a:pPr lvl="1">
              <a:lnSpc>
                <a:spcPct val="96000"/>
              </a:lnSpc>
              <a:defRPr sz="2000"/>
            </a:pPr>
            <a:r>
              <a:rPr lang="en-US" sz="2200" dirty="0">
                <a:latin typeface="Times New Roman" panose="02020603050405020304" pitchFamily="18" charset="0"/>
                <a:cs typeface="Times New Roman" panose="02020603050405020304" pitchFamily="18" charset="0"/>
              </a:rPr>
              <a:t>How does the </a:t>
            </a:r>
            <a:r>
              <a:rPr lang="en-US" sz="2200" i="1" dirty="0">
                <a:latin typeface="Times New Roman" panose="02020603050405020304" pitchFamily="18" charset="0"/>
                <a:cs typeface="Times New Roman" panose="02020603050405020304" pitchFamily="18" charset="0"/>
              </a:rPr>
              <a:t>structuredness</a:t>
            </a:r>
            <a:r>
              <a:rPr lang="en-US" sz="2200" dirty="0">
                <a:latin typeface="Times New Roman" panose="02020603050405020304" pitchFamily="18" charset="0"/>
                <a:cs typeface="Times New Roman" panose="02020603050405020304" pitchFamily="18" charset="0"/>
              </a:rPr>
              <a:t> of the data affect accessing and extracting information from the database? What about the tools’ complexity (sophistication level) ?</a:t>
            </a:r>
          </a:p>
          <a:p>
            <a:pPr lvl="1">
              <a:lnSpc>
                <a:spcPct val="96000"/>
              </a:lnSpc>
              <a:defRPr sz="2000"/>
            </a:pPr>
            <a:endParaRPr lang="en-US" sz="2200" dirty="0">
              <a:latin typeface="Times New Roman" panose="02020603050405020304" pitchFamily="18" charset="0"/>
              <a:cs typeface="Times New Roman" panose="02020603050405020304" pitchFamily="18" charset="0"/>
            </a:endParaRPr>
          </a:p>
          <a:p>
            <a:pPr marL="0" indent="0">
              <a:lnSpc>
                <a:spcPct val="96000"/>
              </a:lnSpc>
              <a:buNone/>
              <a:defRPr sz="2000"/>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1" name="Title 1"/>
          <p:cNvSpPr txBox="1">
            <a:spLocks noGrp="1"/>
          </p:cNvSpPr>
          <p:nvPr>
            <p:ph type="title"/>
          </p:nvPr>
        </p:nvSpPr>
        <p:spPr>
          <a:prstGeom prst="rect">
            <a:avLst/>
          </a:prstGeom>
        </p:spPr>
        <p:txBody>
          <a:bodyPr/>
          <a:lstStyle/>
          <a:p>
            <a:r>
              <a:rPr lang="en-US" dirty="0">
                <a:latin typeface="Times Roman"/>
              </a:rPr>
              <a:t>Data VS Information VS Knowledge</a:t>
            </a:r>
            <a:endParaRPr dirty="0">
              <a:latin typeface="Times Roman"/>
            </a:endParaRPr>
          </a:p>
        </p:txBody>
      </p:sp>
      <p:sp>
        <p:nvSpPr>
          <p:cNvPr id="4" name="Text Placeholder 2"/>
          <p:cNvSpPr>
            <a:spLocks noGrp="1"/>
          </p:cNvSpPr>
          <p:nvPr>
            <p:ph idx="1"/>
          </p:nvPr>
        </p:nvSpPr>
        <p:spPr>
          <a:xfrm>
            <a:off x="838201" y="1690688"/>
            <a:ext cx="4876800" cy="5084581"/>
          </a:xfrm>
        </p:spPr>
        <p:txBody>
          <a:bodyPr>
            <a:normAutofit fontScale="92500" lnSpcReduction="10000"/>
          </a:bodyPr>
          <a:lstStyle/>
          <a:p>
            <a:pPr>
              <a:lnSpc>
                <a:spcPct val="96000"/>
              </a:lnSpc>
              <a:defRPr sz="2000" i="1">
                <a:latin typeface="+mn-lt"/>
                <a:ea typeface="+mn-ea"/>
                <a:cs typeface="+mn-cs"/>
                <a:sym typeface="Tw Cen MT"/>
              </a:defRPr>
            </a:pPr>
            <a:r>
              <a:rPr lang="en-US" sz="2200" i="1" dirty="0">
                <a:latin typeface="Times New Roman" panose="02020603050405020304" pitchFamily="18" charset="0"/>
                <a:cs typeface="Times New Roman" panose="02020603050405020304" pitchFamily="18" charset="0"/>
                <a:sym typeface="Tw Cen MT"/>
              </a:rPr>
              <a:t>Data &lt;&gt; information </a:t>
            </a:r>
          </a:p>
          <a:p>
            <a:pPr>
              <a:lnSpc>
                <a:spcPct val="96000"/>
              </a:lnSpc>
              <a:defRPr sz="2000"/>
            </a:pPr>
            <a:r>
              <a:rPr lang="en-US" sz="2200" b="1" dirty="0">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 does not have semantic or meaning yet [can be meaningless], 20, John, Budapest.</a:t>
            </a:r>
          </a:p>
          <a:p>
            <a:pPr>
              <a:lnSpc>
                <a:spcPct val="96000"/>
              </a:lnSpc>
              <a:defRPr sz="2000"/>
            </a:pPr>
            <a:r>
              <a:rPr lang="en-US" sz="2200" b="1" dirty="0">
                <a:latin typeface="Times New Roman" panose="02020603050405020304" pitchFamily="18" charset="0"/>
                <a:cs typeface="Times New Roman" panose="02020603050405020304" pitchFamily="18" charset="0"/>
              </a:rPr>
              <a:t>Information</a:t>
            </a:r>
            <a:r>
              <a:rPr lang="en-US" sz="2200" dirty="0">
                <a:latin typeface="Times New Roman" panose="02020603050405020304" pitchFamily="18" charset="0"/>
                <a:cs typeface="Times New Roman" panose="02020603050405020304" pitchFamily="18" charset="0"/>
              </a:rPr>
              <a:t>: has idea behind it [processed data]. If we added context to it. Age = 20 , John = name, current location = Budapest</a:t>
            </a:r>
          </a:p>
          <a:p>
            <a:pPr>
              <a:lnSpc>
                <a:spcPct val="96000"/>
              </a:lnSpc>
              <a:defRPr sz="2000"/>
            </a:pPr>
            <a:r>
              <a:rPr lang="en-US" sz="2200" b="1" dirty="0">
                <a:latin typeface="Times New Roman" panose="02020603050405020304" pitchFamily="18" charset="0"/>
                <a:cs typeface="Times New Roman" panose="02020603050405020304" pitchFamily="18" charset="0"/>
                <a:sym typeface="Tw Cen MT"/>
              </a:rPr>
              <a:t>Knowledge</a:t>
            </a:r>
            <a:r>
              <a:rPr lang="en-US" sz="2200" dirty="0">
                <a:latin typeface="Times New Roman" panose="02020603050405020304" pitchFamily="18" charset="0"/>
                <a:cs typeface="Times New Roman" panose="02020603050405020304" pitchFamily="18" charset="0"/>
                <a:sym typeface="Tw Cen MT"/>
              </a:rPr>
              <a:t>: John is a name of a person who is 20 years old. [</a:t>
            </a:r>
            <a:r>
              <a:rPr lang="en-US" sz="2200" i="1" dirty="0">
                <a:latin typeface="Times New Roman" panose="02020603050405020304" pitchFamily="18" charset="0"/>
                <a:cs typeface="Times New Roman" panose="02020603050405020304" pitchFamily="18" charset="0"/>
                <a:sym typeface="Tw Cen MT"/>
              </a:rPr>
              <a:t>pieces of information related to each other =&gt; Row of a table</a:t>
            </a:r>
            <a:r>
              <a:rPr lang="en-US" sz="2200" dirty="0">
                <a:latin typeface="Times New Roman" panose="02020603050405020304" pitchFamily="18" charset="0"/>
                <a:cs typeface="Times New Roman" panose="02020603050405020304" pitchFamily="18" charset="0"/>
                <a:sym typeface="Tw Cen MT"/>
              </a:rPr>
              <a:t>]</a:t>
            </a:r>
          </a:p>
          <a:p>
            <a:pPr>
              <a:lnSpc>
                <a:spcPct val="96000"/>
              </a:lnSpc>
              <a:defRPr sz="2000"/>
            </a:pPr>
            <a:r>
              <a:rPr lang="en-US" sz="2200" dirty="0">
                <a:latin typeface="Times New Roman" panose="02020603050405020304" pitchFamily="18" charset="0"/>
                <a:cs typeface="Times New Roman" panose="02020603050405020304" pitchFamily="18" charset="0"/>
                <a:sym typeface="Tw Cen MT"/>
              </a:rPr>
              <a:t>We search for </a:t>
            </a:r>
            <a:r>
              <a:rPr lang="en-US" sz="2200" b="1" dirty="0">
                <a:solidFill>
                  <a:srgbClr val="FF0000"/>
                </a:solidFill>
                <a:latin typeface="Times New Roman" panose="02020603050405020304" pitchFamily="18" charset="0"/>
                <a:cs typeface="Times New Roman" panose="02020603050405020304" pitchFamily="18" charset="0"/>
                <a:sym typeface="Tw Cen MT"/>
              </a:rPr>
              <a:t>knowledge</a:t>
            </a:r>
            <a:r>
              <a:rPr lang="en-US" sz="2200" dirty="0">
                <a:latin typeface="Times New Roman" panose="02020603050405020304" pitchFamily="18" charset="0"/>
                <a:cs typeface="Times New Roman" panose="02020603050405020304" pitchFamily="18" charset="0"/>
                <a:sym typeface="Tw Cen MT"/>
              </a:rPr>
              <a:t> via DBMS. </a:t>
            </a:r>
            <a:r>
              <a:rPr lang="en-US" sz="2200" i="1" dirty="0">
                <a:latin typeface="Times New Roman" panose="02020603050405020304" pitchFamily="18" charset="0"/>
                <a:cs typeface="Times New Roman" panose="02020603050405020304" pitchFamily="18" charset="0"/>
                <a:sym typeface="Tw Cen MT"/>
              </a:rPr>
              <a:t>Finding relations between pieces of information</a:t>
            </a:r>
            <a:r>
              <a:rPr lang="en-US" sz="2200" dirty="0">
                <a:latin typeface="Times New Roman" panose="02020603050405020304" pitchFamily="18" charset="0"/>
                <a:cs typeface="Times New Roman" panose="02020603050405020304" pitchFamily="18" charset="0"/>
                <a:sym typeface="Tw Cen MT"/>
              </a:rPr>
              <a:t> that represent the real world.</a:t>
            </a:r>
          </a:p>
          <a:p>
            <a:pPr>
              <a:lnSpc>
                <a:spcPct val="96000"/>
              </a:lnSpc>
              <a:defRPr sz="2000"/>
            </a:pPr>
            <a:r>
              <a:rPr lang="en-US" sz="2200" dirty="0">
                <a:latin typeface="Times New Roman" panose="02020603050405020304" pitchFamily="18" charset="0"/>
                <a:cs typeface="Times New Roman" panose="02020603050405020304" pitchFamily="18" charset="0"/>
                <a:sym typeface="Tw Cen MT"/>
              </a:rPr>
              <a:t>What other </a:t>
            </a:r>
            <a:r>
              <a:rPr lang="en-US" sz="2200" i="1" dirty="0">
                <a:latin typeface="Times New Roman" panose="02020603050405020304" pitchFamily="18" charset="0"/>
                <a:cs typeface="Times New Roman" panose="02020603050405020304" pitchFamily="18" charset="0"/>
                <a:sym typeface="Tw Cen MT"/>
              </a:rPr>
              <a:t>knowledge</a:t>
            </a:r>
            <a:r>
              <a:rPr lang="en-US" sz="2200" dirty="0">
                <a:latin typeface="Times New Roman" panose="02020603050405020304" pitchFamily="18" charset="0"/>
                <a:cs typeface="Times New Roman" panose="02020603050405020304" pitchFamily="18" charset="0"/>
                <a:sym typeface="Tw Cen MT"/>
              </a:rPr>
              <a:t> we can extract from this context?</a:t>
            </a:r>
          </a:p>
          <a:p>
            <a:pPr>
              <a:lnSpc>
                <a:spcPct val="96000"/>
              </a:lnSpc>
              <a:defRPr sz="2000"/>
            </a:pPr>
            <a:endParaRPr lang="en-US" sz="2200" dirty="0">
              <a:latin typeface="Times New Roman" panose="02020603050405020304" pitchFamily="18" charset="0"/>
              <a:cs typeface="Times New Roman" panose="02020603050405020304" pitchFamily="18" charset="0"/>
              <a:sym typeface="Tw Cen MT"/>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343" y="1863634"/>
            <a:ext cx="5221904" cy="3439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4" name="Title 1"/>
          <p:cNvSpPr txBox="1">
            <a:spLocks noGrp="1"/>
          </p:cNvSpPr>
          <p:nvPr>
            <p:ph type="title"/>
          </p:nvPr>
        </p:nvSpPr>
        <p:spPr>
          <a:prstGeom prst="rect">
            <a:avLst/>
          </a:prstGeom>
        </p:spPr>
        <p:txBody>
          <a:bodyPr/>
          <a:lstStyle/>
          <a:p>
            <a:r>
              <a:rPr dirty="0">
                <a:latin typeface="Times Roman"/>
              </a:rPr>
              <a:t>DBMS's capabilities </a:t>
            </a:r>
          </a:p>
        </p:txBody>
      </p:sp>
      <p:sp>
        <p:nvSpPr>
          <p:cNvPr id="865" name="Content Placeholder 2"/>
          <p:cNvSpPr txBox="1">
            <a:spLocks noGrp="1"/>
          </p:cNvSpPr>
          <p:nvPr>
            <p:ph idx="1"/>
          </p:nvPr>
        </p:nvSpPr>
        <p:spPr>
          <a:prstGeom prst="rect">
            <a:avLst/>
          </a:prstGeom>
        </p:spPr>
        <p:txBody>
          <a:bodyPr>
            <a:normAutofit/>
          </a:bodyPr>
          <a:lstStyle/>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a) Support for at least one data model, or mathematical abstraction through which the user can view the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b) Support for certain high-level languages that allow the user to define the structure of data, access data, and manipulate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c) Transaction management, the capability to provide correct, concurrent access to the database by many users at once.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d) Access control, the ability to limit access to data by unauthorized users, and the ability to check the validity of data. </a:t>
            </a:r>
          </a:p>
          <a:p>
            <a:pPr marL="0" indent="0">
              <a:lnSpc>
                <a:spcPct val="96000"/>
              </a:lnSpc>
              <a:buSzTx/>
              <a:buFontTx/>
              <a:buNone/>
              <a:defRPr sz="2500"/>
            </a:pPr>
            <a:r>
              <a:rPr sz="2200" dirty="0">
                <a:latin typeface="Times New Roman" panose="02020603050405020304" pitchFamily="18" charset="0"/>
                <a:cs typeface="Times New Roman" panose="02020603050405020304" pitchFamily="18" charset="0"/>
              </a:rPr>
              <a:t>e) Resiliency, the ability to recover from system failures without losing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67" name="Title 1"/>
          <p:cNvSpPr txBox="1">
            <a:spLocks noGrp="1"/>
          </p:cNvSpPr>
          <p:nvPr>
            <p:ph type="title"/>
          </p:nvPr>
        </p:nvSpPr>
        <p:spPr>
          <a:prstGeom prst="rect">
            <a:avLst/>
          </a:prstGeom>
        </p:spPr>
        <p:txBody>
          <a:bodyPr/>
          <a:lstStyle/>
          <a:p>
            <a:r>
              <a:rPr lang="en-US" dirty="0">
                <a:latin typeface="Times Roman"/>
              </a:rPr>
              <a:t>Database</a:t>
            </a:r>
            <a:r>
              <a:rPr dirty="0">
                <a:latin typeface="Times Roman"/>
              </a:rPr>
              <a:t> Architecture </a:t>
            </a:r>
          </a:p>
        </p:txBody>
      </p:sp>
      <p:pic>
        <p:nvPicPr>
          <p:cNvPr id="869" name="Picture 5" descr="Picture 5"/>
          <p:cNvPicPr>
            <a:picLocks noChangeAspect="1"/>
          </p:cNvPicPr>
          <p:nvPr/>
        </p:nvPicPr>
        <p:blipFill>
          <a:blip r:embed="rId3"/>
          <a:stretch>
            <a:fillRect/>
          </a:stretch>
        </p:blipFill>
        <p:spPr>
          <a:xfrm>
            <a:off x="2272936" y="1429567"/>
            <a:ext cx="7410995" cy="4932806"/>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71" name="Title 1"/>
          <p:cNvSpPr txBox="1">
            <a:spLocks noGrp="1"/>
          </p:cNvSpPr>
          <p:nvPr>
            <p:ph type="title"/>
          </p:nvPr>
        </p:nvSpPr>
        <p:spPr>
          <a:prstGeom prst="rect">
            <a:avLst/>
          </a:prstGeom>
        </p:spPr>
        <p:txBody>
          <a:bodyPr/>
          <a:lstStyle/>
          <a:p>
            <a:r>
              <a:rPr lang="en-US" dirty="0">
                <a:latin typeface="Times Roman"/>
              </a:rPr>
              <a:t>Database Architecture </a:t>
            </a:r>
            <a:endParaRPr dirty="0">
              <a:latin typeface="Times Roman"/>
            </a:endParaRPr>
          </a:p>
        </p:txBody>
      </p:sp>
      <p:sp>
        <p:nvSpPr>
          <p:cNvPr id="872" name="Content Placeholder 2"/>
          <p:cNvSpPr txBox="1">
            <a:spLocks noGrp="1"/>
          </p:cNvSpPr>
          <p:nvPr>
            <p:ph idx="1"/>
          </p:nvPr>
        </p:nvSpPr>
        <p:spPr>
          <a:prstGeom prst="rect">
            <a:avLst/>
          </a:prstGeom>
        </p:spPr>
        <p:txBody>
          <a:bodyPr>
            <a:normAutofit/>
          </a:bodyPr>
          <a:lstStyle/>
          <a:p>
            <a:r>
              <a:rPr lang="en-US" sz="2200" b="1" dirty="0">
                <a:latin typeface="Times New Roman" panose="02020603050405020304" pitchFamily="18" charset="0"/>
                <a:cs typeface="Times New Roman" panose="02020603050405020304" pitchFamily="18" charset="0"/>
              </a:rPr>
              <a:t>External</a:t>
            </a:r>
            <a:r>
              <a:rPr sz="2200" b="1" dirty="0">
                <a:latin typeface="Times New Roman" panose="02020603050405020304" pitchFamily="18" charset="0"/>
                <a:cs typeface="Times New Roman" panose="02020603050405020304" pitchFamily="18" charset="0"/>
              </a:rPr>
              <a:t> Data Model</a:t>
            </a:r>
            <a:r>
              <a:rPr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This is </a:t>
            </a:r>
            <a:r>
              <a:rPr lang="en-US" sz="2200" b="1" dirty="0">
                <a:latin typeface="Times New Roman" panose="02020603050405020304" pitchFamily="18" charset="0"/>
                <a:cs typeface="Times New Roman" panose="02020603050405020304" pitchFamily="18" charset="0"/>
              </a:rPr>
              <a:t>highest level</a:t>
            </a:r>
            <a:r>
              <a:rPr lang="en-US" sz="2200" dirty="0">
                <a:latin typeface="Times New Roman" panose="02020603050405020304" pitchFamily="18" charset="0"/>
                <a:cs typeface="Times New Roman" panose="02020603050405020304" pitchFamily="18" charset="0"/>
              </a:rPr>
              <a:t> architecture and closest to the user. The user doesn’t need to know the database schema details such as data structure, table definition etc.</a:t>
            </a:r>
            <a:endParaRPr lang="en-US" dirty="0"/>
          </a:p>
          <a:p>
            <a:pPr>
              <a:lnSpc>
                <a:spcPct val="96000"/>
              </a:lnSpc>
              <a:defRPr sz="2000" b="1">
                <a:latin typeface="+mn-lt"/>
                <a:ea typeface="+mn-ea"/>
                <a:cs typeface="+mn-cs"/>
                <a:sym typeface="Tw Cen MT"/>
              </a:defRPr>
            </a:pPr>
            <a:r>
              <a:rPr sz="2200" dirty="0">
                <a:latin typeface="Times New Roman" panose="02020603050405020304" pitchFamily="18" charset="0"/>
                <a:cs typeface="Times New Roman" panose="02020603050405020304" pitchFamily="18" charset="0"/>
              </a:rPr>
              <a:t>Logical Data Model:</a:t>
            </a:r>
            <a:r>
              <a:rPr sz="2000" dirty="0">
                <a:latin typeface="Times New Roman" panose="02020603050405020304" pitchFamily="18" charset="0"/>
                <a:cs typeface="Times New Roman" panose="02020603050405020304" pitchFamily="18" charset="0"/>
              </a:rPr>
              <a:t> The </a:t>
            </a:r>
            <a:r>
              <a:rPr sz="2200" b="0" dirty="0">
                <a:latin typeface="Times New Roman" panose="02020603050405020304" pitchFamily="18" charset="0"/>
                <a:cs typeface="Times New Roman" panose="02020603050405020304" pitchFamily="18" charset="0"/>
              </a:rPr>
              <a:t>purpose is to develop technical map of rules and data structures.</a:t>
            </a:r>
            <a:r>
              <a:rPr sz="2200" b="0" dirty="0">
                <a:latin typeface="Times New Roman" panose="02020603050405020304" pitchFamily="18" charset="0"/>
                <a:ea typeface="Wingdings"/>
                <a:cs typeface="Times New Roman" panose="02020603050405020304" pitchFamily="18" charset="0"/>
                <a:sym typeface="Wingdings"/>
              </a:rPr>
              <a:t> </a:t>
            </a:r>
            <a:r>
              <a:rPr sz="2200" b="0" u="sng" dirty="0">
                <a:latin typeface="Times New Roman" panose="02020603050405020304" pitchFamily="18" charset="0"/>
                <a:cs typeface="Times New Roman" panose="02020603050405020304" pitchFamily="18" charset="0"/>
              </a:rPr>
              <a:t>ER</a:t>
            </a:r>
            <a:r>
              <a:rPr lang="en-US" sz="2200" u="sng" dirty="0">
                <a:latin typeface="Times New Roman" panose="02020603050405020304" pitchFamily="18" charset="0"/>
                <a:cs typeface="Times New Roman" panose="02020603050405020304" pitchFamily="18" charset="0"/>
              </a:rPr>
              <a:t> </a:t>
            </a:r>
            <a:r>
              <a:rPr sz="2200" b="0" u="sng" dirty="0">
                <a:latin typeface="Times New Roman" panose="02020603050405020304" pitchFamily="18" charset="0"/>
                <a:cs typeface="Times New Roman" panose="02020603050405020304" pitchFamily="18" charset="0"/>
              </a:rPr>
              <a:t>modeling</a:t>
            </a:r>
            <a:r>
              <a:rPr sz="2200" b="0" dirty="0">
                <a:latin typeface="Times New Roman" panose="02020603050405020304" pitchFamily="18" charset="0"/>
                <a:cs typeface="Times New Roman" panose="02020603050405020304" pitchFamily="18" charset="0"/>
              </a:rPr>
              <a:t> </a:t>
            </a:r>
            <a:r>
              <a:rPr sz="2200" b="0" i="1" dirty="0">
                <a:latin typeface="Times New Roman" panose="02020603050405020304" pitchFamily="18" charset="0"/>
                <a:cs typeface="Times New Roman" panose="02020603050405020304" pitchFamily="18" charset="0"/>
              </a:rPr>
              <a:t>[</a:t>
            </a:r>
            <a:r>
              <a:rPr sz="2200" b="0" u="sng" dirty="0">
                <a:latin typeface="Times New Roman" panose="02020603050405020304" pitchFamily="18" charset="0"/>
                <a:cs typeface="Times New Roman" panose="02020603050405020304" pitchFamily="18" charset="0"/>
              </a:rPr>
              <a:t>Relational Data Models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Relations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Tables</a:t>
            </a:r>
            <a:r>
              <a:rPr sz="2200" b="0" i="1" dirty="0">
                <a:latin typeface="Times New Roman" panose="02020603050405020304" pitchFamily="18" charset="0"/>
                <a:cs typeface="Times New Roman" panose="02020603050405020304" pitchFamily="18" charset="0"/>
              </a:rPr>
              <a:t> ,</a:t>
            </a:r>
            <a:r>
              <a:rPr sz="2200" b="0" i="1" u="sng" dirty="0">
                <a:latin typeface="Times New Roman" panose="02020603050405020304" pitchFamily="18" charset="0"/>
                <a:cs typeface="Times New Roman" panose="02020603050405020304" pitchFamily="18" charset="0"/>
              </a:rPr>
              <a:t>Queries</a:t>
            </a:r>
            <a:r>
              <a:rPr sz="2200" b="0" i="1" dirty="0">
                <a:latin typeface="Times New Roman" panose="02020603050405020304" pitchFamily="18" charset="0"/>
                <a:cs typeface="Times New Roman" panose="02020603050405020304" pitchFamily="18" charset="0"/>
              </a:rPr>
              <a:t>]</a:t>
            </a:r>
            <a:endParaRPr sz="2200" i="1" dirty="0">
              <a:latin typeface="Times New Roman" panose="02020603050405020304" pitchFamily="18" charset="0"/>
              <a:cs typeface="Times New Roman" panose="02020603050405020304" pitchFamily="18" charset="0"/>
            </a:endParaRPr>
          </a:p>
          <a:p>
            <a:pPr>
              <a:lnSpc>
                <a:spcPct val="96000"/>
              </a:lnSpc>
              <a:defRPr sz="2000" b="1">
                <a:latin typeface="+mn-lt"/>
                <a:ea typeface="+mn-ea"/>
                <a:cs typeface="+mn-cs"/>
                <a:sym typeface="Tw Cen MT"/>
              </a:defRPr>
            </a:pPr>
            <a:r>
              <a:rPr sz="2200" dirty="0">
                <a:latin typeface="Times New Roman" panose="02020603050405020304" pitchFamily="18" charset="0"/>
                <a:cs typeface="Times New Roman" panose="02020603050405020304" pitchFamily="18" charset="0"/>
              </a:rPr>
              <a:t>Physical Data Model</a:t>
            </a:r>
            <a:r>
              <a:rPr sz="2200" b="0" dirty="0">
                <a:latin typeface="Times New Roman" panose="02020603050405020304" pitchFamily="18" charset="0"/>
                <a:cs typeface="Times New Roman" panose="02020603050405020304" pitchFamily="18" charset="0"/>
              </a:rPr>
              <a:t>: </a:t>
            </a:r>
            <a:r>
              <a:rPr lang="en-US" sz="2200" b="0" dirty="0">
                <a:latin typeface="Times New Roman" panose="02020603050405020304" pitchFamily="18" charset="0"/>
                <a:cs typeface="Times New Roman" panose="02020603050405020304" pitchFamily="18" charset="0"/>
              </a:rPr>
              <a:t>Data blocks, data files, indices for searching</a:t>
            </a:r>
            <a:r>
              <a:rPr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responsible for allocating space of the data</a:t>
            </a:r>
          </a:p>
          <a:p>
            <a:pPr>
              <a:lnSpc>
                <a:spcPct val="96000"/>
              </a:lnSpc>
              <a:defRPr sz="2000" b="1">
                <a:latin typeface="+mn-lt"/>
                <a:ea typeface="+mn-ea"/>
                <a:cs typeface="+mn-cs"/>
                <a:sym typeface="Tw Cen MT"/>
              </a:defRPr>
            </a:pPr>
            <a:r>
              <a:rPr lang="en-US" sz="2200" dirty="0">
                <a:latin typeface="Times New Roman" panose="02020603050405020304" pitchFamily="18" charset="0"/>
                <a:cs typeface="Times New Roman" panose="02020603050405020304" pitchFamily="18" charset="0"/>
              </a:rPr>
              <a:t>Why it is important to have those separate layers? </a:t>
            </a:r>
          </a:p>
          <a:p>
            <a:pPr>
              <a:lnSpc>
                <a:spcPct val="96000"/>
              </a:lnSpc>
              <a:defRPr sz="2000" b="1">
                <a:latin typeface="+mn-lt"/>
                <a:ea typeface="+mn-ea"/>
                <a:cs typeface="+mn-cs"/>
                <a:sym typeface="Tw Cen MT"/>
              </a:defRPr>
            </a:pPr>
            <a:r>
              <a:rPr lang="en-US" sz="2200" b="1" dirty="0">
                <a:latin typeface="Times New Roman" panose="02020603050405020304" pitchFamily="18" charset="0"/>
                <a:cs typeface="Times New Roman" panose="02020603050405020304" pitchFamily="18" charset="0"/>
              </a:rPr>
              <a:t>What if some damage happened to the hard drive and I had to replace it do I lose all the information I have on the other layers?</a:t>
            </a:r>
            <a:endParaRPr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Helvetica"/>
        <a:ea typeface="Helvetica"/>
        <a:cs typeface="Helvetica"/>
      </a:majorFont>
      <a:minorFont>
        <a:latin typeface="Tw Cen MT"/>
        <a:ea typeface="Tw Cen MT"/>
        <a:cs typeface="Tw Cen MT"/>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22345</TotalTime>
  <Words>1975</Words>
  <Application>Microsoft Office PowerPoint</Application>
  <PresentationFormat>Widescreen</PresentationFormat>
  <Paragraphs>169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Times New Roman</vt:lpstr>
      <vt:lpstr>Times Roman</vt:lpstr>
      <vt:lpstr>Tw Cen MT</vt:lpstr>
      <vt:lpstr>Office Theme</vt:lpstr>
      <vt:lpstr>Databases</vt:lpstr>
      <vt:lpstr>Databases</vt:lpstr>
      <vt:lpstr>PowerPoint Presentation</vt:lpstr>
      <vt:lpstr>What is a Database</vt:lpstr>
      <vt:lpstr>Which of these are considered Databases, explain? </vt:lpstr>
      <vt:lpstr>Data VS Information VS Knowledge</vt:lpstr>
      <vt:lpstr>DBMS's capabilities </vt:lpstr>
      <vt:lpstr>Database Architecture </vt:lpstr>
      <vt:lpstr>Database Architecture </vt:lpstr>
      <vt:lpstr>PowerPoint Presentation</vt:lpstr>
      <vt:lpstr>The Entity-Relationship (ER) Model</vt:lpstr>
      <vt:lpstr>Entities</vt:lpstr>
      <vt:lpstr>Entity Sets/Types</vt:lpstr>
      <vt:lpstr>Relationship Sets/Types</vt:lpstr>
      <vt:lpstr>Attributes and Keys</vt:lpstr>
      <vt:lpstr>Attributes and Keys</vt:lpstr>
      <vt:lpstr>Entity-Relationship Diagram-ERD Elements-Chen Notation </vt:lpstr>
      <vt:lpstr>Relationship set’s Cardinality-Chen Notation  </vt:lpstr>
      <vt:lpstr>Relationship Set Cardinalities -Chen Notation  </vt:lpstr>
      <vt:lpstr>Relationship Set Cardinalities-Chen Notation  </vt:lpstr>
      <vt:lpstr>Quiz</vt:lpstr>
      <vt:lpstr>Question: Apply this concept on relationship of enrolment between courses and students. </vt:lpstr>
      <vt:lpstr>PowerPoint Presentation</vt:lpstr>
      <vt:lpstr>Extended ER Modeling</vt:lpstr>
      <vt:lpstr>Example-Weak Entity Set</vt:lpstr>
      <vt:lpstr>Example-Weak Entity Set</vt:lpstr>
      <vt:lpstr>Isa Hierarchies (Specialization)</vt:lpstr>
      <vt:lpstr>Borrowed Key Attribute Sets  </vt:lpstr>
      <vt:lpstr>Arity- Relationship Sets Degree </vt:lpstr>
      <vt:lpstr>Brain teaser</vt:lpstr>
      <vt:lpstr>Example-Enhance this ER Model?</vt:lpstr>
      <vt:lpstr>Transcribing Relationship types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Ruba</dc:creator>
  <cp:lastModifiedBy>Levente Erős</cp:lastModifiedBy>
  <cp:revision>850</cp:revision>
  <dcterms:modified xsi:type="dcterms:W3CDTF">2022-09-14T08:50:10Z</dcterms:modified>
</cp:coreProperties>
</file>