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79" r:id="rId1"/>
  </p:sldMasterIdLst>
  <p:notesMasterIdLst>
    <p:notesMasterId r:id="rId88"/>
  </p:notesMasterIdLst>
  <p:handoutMasterIdLst>
    <p:handoutMasterId r:id="rId89"/>
  </p:handoutMasterIdLst>
  <p:sldIdLst>
    <p:sldId id="441" r:id="rId2"/>
    <p:sldId id="569" r:id="rId3"/>
    <p:sldId id="610" r:id="rId4"/>
    <p:sldId id="570" r:id="rId5"/>
    <p:sldId id="582" r:id="rId6"/>
    <p:sldId id="585" r:id="rId7"/>
    <p:sldId id="586" r:id="rId8"/>
    <p:sldId id="587" r:id="rId9"/>
    <p:sldId id="588" r:id="rId10"/>
    <p:sldId id="589" r:id="rId11"/>
    <p:sldId id="590" r:id="rId12"/>
    <p:sldId id="591" r:id="rId13"/>
    <p:sldId id="592" r:id="rId14"/>
    <p:sldId id="593" r:id="rId15"/>
    <p:sldId id="594" r:id="rId16"/>
    <p:sldId id="597" r:id="rId17"/>
    <p:sldId id="598" r:id="rId18"/>
    <p:sldId id="612" r:id="rId19"/>
    <p:sldId id="614" r:id="rId20"/>
    <p:sldId id="615" r:id="rId21"/>
    <p:sldId id="616" r:id="rId22"/>
    <p:sldId id="617" r:id="rId23"/>
    <p:sldId id="618" r:id="rId24"/>
    <p:sldId id="619" r:id="rId25"/>
    <p:sldId id="620" r:id="rId26"/>
    <p:sldId id="621" r:id="rId27"/>
    <p:sldId id="622" r:id="rId28"/>
    <p:sldId id="623" r:id="rId29"/>
    <p:sldId id="624" r:id="rId30"/>
    <p:sldId id="625" r:id="rId31"/>
    <p:sldId id="626" r:id="rId32"/>
    <p:sldId id="627" r:id="rId33"/>
    <p:sldId id="628" r:id="rId34"/>
    <p:sldId id="629" r:id="rId35"/>
    <p:sldId id="630" r:id="rId36"/>
    <p:sldId id="631" r:id="rId37"/>
    <p:sldId id="632" r:id="rId38"/>
    <p:sldId id="599" r:id="rId39"/>
    <p:sldId id="633" r:id="rId40"/>
    <p:sldId id="634" r:id="rId41"/>
    <p:sldId id="635" r:id="rId42"/>
    <p:sldId id="636" r:id="rId43"/>
    <p:sldId id="637" r:id="rId44"/>
    <p:sldId id="638" r:id="rId45"/>
    <p:sldId id="639" r:id="rId46"/>
    <p:sldId id="640" r:id="rId47"/>
    <p:sldId id="641" r:id="rId48"/>
    <p:sldId id="642" r:id="rId49"/>
    <p:sldId id="643" r:id="rId50"/>
    <p:sldId id="644" r:id="rId51"/>
    <p:sldId id="645" r:id="rId52"/>
    <p:sldId id="646" r:id="rId53"/>
    <p:sldId id="647" r:id="rId54"/>
    <p:sldId id="648" r:id="rId55"/>
    <p:sldId id="649" r:id="rId56"/>
    <p:sldId id="650" r:id="rId57"/>
    <p:sldId id="600" r:id="rId58"/>
    <p:sldId id="601" r:id="rId59"/>
    <p:sldId id="651" r:id="rId60"/>
    <p:sldId id="652" r:id="rId61"/>
    <p:sldId id="653" r:id="rId62"/>
    <p:sldId id="654" r:id="rId63"/>
    <p:sldId id="655" r:id="rId64"/>
    <p:sldId id="656" r:id="rId65"/>
    <p:sldId id="657" r:id="rId66"/>
    <p:sldId id="658" r:id="rId67"/>
    <p:sldId id="660" r:id="rId68"/>
    <p:sldId id="661" r:id="rId69"/>
    <p:sldId id="662" r:id="rId70"/>
    <p:sldId id="602" r:id="rId71"/>
    <p:sldId id="603" r:id="rId72"/>
    <p:sldId id="604" r:id="rId73"/>
    <p:sldId id="605" r:id="rId74"/>
    <p:sldId id="606" r:id="rId75"/>
    <p:sldId id="607" r:id="rId76"/>
    <p:sldId id="571" r:id="rId77"/>
    <p:sldId id="572" r:id="rId78"/>
    <p:sldId id="573" r:id="rId79"/>
    <p:sldId id="574" r:id="rId80"/>
    <p:sldId id="609" r:id="rId81"/>
    <p:sldId id="576" r:id="rId82"/>
    <p:sldId id="577" r:id="rId83"/>
    <p:sldId id="578" r:id="rId84"/>
    <p:sldId id="579" r:id="rId85"/>
    <p:sldId id="580" r:id="rId86"/>
    <p:sldId id="581" r:id="rId87"/>
  </p:sldIdLst>
  <p:sldSz cx="9144000" cy="6858000" type="screen4x3"/>
  <p:notesSz cx="7315200" cy="9601200"/>
  <p:defaultTextStyle>
    <a:defPPr>
      <a:defRPr lang="hu-H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69240C"/>
    <a:srgbClr val="FF0000"/>
    <a:srgbClr val="6699FF"/>
    <a:srgbClr val="99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63370-8117-4273-957C-CEA21B9FE284}" v="95" dt="2024-10-18T18:55:36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14" autoAdjust="0"/>
    <p:restoredTop sz="94010" autoAdjust="0"/>
  </p:normalViewPr>
  <p:slideViewPr>
    <p:cSldViewPr>
      <p:cViewPr varScale="1">
        <p:scale>
          <a:sx n="103" d="100"/>
          <a:sy n="103" d="100"/>
        </p:scale>
        <p:origin x="1915" y="5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r>
              <a:rPr lang="hu-HU" altLang="en-US"/>
              <a:t>Lekérdezés-feldolgozás és optimalizálás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hu-HU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hu-HU" alt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5678A92-9642-4A38-ADDA-61D7E2CB93CA}" type="slidenum">
              <a:rPr lang="hu-HU" altLang="en-US"/>
              <a:pPr/>
              <a:t>‹#›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3448112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r>
              <a:rPr lang="hu-HU" altLang="en-US"/>
              <a:t>Lekérdezés-feldolgozás és optimalizálás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hu-HU" alt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en-US"/>
              <a:t>Mintaszöveg szerkesztése </a:t>
            </a:r>
          </a:p>
          <a:p>
            <a:pPr lvl="1"/>
            <a:r>
              <a:rPr lang="hu-HU" altLang="en-US"/>
              <a:t>Második szint</a:t>
            </a:r>
          </a:p>
          <a:p>
            <a:pPr lvl="2"/>
            <a:r>
              <a:rPr lang="hu-HU" altLang="en-US"/>
              <a:t>Harmadik szint</a:t>
            </a:r>
          </a:p>
          <a:p>
            <a:pPr lvl="3"/>
            <a:r>
              <a:rPr lang="hu-HU" altLang="en-US"/>
              <a:t>Negyedik szint</a:t>
            </a:r>
          </a:p>
          <a:p>
            <a:pPr lvl="4"/>
            <a:r>
              <a:rPr lang="hu-HU" altLang="en-US"/>
              <a:t>Ötödik szint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hu-HU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B1AEB4A-D647-443D-95DD-834E913A917C}" type="slidenum">
              <a:rPr lang="hu-HU" altLang="en-US"/>
              <a:pPr/>
              <a:t>‹#›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398048919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hu-HU" altLang="en-US"/>
              <a:t>Lekérdezés-feldolgozás és optimalizálás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57E217-FD5F-4F69-9C24-A67650D1A069}" type="slidenum">
              <a:rPr lang="hu-HU" altLang="en-US"/>
              <a:pPr/>
              <a:t>4</a:t>
            </a:fld>
            <a:endParaRPr lang="hu-HU" alt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523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hu-HU" altLang="en-US"/>
              <a:t>Lekérdezés-feldolgozás és optimalizálás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FE2EBF-0B0F-4286-9E59-5CD2EC4C309F}" type="slidenum">
              <a:rPr lang="hu-HU" altLang="en-US"/>
              <a:pPr/>
              <a:t>5</a:t>
            </a:fld>
            <a:endParaRPr lang="hu-HU" altLang="en-US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6481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altLang="en-US"/>
              <a:t>Lekérdezés-feldolgozás és optimalizálás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1AEB4A-D647-443D-95DD-834E913A917C}" type="slidenum">
              <a:rPr lang="hu-HU" altLang="en-US" smtClean="0"/>
              <a:pPr/>
              <a:t>78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2878545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altLang="en-US"/>
              <a:t>Lekérdezés-feldolgozás és optimalizálás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1AEB4A-D647-443D-95DD-834E913A917C}" type="slidenum">
              <a:rPr lang="hu-HU" altLang="en-US" smtClean="0"/>
              <a:pPr/>
              <a:t>79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404733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altLang="en-US"/>
              <a:t>Lekérdezés-feldolgozás és optimalizálás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1AEB4A-D647-443D-95DD-834E913A917C}" type="slidenum">
              <a:rPr lang="hu-HU" altLang="en-US" smtClean="0"/>
              <a:pPr/>
              <a:t>80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1144397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altLang="en-US"/>
              <a:t>Lekérdezés-feldolgozás és optimalizálás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1AEB4A-D647-443D-95DD-834E913A917C}" type="slidenum">
              <a:rPr lang="hu-HU" altLang="en-US" smtClean="0"/>
              <a:pPr/>
              <a:t>85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274346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7326222" y="4198461"/>
            <a:ext cx="731520" cy="731520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solidFill>
                  <a:schemeClr val="tx1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hu-HU" dirty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altLang="en-US"/>
              <a:t>2014. nov.</a:t>
            </a:r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100168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/>
          <a:lstStyle/>
          <a:p>
            <a:endParaRPr lang="hu-H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A8FB-22ED-4391-BC70-1D7CF64F79F3}" type="slidenum">
              <a:rPr lang="hu-HU" altLang="en-US" smtClean="0"/>
              <a:pPr/>
              <a:t>‹#›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6206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/>
          <a:lstStyle/>
          <a:p>
            <a:endParaRPr lang="hu-H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2760-40E0-4E5D-A08C-43D988EB3A18}" type="slidenum">
              <a:rPr lang="hu-HU" altLang="en-US" smtClean="0"/>
              <a:pPr/>
              <a:t>‹#›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223995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altLang="en-US"/>
              <a:t>2014. nov.</a:t>
            </a:r>
            <a:endParaRPr lang="hu-HU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lang="hu-HU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D72C8008-8E5B-42F9-8BD3-8EBA590770BC}" type="slidenum">
              <a:rPr lang="hu-HU" altLang="en-US" smtClean="0"/>
              <a:pPr/>
              <a:t>‹#›</a:t>
            </a:fld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216134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EAA347A-6C03-44D9-9250-B55AAD94DA18}" type="slidenum">
              <a:rPr lang="hu-HU" altLang="en-US" smtClean="0"/>
              <a:pPr/>
              <a:t>‹#›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112890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/>
          <a:lstStyle/>
          <a:p>
            <a:endParaRPr lang="hu-H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7E97-ED28-487E-A23D-B738656AB3E4}" type="slidenum">
              <a:rPr lang="hu-HU" altLang="en-US" smtClean="0"/>
              <a:pPr/>
              <a:t>‹#›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284465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/>
          <a:lstStyle/>
          <a:p>
            <a:endParaRPr lang="hu-H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DE54-209A-4AC7-8678-657D5CF20ACF}" type="slidenum">
              <a:rPr lang="hu-HU" altLang="en-US" smtClean="0"/>
              <a:pPr/>
              <a:t>‹#›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9533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6B79-3D1F-459C-8E37-E3455EDAFAA4}" type="slidenum">
              <a:rPr lang="hu-HU" altLang="en-US" smtClean="0"/>
              <a:pPr/>
              <a:t>‹#›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131890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/>
          <a:lstStyle/>
          <a:p>
            <a:endParaRPr lang="hu-H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543F-8F45-42CD-BED2-5EE92EB8F708}" type="slidenum">
              <a:rPr lang="hu-HU" altLang="en-US" smtClean="0"/>
              <a:pPr/>
              <a:t>‹#›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231930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/>
          <a:lstStyle/>
          <a:p>
            <a:endParaRPr lang="hu-HU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52F2-5270-4B32-B172-61A34C0DCE94}" type="slidenum">
              <a:rPr lang="hu-HU" altLang="en-US" smtClean="0"/>
              <a:pPr/>
              <a:t>‹#›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47140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31C-466C-483D-B19E-FBFA7165B4EA}" type="slidenum">
              <a:rPr lang="hu-HU" altLang="en-US" smtClean="0"/>
              <a:pPr/>
              <a:t>‹#›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175643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272784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2014. nov.</a:t>
            </a:r>
            <a:endParaRPr lang="hu-HU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69240C"/>
                </a:solidFill>
                <a:latin typeface="Cambria" panose="02040503050406030204" pitchFamily="18" charset="0"/>
              </a:defRPr>
            </a:lvl1pPr>
          </a:lstStyle>
          <a:p>
            <a:fld id="{32EF9C9E-4D33-4586-8BB4-9367E8E5EB45}" type="slidenum">
              <a:rPr lang="hu-HU" altLang="en-US" smtClean="0"/>
              <a:pPr/>
              <a:t>‹#›</a:t>
            </a:fld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250641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0" r:id="rId1"/>
    <p:sldLayoutId id="2147484281" r:id="rId2"/>
    <p:sldLayoutId id="2147484282" r:id="rId3"/>
    <p:sldLayoutId id="2147484283" r:id="rId4"/>
    <p:sldLayoutId id="2147484284" r:id="rId5"/>
    <p:sldLayoutId id="2147484285" r:id="rId6"/>
    <p:sldLayoutId id="2147484286" r:id="rId7"/>
    <p:sldLayoutId id="2147484287" r:id="rId8"/>
    <p:sldLayoutId id="2147484288" r:id="rId9"/>
    <p:sldLayoutId id="2147484289" r:id="rId10"/>
    <p:sldLayoutId id="2147484290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7" Type="http://schemas.openxmlformats.org/officeDocument/2006/relationships/image" Target="../media/image100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6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5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Relationship Id="rId9" Type="http://schemas.openxmlformats.org/officeDocument/2006/relationships/image" Target="../media/image21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8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br>
              <a:rPr lang="hu-HU" altLang="en-US" sz="4400" b="1" dirty="0">
                <a:solidFill>
                  <a:schemeClr val="tx1"/>
                </a:solidFill>
              </a:rPr>
            </a:br>
            <a:r>
              <a:rPr lang="hu-HU" altLang="en-US" sz="4400" b="1" dirty="0" err="1">
                <a:solidFill>
                  <a:schemeClr val="tx1"/>
                </a:solidFill>
              </a:rPr>
              <a:t>optimization</a:t>
            </a:r>
            <a:r>
              <a:rPr lang="hu-HU" altLang="en-US" sz="4400" b="1" dirty="0">
                <a:solidFill>
                  <a:schemeClr val="tx1"/>
                </a:solidFill>
              </a:rPr>
              <a:t> of </a:t>
            </a:r>
            <a:r>
              <a:rPr lang="hu-HU" altLang="en-US" sz="4400" b="1" dirty="0" err="1">
                <a:solidFill>
                  <a:schemeClr val="tx1"/>
                </a:solidFill>
              </a:rPr>
              <a:t>relational</a:t>
            </a:r>
            <a:r>
              <a:rPr lang="hu-HU" altLang="en-US" sz="4400" b="1" dirty="0">
                <a:solidFill>
                  <a:schemeClr val="tx1"/>
                </a:solidFill>
              </a:rPr>
              <a:t> </a:t>
            </a:r>
            <a:r>
              <a:rPr lang="hu-HU" altLang="en-US" sz="4400" b="1" dirty="0" err="1">
                <a:solidFill>
                  <a:schemeClr val="tx1"/>
                </a:solidFill>
              </a:rPr>
              <a:t>queries</a:t>
            </a:r>
            <a:br>
              <a:rPr lang="hu-HU" altLang="en-US" sz="4400" b="1" dirty="0">
                <a:solidFill>
                  <a:schemeClr val="tx1"/>
                </a:solidFill>
              </a:rPr>
            </a:br>
            <a:r>
              <a:rPr lang="hu-HU" altLang="en-US" sz="4400" b="1" dirty="0">
                <a:solidFill>
                  <a:schemeClr val="tx1"/>
                </a:solidFill>
              </a:rPr>
              <a:t> </a:t>
            </a:r>
            <a:br>
              <a:rPr lang="en-US" altLang="en-US" sz="4400" b="1" dirty="0">
                <a:solidFill>
                  <a:schemeClr val="tx1"/>
                </a:solidFill>
              </a:rPr>
            </a:br>
            <a:br>
              <a:rPr lang="en-US" altLang="en-US" sz="4400" b="1" dirty="0">
                <a:solidFill>
                  <a:schemeClr val="tx1"/>
                </a:solidFill>
              </a:rPr>
            </a:br>
            <a:endParaRPr lang="hu-HU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Alcím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altLang="en-US" dirty="0">
                <a:solidFill>
                  <a:schemeClr val="tx1"/>
                </a:solidFill>
                <a:latin typeface="Arial" panose="020B0604020202020204" pitchFamily="34" charset="0"/>
              </a:rPr>
              <a:t>Dr. Gajdos </a:t>
            </a:r>
            <a:r>
              <a:rPr lang="hu-HU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Sándo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r</a:t>
            </a:r>
            <a:r>
              <a:rPr lang="hu-HU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– Dr. Erős Levente</a:t>
            </a:r>
          </a:p>
          <a:p>
            <a:r>
              <a:rPr lang="hu-HU" altLang="en-US" dirty="0">
                <a:solidFill>
                  <a:schemeClr val="tx1"/>
                </a:solidFill>
                <a:latin typeface="Arial" panose="020B0604020202020204" pitchFamily="34" charset="0"/>
              </a:rPr>
              <a:t>November 2014</a:t>
            </a:r>
            <a:r>
              <a:rPr lang="hu-HU" altLang="en-US" dirty="0">
                <a:latin typeface="Arial" panose="020B0604020202020204" pitchFamily="34" charset="0"/>
              </a:rPr>
              <a:t> –</a:t>
            </a:r>
            <a:r>
              <a:rPr lang="en-US" altLang="en-US" dirty="0">
                <a:latin typeface="Arial" panose="020B0604020202020204" pitchFamily="34" charset="0"/>
              </a:rPr>
              <a:t> October </a:t>
            </a:r>
            <a:r>
              <a:rPr lang="hu-HU" altLang="en-US" dirty="0">
                <a:latin typeface="Arial" panose="020B0604020202020204" pitchFamily="34" charset="0"/>
              </a:rPr>
              <a:t>202</a:t>
            </a:r>
            <a:r>
              <a:rPr lang="en-US" altLang="en-US" dirty="0">
                <a:latin typeface="Arial" panose="020B0604020202020204" pitchFamily="34" charset="0"/>
              </a:rPr>
              <a:t>4</a:t>
            </a:r>
            <a:endParaRPr lang="hu-HU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BME</a:t>
            </a:r>
            <a:r>
              <a:rPr lang="hu-HU" altLang="en-US" dirty="0">
                <a:solidFill>
                  <a:schemeClr val="tx1"/>
                </a:solidFill>
                <a:latin typeface="Arial" panose="020B0604020202020204" pitchFamily="34" charset="0"/>
              </a:rPr>
              <a:t>–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TMIT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Cost of </a:t>
            </a:r>
            <a:r>
              <a:rPr lang="hu-HU" dirty="0" err="1"/>
              <a:t>query</a:t>
            </a:r>
            <a:endParaRPr lang="en-US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 err="1"/>
              <a:t>Definition</a:t>
            </a:r>
            <a:r>
              <a:rPr lang="hu-HU" sz="2400" dirty="0"/>
              <a:t>:</a:t>
            </a:r>
          </a:p>
          <a:p>
            <a:r>
              <a:rPr lang="hu-HU" sz="2400" b="1" dirty="0" err="1"/>
              <a:t>Number</a:t>
            </a:r>
            <a:r>
              <a:rPr lang="hu-HU" sz="2400" b="1" dirty="0"/>
              <a:t> of </a:t>
            </a:r>
            <a:r>
              <a:rPr lang="hu-HU" sz="2400" b="1" dirty="0" err="1"/>
              <a:t>block</a:t>
            </a:r>
            <a:r>
              <a:rPr lang="hu-HU" sz="2400" b="1" dirty="0"/>
              <a:t> </a:t>
            </a:r>
            <a:r>
              <a:rPr lang="hu-HU" sz="2400" b="1" dirty="0" err="1"/>
              <a:t>reading</a:t>
            </a:r>
            <a:r>
              <a:rPr lang="hu-HU" sz="2400" b="1" dirty="0"/>
              <a:t> and </a:t>
            </a:r>
            <a:r>
              <a:rPr lang="hu-HU" sz="2400" b="1" dirty="0" err="1"/>
              <a:t>writing</a:t>
            </a:r>
            <a:r>
              <a:rPr lang="hu-HU" sz="2400" b="1" dirty="0"/>
              <a:t> </a:t>
            </a:r>
            <a:r>
              <a:rPr lang="hu-HU" sz="2400" b="1" dirty="0" err="1"/>
              <a:t>operations</a:t>
            </a:r>
            <a:r>
              <a:rPr lang="hu-HU" sz="2400" b="1" dirty="0"/>
              <a:t> </a:t>
            </a:r>
            <a:r>
              <a:rPr lang="hu-HU" sz="2400" b="1" dirty="0" err="1"/>
              <a:t>from</a:t>
            </a:r>
            <a:r>
              <a:rPr lang="hu-HU" sz="2400" b="1" dirty="0"/>
              <a:t> </a:t>
            </a:r>
            <a:r>
              <a:rPr lang="hu-HU" sz="2400" b="1" dirty="0" err="1"/>
              <a:t>the</a:t>
            </a:r>
            <a:r>
              <a:rPr lang="hu-HU" sz="2400" b="1" dirty="0"/>
              <a:t> </a:t>
            </a:r>
            <a:r>
              <a:rPr lang="hu-HU" sz="2400" b="1" dirty="0" err="1"/>
              <a:t>disc</a:t>
            </a:r>
            <a:r>
              <a:rPr lang="hu-HU" sz="2400" b="1" dirty="0"/>
              <a:t> </a:t>
            </a:r>
            <a:r>
              <a:rPr lang="hu-HU" sz="2400" dirty="0"/>
              <a:t>(</a:t>
            </a:r>
            <a:r>
              <a:rPr lang="hu-HU" sz="2400" dirty="0" err="1"/>
              <a:t>without</a:t>
            </a:r>
            <a:r>
              <a:rPr lang="hu-HU" sz="2400" dirty="0"/>
              <a:t> </a:t>
            </a:r>
            <a:r>
              <a:rPr lang="hu-HU" sz="2400" dirty="0" err="1"/>
              <a:t>writing</a:t>
            </a:r>
            <a:r>
              <a:rPr lang="hu-HU" sz="2400" dirty="0"/>
              <a:t> out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result</a:t>
            </a:r>
            <a:r>
              <a:rPr lang="hu-HU" sz="2400" dirty="0"/>
              <a:t>).</a:t>
            </a:r>
          </a:p>
          <a:p>
            <a:r>
              <a:rPr lang="hu-HU" sz="2400" dirty="0" err="1"/>
              <a:t>Takes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most </a:t>
            </a:r>
            <a:r>
              <a:rPr lang="hu-HU" sz="2400" dirty="0" err="1"/>
              <a:t>time</a:t>
            </a:r>
            <a:r>
              <a:rPr lang="hu-HU" sz="2400" dirty="0"/>
              <a:t> </a:t>
            </a:r>
            <a:r>
              <a:rPr lang="hu-HU" sz="2400" dirty="0" err="1"/>
              <a:t>by</a:t>
            </a:r>
            <a:r>
              <a:rPr lang="hu-HU" sz="2400" dirty="0"/>
              <a:t> far – </a:t>
            </a:r>
            <a:r>
              <a:rPr lang="hu-HU" sz="2400" dirty="0" err="1"/>
              <a:t>good</a:t>
            </a:r>
            <a:r>
              <a:rPr lang="hu-HU" sz="2400" dirty="0"/>
              <a:t> </a:t>
            </a:r>
            <a:r>
              <a:rPr lang="hu-HU" sz="2400" dirty="0" err="1"/>
              <a:t>metric</a:t>
            </a:r>
            <a:endParaRPr lang="hu-HU" sz="2400" dirty="0"/>
          </a:p>
          <a:p>
            <a:pPr lvl="1"/>
            <a:r>
              <a:rPr lang="hu-HU" sz="2200" dirty="0" err="1"/>
              <a:t>By</a:t>
            </a:r>
            <a:r>
              <a:rPr lang="hu-HU" sz="2200" dirty="0"/>
              <a:t> </a:t>
            </a:r>
            <a:r>
              <a:rPr lang="hu-HU" sz="2200" dirty="0" err="1"/>
              <a:t>orders</a:t>
            </a:r>
            <a:r>
              <a:rPr lang="hu-HU" sz="2200" dirty="0"/>
              <a:t> of </a:t>
            </a:r>
            <a:r>
              <a:rPr lang="hu-HU" sz="2200" dirty="0" err="1"/>
              <a:t>magnitude</a:t>
            </a:r>
            <a:r>
              <a:rPr lang="hu-HU" sz="2200" dirty="0"/>
              <a:t> more </a:t>
            </a:r>
            <a:r>
              <a:rPr lang="hu-HU" sz="2200" dirty="0" err="1"/>
              <a:t>costly</a:t>
            </a:r>
            <a:r>
              <a:rPr lang="hu-HU" sz="2200" dirty="0"/>
              <a:t> </a:t>
            </a:r>
            <a:r>
              <a:rPr lang="hu-HU" sz="2200" dirty="0" err="1"/>
              <a:t>then</a:t>
            </a:r>
            <a:r>
              <a:rPr lang="hu-HU" sz="2200" dirty="0"/>
              <a:t> </a:t>
            </a:r>
            <a:r>
              <a:rPr lang="hu-HU" sz="2200" dirty="0" err="1"/>
              <a:t>performing</a:t>
            </a:r>
            <a:r>
              <a:rPr lang="hu-HU" sz="2200" dirty="0"/>
              <a:t> </a:t>
            </a:r>
            <a:r>
              <a:rPr lang="hu-HU" sz="2200" dirty="0" err="1"/>
              <a:t>operations</a:t>
            </a:r>
            <a:r>
              <a:rPr lang="hu-HU" sz="2200" dirty="0"/>
              <a:t> in </a:t>
            </a:r>
            <a:r>
              <a:rPr lang="hu-HU" sz="2200" dirty="0" err="1"/>
              <a:t>the</a:t>
            </a:r>
            <a:r>
              <a:rPr lang="hu-HU" sz="2200" dirty="0"/>
              <a:t> RAM, etc.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D19A-AD8A-43AA-B125-B0CB383518DF}" type="slidenum">
              <a:rPr lang="hu-HU" altLang="en-US"/>
              <a:pPr/>
              <a:t>10</a:t>
            </a:fld>
            <a:endParaRPr lang="hu-H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Cost of </a:t>
            </a:r>
            <a:r>
              <a:rPr lang="hu-HU" dirty="0" err="1"/>
              <a:t>operations</a:t>
            </a:r>
            <a:r>
              <a:rPr lang="hu-HU" dirty="0"/>
              <a:t> – outline</a:t>
            </a:r>
            <a:endParaRPr lang="en-US" dirty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altLang="en-US" dirty="0" err="1"/>
              <a:t>Selection</a:t>
            </a:r>
            <a:endParaRPr lang="hu-HU" altLang="en-US" dirty="0"/>
          </a:p>
          <a:p>
            <a:pPr lvl="1"/>
            <a:r>
              <a:rPr lang="hu-HU" altLang="en-US" sz="2000" dirty="0" err="1"/>
              <a:t>Selection</a:t>
            </a:r>
            <a:r>
              <a:rPr lang="hu-HU" altLang="en-US" sz="2000" dirty="0"/>
              <a:t> </a:t>
            </a:r>
            <a:r>
              <a:rPr lang="hu-HU" altLang="en-US" sz="2000" dirty="0" err="1"/>
              <a:t>algorithms</a:t>
            </a:r>
            <a:r>
              <a:rPr lang="hu-HU" altLang="en-US" sz="2000" dirty="0"/>
              <a:t> (</a:t>
            </a:r>
            <a:r>
              <a:rPr lang="hu-HU" altLang="en-US" sz="2000" dirty="0" err="1"/>
              <a:t>basic</a:t>
            </a:r>
            <a:r>
              <a:rPr lang="hu-HU" altLang="en-US" sz="2000" dirty="0"/>
              <a:t>, indexed, </a:t>
            </a:r>
            <a:r>
              <a:rPr lang="hu-HU" altLang="en-US" sz="2000" dirty="0" err="1"/>
              <a:t>comparison</a:t>
            </a:r>
            <a:r>
              <a:rPr lang="hu-HU" altLang="en-US" sz="2000" dirty="0"/>
              <a:t> </a:t>
            </a:r>
            <a:r>
              <a:rPr lang="hu-HU" altLang="en-US" sz="2000" dirty="0" err="1"/>
              <a:t>based</a:t>
            </a:r>
            <a:r>
              <a:rPr lang="hu-HU" altLang="en-US" sz="2000" dirty="0"/>
              <a:t>)</a:t>
            </a:r>
          </a:p>
          <a:p>
            <a:pPr lvl="1"/>
            <a:r>
              <a:rPr lang="hu-HU" altLang="en-US" sz="2000" dirty="0" err="1"/>
              <a:t>complex</a:t>
            </a:r>
            <a:r>
              <a:rPr lang="hu-HU" altLang="en-US" sz="2000" dirty="0"/>
              <a:t> </a:t>
            </a:r>
            <a:r>
              <a:rPr lang="hu-HU" altLang="en-US" sz="2000" dirty="0" err="1"/>
              <a:t>selection</a:t>
            </a:r>
            <a:endParaRPr lang="hu-HU" altLang="en-US" dirty="0"/>
          </a:p>
          <a:p>
            <a:r>
              <a:rPr lang="hu-HU" altLang="en-US" dirty="0" err="1"/>
              <a:t>Join</a:t>
            </a:r>
            <a:endParaRPr lang="hu-HU" altLang="en-US" dirty="0"/>
          </a:p>
          <a:p>
            <a:pPr lvl="1"/>
            <a:r>
              <a:rPr lang="hu-HU" altLang="en-US" sz="2000" dirty="0" err="1"/>
              <a:t>Types</a:t>
            </a:r>
            <a:endParaRPr lang="hu-HU" altLang="en-US" sz="2000" dirty="0"/>
          </a:p>
          <a:p>
            <a:pPr lvl="1"/>
            <a:r>
              <a:rPr lang="hu-HU" altLang="en-US" sz="2000" dirty="0" err="1"/>
              <a:t>Size</a:t>
            </a:r>
            <a:r>
              <a:rPr lang="hu-HU" altLang="en-US" sz="2000" dirty="0"/>
              <a:t> </a:t>
            </a:r>
            <a:r>
              <a:rPr lang="hu-HU" altLang="en-US" sz="2000" dirty="0" err="1"/>
              <a:t>estimation</a:t>
            </a:r>
            <a:endParaRPr lang="hu-HU" altLang="en-US" sz="2000" dirty="0"/>
          </a:p>
          <a:p>
            <a:pPr lvl="1"/>
            <a:r>
              <a:rPr lang="hu-HU" altLang="en-US" sz="2000" dirty="0" err="1"/>
              <a:t>Join</a:t>
            </a:r>
            <a:r>
              <a:rPr lang="hu-HU" altLang="en-US" sz="2000" dirty="0"/>
              <a:t> </a:t>
            </a:r>
            <a:r>
              <a:rPr lang="hu-HU" altLang="en-US" sz="2000" dirty="0" err="1"/>
              <a:t>algorithms</a:t>
            </a:r>
            <a:endParaRPr lang="hu-HU" altLang="en-US" dirty="0"/>
          </a:p>
          <a:p>
            <a:r>
              <a:rPr lang="hu-HU" altLang="en-US" dirty="0" err="1"/>
              <a:t>Other</a:t>
            </a:r>
            <a:r>
              <a:rPr lang="hu-HU" altLang="en-US" dirty="0"/>
              <a:t> </a:t>
            </a:r>
          </a:p>
          <a:p>
            <a:pPr lvl="1"/>
            <a:r>
              <a:rPr lang="hu-HU" altLang="en-US" sz="2000" dirty="0"/>
              <a:t>Filtering </a:t>
            </a:r>
            <a:r>
              <a:rPr lang="hu-HU" altLang="en-US" sz="2000" dirty="0" err="1"/>
              <a:t>repetitions</a:t>
            </a:r>
            <a:endParaRPr lang="hu-HU" altLang="en-US" sz="2000" dirty="0"/>
          </a:p>
          <a:p>
            <a:pPr lvl="1"/>
            <a:r>
              <a:rPr lang="hu-HU" altLang="en-US" sz="2000" dirty="0"/>
              <a:t>Union, </a:t>
            </a:r>
            <a:r>
              <a:rPr lang="hu-HU" altLang="en-US" sz="2000" dirty="0" err="1"/>
              <a:t>intersection</a:t>
            </a:r>
            <a:r>
              <a:rPr lang="hu-HU" altLang="en-US" sz="2000" dirty="0"/>
              <a:t>, </a:t>
            </a:r>
            <a:r>
              <a:rPr lang="hu-HU" altLang="en-US" sz="2000" dirty="0" err="1"/>
              <a:t>subtraction</a:t>
            </a:r>
            <a:endParaRPr lang="hu-HU" altLang="en-US" sz="20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CD97-9FE0-4F29-8B57-C82943520542}" type="slidenum">
              <a:rPr lang="hu-HU" altLang="en-US"/>
              <a:pPr/>
              <a:t>11</a:t>
            </a:fld>
            <a:endParaRPr lang="hu-H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Basic </a:t>
            </a:r>
            <a:r>
              <a:rPr lang="hu-HU" dirty="0" err="1"/>
              <a:t>selection</a:t>
            </a:r>
            <a:r>
              <a:rPr lang="hu-HU" dirty="0"/>
              <a:t> </a:t>
            </a:r>
            <a:r>
              <a:rPr lang="hu-HU" dirty="0" err="1"/>
              <a:t>algorithms</a:t>
            </a:r>
            <a:r>
              <a:rPr lang="hu-HU" dirty="0"/>
              <a:t> </a:t>
            </a:r>
            <a:r>
              <a:rPr lang="en-US" dirty="0"/>
              <a:t>(=)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A1:</a:t>
                </a:r>
                <a:r>
                  <a:rPr lang="en-US" dirty="0"/>
                  <a:t> </a:t>
                </a:r>
                <a:r>
                  <a:rPr lang="hu-HU" dirty="0" err="1"/>
                  <a:t>Linear</a:t>
                </a:r>
                <a:r>
                  <a:rPr lang="hu-HU" dirty="0"/>
                  <a:t> </a:t>
                </a:r>
                <a:r>
                  <a:rPr lang="hu-HU" dirty="0" err="1"/>
                  <a:t>search</a:t>
                </a:r>
                <a:endParaRPr lang="en-US" dirty="0"/>
              </a:p>
              <a:p>
                <a:r>
                  <a:rPr lang="hu-HU" dirty="0"/>
                  <a:t>Cost</a:t>
                </a:r>
                <a:r>
                  <a:rPr lang="en-US" dirty="0"/>
                  <a:t>:</a:t>
                </a:r>
                <a:endParaRPr lang="hu-HU" dirty="0"/>
              </a:p>
              <a:p>
                <a:pPr marL="2057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A2:</a:t>
                </a:r>
                <a:r>
                  <a:rPr lang="en-US" dirty="0"/>
                  <a:t> </a:t>
                </a:r>
                <a:r>
                  <a:rPr lang="hu-HU" dirty="0" err="1"/>
                  <a:t>Binary</a:t>
                </a:r>
                <a:r>
                  <a:rPr lang="hu-HU" dirty="0"/>
                  <a:t> </a:t>
                </a:r>
                <a:r>
                  <a:rPr lang="hu-HU" dirty="0" err="1"/>
                  <a:t>search</a:t>
                </a:r>
                <a:r>
                  <a:rPr lang="en-US" dirty="0"/>
                  <a:t> </a:t>
                </a:r>
              </a:p>
              <a:p>
                <a:r>
                  <a:rPr lang="hu-HU" dirty="0" err="1"/>
                  <a:t>Requirements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hu-HU" dirty="0" err="1"/>
                  <a:t>Blocks</a:t>
                </a:r>
                <a:r>
                  <a:rPr lang="hu-HU" dirty="0"/>
                  <a:t> </a:t>
                </a:r>
                <a:r>
                  <a:rPr lang="hu-HU" dirty="0" err="1"/>
                  <a:t>are</a:t>
                </a:r>
                <a:r>
                  <a:rPr lang="hu-HU" dirty="0"/>
                  <a:t> </a:t>
                </a:r>
                <a:r>
                  <a:rPr lang="hu-HU" dirty="0" err="1"/>
                  <a:t>located</a:t>
                </a:r>
                <a:r>
                  <a:rPr lang="hu-HU" dirty="0"/>
                  <a:t> </a:t>
                </a:r>
                <a:r>
                  <a:rPr lang="hu-HU" dirty="0" err="1"/>
                  <a:t>continuously</a:t>
                </a:r>
                <a:r>
                  <a:rPr lang="hu-HU" dirty="0"/>
                  <a:t> </a:t>
                </a:r>
                <a:r>
                  <a:rPr lang="hu-HU" dirty="0" err="1"/>
                  <a:t>on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disk</a:t>
                </a:r>
                <a:endParaRPr lang="en-US" dirty="0"/>
              </a:p>
              <a:p>
                <a:pPr lvl="1"/>
                <a:r>
                  <a:rPr lang="hu-HU" dirty="0"/>
                  <a:t>The file is </a:t>
                </a:r>
                <a:r>
                  <a:rPr lang="hu-HU" dirty="0" err="1"/>
                  <a:t>ordered</a:t>
                </a:r>
                <a:r>
                  <a:rPr lang="hu-HU" dirty="0"/>
                  <a:t> </a:t>
                </a:r>
                <a:r>
                  <a:rPr lang="hu-HU" dirty="0" err="1"/>
                  <a:t>by</a:t>
                </a:r>
                <a:r>
                  <a:rPr lang="hu-HU" dirty="0"/>
                  <a:t> </a:t>
                </a:r>
                <a:r>
                  <a:rPr lang="hu-HU" dirty="0" err="1"/>
                  <a:t>attribute</a:t>
                </a:r>
                <a:r>
                  <a:rPr lang="hu-HU" dirty="0"/>
                  <a:t> A</a:t>
                </a:r>
              </a:p>
              <a:p>
                <a:pPr lvl="1"/>
                <a:r>
                  <a:rPr lang="hu-HU" dirty="0"/>
                  <a:t>The </a:t>
                </a:r>
                <a:r>
                  <a:rPr lang="hu-HU" dirty="0" err="1"/>
                  <a:t>selection</a:t>
                </a:r>
                <a:r>
                  <a:rPr lang="hu-HU" dirty="0"/>
                  <a:t> </a:t>
                </a:r>
                <a:r>
                  <a:rPr lang="hu-HU" dirty="0" err="1"/>
                  <a:t>condition</a:t>
                </a:r>
                <a:r>
                  <a:rPr lang="hu-HU" dirty="0"/>
                  <a:t> is </a:t>
                </a:r>
                <a:r>
                  <a:rPr lang="hu-HU" dirty="0" err="1"/>
                  <a:t>equality</a:t>
                </a:r>
                <a:r>
                  <a:rPr lang="hu-HU" dirty="0"/>
                  <a:t> </a:t>
                </a:r>
                <a:r>
                  <a:rPr lang="hu-HU" dirty="0" err="1"/>
                  <a:t>on</a:t>
                </a:r>
                <a:r>
                  <a:rPr lang="hu-HU" dirty="0"/>
                  <a:t> </a:t>
                </a:r>
                <a:r>
                  <a:rPr lang="hu-HU" dirty="0" err="1"/>
                  <a:t>attribute</a:t>
                </a:r>
                <a:r>
                  <a:rPr lang="hu-HU" dirty="0"/>
                  <a:t> A</a:t>
                </a:r>
              </a:p>
              <a:p>
                <a:r>
                  <a:rPr lang="hu-HU" dirty="0"/>
                  <a:t>Cost</a:t>
                </a:r>
                <a:r>
                  <a:rPr lang="en-US" dirty="0"/>
                  <a:t>:</a:t>
                </a:r>
                <a:endParaRPr lang="hu-HU" b="0" i="1" dirty="0">
                  <a:latin typeface="Cambria Math" panose="02040503050406030204" pitchFamily="18" charset="0"/>
                </a:endParaRP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⌈"/>
                          <m:endChr m:val="⌉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𝑆𝐶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artalom hely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3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64D6-24D3-4750-8AFF-8FD64D1BEF06}" type="slidenum">
              <a:rPr lang="hu-HU" altLang="en-US"/>
              <a:pPr/>
              <a:t>12</a:t>
            </a:fld>
            <a:endParaRPr lang="hu-H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F6DB08-A5B8-3B3B-4C2F-E4A525D856FA}"/>
              </a:ext>
            </a:extLst>
          </p:cNvPr>
          <p:cNvSpPr txBox="1"/>
          <p:nvPr/>
        </p:nvSpPr>
        <p:spPr>
          <a:xfrm>
            <a:off x="3140964" y="6019800"/>
            <a:ext cx="3180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/>
              <a:t>finding first block	further blocks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Indexed </a:t>
            </a:r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hu-HU" altLang="en-US" b="1" dirty="0"/>
                  <a:t>Primary index </a:t>
                </a:r>
                <a:r>
                  <a:rPr lang="hu-HU" altLang="en-US" dirty="0"/>
                  <a:t>– </a:t>
                </a:r>
                <a:r>
                  <a:rPr lang="hu-HU" altLang="en-US" dirty="0" err="1"/>
                  <a:t>requires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the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data</a:t>
                </a:r>
                <a:r>
                  <a:rPr lang="hu-HU" altLang="en-US" dirty="0"/>
                  <a:t> file </a:t>
                </a:r>
                <a:r>
                  <a:rPr lang="hu-HU" altLang="en-US" dirty="0" err="1"/>
                  <a:t>to</a:t>
                </a:r>
                <a:r>
                  <a:rPr lang="hu-HU" altLang="en-US" dirty="0"/>
                  <a:t> be </a:t>
                </a:r>
                <a:r>
                  <a:rPr lang="hu-HU" altLang="en-US" dirty="0" err="1"/>
                  <a:t>physically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ordered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by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the</a:t>
                </a:r>
                <a:r>
                  <a:rPr lang="hu-HU" altLang="en-US" dirty="0"/>
                  <a:t> index </a:t>
                </a:r>
                <a:r>
                  <a:rPr lang="hu-HU" altLang="en-US" dirty="0" err="1"/>
                  <a:t>attribute</a:t>
                </a:r>
                <a:r>
                  <a:rPr lang="hu-HU" altLang="en-US" dirty="0"/>
                  <a:t> (</a:t>
                </a:r>
                <a:r>
                  <a:rPr lang="hu-HU" altLang="en-US" dirty="0" err="1"/>
                  <a:t>search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key</a:t>
                </a:r>
                <a:r>
                  <a:rPr lang="hu-HU" altLang="en-US" dirty="0"/>
                  <a:t>). </a:t>
                </a:r>
                <a:r>
                  <a:rPr lang="hu-HU" altLang="en-US" dirty="0" err="1"/>
                  <a:t>Everything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else</a:t>
                </a:r>
                <a:r>
                  <a:rPr lang="hu-HU" altLang="en-US" dirty="0"/>
                  <a:t> is a </a:t>
                </a:r>
                <a:r>
                  <a:rPr lang="hu-HU" altLang="en-US" b="1" dirty="0" err="1"/>
                  <a:t>secondary</a:t>
                </a:r>
                <a:r>
                  <a:rPr lang="hu-HU" altLang="en-US" b="1" dirty="0"/>
                  <a:t> index</a:t>
                </a:r>
              </a:p>
              <a:p>
                <a:pPr marL="0" indent="0">
                  <a:buNone/>
                </a:pPr>
                <a:r>
                  <a:rPr lang="hu-HU" altLang="en-US" b="1" dirty="0" err="1"/>
                  <a:t>A3</a:t>
                </a:r>
                <a:r>
                  <a:rPr lang="hu-HU" altLang="en-US" b="1" dirty="0"/>
                  <a:t>: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Using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primary</a:t>
                </a:r>
                <a:r>
                  <a:rPr lang="hu-HU" altLang="en-US" dirty="0"/>
                  <a:t> index, </a:t>
                </a:r>
                <a:r>
                  <a:rPr lang="hu-HU" altLang="en-US" dirty="0" err="1"/>
                  <a:t>if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the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equality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condition</a:t>
                </a:r>
                <a:r>
                  <a:rPr lang="hu-HU" altLang="en-US" dirty="0"/>
                  <a:t> is </a:t>
                </a:r>
                <a:r>
                  <a:rPr lang="hu-HU" altLang="en-US" dirty="0" err="1"/>
                  <a:t>defined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on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the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key</a:t>
                </a:r>
                <a:endParaRPr lang="hu-HU" altLang="en-US" dirty="0"/>
              </a:p>
              <a:p>
                <a:pPr marL="0" indent="0" algn="ctr">
                  <a:buNone/>
                </a:pPr>
                <a:r>
                  <a:rPr lang="hu-HU" altLang="en-US" b="0" dirty="0"/>
                  <a:t>Cost: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hu-HU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altLang="en-US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hu-HU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alt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hu-HU" altLang="en-US" dirty="0"/>
              </a:p>
              <a:p>
                <a:pPr marL="0" indent="0">
                  <a:buNone/>
                </a:pPr>
                <a:r>
                  <a:rPr lang="hu-HU" altLang="en-US" b="1" dirty="0"/>
                  <a:t>A4: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Using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primary</a:t>
                </a:r>
                <a:r>
                  <a:rPr lang="hu-HU" altLang="en-US" dirty="0"/>
                  <a:t> index, </a:t>
                </a:r>
                <a:r>
                  <a:rPr lang="hu-HU" altLang="en-US" dirty="0" err="1"/>
                  <a:t>if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the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equality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condition</a:t>
                </a:r>
                <a:r>
                  <a:rPr lang="hu-HU" altLang="en-US" dirty="0"/>
                  <a:t> is </a:t>
                </a:r>
                <a:r>
                  <a:rPr lang="hu-HU" altLang="en-US" dirty="0" err="1"/>
                  <a:t>defined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on</a:t>
                </a:r>
                <a:r>
                  <a:rPr lang="hu-HU" altLang="en-US" dirty="0"/>
                  <a:t> a non-</a:t>
                </a:r>
                <a:r>
                  <a:rPr lang="hu-HU" altLang="en-US" dirty="0" err="1"/>
                  <a:t>key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attribute</a:t>
                </a:r>
                <a:r>
                  <a:rPr lang="hu-HU" altLang="en-US" dirty="0"/>
                  <a:t> (</a:t>
                </a:r>
                <a:r>
                  <a:rPr lang="hu-HU" altLang="en-US" dirty="0" err="1"/>
                  <a:t>the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primary</a:t>
                </a:r>
                <a:r>
                  <a:rPr lang="hu-HU" altLang="en-US" dirty="0"/>
                  <a:t> index is </a:t>
                </a:r>
                <a:r>
                  <a:rPr lang="hu-HU" altLang="en-US" dirty="0" err="1"/>
                  <a:t>on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the</a:t>
                </a:r>
                <a:r>
                  <a:rPr lang="hu-HU" altLang="en-US" dirty="0"/>
                  <a:t> non-</a:t>
                </a:r>
                <a:r>
                  <a:rPr lang="hu-HU" altLang="en-US" dirty="0" err="1"/>
                  <a:t>key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attribute</a:t>
                </a:r>
                <a:r>
                  <a:rPr lang="hu-HU" altLang="en-US" dirty="0"/>
                  <a:t>)</a:t>
                </a:r>
              </a:p>
              <a:p>
                <a:pPr marL="0" indent="0" algn="ctr">
                  <a:buNone/>
                </a:pPr>
                <a:r>
                  <a:rPr lang="hu-HU" altLang="en-US" b="0" dirty="0"/>
                  <a:t>Cost: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hu-HU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altLang="en-US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hu-HU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alt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hu-HU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altLang="en-US" i="1">
                                <a:latin typeface="Cambria Math" panose="02040503050406030204" pitchFamily="18" charset="0"/>
                              </a:rPr>
                              <m:t>𝑆𝐶</m:t>
                            </m:r>
                            <m:d>
                              <m:dPr>
                                <m:ctrlPr>
                                  <a:rPr lang="hu-HU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hu-HU" alt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hu-HU" alt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hu-HU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alt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hu-HU" alt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hu-HU" altLang="en-US" dirty="0"/>
              </a:p>
              <a:p>
                <a:pPr marL="0" indent="0">
                  <a:buNone/>
                </a:pPr>
                <a:r>
                  <a:rPr lang="hu-HU" altLang="en-US" b="1" dirty="0"/>
                  <a:t>A5: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Using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secondary</a:t>
                </a:r>
                <a:r>
                  <a:rPr lang="hu-HU" altLang="en-US" dirty="0"/>
                  <a:t> index</a:t>
                </a:r>
                <a:r>
                  <a:rPr lang="en-US" altLang="en-US" dirty="0"/>
                  <a:t> (using B* tree index)</a:t>
                </a:r>
                <a:r>
                  <a:rPr lang="hu-HU" altLang="en-US" dirty="0"/>
                  <a:t>. </a:t>
                </a:r>
              </a:p>
              <a:p>
                <a:pPr marL="0" indent="0" algn="ctr">
                  <a:buNone/>
                </a:pPr>
                <a:r>
                  <a:rPr lang="hu-HU" altLang="en-US" dirty="0"/>
                  <a:t>Cost: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hu-HU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altLang="en-US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hu-HU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altLang="en-US" b="0" i="1" smtClean="0">
                        <a:latin typeface="Cambria Math" panose="02040503050406030204" pitchFamily="18" charset="0"/>
                      </a:rPr>
                      <m:t>𝑆𝐶</m:t>
                    </m:r>
                    <m:d>
                      <m:dPr>
                        <m:ctrlPr>
                          <a:rPr lang="hu-HU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en-US" b="0" dirty="0"/>
              </a:p>
              <a:p>
                <a:pPr marL="0" indent="0">
                  <a:buNone/>
                </a:pPr>
                <a:r>
                  <a:rPr lang="en-US" altLang="en-US" b="1" dirty="0">
                    <a:latin typeface="Cambria Math" panose="02040503050406030204" pitchFamily="18" charset="0"/>
                  </a:rPr>
                  <a:t>A5, explanation:</a:t>
                </a:r>
                <a:r>
                  <a:rPr lang="en-US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hu-HU" altLang="en-US" b="0" i="1" dirty="0">
                    <a:latin typeface="Cambria Math" panose="02040503050406030204" pitchFamily="18" charset="0"/>
                  </a:rPr>
                  <a:t>SC(</a:t>
                </a:r>
                <a:r>
                  <a:rPr lang="hu-HU" altLang="en-US" b="0" i="1" dirty="0" err="1">
                    <a:latin typeface="Cambria Math" panose="02040503050406030204" pitchFamily="18" charset="0"/>
                  </a:rPr>
                  <a:t>A,r</a:t>
                </a:r>
                <a:r>
                  <a:rPr lang="hu-HU" altLang="en-US" b="0" i="1" dirty="0">
                    <a:latin typeface="Cambria Math" panose="02040503050406030204" pitchFamily="18" charset="0"/>
                  </a:rPr>
                  <a:t>) </a:t>
                </a:r>
                <a:r>
                  <a:rPr lang="hu-HU" altLang="en-US" b="0" i="1" dirty="0" err="1">
                    <a:latin typeface="Cambria Math" panose="02040503050406030204" pitchFamily="18" charset="0"/>
                  </a:rPr>
                  <a:t>data</a:t>
                </a:r>
                <a:r>
                  <a:rPr lang="hu-HU" alt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hu-HU" altLang="en-US" b="0" i="1" dirty="0" err="1">
                    <a:latin typeface="Cambria Math" panose="02040503050406030204" pitchFamily="18" charset="0"/>
                  </a:rPr>
                  <a:t>blocks</a:t>
                </a:r>
                <a:r>
                  <a:rPr lang="hu-HU" alt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hu-HU" altLang="en-US" b="0" i="1" dirty="0" err="1">
                    <a:latin typeface="Cambria Math" panose="02040503050406030204" pitchFamily="18" charset="0"/>
                  </a:rPr>
                  <a:t>are</a:t>
                </a:r>
                <a:r>
                  <a:rPr lang="hu-HU" alt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hu-HU" altLang="en-US" b="0" i="1" dirty="0" err="1">
                    <a:latin typeface="Cambria Math" panose="02040503050406030204" pitchFamily="18" charset="0"/>
                  </a:rPr>
                  <a:t>accessed</a:t>
                </a:r>
                <a:r>
                  <a:rPr lang="hu-HU" alt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hu-HU" altLang="en-US" b="0" i="1" dirty="0" err="1">
                    <a:latin typeface="Cambria Math" panose="02040503050406030204" pitchFamily="18" charset="0"/>
                  </a:rPr>
                  <a:t>from</a:t>
                </a:r>
                <a:r>
                  <a:rPr lang="hu-HU" altLang="en-US" b="0" i="1" dirty="0">
                    <a:latin typeface="Cambria Math" panose="02040503050406030204" pitchFamily="18" charset="0"/>
                  </a:rPr>
                  <a:t> index</a:t>
                </a:r>
                <a:r>
                  <a:rPr lang="en-US" altLang="en-US" i="1" dirty="0">
                    <a:latin typeface="Cambria Math" panose="02040503050406030204" pitchFamily="18" charset="0"/>
                  </a:rPr>
                  <a:t> because each one of the matching r</a:t>
                </a:r>
                <a:r>
                  <a:rPr lang="en-US" altLang="en-US" b="0" i="1" dirty="0">
                    <a:latin typeface="Cambria Math" panose="02040503050406030204" pitchFamily="18" charset="0"/>
                  </a:rPr>
                  <a:t>ecords can be in a separate block</a:t>
                </a: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altLang="en-US" dirty="0"/>
                      <m:t>Cost</m:t>
                    </m:r>
                    <m:r>
                      <m:rPr>
                        <m:nor/>
                      </m:rPr>
                      <a:rPr lang="hu-HU" altLang="en-US" dirty="0"/>
                      <m:t>:</m:t>
                    </m:r>
                    <m:r>
                      <a:rPr lang="hu-HU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u-HU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hu-HU" alt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hu-HU" alt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hu-HU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altLang="en-US" i="1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hu-HU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u-HU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alt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u-HU" altLang="en-US" dirty="0"/>
                  <a:t>, </a:t>
                </a:r>
                <a:r>
                  <a:rPr lang="hu-HU" altLang="en-US" dirty="0" err="1"/>
                  <a:t>if</a:t>
                </a:r>
                <a:r>
                  <a:rPr lang="hu-HU" altLang="en-US" dirty="0"/>
                  <a:t> </a:t>
                </a:r>
                <a14:m>
                  <m:oMath xmlns:m="http://schemas.openxmlformats.org/officeDocument/2006/math">
                    <m:r>
                      <a:rPr lang="hu-HU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altLang="en-US" dirty="0"/>
                  <a:t> is a </a:t>
                </a:r>
                <a:r>
                  <a:rPr lang="hu-HU" altLang="en-US" dirty="0" err="1"/>
                  <a:t>key</a:t>
                </a:r>
                <a:endParaRPr lang="hu-HU" altLang="en-US" dirty="0"/>
              </a:p>
            </p:txBody>
          </p:sp>
        </mc:Choice>
        <mc:Fallback xmlns="">
          <p:sp>
            <p:nvSpPr>
              <p:cNvPr id="4" name="Tartalom hely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4" t="-2857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53CF-B0E4-41D5-8DE0-36FF75771EE6}" type="slidenum">
              <a:rPr lang="hu-HU" altLang="en-US"/>
              <a:pPr/>
              <a:t>13</a:t>
            </a:fld>
            <a:endParaRPr lang="hu-H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Comparison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selection</a:t>
            </a:r>
            <a:r>
              <a:rPr lang="hu-HU" dirty="0"/>
              <a:t> – </a:t>
            </a:r>
            <a:r>
              <a:rPr lang="en-US" dirty="0">
                <a:latin typeface="Symbol" panose="05050102010706020507" pitchFamily="18" charset="2"/>
              </a:rPr>
              <a:t></a:t>
            </a:r>
            <a:r>
              <a:rPr lang="en-US" i="1" baseline="-25000" dirty="0"/>
              <a:t>A</a:t>
            </a:r>
            <a:r>
              <a:rPr lang="hu-HU" baseline="-25000" dirty="0"/>
              <a:t> </a:t>
            </a:r>
            <a:r>
              <a:rPr lang="en-US" baseline="-25000" dirty="0">
                <a:latin typeface="Symbol" panose="05050102010706020507" pitchFamily="18" charset="2"/>
              </a:rPr>
              <a:t></a:t>
            </a:r>
            <a:r>
              <a:rPr lang="hu-HU" baseline="-25000" dirty="0">
                <a:latin typeface="Symbol" panose="05050102010706020507" pitchFamily="18" charset="2"/>
              </a:rPr>
              <a:t> </a:t>
            </a:r>
            <a:r>
              <a:rPr lang="en-US" i="1" cap="none" baseline="-25000" dirty="0"/>
              <a:t>v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/>
                  <a:t>Estimation of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b="1" dirty="0" err="1"/>
                  <a:t>number</a:t>
                </a:r>
                <a:r>
                  <a:rPr lang="hu-HU" b="1" dirty="0"/>
                  <a:t> of </a:t>
                </a:r>
                <a:r>
                  <a:rPr lang="hu-HU" b="1" dirty="0" err="1"/>
                  <a:t>result</a:t>
                </a:r>
                <a:r>
                  <a:rPr lang="hu-HU" b="1" dirty="0"/>
                  <a:t> </a:t>
                </a:r>
                <a:r>
                  <a:rPr lang="hu-HU" b="1" dirty="0" err="1"/>
                  <a:t>records</a:t>
                </a:r>
                <a:r>
                  <a:rPr lang="en-US" dirty="0"/>
                  <a:t> (useful when the result will be the operand of a further operation the cost of which shall be estimated):</a:t>
                </a:r>
              </a:p>
              <a:p>
                <a:r>
                  <a:rPr lang="hu-HU" dirty="0" err="1"/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hu-HU" dirty="0"/>
                  <a:t>is </a:t>
                </a:r>
                <a:r>
                  <a:rPr lang="hu-HU" dirty="0" err="1"/>
                  <a:t>unknown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hu-HU" dirty="0"/>
              </a:p>
              <a:p>
                <a:pPr marL="205740" lvl="1" indent="0">
                  <a:buNone/>
                </a:pPr>
                <a:endParaRPr lang="en-US" dirty="0"/>
              </a:p>
              <a:p>
                <a:pPr marL="34290" indent="0">
                  <a:buNone/>
                </a:pPr>
                <a:endParaRPr lang="en-US" dirty="0"/>
              </a:p>
              <a:p>
                <a:r>
                  <a:rPr lang="hu-HU" dirty="0" err="1"/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u-HU" dirty="0"/>
                  <a:t> is </a:t>
                </a:r>
                <a:r>
                  <a:rPr lang="hu-HU" dirty="0" err="1"/>
                  <a:t>known</a:t>
                </a:r>
                <a:r>
                  <a:rPr lang="en-US" dirty="0"/>
                  <a:t>, </a:t>
                </a:r>
                <a:r>
                  <a:rPr lang="hu-HU" dirty="0"/>
                  <a:t>and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distribution</a:t>
                </a:r>
                <a:r>
                  <a:rPr lang="hu-HU" dirty="0"/>
                  <a:t> is uniform</a:t>
                </a:r>
                <a:r>
                  <a:rPr lang="en-US" dirty="0"/>
                  <a:t>:</a:t>
                </a:r>
                <a:endParaRPr lang="hu-HU" dirty="0"/>
              </a:p>
              <a:p>
                <a:pPr marL="274320" lvl="1" indent="0">
                  <a:buNone/>
                </a:pPr>
                <a:endParaRPr lang="hu-HU" dirty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average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" name="Tartalom hely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3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604E-BFE3-44D1-ACDE-31BB13AAA61A}" type="slidenum">
              <a:rPr lang="hu-HU" altLang="en-US"/>
              <a:pPr/>
              <a:t>14</a:t>
            </a:fld>
            <a:endParaRPr lang="hu-H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Comparison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selection</a:t>
            </a:r>
            <a:r>
              <a:rPr lang="hu-HU" dirty="0"/>
              <a:t> – </a:t>
            </a:r>
            <a:r>
              <a:rPr lang="en-US" dirty="0">
                <a:latin typeface="Symbol" panose="05050102010706020507" pitchFamily="18" charset="2"/>
              </a:rPr>
              <a:t></a:t>
            </a:r>
            <a:r>
              <a:rPr lang="en-US" i="1" baseline="-25000" dirty="0"/>
              <a:t>A</a:t>
            </a:r>
            <a:r>
              <a:rPr lang="hu-HU" baseline="-25000" dirty="0"/>
              <a:t> </a:t>
            </a:r>
            <a:r>
              <a:rPr lang="en-US" baseline="-25000" dirty="0">
                <a:latin typeface="Symbol" panose="05050102010706020507" pitchFamily="18" charset="2"/>
              </a:rPr>
              <a:t></a:t>
            </a:r>
            <a:r>
              <a:rPr lang="hu-HU" baseline="-25000" dirty="0">
                <a:latin typeface="Symbol" panose="05050102010706020507" pitchFamily="18" charset="2"/>
              </a:rPr>
              <a:t> </a:t>
            </a:r>
            <a:r>
              <a:rPr lang="en-US" i="1" cap="none" baseline="-25000" dirty="0"/>
              <a:t>v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</a:t>
            </a:r>
            <a:endParaRPr lang="hu-HU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artalom helye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" indent="0">
                  <a:buNone/>
                </a:pPr>
                <a:r>
                  <a:rPr lang="en-US" b="1" dirty="0"/>
                  <a:t>A6:</a:t>
                </a:r>
                <a:r>
                  <a:rPr lang="en-US" dirty="0"/>
                  <a:t> </a:t>
                </a:r>
                <a:r>
                  <a:rPr lang="hu-HU" dirty="0" err="1"/>
                  <a:t>With</a:t>
                </a:r>
                <a:r>
                  <a:rPr lang="hu-HU" dirty="0"/>
                  <a:t> </a:t>
                </a:r>
                <a:r>
                  <a:rPr lang="hu-HU" dirty="0" err="1"/>
                  <a:t>primary</a:t>
                </a:r>
                <a:r>
                  <a:rPr lang="hu-HU" dirty="0"/>
                  <a:t> index</a:t>
                </a:r>
                <a:r>
                  <a:rPr lang="en-US" dirty="0"/>
                  <a:t>.</a:t>
                </a:r>
              </a:p>
              <a:p>
                <a:r>
                  <a:rPr lang="hu-HU" dirty="0" err="1"/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hu-HU" dirty="0"/>
                  <a:t>is </a:t>
                </a:r>
                <a:r>
                  <a:rPr lang="hu-HU" dirty="0" err="1"/>
                  <a:t>unknown</a:t>
                </a:r>
                <a:r>
                  <a:rPr lang="en-US" dirty="0"/>
                  <a:t>:</a:t>
                </a:r>
                <a:endParaRPr lang="hu-HU" dirty="0"/>
              </a:p>
              <a:p>
                <a:pPr marL="34290" indent="0" algn="ctr">
                  <a:buNone/>
                </a:pPr>
                <a:r>
                  <a:rPr lang="hu-HU" altLang="en-US" dirty="0"/>
                  <a:t>Cost: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hu-HU" dirty="0"/>
              </a:p>
              <a:p>
                <a:r>
                  <a:rPr lang="hu-HU" dirty="0" err="1"/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hu-HU" dirty="0"/>
                  <a:t>is </a:t>
                </a:r>
                <a:r>
                  <a:rPr lang="hu-HU" dirty="0" err="1"/>
                  <a:t>known</a:t>
                </a:r>
                <a:r>
                  <a:rPr lang="en-US" dirty="0"/>
                  <a:t>:</a:t>
                </a:r>
                <a:endParaRPr lang="hu-HU" i="1" dirty="0">
                  <a:latin typeface="Cambria Math" panose="02040503050406030204" pitchFamily="18" charset="0"/>
                </a:endParaRPr>
              </a:p>
              <a:p>
                <a:endParaRPr lang="hu-HU" b="0" i="1" dirty="0">
                  <a:latin typeface="Cambria Math" panose="02040503050406030204" pitchFamily="18" charset="0"/>
                </a:endParaRPr>
              </a:p>
              <a:p>
                <a:pPr marL="34290" indent="0" algn="ctr">
                  <a:buNone/>
                </a:pPr>
                <a:r>
                  <a:rPr lang="hu-HU" altLang="en-US" dirty="0"/>
                  <a:t>Cost: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hu-H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hu-HU" b="0" dirty="0"/>
              </a:p>
              <a:p>
                <a:pPr marL="34290" indent="0">
                  <a:buNone/>
                </a:pPr>
                <a:r>
                  <a:rPr lang="hu-HU" dirty="0" err="1"/>
                  <a:t>Where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hu-HU" dirty="0"/>
                  <a:t> is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number</a:t>
                </a:r>
                <a:r>
                  <a:rPr lang="hu-HU" dirty="0"/>
                  <a:t> of </a:t>
                </a:r>
                <a:r>
                  <a:rPr lang="hu-HU" dirty="0" err="1"/>
                  <a:t>records</a:t>
                </a:r>
                <a:r>
                  <a:rPr lang="hu-HU" dirty="0"/>
                  <a:t> </a:t>
                </a:r>
                <a:r>
                  <a:rPr lang="hu-HU" dirty="0" err="1"/>
                  <a:t>for</a:t>
                </a:r>
                <a:r>
                  <a:rPr lang="hu-HU" dirty="0"/>
                  <a:t> </a:t>
                </a:r>
                <a:r>
                  <a:rPr lang="hu-HU" dirty="0" err="1"/>
                  <a:t>which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marL="34290" indent="0">
                  <a:buNone/>
                </a:pPr>
                <a:r>
                  <a:rPr lang="en-US" b="1" dirty="0" err="1"/>
                  <a:t>A7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  <a:r>
                  <a:rPr lang="hu-HU" dirty="0" err="1"/>
                  <a:t>With</a:t>
                </a:r>
                <a:r>
                  <a:rPr lang="hu-HU" dirty="0"/>
                  <a:t> </a:t>
                </a:r>
                <a:r>
                  <a:rPr lang="hu-HU" dirty="0" err="1"/>
                  <a:t>secondary</a:t>
                </a:r>
                <a:r>
                  <a:rPr lang="hu-HU" dirty="0"/>
                  <a:t> index, </a:t>
                </a:r>
                <a:r>
                  <a:rPr lang="hu-HU" dirty="0" err="1"/>
                  <a:t>if</a:t>
                </a:r>
                <a:r>
                  <a:rPr lang="hu-HU" dirty="0"/>
                  <a:t> v is </a:t>
                </a:r>
                <a:r>
                  <a:rPr lang="hu-HU" dirty="0" err="1"/>
                  <a:t>unknown</a:t>
                </a:r>
                <a:endParaRPr lang="en-US" dirty="0"/>
              </a:p>
              <a:p>
                <a:pPr marL="34290" indent="0" algn="ctr">
                  <a:buNone/>
                </a:pPr>
                <a:r>
                  <a:rPr lang="hu-HU" altLang="en-US" dirty="0"/>
                  <a:t>Cost: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artalom hely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8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9E0E-2644-4A26-BD39-C933E7E885E9}" type="slidenum">
              <a:rPr lang="hu-HU" altLang="en-US"/>
              <a:pPr/>
              <a:t>15</a:t>
            </a:fld>
            <a:endParaRPr lang="hu-H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</a:t>
            </a:r>
            <a:r>
              <a:rPr lang="hu-HU" dirty="0" err="1"/>
              <a:t>operation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dirty="0" err="1"/>
                  <a:t>Definition</a:t>
                </a:r>
                <a:r>
                  <a:rPr lang="en-US" dirty="0"/>
                  <a:t>:</a:t>
                </a:r>
                <a:endParaRPr lang="hu-HU" dirty="0"/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hu-HU" dirty="0" err="1"/>
                  <a:t>Types</a:t>
                </a:r>
                <a:r>
                  <a:rPr lang="en-US" dirty="0"/>
                  <a:t>:</a:t>
                </a:r>
              </a:p>
              <a:p>
                <a:r>
                  <a:rPr lang="hu-HU" dirty="0" err="1"/>
                  <a:t>Natural</a:t>
                </a:r>
                <a:r>
                  <a:rPr lang="hu-HU" dirty="0"/>
                  <a:t> </a:t>
                </a:r>
                <a:r>
                  <a:rPr lang="hu-HU" dirty="0" err="1"/>
                  <a:t>join</a:t>
                </a:r>
                <a:endParaRPr lang="hu-HU" dirty="0"/>
              </a:p>
              <a:p>
                <a:pPr marL="2057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⋈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1.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hu-HU" dirty="0" err="1"/>
                  <a:t>Outer</a:t>
                </a:r>
                <a:r>
                  <a:rPr lang="hu-HU" dirty="0"/>
                  <a:t> </a:t>
                </a:r>
                <a:r>
                  <a:rPr lang="hu-HU" dirty="0" err="1"/>
                  <a:t>join</a:t>
                </a:r>
                <a:endParaRPr lang="en-US" dirty="0"/>
              </a:p>
              <a:p>
                <a:pPr lvl="1"/>
                <a:r>
                  <a:rPr lang="hu-HU" dirty="0" err="1"/>
                  <a:t>Left</a:t>
                </a:r>
                <a:r>
                  <a:rPr lang="hu-HU" dirty="0"/>
                  <a:t> </a:t>
                </a:r>
                <a:r>
                  <a:rPr lang="hu-HU" dirty="0" err="1"/>
                  <a:t>outer</a:t>
                </a:r>
                <a:r>
                  <a:rPr lang="hu-HU" dirty="0"/>
                  <a:t> </a:t>
                </a:r>
                <a:r>
                  <a:rPr lang="hu-HU" dirty="0" err="1"/>
                  <a:t>join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hu-HU" dirty="0"/>
              </a:p>
              <a:p>
                <a:pPr lvl="1"/>
                <a:r>
                  <a:rPr lang="hu-HU" dirty="0"/>
                  <a:t>Right </a:t>
                </a:r>
                <a:r>
                  <a:rPr lang="hu-HU" dirty="0" err="1"/>
                  <a:t>outer</a:t>
                </a:r>
                <a:r>
                  <a:rPr lang="hu-HU" dirty="0"/>
                  <a:t> </a:t>
                </a:r>
                <a:r>
                  <a:rPr lang="hu-HU" dirty="0" err="1"/>
                  <a:t>join</a:t>
                </a:r>
                <a:r>
                  <a:rPr lang="en-US" dirty="0"/>
                  <a:t>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hu-HU" dirty="0" err="1"/>
                  <a:t>Full</a:t>
                </a:r>
                <a:r>
                  <a:rPr lang="hu-HU" dirty="0"/>
                  <a:t> </a:t>
                </a:r>
                <a:r>
                  <a:rPr lang="hu-HU" dirty="0" err="1"/>
                  <a:t>outer</a:t>
                </a:r>
                <a:r>
                  <a:rPr lang="hu-HU" dirty="0"/>
                  <a:t> </a:t>
                </a:r>
                <a:r>
                  <a:rPr lang="hu-HU" dirty="0" err="1"/>
                  <a:t>join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r>
                          <a:rPr lang="hu-HU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hu-HU" dirty="0" err="1"/>
                  <a:t>Theta</a:t>
                </a:r>
                <a:r>
                  <a:rPr lang="hu-HU" dirty="0"/>
                  <a:t> </a:t>
                </a:r>
                <a:r>
                  <a:rPr lang="hu-HU" dirty="0" err="1"/>
                  <a:t>join</a:t>
                </a:r>
                <a:r>
                  <a:rPr lang="hu-HU" dirty="0"/>
                  <a:t>:</a:t>
                </a:r>
              </a:p>
              <a:p>
                <a:pPr marL="2057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3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8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98CC-D5E5-4400-9EEA-C62162BA3003}" type="slidenum">
              <a:rPr lang="hu-HU" altLang="en-US"/>
              <a:pPr/>
              <a:t>16</a:t>
            </a:fld>
            <a:endParaRPr lang="hu-HU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artalom helye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hu-HU" altLang="en-US" dirty="0"/>
                  <a:t>Given </a:t>
                </a:r>
                <a:r>
                  <a:rPr lang="hu-HU" altLang="en-US" dirty="0" err="1"/>
                  <a:t>are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two</a:t>
                </a:r>
                <a:r>
                  <a:rPr lang="hu-HU" altLang="en-US" dirty="0"/>
                  <a:t> relations, </a:t>
                </a:r>
                <a14:m>
                  <m:oMath xmlns:m="http://schemas.openxmlformats.org/officeDocument/2006/math">
                    <m:r>
                      <a:rPr lang="hu-HU" alt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hu-HU" altLang="en-US" dirty="0"/>
                  <a:t> and </a:t>
                </a:r>
                <a14:m>
                  <m:oMath xmlns:m="http://schemas.openxmlformats.org/officeDocument/2006/math">
                    <m:r>
                      <a:rPr lang="hu-HU" alt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/>
                  <a:t>. The task is to perform the join on their physically stored data files</a:t>
                </a:r>
                <a:r>
                  <a:rPr lang="hu-HU" altLang="en-US" dirty="0"/>
                  <a:t>:</a:t>
                </a:r>
              </a:p>
              <a:p>
                <a:pPr algn="just"/>
                <a:endParaRPr lang="hu-HU" altLang="en-US" dirty="0"/>
              </a:p>
              <a:p>
                <a:pPr marL="0" indent="0" algn="just">
                  <a:buNone/>
                </a:pPr>
                <a:r>
                  <a:rPr lang="hu-HU" altLang="en-US" dirty="0" err="1"/>
                  <a:t>FOR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each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record</a:t>
                </a:r>
                <a:r>
                  <a:rPr lang="hu-HU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hu-HU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alt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hu-HU" altLang="en-US" dirty="0"/>
                  <a:t> DO BEGIN </a:t>
                </a:r>
              </a:p>
              <a:p>
                <a:pPr marL="0" indent="0" algn="just">
                  <a:buNone/>
                </a:pPr>
                <a:r>
                  <a:rPr lang="hu-HU" altLang="en-US" dirty="0"/>
                  <a:t>	</a:t>
                </a:r>
                <a:r>
                  <a:rPr lang="hu-HU" altLang="en-US" dirty="0" err="1"/>
                  <a:t>FOR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each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record</a:t>
                </a:r>
                <a:r>
                  <a:rPr lang="hu-HU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hu-HU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alt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hu-HU" altLang="en-US" dirty="0"/>
                  <a:t> DO BEGIN </a:t>
                </a:r>
              </a:p>
              <a:p>
                <a:pPr marL="0" indent="0" algn="just">
                  <a:buNone/>
                </a:pPr>
                <a:r>
                  <a:rPr lang="hu-HU" altLang="en-US" dirty="0"/>
                  <a:t>		test </a:t>
                </a:r>
                <a:r>
                  <a:rPr lang="hu-HU" altLang="en-US" dirty="0" err="1"/>
                  <a:t>if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pair</a:t>
                </a:r>
                <a:r>
                  <a:rPr lang="hu-HU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alt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hu-HU" alt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alt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hu-HU" alt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hu-HU" altLang="en-US" dirty="0"/>
                  <a:t>, </a:t>
                </a:r>
                <a:r>
                  <a:rPr lang="hu-HU" altLang="en-US" dirty="0" err="1"/>
                  <a:t>fulfills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join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condition</a:t>
                </a:r>
                <a:r>
                  <a:rPr lang="hu-HU" altLang="en-US" dirty="0"/>
                  <a:t> </a:t>
                </a:r>
                <a14:m>
                  <m:oMath xmlns:m="http://schemas.openxmlformats.org/officeDocument/2006/math">
                    <m:r>
                      <a:rPr lang="hu-HU" alt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hu-HU" altLang="en-US" dirty="0"/>
              </a:p>
              <a:p>
                <a:pPr marL="0" indent="0" algn="just">
                  <a:buNone/>
                </a:pPr>
                <a:r>
                  <a:rPr lang="hu-HU" altLang="en-US" dirty="0"/>
                  <a:t>		</a:t>
                </a:r>
                <a:r>
                  <a:rPr lang="hu-HU" altLang="en-US" dirty="0" err="1"/>
                  <a:t>IF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yes</a:t>
                </a:r>
                <a:r>
                  <a:rPr lang="hu-HU" altLang="en-US" dirty="0"/>
                  <a:t>, </a:t>
                </a:r>
                <a:r>
                  <a:rPr lang="hu-HU" altLang="en-US" dirty="0" err="1"/>
                  <a:t>THEN</a:t>
                </a:r>
                <a:r>
                  <a:rPr lang="hu-HU" altLang="en-US" dirty="0"/>
                  <a:t> add </a:t>
                </a:r>
                <a:r>
                  <a:rPr lang="hu-HU" altLang="en-US" dirty="0" err="1"/>
                  <a:t>record</a:t>
                </a:r>
                <a:r>
                  <a:rPr lang="hu-HU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hu-HU" altLang="en-US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hu-HU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hu-HU" altLang="en-US" dirty="0"/>
                  <a:t> </a:t>
                </a:r>
                <a:r>
                  <a:rPr lang="hu-HU" altLang="en-US" dirty="0" err="1"/>
                  <a:t>to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the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result</a:t>
                </a:r>
                <a:endParaRPr lang="hu-HU" altLang="en-US" dirty="0"/>
              </a:p>
              <a:p>
                <a:pPr marL="0" indent="0" algn="just">
                  <a:buNone/>
                </a:pPr>
                <a:r>
                  <a:rPr lang="hu-HU" altLang="en-US" dirty="0"/>
                  <a:t>	END</a:t>
                </a:r>
              </a:p>
              <a:p>
                <a:pPr marL="0" indent="0" algn="just">
                  <a:buNone/>
                </a:pPr>
                <a:r>
                  <a:rPr lang="hu-HU" altLang="en-US" dirty="0"/>
                  <a:t>END</a:t>
                </a:r>
              </a:p>
              <a:p>
                <a:pPr algn="just"/>
                <a:endParaRPr lang="hu-HU" altLang="en-US" dirty="0"/>
              </a:p>
              <a:p>
                <a:r>
                  <a:rPr lang="hu-HU" altLang="en-US" dirty="0"/>
                  <a:t>„</a:t>
                </a:r>
                <a:r>
                  <a:rPr lang="hu-HU" altLang="en-US" dirty="0" err="1"/>
                  <a:t>worst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case</a:t>
                </a:r>
                <a:r>
                  <a:rPr lang="hu-HU" altLang="en-US" dirty="0"/>
                  <a:t>” cost: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hu-HU" alt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hu-HU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hu-HU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hu-HU" altLang="en-US" dirty="0"/>
                  <a:t> </a:t>
                </a:r>
              </a:p>
              <a:p>
                <a:r>
                  <a:rPr lang="hu-HU" altLang="en-US" dirty="0" err="1"/>
                  <a:t>If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at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least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one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relation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fits</a:t>
                </a:r>
                <a:r>
                  <a:rPr lang="hu-HU" altLang="en-US" dirty="0"/>
                  <a:t> in </a:t>
                </a:r>
                <a:r>
                  <a:rPr lang="hu-HU" altLang="en-US" dirty="0" err="1"/>
                  <a:t>the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memory</a:t>
                </a:r>
                <a:r>
                  <a:rPr lang="hu-HU" altLang="en-US" dirty="0"/>
                  <a:t>, </a:t>
                </a:r>
                <a:r>
                  <a:rPr lang="hu-HU" altLang="en-US" dirty="0" err="1"/>
                  <a:t>then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its</a:t>
                </a:r>
                <a:r>
                  <a:rPr lang="hu-HU" altLang="en-US" dirty="0"/>
                  <a:t> cost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hu-HU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hu-HU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hu-HU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artalom hely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4" t="-2857" r="-706" b="-2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17</a:t>
            </a:fld>
            <a:endParaRPr lang="hu-HU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18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720490"/>
              </p:ext>
            </p:extLst>
          </p:nvPr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>
                          <a:solidFill>
                            <a:schemeClr val="tx1"/>
                          </a:solidFill>
                        </a:rPr>
                        <a:t>1 record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 record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 record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 record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83151"/>
              </p:ext>
            </p:extLst>
          </p:nvPr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27B5F88-DEB6-C00B-3C46-49DE67595D7E}"/>
              </a:ext>
            </a:extLst>
          </p:cNvPr>
          <p:cNvSpPr/>
          <p:nvPr/>
        </p:nvSpPr>
        <p:spPr>
          <a:xfrm>
            <a:off x="1524000" y="1676400"/>
            <a:ext cx="228600" cy="14478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E1C4EC-E57C-11B8-C481-C46FB4805322}"/>
              </a:ext>
            </a:extLst>
          </p:cNvPr>
          <p:cNvSpPr txBox="1"/>
          <p:nvPr/>
        </p:nvSpPr>
        <p:spPr>
          <a:xfrm>
            <a:off x="425622" y="2147422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1 block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D882E32-B739-2024-87C6-E9A0E21FF947}"/>
              </a:ext>
            </a:extLst>
          </p:cNvPr>
          <p:cNvSpPr/>
          <p:nvPr/>
        </p:nvSpPr>
        <p:spPr>
          <a:xfrm>
            <a:off x="1524000" y="3162094"/>
            <a:ext cx="228600" cy="14478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C6B8D-DBB0-3D8F-7A35-20DB1C87C7E6}"/>
              </a:ext>
            </a:extLst>
          </p:cNvPr>
          <p:cNvSpPr txBox="1"/>
          <p:nvPr/>
        </p:nvSpPr>
        <p:spPr>
          <a:xfrm>
            <a:off x="425622" y="3633116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1 block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0DB343C9-AC71-71B9-DA3B-338AC551A779}"/>
              </a:ext>
            </a:extLst>
          </p:cNvPr>
          <p:cNvSpPr/>
          <p:nvPr/>
        </p:nvSpPr>
        <p:spPr>
          <a:xfrm>
            <a:off x="1524000" y="4637518"/>
            <a:ext cx="228600" cy="14478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B491B-4C9E-ABEF-A60E-B0A04DA95944}"/>
              </a:ext>
            </a:extLst>
          </p:cNvPr>
          <p:cNvSpPr txBox="1"/>
          <p:nvPr/>
        </p:nvSpPr>
        <p:spPr>
          <a:xfrm>
            <a:off x="425622" y="5108540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1 block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1447800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000">
                <a:solidFill>
                  <a:srgbClr val="FF0000"/>
                </a:solidFill>
              </a:rPr>
              <a:t>block</a:t>
            </a:r>
            <a:br>
              <a:rPr lang="hu-HU" sz="3000">
                <a:solidFill>
                  <a:srgbClr val="FF0000"/>
                </a:solidFill>
              </a:rPr>
            </a:br>
            <a:r>
              <a:rPr lang="hu-HU" sz="3000">
                <a:solidFill>
                  <a:srgbClr val="FF0000"/>
                </a:solidFill>
              </a:rPr>
              <a:t>in</a:t>
            </a:r>
            <a:br>
              <a:rPr lang="hu-HU" sz="3000">
                <a:solidFill>
                  <a:srgbClr val="FF0000"/>
                </a:solidFill>
              </a:rPr>
            </a:br>
            <a:r>
              <a:rPr lang="hu-HU" sz="3000">
                <a:solidFill>
                  <a:srgbClr val="FF0000"/>
                </a:solidFill>
              </a:rPr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542503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19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>
                          <a:solidFill>
                            <a:schemeClr val="tx1"/>
                          </a:solidFill>
                        </a:rPr>
                        <a:t>1 record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 record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 record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 record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27B5F88-DEB6-C00B-3C46-49DE67595D7E}"/>
              </a:ext>
            </a:extLst>
          </p:cNvPr>
          <p:cNvSpPr/>
          <p:nvPr/>
        </p:nvSpPr>
        <p:spPr>
          <a:xfrm>
            <a:off x="1524000" y="1676400"/>
            <a:ext cx="228600" cy="14478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E1C4EC-E57C-11B8-C481-C46FB4805322}"/>
              </a:ext>
            </a:extLst>
          </p:cNvPr>
          <p:cNvSpPr txBox="1"/>
          <p:nvPr/>
        </p:nvSpPr>
        <p:spPr>
          <a:xfrm>
            <a:off x="425622" y="2147422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1 block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D882E32-B739-2024-87C6-E9A0E21FF947}"/>
              </a:ext>
            </a:extLst>
          </p:cNvPr>
          <p:cNvSpPr/>
          <p:nvPr/>
        </p:nvSpPr>
        <p:spPr>
          <a:xfrm>
            <a:off x="1524000" y="3162094"/>
            <a:ext cx="228600" cy="14478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C6B8D-DBB0-3D8F-7A35-20DB1C87C7E6}"/>
              </a:ext>
            </a:extLst>
          </p:cNvPr>
          <p:cNvSpPr txBox="1"/>
          <p:nvPr/>
        </p:nvSpPr>
        <p:spPr>
          <a:xfrm>
            <a:off x="425622" y="3633116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1 block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0DB343C9-AC71-71B9-DA3B-338AC551A779}"/>
              </a:ext>
            </a:extLst>
          </p:cNvPr>
          <p:cNvSpPr/>
          <p:nvPr/>
        </p:nvSpPr>
        <p:spPr>
          <a:xfrm>
            <a:off x="1524000" y="4637518"/>
            <a:ext cx="228600" cy="14478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B491B-4C9E-ABEF-A60E-B0A04DA95944}"/>
              </a:ext>
            </a:extLst>
          </p:cNvPr>
          <p:cNvSpPr txBox="1"/>
          <p:nvPr/>
        </p:nvSpPr>
        <p:spPr>
          <a:xfrm>
            <a:off x="425622" y="5108540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1 block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1447800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1600200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CA5D6-507E-C91C-3420-50CA6D56CE1D}"/>
              </a:ext>
            </a:extLst>
          </p:cNvPr>
          <p:cNvSpPr txBox="1"/>
          <p:nvPr/>
        </p:nvSpPr>
        <p:spPr>
          <a:xfrm>
            <a:off x="7522715" y="1310555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rgbClr val="0066FF"/>
                </a:solidFill>
              </a:rPr>
              <a:t>record</a:t>
            </a:r>
            <a:br>
              <a:rPr lang="hu-HU">
                <a:solidFill>
                  <a:srgbClr val="0066FF"/>
                </a:solidFill>
              </a:rPr>
            </a:br>
            <a:r>
              <a:rPr lang="hu-HU">
                <a:solidFill>
                  <a:srgbClr val="0066FF"/>
                </a:solidFill>
              </a:rPr>
              <a:t>being</a:t>
            </a:r>
            <a:br>
              <a:rPr lang="hu-HU">
                <a:solidFill>
                  <a:srgbClr val="0066FF"/>
                </a:solidFill>
              </a:rPr>
            </a:br>
            <a:r>
              <a:rPr lang="hu-HU">
                <a:solidFill>
                  <a:srgbClr val="0066FF"/>
                </a:solidFill>
              </a:rPr>
              <a:t>compared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327692-37F8-9EF7-6FCB-5C5F059A18BC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6858000" y="1910720"/>
            <a:ext cx="664715" cy="1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97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a SQL query on a physically stored database</a:t>
            </a:r>
          </a:p>
          <a:p>
            <a:r>
              <a:rPr lang="en-US" dirty="0"/>
              <a:t>Get an overview of query processing possibilities</a:t>
            </a:r>
          </a:p>
          <a:p>
            <a:pPr lvl="1"/>
            <a:r>
              <a:rPr lang="en-US" dirty="0"/>
              <a:t>Expect methods that a query optimizer can cooks from</a:t>
            </a:r>
          </a:p>
          <a:p>
            <a:pPr lvl="1"/>
            <a:r>
              <a:rPr lang="en-US" dirty="0"/>
              <a:t>Don’t expect precise guidelines of how to implement _the_ _perfect_ _optimizer_</a:t>
            </a:r>
          </a:p>
          <a:p>
            <a:r>
              <a:rPr lang="en-US" dirty="0"/>
              <a:t>Don’t get lost in the details, just try to grasp the concepts</a:t>
            </a:r>
            <a:endParaRPr lang="hu-HU" dirty="0"/>
          </a:p>
          <a:p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0B40-DE1F-4C90-99F6-FCCF4CF832EA}" type="slidenum">
              <a:rPr lang="hu-HU" altLang="en-US"/>
              <a:pPr/>
              <a:t>2</a:t>
            </a:fld>
            <a:endParaRPr lang="hu-HU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20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066143"/>
              </p:ext>
            </p:extLst>
          </p:nvPr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1447800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1600200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BB5945-415E-1398-00BF-2A7FA54DACC0}"/>
              </a:ext>
            </a:extLst>
          </p:cNvPr>
          <p:cNvSpPr/>
          <p:nvPr/>
        </p:nvSpPr>
        <p:spPr>
          <a:xfrm>
            <a:off x="1750505" y="1602419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46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21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1447800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2095800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BB5945-415E-1398-00BF-2A7FA54DACC0}"/>
              </a:ext>
            </a:extLst>
          </p:cNvPr>
          <p:cNvSpPr/>
          <p:nvPr/>
        </p:nvSpPr>
        <p:spPr>
          <a:xfrm>
            <a:off x="1750505" y="1602419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547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22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85025"/>
              </p:ext>
            </p:extLst>
          </p:nvPr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1447800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2586321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BB5945-415E-1398-00BF-2A7FA54DACC0}"/>
              </a:ext>
            </a:extLst>
          </p:cNvPr>
          <p:cNvSpPr/>
          <p:nvPr/>
        </p:nvSpPr>
        <p:spPr>
          <a:xfrm>
            <a:off x="1750505" y="1602419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27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23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295909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3118479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BB5945-415E-1398-00BF-2A7FA54DACC0}"/>
              </a:ext>
            </a:extLst>
          </p:cNvPr>
          <p:cNvSpPr/>
          <p:nvPr/>
        </p:nvSpPr>
        <p:spPr>
          <a:xfrm>
            <a:off x="1750505" y="1602419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38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24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295909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3601077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BB5945-415E-1398-00BF-2A7FA54DACC0}"/>
              </a:ext>
            </a:extLst>
          </p:cNvPr>
          <p:cNvSpPr/>
          <p:nvPr/>
        </p:nvSpPr>
        <p:spPr>
          <a:xfrm>
            <a:off x="1750505" y="1602419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971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25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295909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4114800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BB5945-415E-1398-00BF-2A7FA54DACC0}"/>
              </a:ext>
            </a:extLst>
          </p:cNvPr>
          <p:cNvSpPr/>
          <p:nvPr/>
        </p:nvSpPr>
        <p:spPr>
          <a:xfrm>
            <a:off x="1750505" y="1602419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030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26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923564" y="4454788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3356" y="4564998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BB5945-415E-1398-00BF-2A7FA54DACC0}"/>
              </a:ext>
            </a:extLst>
          </p:cNvPr>
          <p:cNvSpPr/>
          <p:nvPr/>
        </p:nvSpPr>
        <p:spPr>
          <a:xfrm>
            <a:off x="1750505" y="1602419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30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27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923564" y="4454788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60346" y="5096766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BB5945-415E-1398-00BF-2A7FA54DACC0}"/>
              </a:ext>
            </a:extLst>
          </p:cNvPr>
          <p:cNvSpPr/>
          <p:nvPr/>
        </p:nvSpPr>
        <p:spPr>
          <a:xfrm>
            <a:off x="1750505" y="1602419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446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28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923564" y="4454788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75964" y="5587601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BB5945-415E-1398-00BF-2A7FA54DACC0}"/>
              </a:ext>
            </a:extLst>
          </p:cNvPr>
          <p:cNvSpPr/>
          <p:nvPr/>
        </p:nvSpPr>
        <p:spPr>
          <a:xfrm>
            <a:off x="1750505" y="1602419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601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29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1447800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1600200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BB5945-415E-1398-00BF-2A7FA54DACC0}"/>
              </a:ext>
            </a:extLst>
          </p:cNvPr>
          <p:cNvSpPr/>
          <p:nvPr/>
        </p:nvSpPr>
        <p:spPr>
          <a:xfrm>
            <a:off x="1744150" y="2098612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63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contents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Overview</a:t>
            </a:r>
            <a:r>
              <a:rPr lang="en-US" dirty="0"/>
              <a:t> of optimization process</a:t>
            </a:r>
            <a:endParaRPr lang="hu-HU" dirty="0"/>
          </a:p>
          <a:p>
            <a:r>
              <a:rPr lang="hu-HU" dirty="0" err="1"/>
              <a:t>Catalog</a:t>
            </a:r>
            <a:r>
              <a:rPr lang="hu-HU" dirty="0"/>
              <a:t> cost </a:t>
            </a:r>
            <a:r>
              <a:rPr lang="hu-HU" dirty="0" err="1"/>
              <a:t>estimation</a:t>
            </a:r>
            <a:endParaRPr lang="hu-HU" dirty="0"/>
          </a:p>
          <a:p>
            <a:r>
              <a:rPr lang="hu-HU" dirty="0" err="1"/>
              <a:t>Optimization</a:t>
            </a:r>
            <a:r>
              <a:rPr lang="hu-HU" dirty="0"/>
              <a:t> </a:t>
            </a:r>
            <a:r>
              <a:rPr lang="hu-HU" dirty="0" err="1"/>
              <a:t>approaches</a:t>
            </a:r>
            <a:endParaRPr lang="hu-HU" dirty="0"/>
          </a:p>
          <a:p>
            <a:pPr lvl="1"/>
            <a:r>
              <a:rPr lang="hu-HU" dirty="0"/>
              <a:t>Cost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optimization</a:t>
            </a:r>
            <a:endParaRPr lang="hu-HU" dirty="0"/>
          </a:p>
          <a:p>
            <a:pPr lvl="1"/>
            <a:r>
              <a:rPr lang="hu-HU" dirty="0" err="1"/>
              <a:t>Heuristic</a:t>
            </a:r>
            <a:r>
              <a:rPr lang="hu-HU" dirty="0"/>
              <a:t> </a:t>
            </a:r>
            <a:r>
              <a:rPr lang="hu-HU" dirty="0" err="1"/>
              <a:t>optimization</a:t>
            </a:r>
            <a:endParaRPr lang="hu-HU" dirty="0"/>
          </a:p>
          <a:p>
            <a:endParaRPr lang="hu-HU" dirty="0"/>
          </a:p>
          <a:p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0B40-DE1F-4C90-99F6-FCCF4CF832EA}" type="slidenum">
              <a:rPr lang="hu-HU" altLang="en-US"/>
              <a:pPr/>
              <a:t>3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3008787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30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1447800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2095800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9CA053-9EE3-1AE3-924E-D2BC4AE8EC49}"/>
              </a:ext>
            </a:extLst>
          </p:cNvPr>
          <p:cNvSpPr/>
          <p:nvPr/>
        </p:nvSpPr>
        <p:spPr>
          <a:xfrm>
            <a:off x="1744150" y="2098612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27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31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1447800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2586321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52278-0819-89E9-9686-9807822A76C8}"/>
              </a:ext>
            </a:extLst>
          </p:cNvPr>
          <p:cNvSpPr/>
          <p:nvPr/>
        </p:nvSpPr>
        <p:spPr>
          <a:xfrm>
            <a:off x="1744150" y="2098612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39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32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295909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3118479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DA4B1-0887-7CBC-F720-8742CA598C19}"/>
              </a:ext>
            </a:extLst>
          </p:cNvPr>
          <p:cNvSpPr/>
          <p:nvPr/>
        </p:nvSpPr>
        <p:spPr>
          <a:xfrm>
            <a:off x="1744150" y="2098612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993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33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295909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3601077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A6B0A-B2AE-94A8-76C9-93654718711E}"/>
              </a:ext>
            </a:extLst>
          </p:cNvPr>
          <p:cNvSpPr/>
          <p:nvPr/>
        </p:nvSpPr>
        <p:spPr>
          <a:xfrm>
            <a:off x="1744150" y="2098612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916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34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295909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4114800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006C9-E256-8811-C63C-A2092D261821}"/>
              </a:ext>
            </a:extLst>
          </p:cNvPr>
          <p:cNvSpPr/>
          <p:nvPr/>
        </p:nvSpPr>
        <p:spPr>
          <a:xfrm>
            <a:off x="1744150" y="2098612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9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35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923564" y="4454788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3356" y="4564998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6831ED-4D59-9C62-4897-6F9077B3ACB7}"/>
              </a:ext>
            </a:extLst>
          </p:cNvPr>
          <p:cNvSpPr/>
          <p:nvPr/>
        </p:nvSpPr>
        <p:spPr>
          <a:xfrm>
            <a:off x="1744150" y="2098612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823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36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923564" y="4454788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60346" y="5096766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196C3F-B623-ACA8-3872-BF8AF986C3A3}"/>
              </a:ext>
            </a:extLst>
          </p:cNvPr>
          <p:cNvSpPr/>
          <p:nvPr/>
        </p:nvSpPr>
        <p:spPr>
          <a:xfrm>
            <a:off x="1744150" y="2098612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22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37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923564" y="4454788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75964" y="5587601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8D194F-8D01-A1CF-77D0-BEBB6B123E1D}"/>
              </a:ext>
            </a:extLst>
          </p:cNvPr>
          <p:cNvSpPr/>
          <p:nvPr/>
        </p:nvSpPr>
        <p:spPr>
          <a:xfrm>
            <a:off x="1744150" y="2098612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275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Block nested</a:t>
            </a:r>
            <a:r>
              <a:rPr lang="hu-HU" dirty="0"/>
              <a:t> </a:t>
            </a:r>
            <a:r>
              <a:rPr lang="en-US" dirty="0"/>
              <a:t>loop join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hu-HU" altLang="en-US" dirty="0" err="1"/>
                  <a:t>FOR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each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block</a:t>
                </a:r>
                <a:r>
                  <a:rPr lang="hu-HU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hu-HU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alt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hu-HU" altLang="en-US" dirty="0"/>
                  <a:t> DO BEGIN </a:t>
                </a:r>
              </a:p>
              <a:p>
                <a:pPr marL="0" indent="0">
                  <a:buNone/>
                </a:pPr>
                <a:r>
                  <a:rPr lang="hu-HU" altLang="en-US" dirty="0"/>
                  <a:t>	</a:t>
                </a:r>
                <a:r>
                  <a:rPr lang="hu-HU" altLang="en-US" dirty="0" err="1"/>
                  <a:t>FOR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each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block</a:t>
                </a:r>
                <a:r>
                  <a:rPr lang="hu-HU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hu-HU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alt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hu-HU" altLang="en-US" dirty="0"/>
                  <a:t> DO BEGIN </a:t>
                </a:r>
              </a:p>
              <a:p>
                <a:pPr marL="0" indent="0">
                  <a:buNone/>
                </a:pPr>
                <a:r>
                  <a:rPr lang="hu-HU" altLang="en-US" dirty="0"/>
                  <a:t>		</a:t>
                </a:r>
                <a:r>
                  <a:rPr lang="hu-HU" altLang="en-US" dirty="0" err="1"/>
                  <a:t>FOR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each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record</a:t>
                </a:r>
                <a:r>
                  <a:rPr lang="hu-HU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hu-HU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u-HU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hu-HU" altLang="en-US" dirty="0"/>
                  <a:t> DO BEGIN </a:t>
                </a:r>
              </a:p>
              <a:p>
                <a:pPr marL="0" indent="0">
                  <a:buNone/>
                </a:pPr>
                <a:r>
                  <a:rPr lang="hu-HU" altLang="en-US" dirty="0"/>
                  <a:t>			</a:t>
                </a:r>
                <a:r>
                  <a:rPr lang="hu-HU" altLang="en-US" dirty="0" err="1"/>
                  <a:t>FOR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each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record</a:t>
                </a:r>
                <a:r>
                  <a:rPr lang="hu-HU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hu-HU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u-HU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hu-HU" altLang="en-US" dirty="0"/>
                  <a:t> DO BEGIN </a:t>
                </a:r>
              </a:p>
              <a:p>
                <a:pPr marL="0" indent="0">
                  <a:buNone/>
                </a:pPr>
                <a:r>
                  <a:rPr lang="hu-HU" altLang="en-US" dirty="0"/>
                  <a:t>				test </a:t>
                </a:r>
                <a:r>
                  <a:rPr lang="hu-HU" altLang="en-US" dirty="0" err="1"/>
                  <a:t>pair</a:t>
                </a:r>
                <a:r>
                  <a:rPr lang="hu-HU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alt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hu-HU" alt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hu-HU" alt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alt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hu-HU" alt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hu-HU" altLang="en-US" dirty="0"/>
              </a:p>
              <a:p>
                <a:pPr marL="0" indent="0">
                  <a:buNone/>
                </a:pPr>
                <a:r>
                  <a:rPr lang="hu-HU" altLang="en-US" dirty="0"/>
                  <a:t>			END </a:t>
                </a:r>
              </a:p>
              <a:p>
                <a:pPr marL="0" indent="0">
                  <a:buNone/>
                </a:pPr>
                <a:r>
                  <a:rPr lang="hu-HU" altLang="en-US" dirty="0"/>
                  <a:t>		END </a:t>
                </a:r>
              </a:p>
              <a:p>
                <a:pPr marL="0" indent="0">
                  <a:buNone/>
                </a:pPr>
                <a:r>
                  <a:rPr lang="hu-HU" altLang="en-US" dirty="0"/>
                  <a:t>	END </a:t>
                </a:r>
              </a:p>
              <a:p>
                <a:pPr marL="0" indent="0">
                  <a:buNone/>
                </a:pPr>
                <a:r>
                  <a:rPr lang="hu-HU" altLang="en-US" dirty="0"/>
                  <a:t>END</a:t>
                </a:r>
              </a:p>
              <a:p>
                <a:endParaRPr lang="hu-HU" altLang="en-US" dirty="0"/>
              </a:p>
              <a:p>
                <a:r>
                  <a:rPr lang="hu-HU" altLang="en-US" dirty="0"/>
                  <a:t>„</a:t>
                </a:r>
                <a:r>
                  <a:rPr lang="hu-HU" altLang="en-US" dirty="0" err="1"/>
                  <a:t>worst-case</a:t>
                </a:r>
                <a:r>
                  <a:rPr lang="hu-HU" altLang="en-US"/>
                  <a:t>” cost: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hu-HU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hu-HU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hu-HU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hu-HU" altLang="en-US" dirty="0"/>
              </a:p>
              <a:p>
                <a:r>
                  <a:rPr lang="hu-HU" altLang="en-US" dirty="0" err="1"/>
                  <a:t>with</a:t>
                </a:r>
                <a:r>
                  <a:rPr lang="hu-HU" altLang="en-US" dirty="0"/>
                  <a:t> a </a:t>
                </a:r>
                <a:r>
                  <a:rPr lang="hu-HU" altLang="en-US" dirty="0" err="1"/>
                  <a:t>lot</a:t>
                </a:r>
                <a:r>
                  <a:rPr lang="hu-HU" altLang="en-US" dirty="0"/>
                  <a:t> of </a:t>
                </a:r>
                <a:r>
                  <a:rPr lang="hu-HU" altLang="en-US" dirty="0" err="1"/>
                  <a:t>memory</a:t>
                </a:r>
                <a:r>
                  <a:rPr lang="hu-HU" alt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hu-HU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hu-HU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hu-HU" altLang="en-US" dirty="0"/>
              </a:p>
              <a:p>
                <a:endParaRPr lang="hu-HU" alt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9" t="-22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44D7-C4AC-4088-B5E4-FA3D4497C41C}" type="slidenum">
              <a:rPr lang="hu-HU" altLang="en-US"/>
              <a:pPr/>
              <a:t>38</a:t>
            </a:fld>
            <a:endParaRPr lang="hu-HU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BLOCK 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39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1447800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1600200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BB5945-415E-1398-00BF-2A7FA54DACC0}"/>
              </a:ext>
            </a:extLst>
          </p:cNvPr>
          <p:cNvSpPr/>
          <p:nvPr/>
        </p:nvSpPr>
        <p:spPr>
          <a:xfrm>
            <a:off x="1750505" y="1602419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12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50976" y="597949"/>
            <a:ext cx="7772400" cy="1609344"/>
          </a:xfrm>
        </p:spPr>
        <p:txBody>
          <a:bodyPr/>
          <a:lstStyle/>
          <a:p>
            <a:r>
              <a:rPr lang="hu-HU" dirty="0" err="1"/>
              <a:t>Overview</a:t>
            </a:r>
            <a:r>
              <a:rPr lang="hu-HU" dirty="0"/>
              <a:t> OF QUERY PROCESSING</a:t>
            </a:r>
            <a:endParaRPr lang="en-US" dirty="0"/>
          </a:p>
        </p:txBody>
      </p:sp>
      <p:sp>
        <p:nvSpPr>
          <p:cNvPr id="4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 dirty="0"/>
          </a:p>
        </p:txBody>
      </p:sp>
      <p:sp>
        <p:nvSpPr>
          <p:cNvPr id="5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5ECE-13A3-42E1-9D72-D3D1A88616F9}" type="slidenum">
              <a:rPr lang="hu-HU" altLang="en-US"/>
              <a:pPr/>
              <a:t>4</a:t>
            </a:fld>
            <a:endParaRPr lang="hu-HU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 flipV="1">
            <a:off x="1600200" y="3095624"/>
            <a:ext cx="117760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46" y="1676400"/>
            <a:ext cx="7391400" cy="46877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7057" y="1981200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err="1"/>
              <a:t>query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1853625"/>
            <a:ext cx="1265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err="1"/>
              <a:t>interpreter</a:t>
            </a:r>
            <a:br>
              <a:rPr lang="hu-HU" sz="1600" dirty="0"/>
            </a:br>
            <a:r>
              <a:rPr lang="hu-HU" sz="1600" dirty="0"/>
              <a:t>and </a:t>
            </a:r>
            <a:r>
              <a:rPr lang="hu-HU" sz="1600" dirty="0" err="1"/>
              <a:t>compiler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1853625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err="1"/>
              <a:t>relational</a:t>
            </a:r>
            <a:r>
              <a:rPr lang="hu-HU" sz="1600" dirty="0"/>
              <a:t> algebra</a:t>
            </a:r>
            <a:br>
              <a:rPr lang="hu-HU" sz="1600" dirty="0"/>
            </a:br>
            <a:r>
              <a:rPr lang="hu-HU" sz="1600" dirty="0" err="1"/>
              <a:t>expression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883053" y="3090446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err="1"/>
              <a:t>optimizer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873435" y="4114800"/>
            <a:ext cx="984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err="1"/>
              <a:t>execution</a:t>
            </a:r>
            <a:br>
              <a:rPr lang="hu-HU" sz="1600" dirty="0"/>
            </a:br>
            <a:r>
              <a:rPr lang="hu-HU" sz="1600" dirty="0" err="1"/>
              <a:t>plan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697299" y="4114800"/>
            <a:ext cx="950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err="1"/>
              <a:t>evaluator</a:t>
            </a:r>
            <a:br>
              <a:rPr lang="hu-HU" sz="1600" dirty="0"/>
            </a:br>
            <a:r>
              <a:rPr lang="hu-HU" sz="1600" dirty="0" err="1"/>
              <a:t>engine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575549" y="4139625"/>
            <a:ext cx="710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err="1"/>
              <a:t>query</a:t>
            </a:r>
            <a:br>
              <a:rPr lang="hu-HU" sz="1600" dirty="0"/>
            </a:br>
            <a:r>
              <a:rPr lang="hu-HU" sz="1600" dirty="0"/>
              <a:t>output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886200" y="6019800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err="1"/>
              <a:t>data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867400"/>
            <a:ext cx="1035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err="1"/>
              <a:t>statistics</a:t>
            </a:r>
            <a:br>
              <a:rPr lang="hu-HU" sz="1600" dirty="0"/>
            </a:br>
            <a:r>
              <a:rPr lang="hu-HU" sz="1600" dirty="0" err="1"/>
              <a:t>about</a:t>
            </a:r>
            <a:r>
              <a:rPr lang="hu-HU" sz="1600" dirty="0"/>
              <a:t> </a:t>
            </a:r>
            <a:r>
              <a:rPr lang="hu-HU" sz="1600" dirty="0" err="1"/>
              <a:t>data</a:t>
            </a:r>
            <a:endParaRPr lang="en-US" sz="1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BLOCK 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40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1447800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2095800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BB5945-415E-1398-00BF-2A7FA54DACC0}"/>
              </a:ext>
            </a:extLst>
          </p:cNvPr>
          <p:cNvSpPr/>
          <p:nvPr/>
        </p:nvSpPr>
        <p:spPr>
          <a:xfrm>
            <a:off x="1750505" y="1602419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9829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BLOCK 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41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1447800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2586321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BB5945-415E-1398-00BF-2A7FA54DACC0}"/>
              </a:ext>
            </a:extLst>
          </p:cNvPr>
          <p:cNvSpPr/>
          <p:nvPr/>
        </p:nvSpPr>
        <p:spPr>
          <a:xfrm>
            <a:off x="1750505" y="1602419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33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BLOCK 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42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1447800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1600200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BB5945-415E-1398-00BF-2A7FA54DACC0}"/>
              </a:ext>
            </a:extLst>
          </p:cNvPr>
          <p:cNvSpPr/>
          <p:nvPr/>
        </p:nvSpPr>
        <p:spPr>
          <a:xfrm>
            <a:off x="1750505" y="2102346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3335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BLOCK 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43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1447800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2095800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C1294A-0346-555D-CD6F-EA3684D3FF85}"/>
              </a:ext>
            </a:extLst>
          </p:cNvPr>
          <p:cNvSpPr/>
          <p:nvPr/>
        </p:nvSpPr>
        <p:spPr>
          <a:xfrm>
            <a:off x="1750505" y="2102346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4115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BLOCK 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44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1447800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2586321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AD2DF8-DA94-F4C7-01C0-1B907435960B}"/>
              </a:ext>
            </a:extLst>
          </p:cNvPr>
          <p:cNvSpPr/>
          <p:nvPr/>
        </p:nvSpPr>
        <p:spPr>
          <a:xfrm>
            <a:off x="1750505" y="2102346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6936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BLOCK 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45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1447800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1600200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BB5945-415E-1398-00BF-2A7FA54DACC0}"/>
              </a:ext>
            </a:extLst>
          </p:cNvPr>
          <p:cNvSpPr/>
          <p:nvPr/>
        </p:nvSpPr>
        <p:spPr>
          <a:xfrm>
            <a:off x="1760982" y="2621297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144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BLOCK 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46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1447800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2095800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3787F2-561A-BE53-9FA0-7BBE113514A0}"/>
              </a:ext>
            </a:extLst>
          </p:cNvPr>
          <p:cNvSpPr/>
          <p:nvPr/>
        </p:nvSpPr>
        <p:spPr>
          <a:xfrm>
            <a:off x="1760982" y="2621297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8129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BLOCK 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47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1447800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2586321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23C34C-7AC8-C6A5-D1A1-D36958E7C864}"/>
              </a:ext>
            </a:extLst>
          </p:cNvPr>
          <p:cNvSpPr/>
          <p:nvPr/>
        </p:nvSpPr>
        <p:spPr>
          <a:xfrm>
            <a:off x="1760982" y="2621297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210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BLOCK 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48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295909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3118479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23C34C-7AC8-C6A5-D1A1-D36958E7C864}"/>
              </a:ext>
            </a:extLst>
          </p:cNvPr>
          <p:cNvSpPr/>
          <p:nvPr/>
        </p:nvSpPr>
        <p:spPr>
          <a:xfrm>
            <a:off x="1760982" y="1606238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8463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BLOCK 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49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295909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3601077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23C34C-7AC8-C6A5-D1A1-D36958E7C864}"/>
              </a:ext>
            </a:extLst>
          </p:cNvPr>
          <p:cNvSpPr/>
          <p:nvPr/>
        </p:nvSpPr>
        <p:spPr>
          <a:xfrm>
            <a:off x="1760982" y="1606238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43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Steps</a:t>
            </a:r>
            <a:r>
              <a:rPr lang="hu-HU" dirty="0"/>
              <a:t> OF QUERY PROCESSING</a:t>
            </a:r>
            <a:endParaRPr lang="en-US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777240" indent="-742950">
              <a:lnSpc>
                <a:spcPct val="160000"/>
              </a:lnSpc>
              <a:buFont typeface="+mj-lt"/>
              <a:buAutoNum type="arabicPeriod"/>
            </a:pPr>
            <a:r>
              <a:rPr lang="hu-HU" altLang="en-US" sz="3600" dirty="0"/>
              <a:t>(</a:t>
            </a:r>
            <a:r>
              <a:rPr lang="hu-HU" altLang="en-US" sz="3600" dirty="0" err="1"/>
              <a:t>Syntactical</a:t>
            </a:r>
            <a:r>
              <a:rPr lang="hu-HU" altLang="en-US" sz="3600" dirty="0"/>
              <a:t>) </a:t>
            </a:r>
            <a:r>
              <a:rPr lang="hu-HU" altLang="en-US" sz="3600" dirty="0" err="1"/>
              <a:t>analysis</a:t>
            </a:r>
            <a:r>
              <a:rPr lang="hu-HU" altLang="en-US" sz="3600" dirty="0"/>
              <a:t>, </a:t>
            </a:r>
            <a:r>
              <a:rPr lang="hu-HU" altLang="en-US" sz="3600" dirty="0" err="1"/>
              <a:t>compilation</a:t>
            </a:r>
            <a:endParaRPr lang="hu-HU" altLang="en-US" sz="3600" dirty="0"/>
          </a:p>
          <a:p>
            <a:pPr marL="308610" lvl="1" indent="0">
              <a:lnSpc>
                <a:spcPct val="160000"/>
              </a:lnSpc>
              <a:buNone/>
            </a:pPr>
            <a:r>
              <a:rPr lang="hu-HU" altLang="en-US" sz="3200" dirty="0"/>
              <a:t>		</a:t>
            </a:r>
            <a:r>
              <a:rPr lang="hu-HU" altLang="en-US" sz="3200" dirty="0" err="1"/>
              <a:t>Does</a:t>
            </a:r>
            <a:r>
              <a:rPr lang="hu-HU" altLang="en-US" sz="3200" dirty="0"/>
              <a:t> it </a:t>
            </a:r>
            <a:r>
              <a:rPr lang="hu-HU" altLang="en-US" sz="3200" dirty="0" err="1"/>
              <a:t>make</a:t>
            </a:r>
            <a:r>
              <a:rPr lang="hu-HU" altLang="en-US" sz="3200" dirty="0"/>
              <a:t> </a:t>
            </a:r>
            <a:r>
              <a:rPr lang="hu-HU" altLang="en-US" sz="3200" dirty="0" err="1"/>
              <a:t>sense</a:t>
            </a:r>
            <a:r>
              <a:rPr lang="hu-HU" altLang="en-US" sz="3200" dirty="0"/>
              <a:t>?</a:t>
            </a:r>
          </a:p>
          <a:p>
            <a:pPr marL="308610" lvl="1" indent="0">
              <a:lnSpc>
                <a:spcPct val="160000"/>
              </a:lnSpc>
              <a:buNone/>
            </a:pPr>
            <a:r>
              <a:rPr lang="hu-HU" altLang="en-US" sz="3200" dirty="0"/>
              <a:t>		Input: SQL </a:t>
            </a:r>
            <a:r>
              <a:rPr lang="hu-HU" altLang="en-US" sz="3200" dirty="0" err="1"/>
              <a:t>statement</a:t>
            </a:r>
            <a:endParaRPr lang="hu-HU" altLang="en-US" sz="3200" dirty="0"/>
          </a:p>
          <a:p>
            <a:pPr marL="308610" lvl="1" indent="0">
              <a:lnSpc>
                <a:spcPct val="160000"/>
              </a:lnSpc>
              <a:buNone/>
            </a:pPr>
            <a:r>
              <a:rPr lang="hu-HU" altLang="en-US" sz="3200" dirty="0"/>
              <a:t>		</a:t>
            </a:r>
            <a:r>
              <a:rPr lang="hu-HU" altLang="en-US" sz="3200" dirty="0" err="1"/>
              <a:t>Result</a:t>
            </a:r>
            <a:r>
              <a:rPr lang="hu-HU" altLang="en-US" sz="3200" dirty="0"/>
              <a:t>: </a:t>
            </a:r>
            <a:r>
              <a:rPr lang="hu-HU" altLang="en-US" sz="3200" dirty="0" err="1"/>
              <a:t>relational</a:t>
            </a:r>
            <a:r>
              <a:rPr lang="hu-HU" altLang="en-US" sz="3200" dirty="0"/>
              <a:t> algebra </a:t>
            </a:r>
            <a:r>
              <a:rPr lang="hu-HU" altLang="en-US" sz="3200" dirty="0" err="1"/>
              <a:t>expression</a:t>
            </a:r>
            <a:endParaRPr lang="hu-HU" altLang="en-US" sz="3200" dirty="0"/>
          </a:p>
          <a:p>
            <a:pPr marL="777240" indent="-742950">
              <a:lnSpc>
                <a:spcPct val="160000"/>
              </a:lnSpc>
              <a:buFont typeface="+mj-lt"/>
              <a:buAutoNum type="arabicPeriod"/>
            </a:pPr>
            <a:r>
              <a:rPr lang="hu-HU" altLang="en-US" sz="3600" b="1" dirty="0"/>
              <a:t>Cost </a:t>
            </a:r>
            <a:r>
              <a:rPr lang="hu-HU" altLang="en-US" sz="3600" b="1" dirty="0" err="1"/>
              <a:t>optimization</a:t>
            </a:r>
            <a:r>
              <a:rPr lang="hu-HU" altLang="en-US" sz="3600" b="1" dirty="0"/>
              <a:t> </a:t>
            </a:r>
            <a:r>
              <a:rPr lang="en-US" altLang="en-US" sz="3600" b="1" dirty="0"/>
              <a:t>(main part)</a:t>
            </a:r>
            <a:endParaRPr lang="hu-HU" altLang="en-US" sz="3600" b="1" dirty="0"/>
          </a:p>
          <a:p>
            <a:pPr marL="777240" indent="-742950">
              <a:lnSpc>
                <a:spcPct val="160000"/>
              </a:lnSpc>
              <a:buFont typeface="+mj-lt"/>
              <a:buAutoNum type="arabicPeriod"/>
            </a:pPr>
            <a:r>
              <a:rPr lang="hu-HU" altLang="en-US" sz="3600" dirty="0" err="1"/>
              <a:t>Evaluation</a:t>
            </a:r>
            <a:endParaRPr lang="hu-HU" altLang="en-US" sz="3600" dirty="0"/>
          </a:p>
          <a:p>
            <a:pPr marL="491490" indent="-457200">
              <a:buFont typeface="+mj-lt"/>
              <a:buAutoNum type="arabicPeriod"/>
            </a:pPr>
            <a:endParaRPr lang="hu-HU" alt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EE9-6079-430B-9A30-CB57E124D0EA}" type="slidenum">
              <a:rPr lang="hu-HU" altLang="en-US"/>
              <a:pPr/>
              <a:t>5</a:t>
            </a:fld>
            <a:endParaRPr lang="hu-HU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BLOCK 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50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295909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4114800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23C34C-7AC8-C6A5-D1A1-D36958E7C864}"/>
              </a:ext>
            </a:extLst>
          </p:cNvPr>
          <p:cNvSpPr/>
          <p:nvPr/>
        </p:nvSpPr>
        <p:spPr>
          <a:xfrm>
            <a:off x="1760982" y="1606238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4054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BLOCK 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51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295909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3118479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23C34C-7AC8-C6A5-D1A1-D36958E7C864}"/>
              </a:ext>
            </a:extLst>
          </p:cNvPr>
          <p:cNvSpPr/>
          <p:nvPr/>
        </p:nvSpPr>
        <p:spPr>
          <a:xfrm>
            <a:off x="1760982" y="2093976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320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BLOCK 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52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295909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3601077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8F566-1617-F157-3862-151353EDF758}"/>
              </a:ext>
            </a:extLst>
          </p:cNvPr>
          <p:cNvSpPr/>
          <p:nvPr/>
        </p:nvSpPr>
        <p:spPr>
          <a:xfrm>
            <a:off x="1760982" y="2093976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6471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BLOCK 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53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295909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4114800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BECE8-6869-F9F4-E8EE-61FE76549456}"/>
              </a:ext>
            </a:extLst>
          </p:cNvPr>
          <p:cNvSpPr/>
          <p:nvPr/>
        </p:nvSpPr>
        <p:spPr>
          <a:xfrm>
            <a:off x="1760982" y="2093976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791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BLOCK 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54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295909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3118479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23C34C-7AC8-C6A5-D1A1-D36958E7C864}"/>
              </a:ext>
            </a:extLst>
          </p:cNvPr>
          <p:cNvSpPr/>
          <p:nvPr/>
        </p:nvSpPr>
        <p:spPr>
          <a:xfrm>
            <a:off x="1750505" y="2584236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0911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 dirty="0"/>
              <a:t>BLOCK 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55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295909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3601077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35C580-7B67-29A1-75FD-C6854D1A888D}"/>
              </a:ext>
            </a:extLst>
          </p:cNvPr>
          <p:cNvSpPr/>
          <p:nvPr/>
        </p:nvSpPr>
        <p:spPr>
          <a:xfrm>
            <a:off x="1750505" y="2584236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9051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</a:t>
            </a:r>
            <a:r>
              <a:rPr lang="en-US"/>
              <a:t>BLOCK 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56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endParaRPr lang="hu-H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295909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4114800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F849E4-6703-E439-0E41-C3BA453F2411}"/>
              </a:ext>
            </a:extLst>
          </p:cNvPr>
          <p:cNvSpPr/>
          <p:nvPr/>
        </p:nvSpPr>
        <p:spPr>
          <a:xfrm>
            <a:off x="1750505" y="2584236"/>
            <a:ext cx="1828800" cy="621041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7145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: indexed</a:t>
            </a:r>
            <a:r>
              <a:rPr lang="en-US" dirty="0"/>
              <a:t> nested</a:t>
            </a:r>
            <a:r>
              <a:rPr lang="hu-HU" dirty="0"/>
              <a:t> </a:t>
            </a:r>
            <a:r>
              <a:rPr lang="en-US" dirty="0"/>
              <a:t>loop join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artalom helye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 err="1"/>
                  <a:t>For</a:t>
                </a:r>
                <a:r>
                  <a:rPr lang="hu-HU" dirty="0"/>
                  <a:t> </a:t>
                </a:r>
                <a:r>
                  <a:rPr lang="hu-HU" dirty="0" err="1"/>
                  <a:t>one</a:t>
                </a:r>
                <a:r>
                  <a:rPr lang="hu-HU" dirty="0"/>
                  <a:t> of </a:t>
                </a:r>
                <a:r>
                  <a:rPr lang="hu-HU" dirty="0" err="1"/>
                  <a:t>the</a:t>
                </a:r>
                <a:r>
                  <a:rPr lang="hu-HU" dirty="0"/>
                  <a:t> relations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hu-HU" dirty="0"/>
                  <a:t>) we </a:t>
                </a:r>
                <a:r>
                  <a:rPr lang="hu-HU" dirty="0" err="1"/>
                  <a:t>have</a:t>
                </a:r>
                <a:r>
                  <a:rPr lang="hu-HU" dirty="0"/>
                  <a:t> an index</a:t>
                </a:r>
                <a:endParaRPr lang="en-US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dirty="0" err="1"/>
                  <a:t>Let</a:t>
                </a:r>
                <a:r>
                  <a:rPr lang="hu-HU" dirty="0"/>
                  <a:t> </a:t>
                </a:r>
                <a:r>
                  <a:rPr lang="hu-HU" dirty="0" err="1"/>
                  <a:t>us</a:t>
                </a:r>
                <a:r>
                  <a:rPr lang="hu-HU" dirty="0"/>
                  <a:t> </a:t>
                </a:r>
                <a:r>
                  <a:rPr lang="hu-HU" dirty="0" err="1"/>
                  <a:t>put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indexed </a:t>
                </a:r>
                <a:r>
                  <a:rPr lang="hu-HU" dirty="0" err="1"/>
                  <a:t>relation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inner</a:t>
                </a:r>
                <a:r>
                  <a:rPr lang="hu-HU" dirty="0"/>
                  <a:t> </a:t>
                </a:r>
                <a:r>
                  <a:rPr lang="hu-HU" dirty="0" err="1"/>
                  <a:t>cycle</a:t>
                </a:r>
                <a:r>
                  <a:rPr lang="hu-HU" dirty="0"/>
                  <a:t> of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first</a:t>
                </a:r>
                <a:r>
                  <a:rPr lang="hu-HU" dirty="0"/>
                  <a:t> </a:t>
                </a:r>
                <a:r>
                  <a:rPr lang="hu-HU" dirty="0" err="1"/>
                  <a:t>algorithm</a:t>
                </a:r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⟹ </a:t>
                </a:r>
                <a:r>
                  <a:rPr lang="hu-HU" dirty="0" err="1"/>
                  <a:t>Using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index,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search</a:t>
                </a:r>
                <a:r>
                  <a:rPr lang="hu-HU" dirty="0"/>
                  <a:t> </a:t>
                </a:r>
                <a:r>
                  <a:rPr lang="hu-HU" dirty="0" err="1"/>
                  <a:t>can</a:t>
                </a:r>
                <a:r>
                  <a:rPr lang="hu-HU" dirty="0"/>
                  <a:t> be </a:t>
                </a:r>
                <a:r>
                  <a:rPr lang="hu-HU" dirty="0" err="1"/>
                  <a:t>performed</a:t>
                </a:r>
                <a:r>
                  <a:rPr lang="hu-HU" dirty="0"/>
                  <a:t> </a:t>
                </a:r>
                <a:r>
                  <a:rPr lang="hu-HU" dirty="0" err="1"/>
                  <a:t>at</a:t>
                </a:r>
                <a:r>
                  <a:rPr lang="hu-HU" dirty="0"/>
                  <a:t> a </a:t>
                </a:r>
                <a:r>
                  <a:rPr lang="hu-HU" dirty="0" err="1"/>
                  <a:t>lower</a:t>
                </a:r>
                <a:r>
                  <a:rPr lang="hu-HU" dirty="0"/>
                  <a:t> cost</a:t>
                </a:r>
                <a:endParaRPr lang="en-US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Cost</a:t>
                </a:r>
                <a:r>
                  <a:rPr lang="en-US" dirty="0"/>
                  <a:t>:</a:t>
                </a:r>
                <a:endParaRPr lang="hu-HU" dirty="0"/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hu-HU" b="0" dirty="0"/>
                </a:br>
                <a:r>
                  <a:rPr lang="hu-HU" dirty="0" err="1"/>
                  <a:t>where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hu-HU" dirty="0"/>
                  <a:t>is </a:t>
                </a:r>
                <a:r>
                  <a:rPr lang="hu-HU" dirty="0" err="1"/>
                  <a:t>the</a:t>
                </a:r>
                <a:r>
                  <a:rPr lang="hu-HU" dirty="0"/>
                  <a:t> cost of </a:t>
                </a:r>
                <a:r>
                  <a:rPr lang="hu-HU" dirty="0" err="1"/>
                  <a:t>selection</a:t>
                </a:r>
                <a:r>
                  <a:rPr lang="hu-HU" dirty="0"/>
                  <a:t> </a:t>
                </a:r>
                <a:r>
                  <a:rPr lang="hu-HU" dirty="0" err="1"/>
                  <a:t>on</a:t>
                </a:r>
                <a:r>
                  <a:rPr lang="hu-HU" dirty="0"/>
                  <a:t> </a:t>
                </a:r>
                <a:r>
                  <a:rPr lang="hu-HU" i="1" dirty="0"/>
                  <a:t>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Tartalom hely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3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B0F2-F1F6-454B-A4BB-6E7FE1C35E2C}" type="slidenum">
              <a:rPr lang="hu-HU" altLang="en-US"/>
              <a:pPr/>
              <a:t>57</a:t>
            </a:fld>
            <a:endParaRPr lang="hu-HU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FUrther</a:t>
            </a:r>
            <a:r>
              <a:rPr lang="hu-HU" dirty="0"/>
              <a:t> </a:t>
            </a:r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implementations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sorted merge</a:t>
                </a:r>
                <a:r>
                  <a:rPr lang="hu-HU" sz="2400" dirty="0"/>
                  <a:t> </a:t>
                </a:r>
                <a:r>
                  <a:rPr lang="en-US" sz="2400" dirty="0"/>
                  <a:t>join</a:t>
                </a:r>
              </a:p>
              <a:p>
                <a:pPr lvl="1"/>
                <a:r>
                  <a:rPr lang="hu-HU" sz="2000" dirty="0" err="1"/>
                  <a:t>order</a:t>
                </a:r>
                <a:r>
                  <a:rPr lang="hu-HU" sz="2000" dirty="0"/>
                  <a:t> relations </a:t>
                </a:r>
                <a:r>
                  <a:rPr lang="hu-HU" sz="2000" dirty="0" err="1"/>
                  <a:t>by</a:t>
                </a:r>
                <a:r>
                  <a:rPr lang="hu-HU" sz="2000" dirty="0"/>
                  <a:t> </a:t>
                </a:r>
                <a:r>
                  <a:rPr lang="hu-HU" sz="2000" dirty="0" err="1"/>
                  <a:t>the</a:t>
                </a:r>
                <a:r>
                  <a:rPr lang="hu-HU" sz="2000" dirty="0"/>
                  <a:t> </a:t>
                </a:r>
                <a:r>
                  <a:rPr lang="hu-HU" sz="2000" dirty="0" err="1"/>
                  <a:t>attributes</a:t>
                </a:r>
                <a:r>
                  <a:rPr lang="hu-HU" sz="2000" dirty="0"/>
                  <a:t> </a:t>
                </a:r>
                <a:r>
                  <a:rPr lang="hu-HU" sz="2000" dirty="0" err="1"/>
                  <a:t>provided</a:t>
                </a:r>
                <a:r>
                  <a:rPr lang="hu-HU" sz="2000" dirty="0"/>
                  <a:t> in </a:t>
                </a:r>
                <a:r>
                  <a:rPr lang="hu-HU" sz="2000" dirty="0" err="1"/>
                  <a:t>the</a:t>
                </a:r>
                <a:r>
                  <a:rPr lang="hu-HU" sz="2000" dirty="0"/>
                  <a:t> </a:t>
                </a:r>
                <a:r>
                  <a:rPr lang="hu-HU" sz="2000" dirty="0" err="1"/>
                  <a:t>join</a:t>
                </a:r>
                <a:r>
                  <a:rPr lang="hu-HU" sz="2000" dirty="0"/>
                  <a:t> </a:t>
                </a:r>
                <a:r>
                  <a:rPr lang="hu-HU" sz="2000" dirty="0" err="1"/>
                  <a:t>condition</a:t>
                </a:r>
                <a:r>
                  <a:rPr lang="en-US" sz="2000" dirty="0"/>
                  <a:t> then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b="0" dirty="0"/>
              </a:p>
              <a:p>
                <a:pPr marL="274320" lvl="1" indent="0">
                  <a:buNone/>
                </a:pPr>
                <a:r>
                  <a:rPr lang="en-US" sz="2000" b="0" dirty="0"/>
                  <a:t>	where c is the cost of ordering the data files</a:t>
                </a:r>
              </a:p>
              <a:p>
                <a:pPr marL="274320" lvl="1" indent="0">
                  <a:buNone/>
                </a:pPr>
                <a:r>
                  <a:rPr lang="en-US" sz="2000" dirty="0"/>
                  <a:t>	Explanation: We walk through the blocks of both data files 	from beginning to end, each block is read only once. No need 	to revisit an earlier read block due to ordering. </a:t>
                </a:r>
                <a:r>
                  <a:rPr lang="en-US" sz="2000"/>
                  <a:t>See example!</a:t>
                </a:r>
                <a:br>
                  <a:rPr lang="hu-HU" sz="2000" b="0" dirty="0"/>
                </a:br>
                <a:endParaRPr lang="en-US" sz="2000" dirty="0"/>
              </a:p>
              <a:p>
                <a:r>
                  <a:rPr lang="en-US" sz="2400" dirty="0"/>
                  <a:t>hash</a:t>
                </a:r>
                <a:r>
                  <a:rPr lang="hu-HU" sz="2400" dirty="0"/>
                  <a:t> </a:t>
                </a:r>
                <a:r>
                  <a:rPr lang="en-US" sz="2400" dirty="0"/>
                  <a:t>join</a:t>
                </a:r>
              </a:p>
              <a:p>
                <a:pPr lvl="1"/>
                <a:r>
                  <a:rPr lang="hu-HU" sz="2000" dirty="0" err="1"/>
                  <a:t>one</a:t>
                </a:r>
                <a:r>
                  <a:rPr lang="hu-HU" sz="2000" dirty="0"/>
                  <a:t> of </a:t>
                </a:r>
                <a:r>
                  <a:rPr lang="hu-HU" sz="2000" dirty="0" err="1"/>
                  <a:t>the</a:t>
                </a:r>
                <a:r>
                  <a:rPr lang="hu-HU" sz="2000" dirty="0"/>
                  <a:t> relations is </a:t>
                </a:r>
                <a:r>
                  <a:rPr lang="hu-HU" sz="2000" dirty="0" err="1"/>
                  <a:t>accessed</a:t>
                </a:r>
                <a:r>
                  <a:rPr lang="hu-HU" sz="2000" dirty="0"/>
                  <a:t> </a:t>
                </a:r>
                <a:r>
                  <a:rPr lang="hu-HU" sz="2000" dirty="0" err="1"/>
                  <a:t>through</a:t>
                </a:r>
                <a:r>
                  <a:rPr lang="hu-HU" sz="2000" dirty="0"/>
                  <a:t> a </a:t>
                </a:r>
                <a:r>
                  <a:rPr lang="hu-HU" sz="2000" dirty="0" err="1"/>
                  <a:t>hash</a:t>
                </a:r>
                <a:r>
                  <a:rPr lang="hu-HU" sz="2000" dirty="0"/>
                  <a:t> </a:t>
                </a:r>
                <a:r>
                  <a:rPr lang="hu-HU" sz="2000" dirty="0" err="1"/>
                  <a:t>table</a:t>
                </a:r>
                <a:r>
                  <a:rPr lang="hu-HU" sz="2000" dirty="0"/>
                  <a:t> </a:t>
                </a:r>
                <a:r>
                  <a:rPr lang="hu-HU" sz="2000" dirty="0" err="1"/>
                  <a:t>when</a:t>
                </a:r>
                <a:r>
                  <a:rPr lang="hu-HU" sz="2000" dirty="0"/>
                  <a:t> </a:t>
                </a:r>
                <a:r>
                  <a:rPr lang="hu-HU" sz="2000" dirty="0" err="1"/>
                  <a:t>looking</a:t>
                </a:r>
                <a:r>
                  <a:rPr lang="hu-HU" sz="2000" dirty="0"/>
                  <a:t> </a:t>
                </a:r>
                <a:r>
                  <a:rPr lang="hu-HU" sz="2000" dirty="0" err="1"/>
                  <a:t>for</a:t>
                </a:r>
                <a:r>
                  <a:rPr lang="hu-HU" sz="2000" dirty="0"/>
                  <a:t> </a:t>
                </a:r>
                <a:r>
                  <a:rPr lang="hu-HU" sz="2000" dirty="0" err="1"/>
                  <a:t>its</a:t>
                </a:r>
                <a:r>
                  <a:rPr lang="hu-HU" sz="2000" dirty="0"/>
                  <a:t> </a:t>
                </a:r>
                <a:r>
                  <a:rPr lang="hu-HU" sz="2000" dirty="0" err="1"/>
                  <a:t>records</a:t>
                </a:r>
                <a:r>
                  <a:rPr lang="hu-HU" sz="2000" dirty="0"/>
                  <a:t> </a:t>
                </a:r>
                <a:r>
                  <a:rPr lang="hu-HU" sz="2000" dirty="0" err="1"/>
                  <a:t>matching</a:t>
                </a:r>
                <a:r>
                  <a:rPr lang="hu-HU" sz="2000" dirty="0"/>
                  <a:t> </a:t>
                </a:r>
                <a:r>
                  <a:rPr lang="hu-HU" sz="2000" dirty="0" err="1"/>
                  <a:t>the</a:t>
                </a:r>
                <a:r>
                  <a:rPr lang="hu-HU" sz="2000" dirty="0"/>
                  <a:t> </a:t>
                </a:r>
                <a:r>
                  <a:rPr lang="hu-HU" sz="2000" dirty="0" err="1"/>
                  <a:t>records</a:t>
                </a:r>
                <a:r>
                  <a:rPr lang="hu-HU" sz="2000" dirty="0"/>
                  <a:t> of </a:t>
                </a:r>
                <a:r>
                  <a:rPr lang="hu-HU" sz="2000" dirty="0" err="1"/>
                  <a:t>the</a:t>
                </a:r>
                <a:r>
                  <a:rPr lang="hu-HU" sz="2000" dirty="0"/>
                  <a:t> </a:t>
                </a:r>
                <a:r>
                  <a:rPr lang="hu-HU" sz="2000" dirty="0" err="1"/>
                  <a:t>other</a:t>
                </a:r>
                <a:r>
                  <a:rPr lang="hu-HU" sz="2000" dirty="0"/>
                  <a:t> </a:t>
                </a:r>
                <a:r>
                  <a:rPr lang="hu-HU" sz="2000" dirty="0" err="1"/>
                  <a:t>relation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6" t="-2105" r="-627" b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2014. </a:t>
            </a:r>
            <a:r>
              <a:rPr lang="en-US" altLang="en-US" dirty="0" err="1"/>
              <a:t>nov.</a:t>
            </a:r>
            <a:endParaRPr lang="hu-HU" altLang="en-US" dirty="0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2B8B-2B25-46B8-B5D8-645AB7F6B9EE}" type="slidenum">
              <a:rPr lang="hu-HU" altLang="en-US"/>
              <a:pPr/>
              <a:t>58</a:t>
            </a:fld>
            <a:endParaRPr lang="hu-HU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/>
              <a:t>: sorted merge </a:t>
            </a:r>
            <a:r>
              <a:rPr lang="en-US"/>
              <a:t>join</a:t>
            </a:r>
            <a:endParaRPr lang="en-US" dirty="0"/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59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605103"/>
              </p:ext>
            </p:extLst>
          </p:nvPr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495247"/>
              </p:ext>
            </p:extLst>
          </p:nvPr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1447800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1600200"/>
            <a:ext cx="1828800" cy="62104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BB5945-415E-1398-00BF-2A7FA54DACC0}"/>
              </a:ext>
            </a:extLst>
          </p:cNvPr>
          <p:cNvSpPr/>
          <p:nvPr/>
        </p:nvSpPr>
        <p:spPr>
          <a:xfrm>
            <a:off x="1750505" y="1602419"/>
            <a:ext cx="1828800" cy="62104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89B22-7DD6-C25B-8F76-D653D7DC6E1C}"/>
              </a:ext>
            </a:extLst>
          </p:cNvPr>
          <p:cNvSpPr txBox="1"/>
          <p:nvPr/>
        </p:nvSpPr>
        <p:spPr>
          <a:xfrm>
            <a:off x="7539543" y="1495222"/>
            <a:ext cx="1545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/>
              <a:t>matching</a:t>
            </a:r>
          </a:p>
          <a:p>
            <a:r>
              <a:rPr lang="hu-HU" b="1"/>
              <a:t>record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69DBA7-A8F0-D5B9-DDE6-6B56778B065E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flipH="1">
            <a:off x="6858000" y="1910721"/>
            <a:ext cx="68154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1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Catalog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cost </a:t>
            </a:r>
            <a:r>
              <a:rPr lang="hu-HU" dirty="0" err="1"/>
              <a:t>estimation</a:t>
            </a:r>
            <a:endParaRPr lang="en-US" dirty="0"/>
          </a:p>
        </p:txBody>
      </p:sp>
      <p:sp>
        <p:nvSpPr>
          <p:cNvPr id="386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altLang="en-US" sz="2400" dirty="0"/>
              <a:t>The </a:t>
            </a:r>
            <a:r>
              <a:rPr lang="hu-HU" altLang="en-US" sz="2400" dirty="0" err="1"/>
              <a:t>following</a:t>
            </a:r>
            <a:r>
              <a:rPr lang="hu-HU" altLang="en-US" sz="2400" dirty="0"/>
              <a:t> </a:t>
            </a:r>
            <a:r>
              <a:rPr lang="hu-HU" altLang="en-US" sz="2400" dirty="0" err="1"/>
              <a:t>statistical</a:t>
            </a:r>
            <a:r>
              <a:rPr lang="hu-HU" altLang="en-US" sz="2400" dirty="0"/>
              <a:t> </a:t>
            </a:r>
            <a:r>
              <a:rPr lang="hu-HU" altLang="en-US" sz="2400" dirty="0" err="1"/>
              <a:t>data</a:t>
            </a:r>
            <a:r>
              <a:rPr lang="hu-HU" altLang="en-US" sz="2400" dirty="0"/>
              <a:t> is </a:t>
            </a:r>
            <a:r>
              <a:rPr lang="hu-HU" altLang="en-US" sz="2400" dirty="0" err="1"/>
              <a:t>stored</a:t>
            </a:r>
            <a:r>
              <a:rPr lang="hu-HU" altLang="en-US" sz="2400" dirty="0"/>
              <a:t> in </a:t>
            </a:r>
            <a:r>
              <a:rPr lang="hu-HU" altLang="en-US" sz="2400" dirty="0" err="1"/>
              <a:t>the</a:t>
            </a:r>
            <a:r>
              <a:rPr lang="hu-HU" altLang="en-US" sz="2400" dirty="0"/>
              <a:t> </a:t>
            </a:r>
            <a:r>
              <a:rPr lang="hu-HU" altLang="en-US" sz="2400" dirty="0" err="1"/>
              <a:t>so-called</a:t>
            </a:r>
            <a:r>
              <a:rPr lang="hu-HU" altLang="en-US" sz="2400" dirty="0"/>
              <a:t> </a:t>
            </a:r>
            <a:r>
              <a:rPr lang="hu-HU" altLang="en-US" sz="2400" dirty="0" err="1"/>
              <a:t>catalog</a:t>
            </a:r>
            <a:endParaRPr lang="hu-HU" altLang="en-US" sz="2400" dirty="0"/>
          </a:p>
          <a:p>
            <a:pPr lvl="1"/>
            <a:r>
              <a:rPr lang="hu-HU" altLang="en-US" sz="2000" dirty="0" err="1"/>
              <a:t>Catalog</a:t>
            </a:r>
            <a:r>
              <a:rPr lang="hu-HU" altLang="en-US" sz="2000" dirty="0"/>
              <a:t> </a:t>
            </a:r>
            <a:r>
              <a:rPr lang="hu-HU" altLang="en-US" sz="2000" dirty="0" err="1"/>
              <a:t>data</a:t>
            </a:r>
            <a:r>
              <a:rPr lang="hu-HU" altLang="en-US" sz="2000" dirty="0"/>
              <a:t> </a:t>
            </a:r>
            <a:r>
              <a:rPr lang="hu-HU" altLang="en-US" sz="2000" dirty="0" err="1"/>
              <a:t>about</a:t>
            </a:r>
            <a:r>
              <a:rPr lang="hu-HU" altLang="en-US" sz="2000" dirty="0"/>
              <a:t> relations</a:t>
            </a:r>
          </a:p>
          <a:p>
            <a:pPr lvl="1"/>
            <a:r>
              <a:rPr lang="hu-HU" altLang="en-US" sz="2000" dirty="0" err="1"/>
              <a:t>Catalog</a:t>
            </a:r>
            <a:r>
              <a:rPr lang="hu-HU" altLang="en-US" sz="2000" dirty="0"/>
              <a:t> </a:t>
            </a:r>
            <a:r>
              <a:rPr lang="hu-HU" altLang="en-US" sz="2000" dirty="0" err="1"/>
              <a:t>data</a:t>
            </a:r>
            <a:r>
              <a:rPr lang="hu-HU" altLang="en-US" sz="2000" dirty="0"/>
              <a:t> </a:t>
            </a:r>
            <a:r>
              <a:rPr lang="hu-HU" altLang="en-US" sz="2000" dirty="0" err="1"/>
              <a:t>about</a:t>
            </a:r>
            <a:r>
              <a:rPr lang="hu-HU" altLang="en-US" sz="2000" dirty="0"/>
              <a:t> indexes</a:t>
            </a:r>
          </a:p>
          <a:p>
            <a:pPr lvl="1"/>
            <a:r>
              <a:rPr lang="hu-HU" altLang="en-US" sz="2000" dirty="0" err="1"/>
              <a:t>Query</a:t>
            </a:r>
            <a:r>
              <a:rPr lang="hu-HU" altLang="en-US" sz="2000" dirty="0"/>
              <a:t> cost</a:t>
            </a:r>
          </a:p>
          <a:p>
            <a:r>
              <a:rPr lang="hu-HU" altLang="en-US" sz="2400" dirty="0"/>
              <a:t>Cost is </a:t>
            </a:r>
            <a:r>
              <a:rPr lang="hu-HU" altLang="en-US" sz="2400" dirty="0" err="1"/>
              <a:t>estimated</a:t>
            </a:r>
            <a:r>
              <a:rPr lang="hu-HU" altLang="en-US" sz="2400" dirty="0"/>
              <a:t> </a:t>
            </a:r>
            <a:r>
              <a:rPr lang="hu-HU" altLang="en-US" sz="2400" dirty="0" err="1"/>
              <a:t>based</a:t>
            </a:r>
            <a:r>
              <a:rPr lang="hu-HU" altLang="en-US" sz="2400" dirty="0"/>
              <a:t> </a:t>
            </a:r>
            <a:r>
              <a:rPr lang="hu-HU" altLang="en-US" sz="2400" dirty="0" err="1"/>
              <a:t>on</a:t>
            </a:r>
            <a:r>
              <a:rPr lang="hu-HU" altLang="en-US" sz="2400" dirty="0"/>
              <a:t> </a:t>
            </a:r>
            <a:r>
              <a:rPr lang="hu-HU" altLang="en-US" sz="2400" dirty="0" err="1"/>
              <a:t>catalog</a:t>
            </a:r>
            <a:r>
              <a:rPr lang="hu-HU" altLang="en-US" sz="2400" dirty="0"/>
              <a:t> </a:t>
            </a:r>
            <a:r>
              <a:rPr lang="hu-HU" altLang="en-US" sz="2400" dirty="0" err="1"/>
              <a:t>data</a:t>
            </a:r>
            <a:r>
              <a:rPr lang="hu-HU" altLang="en-US" sz="2400" dirty="0"/>
              <a:t>.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588-6505-46F4-BDDD-E25DD8A2D6C8}" type="slidenum">
              <a:rPr lang="hu-HU" altLang="en-US"/>
              <a:pPr/>
              <a:t>6</a:t>
            </a:fld>
            <a:endParaRPr lang="hu-HU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/>
              <a:t>: sorted merge </a:t>
            </a:r>
            <a:r>
              <a:rPr lang="en-US"/>
              <a:t>join</a:t>
            </a:r>
            <a:endParaRPr lang="en-US" dirty="0"/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60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1447800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2089778"/>
            <a:ext cx="1828800" cy="62104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BB5945-415E-1398-00BF-2A7FA54DACC0}"/>
              </a:ext>
            </a:extLst>
          </p:cNvPr>
          <p:cNvSpPr/>
          <p:nvPr/>
        </p:nvSpPr>
        <p:spPr>
          <a:xfrm>
            <a:off x="1750505" y="1602419"/>
            <a:ext cx="1828800" cy="62104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620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/>
              <a:t>: sorted merge </a:t>
            </a:r>
            <a:r>
              <a:rPr lang="en-US"/>
              <a:t>join</a:t>
            </a:r>
            <a:endParaRPr lang="en-US" dirty="0"/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61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1447800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2589177"/>
            <a:ext cx="1828800" cy="62104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BB5945-415E-1398-00BF-2A7FA54DACC0}"/>
              </a:ext>
            </a:extLst>
          </p:cNvPr>
          <p:cNvSpPr/>
          <p:nvPr/>
        </p:nvSpPr>
        <p:spPr>
          <a:xfrm>
            <a:off x="1750505" y="1602419"/>
            <a:ext cx="1828800" cy="62104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0117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/>
              <a:t>: sorted merge </a:t>
            </a:r>
            <a:r>
              <a:rPr lang="en-US"/>
              <a:t>join</a:t>
            </a:r>
            <a:endParaRPr lang="en-US" dirty="0"/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62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295909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4BBB2-BEB1-873C-87D9-62811A0C1877}"/>
              </a:ext>
            </a:extLst>
          </p:cNvPr>
          <p:cNvSpPr/>
          <p:nvPr/>
        </p:nvSpPr>
        <p:spPr>
          <a:xfrm>
            <a:off x="5029200" y="3044497"/>
            <a:ext cx="1828800" cy="62104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598105" y="145001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BB5945-415E-1398-00BF-2A7FA54DACC0}"/>
              </a:ext>
            </a:extLst>
          </p:cNvPr>
          <p:cNvSpPr/>
          <p:nvPr/>
        </p:nvSpPr>
        <p:spPr>
          <a:xfrm>
            <a:off x="1750505" y="1602419"/>
            <a:ext cx="1828800" cy="62104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5596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/>
              <a:t>: sorted merge </a:t>
            </a:r>
            <a:r>
              <a:rPr lang="en-US"/>
              <a:t>join</a:t>
            </a:r>
            <a:endParaRPr lang="en-US" dirty="0"/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63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295909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645941" y="2949480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9239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/>
              <a:t>: sorted merge </a:t>
            </a:r>
            <a:r>
              <a:rPr lang="en-US"/>
              <a:t>join</a:t>
            </a:r>
            <a:endParaRPr lang="en-US" dirty="0"/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64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295909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3FF9C2-2B16-8367-B42A-02132BA83718}"/>
              </a:ext>
            </a:extLst>
          </p:cNvPr>
          <p:cNvSpPr/>
          <p:nvPr/>
        </p:nvSpPr>
        <p:spPr>
          <a:xfrm>
            <a:off x="1608582" y="4416265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3902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/>
              <a:t>: sorted merge </a:t>
            </a:r>
            <a:r>
              <a:rPr lang="en-US"/>
              <a:t>join</a:t>
            </a:r>
            <a:endParaRPr lang="en-US" dirty="0"/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65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295909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608582" y="4416265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94664-F547-61D4-0E67-FEE4A073D041}"/>
              </a:ext>
            </a:extLst>
          </p:cNvPr>
          <p:cNvSpPr/>
          <p:nvPr/>
        </p:nvSpPr>
        <p:spPr>
          <a:xfrm>
            <a:off x="5029200" y="3601077"/>
            <a:ext cx="1828800" cy="62104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CCCB20-F09A-FA34-DE7D-FB5FEAC01B5B}"/>
              </a:ext>
            </a:extLst>
          </p:cNvPr>
          <p:cNvSpPr/>
          <p:nvPr/>
        </p:nvSpPr>
        <p:spPr>
          <a:xfrm>
            <a:off x="1760982" y="4560559"/>
            <a:ext cx="1828800" cy="62104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7623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/>
              <a:t>: sorted merge </a:t>
            </a:r>
            <a:r>
              <a:rPr lang="en-US"/>
              <a:t>join</a:t>
            </a:r>
            <a:endParaRPr lang="en-US" dirty="0"/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66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76800" y="2959099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608582" y="4416265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94664-F547-61D4-0E67-FEE4A073D041}"/>
              </a:ext>
            </a:extLst>
          </p:cNvPr>
          <p:cNvSpPr/>
          <p:nvPr/>
        </p:nvSpPr>
        <p:spPr>
          <a:xfrm>
            <a:off x="5029200" y="4105744"/>
            <a:ext cx="1828800" cy="62104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CCCB20-F09A-FA34-DE7D-FB5FEAC01B5B}"/>
              </a:ext>
            </a:extLst>
          </p:cNvPr>
          <p:cNvSpPr/>
          <p:nvPr/>
        </p:nvSpPr>
        <p:spPr>
          <a:xfrm>
            <a:off x="1760982" y="5588750"/>
            <a:ext cx="1828800" cy="62104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2218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/>
              <a:t>: sorted merge </a:t>
            </a:r>
            <a:r>
              <a:rPr lang="en-US"/>
              <a:t>join</a:t>
            </a:r>
            <a:endParaRPr lang="en-US" dirty="0"/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67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63518" y="4397230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608582" y="4416265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94664-F547-61D4-0E67-FEE4A073D041}"/>
              </a:ext>
            </a:extLst>
          </p:cNvPr>
          <p:cNvSpPr/>
          <p:nvPr/>
        </p:nvSpPr>
        <p:spPr>
          <a:xfrm>
            <a:off x="5015918" y="4564820"/>
            <a:ext cx="1828800" cy="62104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44CEC9-4BF5-D3D9-FCCD-F341F28985A3}"/>
              </a:ext>
            </a:extLst>
          </p:cNvPr>
          <p:cNvSpPr/>
          <p:nvPr/>
        </p:nvSpPr>
        <p:spPr>
          <a:xfrm>
            <a:off x="1760982" y="5588750"/>
            <a:ext cx="1828800" cy="62104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4055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/>
              <a:t>: sorted merge </a:t>
            </a:r>
            <a:r>
              <a:rPr lang="en-US"/>
              <a:t>join</a:t>
            </a:r>
            <a:endParaRPr lang="en-US" dirty="0"/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68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63518" y="4397230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608582" y="4416265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94664-F547-61D4-0E67-FEE4A073D041}"/>
              </a:ext>
            </a:extLst>
          </p:cNvPr>
          <p:cNvSpPr/>
          <p:nvPr/>
        </p:nvSpPr>
        <p:spPr>
          <a:xfrm>
            <a:off x="5033673" y="5058243"/>
            <a:ext cx="1828800" cy="62104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44CEC9-4BF5-D3D9-FCCD-F341F28985A3}"/>
              </a:ext>
            </a:extLst>
          </p:cNvPr>
          <p:cNvSpPr/>
          <p:nvPr/>
        </p:nvSpPr>
        <p:spPr>
          <a:xfrm>
            <a:off x="1760982" y="5588750"/>
            <a:ext cx="1828800" cy="62104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6937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/>
              <a:t>: sorted merge </a:t>
            </a:r>
            <a:r>
              <a:rPr lang="en-US"/>
              <a:t>join</a:t>
            </a:r>
            <a:endParaRPr lang="en-US" dirty="0"/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800A-0FBC-40F5-8DAD-2B0ABE845B5F}" type="slidenum">
              <a:rPr lang="hu-HU" altLang="en-US"/>
              <a:pPr/>
              <a:t>69</a:t>
            </a:fld>
            <a:endParaRPr lang="hu-HU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B32D7-8790-5AB3-90FF-C35461E3C9CB}"/>
              </a:ext>
            </a:extLst>
          </p:cNvPr>
          <p:cNvGraphicFramePr>
            <a:graphicFrameLocks noGrp="1"/>
          </p:cNvGraphicFramePr>
          <p:nvPr/>
        </p:nvGraphicFramePr>
        <p:xfrm>
          <a:off x="1913382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9C280-9B13-9E29-E4C4-E61E85DD8192}"/>
              </a:ext>
            </a:extLst>
          </p:cNvPr>
          <p:cNvGraphicFramePr>
            <a:graphicFrameLocks noGrp="1"/>
          </p:cNvGraphicFramePr>
          <p:nvPr/>
        </p:nvGraphicFramePr>
        <p:xfrm>
          <a:off x="5185791" y="1676400"/>
          <a:ext cx="1524000" cy="447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168940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1883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28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1751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5588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230778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4922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algn="ctr"/>
                      <a:r>
                        <a:rPr lang="hu-HU" sz="2200" b="1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82222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62267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92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410D2C-2E84-8802-C258-4BDC2E22EB95}"/>
              </a:ext>
            </a:extLst>
          </p:cNvPr>
          <p:cNvSpPr txBox="1"/>
          <p:nvPr/>
        </p:nvSpPr>
        <p:spPr>
          <a:xfrm>
            <a:off x="2514921" y="63022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19747-93FE-B897-F599-B1C0F1C91F46}"/>
              </a:ext>
            </a:extLst>
          </p:cNvPr>
          <p:cNvSpPr txBox="1"/>
          <p:nvPr/>
        </p:nvSpPr>
        <p:spPr>
          <a:xfrm>
            <a:off x="5837918" y="62740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E1DEE-C796-2F42-DC97-64BA0AA6CB7F}"/>
              </a:ext>
            </a:extLst>
          </p:cNvPr>
          <p:cNvSpPr/>
          <p:nvPr/>
        </p:nvSpPr>
        <p:spPr>
          <a:xfrm>
            <a:off x="4863518" y="4397230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CCBCE-45CD-B723-21D0-4CB75C7BFB2A}"/>
              </a:ext>
            </a:extLst>
          </p:cNvPr>
          <p:cNvSpPr/>
          <p:nvPr/>
        </p:nvSpPr>
        <p:spPr>
          <a:xfrm>
            <a:off x="1608582" y="4416265"/>
            <a:ext cx="2133600" cy="1904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94664-F547-61D4-0E67-FEE4A073D041}"/>
              </a:ext>
            </a:extLst>
          </p:cNvPr>
          <p:cNvSpPr/>
          <p:nvPr/>
        </p:nvSpPr>
        <p:spPr>
          <a:xfrm>
            <a:off x="5033391" y="5588750"/>
            <a:ext cx="1828800" cy="62104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44CEC9-4BF5-D3D9-FCCD-F341F28985A3}"/>
              </a:ext>
            </a:extLst>
          </p:cNvPr>
          <p:cNvSpPr/>
          <p:nvPr/>
        </p:nvSpPr>
        <p:spPr>
          <a:xfrm>
            <a:off x="1760982" y="5588750"/>
            <a:ext cx="1828800" cy="62104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8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Catalog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relations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: </a:t>
                </a:r>
                <a:r>
                  <a:rPr lang="hu-HU" sz="2400" dirty="0" err="1"/>
                  <a:t>number</a:t>
                </a:r>
                <a:r>
                  <a:rPr lang="hu-HU" sz="2400" dirty="0"/>
                  <a:t> of </a:t>
                </a:r>
                <a:r>
                  <a:rPr lang="hu-HU" sz="2400" dirty="0" err="1"/>
                  <a:t>records</a:t>
                </a:r>
                <a:r>
                  <a:rPr lang="hu-HU" sz="2400" dirty="0"/>
                  <a:t> in </a:t>
                </a:r>
                <a:r>
                  <a:rPr lang="hu-HU" sz="2400" dirty="0" err="1"/>
                  <a:t>relation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: </a:t>
                </a:r>
                <a:r>
                  <a:rPr lang="hu-HU" sz="2400" dirty="0" err="1"/>
                  <a:t>number</a:t>
                </a:r>
                <a:r>
                  <a:rPr lang="hu-HU" sz="2400" dirty="0"/>
                  <a:t> of </a:t>
                </a:r>
                <a:r>
                  <a:rPr lang="hu-HU" sz="2400" dirty="0" err="1"/>
                  <a:t>blocks</a:t>
                </a:r>
                <a:r>
                  <a:rPr lang="hu-HU" sz="2400" dirty="0"/>
                  <a:t> </a:t>
                </a:r>
                <a:r>
                  <a:rPr lang="hu-HU" sz="2400" dirty="0" err="1"/>
                  <a:t>storing</a:t>
                </a:r>
                <a:r>
                  <a:rPr lang="hu-HU" sz="2400" dirty="0"/>
                  <a:t> </a:t>
                </a:r>
                <a:r>
                  <a:rPr lang="hu-HU" sz="2400" dirty="0" err="1"/>
                  <a:t>the</a:t>
                </a:r>
                <a:r>
                  <a:rPr lang="hu-HU" sz="2400" dirty="0"/>
                  <a:t> </a:t>
                </a:r>
                <a:r>
                  <a:rPr lang="hu-HU" sz="2400" dirty="0" err="1"/>
                  <a:t>records</a:t>
                </a:r>
                <a:r>
                  <a:rPr lang="hu-HU" sz="2400" dirty="0"/>
                  <a:t> of </a:t>
                </a:r>
                <a:r>
                  <a:rPr lang="hu-HU" sz="2400" dirty="0" err="1"/>
                  <a:t>relation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  <a:r>
                  <a:rPr lang="hu-HU" sz="2400" dirty="0"/>
                  <a:t> </a:t>
                </a:r>
                <a:r>
                  <a:rPr lang="hu-HU" sz="2400" dirty="0" err="1"/>
                  <a:t>size</a:t>
                </a:r>
                <a:r>
                  <a:rPr lang="hu-HU" sz="2400" dirty="0"/>
                  <a:t> of a </a:t>
                </a:r>
                <a:r>
                  <a:rPr lang="hu-HU" sz="2400" dirty="0" err="1"/>
                  <a:t>record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: </a:t>
                </a:r>
                <a:r>
                  <a:rPr lang="hu-HU" sz="2400" dirty="0" err="1"/>
                  <a:t>how</a:t>
                </a:r>
                <a:r>
                  <a:rPr lang="hu-HU" sz="2400" dirty="0"/>
                  <a:t> </a:t>
                </a:r>
                <a:r>
                  <a:rPr lang="hu-HU" sz="2400" dirty="0" err="1"/>
                  <a:t>many</a:t>
                </a:r>
                <a:r>
                  <a:rPr lang="hu-HU" sz="2400" dirty="0"/>
                  <a:t> </a:t>
                </a:r>
                <a:r>
                  <a:rPr lang="hu-HU" sz="2400" dirty="0" err="1"/>
                  <a:t>records</a:t>
                </a:r>
                <a:r>
                  <a:rPr lang="hu-HU" sz="2400" dirty="0"/>
                  <a:t> fit in a </a:t>
                </a:r>
                <a:r>
                  <a:rPr lang="hu-HU" sz="2400" dirty="0" err="1"/>
                  <a:t>data</a:t>
                </a:r>
                <a:r>
                  <a:rPr lang="hu-HU" sz="2400" dirty="0"/>
                  <a:t> </a:t>
                </a:r>
                <a:r>
                  <a:rPr lang="hu-HU" sz="2400" dirty="0" err="1"/>
                  <a:t>block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6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707E-B3EC-4B08-9168-8A3C90807268}" type="slidenum">
              <a:rPr lang="hu-HU" altLang="en-US"/>
              <a:pPr/>
              <a:t>7</a:t>
            </a:fld>
            <a:endParaRPr lang="hu-HU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Further</a:t>
            </a:r>
            <a:r>
              <a:rPr lang="hu-HU" dirty="0"/>
              <a:t> </a:t>
            </a:r>
            <a:r>
              <a:rPr lang="hu-HU" dirty="0" err="1"/>
              <a:t>operations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i="1" dirty="0"/>
              <a:t>Filtering </a:t>
            </a:r>
            <a:r>
              <a:rPr lang="hu-HU" i="1" dirty="0" err="1"/>
              <a:t>repetitions</a:t>
            </a:r>
            <a:r>
              <a:rPr lang="hu-HU" i="1" dirty="0"/>
              <a:t> </a:t>
            </a:r>
            <a:r>
              <a:rPr lang="hu-HU" dirty="0"/>
              <a:t>(</a:t>
            </a:r>
            <a:r>
              <a:rPr lang="hu-HU" dirty="0" err="1"/>
              <a:t>ordering</a:t>
            </a:r>
            <a:r>
              <a:rPr lang="hu-HU" dirty="0"/>
              <a:t>, and </a:t>
            </a:r>
            <a:r>
              <a:rPr lang="hu-HU" dirty="0" err="1"/>
              <a:t>then</a:t>
            </a:r>
            <a:r>
              <a:rPr lang="hu-HU" dirty="0"/>
              <a:t> </a:t>
            </a:r>
            <a:r>
              <a:rPr lang="hu-HU" dirty="0" err="1"/>
              <a:t>deleting</a:t>
            </a:r>
            <a:r>
              <a:rPr lang="hu-HU" dirty="0"/>
              <a:t>)</a:t>
            </a:r>
          </a:p>
          <a:p>
            <a:r>
              <a:rPr lang="hu-HU" i="1" dirty="0"/>
              <a:t>Projection</a:t>
            </a:r>
            <a:r>
              <a:rPr lang="hu-HU" dirty="0"/>
              <a:t> (projection, </a:t>
            </a:r>
            <a:r>
              <a:rPr lang="hu-HU"/>
              <a:t>then </a:t>
            </a:r>
            <a:r>
              <a:rPr lang="hu-HU" dirty="0"/>
              <a:t>filtering </a:t>
            </a:r>
            <a:r>
              <a:rPr lang="hu-HU" dirty="0" err="1"/>
              <a:t>repetitions</a:t>
            </a:r>
            <a:r>
              <a:rPr lang="hu-HU" dirty="0"/>
              <a:t>)</a:t>
            </a:r>
          </a:p>
          <a:p>
            <a:r>
              <a:rPr lang="hu-HU" i="1" dirty="0"/>
              <a:t>Union</a:t>
            </a:r>
            <a:r>
              <a:rPr lang="hu-HU" dirty="0"/>
              <a:t> (</a:t>
            </a:r>
            <a:r>
              <a:rPr lang="hu-HU" dirty="0" err="1"/>
              <a:t>ordering</a:t>
            </a:r>
            <a:r>
              <a:rPr lang="hu-HU" dirty="0"/>
              <a:t> of </a:t>
            </a:r>
            <a:r>
              <a:rPr lang="hu-HU" dirty="0" err="1"/>
              <a:t>both</a:t>
            </a:r>
            <a:r>
              <a:rPr lang="hu-HU" dirty="0"/>
              <a:t> relations, and filtering </a:t>
            </a:r>
            <a:r>
              <a:rPr lang="hu-HU" dirty="0" err="1"/>
              <a:t>duplications</a:t>
            </a:r>
            <a:r>
              <a:rPr lang="hu-HU" dirty="0"/>
              <a:t> during </a:t>
            </a:r>
            <a:r>
              <a:rPr lang="hu-HU" dirty="0" err="1"/>
              <a:t>merge</a:t>
            </a:r>
            <a:r>
              <a:rPr lang="hu-HU" dirty="0"/>
              <a:t>)</a:t>
            </a:r>
          </a:p>
          <a:p>
            <a:r>
              <a:rPr lang="hu-HU" i="1" dirty="0" err="1"/>
              <a:t>Intersection</a:t>
            </a:r>
            <a:r>
              <a:rPr lang="hu-HU" dirty="0"/>
              <a:t> (</a:t>
            </a:r>
            <a:r>
              <a:rPr lang="hu-HU" dirty="0" err="1"/>
              <a:t>ordering</a:t>
            </a:r>
            <a:r>
              <a:rPr lang="hu-HU" dirty="0"/>
              <a:t> </a:t>
            </a:r>
            <a:r>
              <a:rPr lang="hu-HU" dirty="0" err="1"/>
              <a:t>both</a:t>
            </a:r>
            <a:r>
              <a:rPr lang="hu-HU" dirty="0"/>
              <a:t> relations, </a:t>
            </a:r>
            <a:r>
              <a:rPr lang="hu-HU" dirty="0" err="1"/>
              <a:t>then</a:t>
            </a:r>
            <a:r>
              <a:rPr lang="hu-HU" dirty="0"/>
              <a:t> </a:t>
            </a:r>
            <a:r>
              <a:rPr lang="hu-HU" dirty="0" err="1"/>
              <a:t>leaving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repetitions</a:t>
            </a:r>
            <a:r>
              <a:rPr lang="hu-HU" dirty="0"/>
              <a:t> during </a:t>
            </a:r>
            <a:r>
              <a:rPr lang="hu-HU" dirty="0" err="1"/>
              <a:t>merge</a:t>
            </a:r>
            <a:r>
              <a:rPr lang="hu-HU" dirty="0"/>
              <a:t>)</a:t>
            </a:r>
          </a:p>
          <a:p>
            <a:r>
              <a:rPr lang="hu-HU" i="1" dirty="0" err="1"/>
              <a:t>Subtraction</a:t>
            </a:r>
            <a:r>
              <a:rPr lang="hu-HU" dirty="0"/>
              <a:t> (</a:t>
            </a:r>
            <a:r>
              <a:rPr lang="hu-HU" dirty="0" err="1"/>
              <a:t>ordering</a:t>
            </a:r>
            <a:r>
              <a:rPr lang="hu-HU" dirty="0"/>
              <a:t> </a:t>
            </a:r>
            <a:r>
              <a:rPr lang="hu-HU" dirty="0" err="1"/>
              <a:t>both</a:t>
            </a:r>
            <a:r>
              <a:rPr lang="hu-HU" dirty="0"/>
              <a:t> relations, and </a:t>
            </a:r>
            <a:r>
              <a:rPr lang="hu-HU" dirty="0" err="1"/>
              <a:t>then</a:t>
            </a:r>
            <a:r>
              <a:rPr lang="hu-HU" dirty="0"/>
              <a:t> during </a:t>
            </a:r>
            <a:r>
              <a:rPr lang="hu-HU" dirty="0" err="1"/>
              <a:t>merge</a:t>
            </a:r>
            <a:r>
              <a:rPr lang="hu-HU" dirty="0"/>
              <a:t>, we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leave</a:t>
            </a:r>
            <a:r>
              <a:rPr lang="hu-HU" dirty="0"/>
              <a:t> </a:t>
            </a:r>
            <a:r>
              <a:rPr lang="hu-HU" dirty="0" err="1"/>
              <a:t>those</a:t>
            </a:r>
            <a:r>
              <a:rPr lang="hu-HU" dirty="0"/>
              <a:t> </a:t>
            </a:r>
            <a:r>
              <a:rPr lang="hu-HU" dirty="0" err="1"/>
              <a:t>elements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result</a:t>
            </a:r>
            <a:r>
              <a:rPr lang="hu-HU" dirty="0"/>
              <a:t> </a:t>
            </a:r>
            <a:r>
              <a:rPr lang="hu-HU" dirty="0" err="1"/>
              <a:t>set</a:t>
            </a:r>
            <a:r>
              <a:rPr lang="hu-HU" dirty="0"/>
              <a:t>,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present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first</a:t>
            </a:r>
            <a:r>
              <a:rPr lang="hu-HU" dirty="0"/>
              <a:t> </a:t>
            </a:r>
            <a:r>
              <a:rPr lang="hu-HU" dirty="0" err="1"/>
              <a:t>relation</a:t>
            </a:r>
            <a:r>
              <a:rPr lang="hu-HU" dirty="0"/>
              <a:t>)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E6A6-E0B1-4F47-994C-36D914A541B6}" type="slidenum">
              <a:rPr lang="hu-HU" altLang="en-US"/>
              <a:pPr/>
              <a:t>70</a:t>
            </a:fld>
            <a:endParaRPr lang="hu-HU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Methods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evaluating</a:t>
            </a:r>
            <a:r>
              <a:rPr lang="hu-HU" dirty="0"/>
              <a:t> </a:t>
            </a:r>
            <a:r>
              <a:rPr lang="hu-HU" dirty="0" err="1"/>
              <a:t>expressions</a:t>
            </a:r>
            <a:endParaRPr lang="en-US" dirty="0"/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altLang="en-US" sz="2400" dirty="0" err="1"/>
              <a:t>Materialization</a:t>
            </a:r>
            <a:endParaRPr lang="hu-HU" altLang="en-US" sz="2400" dirty="0"/>
          </a:p>
          <a:p>
            <a:pPr lvl="1"/>
            <a:r>
              <a:rPr lang="hu-HU" altLang="en-US" sz="2000" dirty="0" err="1"/>
              <a:t>Evaluating</a:t>
            </a:r>
            <a:r>
              <a:rPr lang="hu-HU" altLang="en-US" sz="2000" dirty="0"/>
              <a:t> a </a:t>
            </a:r>
            <a:r>
              <a:rPr lang="hu-HU" altLang="en-US" sz="2000" dirty="0" err="1"/>
              <a:t>single</a:t>
            </a:r>
            <a:r>
              <a:rPr lang="hu-HU" altLang="en-US" sz="2000" dirty="0"/>
              <a:t> </a:t>
            </a:r>
            <a:r>
              <a:rPr lang="hu-HU" altLang="en-US" sz="2000" dirty="0" err="1"/>
              <a:t>operation</a:t>
            </a:r>
            <a:r>
              <a:rPr lang="hu-HU" altLang="en-US" sz="2000" dirty="0"/>
              <a:t> of a </a:t>
            </a:r>
            <a:r>
              <a:rPr lang="hu-HU" altLang="en-US" sz="2000" dirty="0" err="1"/>
              <a:t>complex</a:t>
            </a:r>
            <a:r>
              <a:rPr lang="hu-HU" altLang="en-US" sz="2000" dirty="0"/>
              <a:t> </a:t>
            </a:r>
            <a:r>
              <a:rPr lang="hu-HU" altLang="en-US" sz="2000" dirty="0" err="1"/>
              <a:t>expression</a:t>
            </a:r>
            <a:r>
              <a:rPr lang="hu-HU" altLang="en-US" sz="2000" dirty="0"/>
              <a:t> </a:t>
            </a:r>
            <a:r>
              <a:rPr lang="hu-HU" altLang="en-US" sz="2000" dirty="0" err="1"/>
              <a:t>at</a:t>
            </a:r>
            <a:r>
              <a:rPr lang="hu-HU" altLang="en-US" sz="2000" dirty="0"/>
              <a:t> a </a:t>
            </a:r>
            <a:r>
              <a:rPr lang="hu-HU" altLang="en-US" sz="2000" dirty="0" err="1"/>
              <a:t>time</a:t>
            </a:r>
            <a:endParaRPr lang="hu-HU" altLang="en-US" sz="2000" dirty="0"/>
          </a:p>
          <a:p>
            <a:r>
              <a:rPr lang="hu-HU" altLang="en-US" sz="2400" dirty="0" err="1"/>
              <a:t>Pipelining</a:t>
            </a:r>
            <a:endParaRPr lang="hu-HU" altLang="en-US" sz="2400" dirty="0"/>
          </a:p>
          <a:p>
            <a:pPr lvl="1"/>
            <a:r>
              <a:rPr lang="hu-HU" altLang="en-US" sz="2000" dirty="0" err="1"/>
              <a:t>Multiple</a:t>
            </a:r>
            <a:r>
              <a:rPr lang="hu-HU" altLang="en-US" sz="2000" dirty="0"/>
              <a:t> </a:t>
            </a:r>
            <a:r>
              <a:rPr lang="hu-HU" altLang="en-US" sz="2000" dirty="0" err="1"/>
              <a:t>operations</a:t>
            </a:r>
            <a:r>
              <a:rPr lang="hu-HU" altLang="en-US" sz="2000" dirty="0"/>
              <a:t> </a:t>
            </a:r>
            <a:r>
              <a:rPr lang="hu-HU" altLang="en-US" sz="2000" dirty="0" err="1"/>
              <a:t>are</a:t>
            </a:r>
            <a:r>
              <a:rPr lang="hu-HU" altLang="en-US" sz="2000" dirty="0"/>
              <a:t> </a:t>
            </a:r>
            <a:r>
              <a:rPr lang="hu-HU" altLang="en-US" sz="2000" dirty="0" err="1"/>
              <a:t>evaluated</a:t>
            </a:r>
            <a:r>
              <a:rPr lang="hu-HU" altLang="en-US" sz="2000" dirty="0"/>
              <a:t> in parallel</a:t>
            </a:r>
          </a:p>
          <a:p>
            <a:pPr lvl="1"/>
            <a:r>
              <a:rPr lang="hu-HU" altLang="en-US" sz="2000" dirty="0"/>
              <a:t>The </a:t>
            </a:r>
            <a:r>
              <a:rPr lang="hu-HU" altLang="en-US" sz="2000" dirty="0" err="1"/>
              <a:t>result</a:t>
            </a:r>
            <a:r>
              <a:rPr lang="hu-HU" altLang="en-US" sz="2000" dirty="0"/>
              <a:t> of an </a:t>
            </a:r>
            <a:r>
              <a:rPr lang="hu-HU" altLang="en-US" sz="2000" dirty="0" err="1"/>
              <a:t>opeartion</a:t>
            </a:r>
            <a:r>
              <a:rPr lang="hu-HU" altLang="en-US" sz="2000" dirty="0"/>
              <a:t> is </a:t>
            </a:r>
            <a:r>
              <a:rPr lang="hu-HU" altLang="en-US" sz="2000" dirty="0" err="1"/>
              <a:t>immediately</a:t>
            </a:r>
            <a:r>
              <a:rPr lang="hu-HU" altLang="en-US" sz="2000" dirty="0"/>
              <a:t> </a:t>
            </a:r>
            <a:r>
              <a:rPr lang="hu-HU" altLang="en-US" sz="2000" dirty="0" err="1"/>
              <a:t>transferred</a:t>
            </a:r>
            <a:r>
              <a:rPr lang="hu-HU" altLang="en-US" sz="2000" dirty="0"/>
              <a:t> </a:t>
            </a:r>
            <a:r>
              <a:rPr lang="hu-HU" altLang="en-US" sz="2000" dirty="0" err="1"/>
              <a:t>to</a:t>
            </a:r>
            <a:r>
              <a:rPr lang="hu-HU" altLang="en-US" sz="2000" dirty="0"/>
              <a:t> </a:t>
            </a:r>
            <a:r>
              <a:rPr lang="hu-HU" altLang="en-US" sz="2000" dirty="0" err="1"/>
              <a:t>the</a:t>
            </a:r>
            <a:r>
              <a:rPr lang="hu-HU" altLang="en-US" sz="2000" dirty="0"/>
              <a:t> input of </a:t>
            </a:r>
            <a:r>
              <a:rPr lang="hu-HU" altLang="en-US" sz="2000" dirty="0" err="1"/>
              <a:t>the</a:t>
            </a:r>
            <a:r>
              <a:rPr lang="hu-HU" altLang="en-US" sz="2000" dirty="0"/>
              <a:t> </a:t>
            </a:r>
            <a:r>
              <a:rPr lang="hu-HU" altLang="en-US" sz="2000" dirty="0" err="1"/>
              <a:t>next</a:t>
            </a:r>
            <a:r>
              <a:rPr lang="hu-HU" altLang="en-US" sz="2000" dirty="0"/>
              <a:t> </a:t>
            </a:r>
            <a:r>
              <a:rPr lang="hu-HU" altLang="en-US" sz="2000" dirty="0" err="1"/>
              <a:t>operation</a:t>
            </a:r>
            <a:endParaRPr lang="hu-HU" altLang="en-US" sz="20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9220-E99B-4253-8761-2C56E7E70A40}" type="slidenum">
              <a:rPr lang="hu-HU" altLang="en-US"/>
              <a:pPr/>
              <a:t>71</a:t>
            </a:fld>
            <a:endParaRPr lang="hu-HU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Methods</a:t>
            </a:r>
            <a:r>
              <a:rPr lang="hu-HU" dirty="0"/>
              <a:t> for </a:t>
            </a:r>
            <a:r>
              <a:rPr lang="hu-HU" dirty="0" err="1"/>
              <a:t>evaluating</a:t>
            </a:r>
            <a:r>
              <a:rPr lang="hu-HU" dirty="0"/>
              <a:t> </a:t>
            </a:r>
            <a:r>
              <a:rPr lang="hu-HU" dirty="0" err="1"/>
              <a:t>expressions</a:t>
            </a:r>
            <a:r>
              <a:rPr lang="hu-HU" dirty="0"/>
              <a:t>:</a:t>
            </a:r>
            <a:br>
              <a:rPr lang="hu-HU" dirty="0"/>
            </a:br>
            <a:r>
              <a:rPr lang="hu-HU" dirty="0" err="1"/>
              <a:t>materialization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artalom helye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hu-HU" dirty="0" err="1"/>
                  <a:t>Canonical</a:t>
                </a:r>
                <a:r>
                  <a:rPr lang="hu-HU" dirty="0"/>
                  <a:t> </a:t>
                </a:r>
                <a:r>
                  <a:rPr lang="hu-HU" dirty="0" err="1"/>
                  <a:t>format</a:t>
                </a:r>
                <a:r>
                  <a:rPr lang="hu-HU" dirty="0"/>
                  <a:t>:</a:t>
                </a: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𝑐𝑢𝑠𝑡𝑜𝑚𝑒𝑟</m:t>
                          </m:r>
                          <m:r>
                            <m:rPr>
                              <m:lit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𝑏𝑎𝑙𝑎𝑛𝑐𝑒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&lt;2500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𝑎𝑐𝑐𝑜𝑢𝑛𝑡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⋈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𝑐𝑢𝑠𝑡𝑜𝑚𝑒𝑟</m:t>
                          </m:r>
                        </m:e>
                      </m:d>
                    </m:oMath>
                  </m:oMathPara>
                </a14:m>
                <a:endParaRPr lang="hu-HU" dirty="0"/>
              </a:p>
              <a:p>
                <a:r>
                  <a:rPr lang="hu-HU" dirty="0" err="1"/>
                  <a:t>Query</a:t>
                </a:r>
                <a:r>
                  <a:rPr lang="hu-HU" dirty="0"/>
                  <a:t> </a:t>
                </a:r>
                <a:r>
                  <a:rPr lang="hu-HU" dirty="0" err="1"/>
                  <a:t>tree</a:t>
                </a:r>
                <a:r>
                  <a:rPr lang="hu-HU" dirty="0"/>
                  <a:t>:</a:t>
                </a:r>
              </a:p>
              <a:p>
                <a:endParaRPr lang="hu-HU" dirty="0"/>
              </a:p>
              <a:p>
                <a:endParaRPr lang="hu-HU" dirty="0"/>
              </a:p>
              <a:p>
                <a:endParaRPr lang="hu-HU" dirty="0"/>
              </a:p>
              <a:p>
                <a:endParaRPr lang="hu-HU" dirty="0"/>
              </a:p>
              <a:p>
                <a:r>
                  <a:rPr lang="hu-HU" dirty="0" err="1"/>
                  <a:t>Final</a:t>
                </a:r>
                <a:r>
                  <a:rPr lang="hu-HU" dirty="0"/>
                  <a:t> cost: cost of </a:t>
                </a:r>
                <a:r>
                  <a:rPr lang="hu-HU" dirty="0" err="1"/>
                  <a:t>operations</a:t>
                </a:r>
                <a:r>
                  <a:rPr lang="hu-HU" dirty="0"/>
                  <a:t> + cost of </a:t>
                </a:r>
                <a:r>
                  <a:rPr lang="hu-HU" dirty="0" err="1"/>
                  <a:t>storing</a:t>
                </a:r>
                <a:r>
                  <a:rPr lang="hu-HU" dirty="0"/>
                  <a:t> </a:t>
                </a:r>
                <a:r>
                  <a:rPr lang="hu-HU" dirty="0" err="1"/>
                  <a:t>sub-results</a:t>
                </a:r>
                <a:endParaRPr lang="hu-HU" dirty="0"/>
              </a:p>
              <a:p>
                <a:r>
                  <a:rPr lang="hu-HU" dirty="0" err="1"/>
                  <a:t>Advantage</a:t>
                </a:r>
                <a:r>
                  <a:rPr lang="hu-HU" dirty="0"/>
                  <a:t>: </a:t>
                </a:r>
                <a:r>
                  <a:rPr lang="hu-HU" dirty="0" err="1"/>
                  <a:t>Easy</a:t>
                </a:r>
                <a:r>
                  <a:rPr lang="hu-HU" dirty="0"/>
                  <a:t> </a:t>
                </a:r>
                <a:r>
                  <a:rPr lang="hu-HU" dirty="0" err="1"/>
                  <a:t>implementation</a:t>
                </a:r>
                <a:endParaRPr lang="hu-HU" dirty="0"/>
              </a:p>
              <a:p>
                <a:r>
                  <a:rPr lang="hu-HU" dirty="0" err="1"/>
                  <a:t>Drawback</a:t>
                </a:r>
                <a:r>
                  <a:rPr lang="hu-HU" dirty="0"/>
                  <a:t>: </a:t>
                </a:r>
                <a:r>
                  <a:rPr lang="hu-HU" dirty="0" err="1"/>
                  <a:t>Many</a:t>
                </a:r>
                <a:r>
                  <a:rPr lang="hu-HU" dirty="0"/>
                  <a:t> </a:t>
                </a:r>
                <a:r>
                  <a:rPr lang="hu-HU" dirty="0" err="1"/>
                  <a:t>storage</a:t>
                </a:r>
                <a:r>
                  <a:rPr lang="hu-HU" dirty="0"/>
                  <a:t> </a:t>
                </a:r>
                <a:r>
                  <a:rPr lang="hu-HU" dirty="0" err="1"/>
                  <a:t>operations</a:t>
                </a:r>
                <a:r>
                  <a:rPr lang="hu-HU" dirty="0"/>
                  <a:t> (</a:t>
                </a:r>
                <a:r>
                  <a:rPr lang="hu-HU" dirty="0" err="1"/>
                  <a:t>block</a:t>
                </a:r>
                <a:r>
                  <a:rPr lang="hu-HU" dirty="0"/>
                  <a:t> </a:t>
                </a:r>
                <a:r>
                  <a:rPr lang="hu-HU" dirty="0" err="1"/>
                  <a:t>operations</a:t>
                </a:r>
                <a:r>
                  <a:rPr lang="hu-HU" dirty="0"/>
                  <a:t>)</a:t>
                </a:r>
              </a:p>
            </p:txBody>
          </p:sp>
        </mc:Choice>
        <mc:Fallback xmlns="">
          <p:sp>
            <p:nvSpPr>
              <p:cNvPr id="2" name="Tartalom hely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9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D4E1-BD10-4A3B-82E2-AFC9974F0CF2}" type="slidenum">
              <a:rPr lang="hu-HU" altLang="en-US"/>
              <a:pPr/>
              <a:t>72</a:t>
            </a:fld>
            <a:endParaRPr lang="hu-HU" altLang="en-US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257" y="2667000"/>
            <a:ext cx="2590640" cy="2112108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Methods</a:t>
            </a:r>
            <a:r>
              <a:rPr lang="hu-HU" dirty="0"/>
              <a:t> for </a:t>
            </a:r>
            <a:r>
              <a:rPr lang="hu-HU" dirty="0" err="1"/>
              <a:t>evaluating</a:t>
            </a:r>
            <a:r>
              <a:rPr lang="hu-HU" dirty="0"/>
              <a:t> </a:t>
            </a:r>
            <a:r>
              <a:rPr lang="hu-HU" dirty="0" err="1"/>
              <a:t>expressions</a:t>
            </a:r>
            <a:r>
              <a:rPr lang="hu-HU" dirty="0"/>
              <a:t>:</a:t>
            </a:r>
            <a:br>
              <a:rPr lang="hu-HU" dirty="0"/>
            </a:br>
            <a:r>
              <a:rPr lang="en-US" dirty="0"/>
              <a:t>Pipelining</a:t>
            </a: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hu-HU" altLang="en-US" dirty="0"/>
              <a:t>Parallel </a:t>
            </a:r>
            <a:r>
              <a:rPr lang="hu-HU" altLang="en-US" dirty="0" err="1"/>
              <a:t>evaluation</a:t>
            </a:r>
            <a:endParaRPr lang="hu-HU" altLang="en-US" dirty="0"/>
          </a:p>
          <a:p>
            <a:pPr>
              <a:buFontTx/>
              <a:buChar char="•"/>
            </a:pPr>
            <a:r>
              <a:rPr lang="hu-HU" altLang="en-US" dirty="0" err="1"/>
              <a:t>Operations</a:t>
            </a:r>
            <a:r>
              <a:rPr lang="hu-HU" altLang="en-US" dirty="0"/>
              <a:t> </a:t>
            </a:r>
            <a:r>
              <a:rPr lang="hu-HU" altLang="en-US" dirty="0" err="1"/>
              <a:t>create</a:t>
            </a:r>
            <a:r>
              <a:rPr lang="hu-HU" altLang="en-US" dirty="0"/>
              <a:t> </a:t>
            </a:r>
            <a:r>
              <a:rPr lang="hu-HU" altLang="en-US" dirty="0" err="1"/>
              <a:t>sub-results</a:t>
            </a:r>
            <a:r>
              <a:rPr lang="hu-HU" altLang="en-US" dirty="0"/>
              <a:t> </a:t>
            </a:r>
            <a:r>
              <a:rPr lang="hu-HU" altLang="en-US" dirty="0" err="1"/>
              <a:t>for</a:t>
            </a:r>
            <a:r>
              <a:rPr lang="hu-HU" altLang="en-US" dirty="0"/>
              <a:t> </a:t>
            </a:r>
            <a:r>
              <a:rPr lang="hu-HU" altLang="en-US" dirty="0" err="1"/>
              <a:t>the</a:t>
            </a:r>
            <a:r>
              <a:rPr lang="hu-HU" altLang="en-US" dirty="0"/>
              <a:t> </a:t>
            </a:r>
            <a:r>
              <a:rPr lang="hu-HU" altLang="en-US" dirty="0" err="1"/>
              <a:t>following</a:t>
            </a:r>
            <a:r>
              <a:rPr lang="hu-HU" altLang="en-US" dirty="0"/>
              <a:t> </a:t>
            </a:r>
            <a:r>
              <a:rPr lang="hu-HU" altLang="en-US" dirty="0" err="1"/>
              <a:t>operation</a:t>
            </a:r>
            <a:r>
              <a:rPr lang="hu-HU" altLang="en-US" dirty="0"/>
              <a:t>, </a:t>
            </a:r>
            <a:r>
              <a:rPr lang="hu-HU" altLang="en-US" dirty="0" err="1"/>
              <a:t>based</a:t>
            </a:r>
            <a:r>
              <a:rPr lang="hu-HU" altLang="en-US" dirty="0"/>
              <a:t> </a:t>
            </a:r>
            <a:r>
              <a:rPr lang="hu-HU" altLang="en-US" dirty="0" err="1"/>
              <a:t>on</a:t>
            </a:r>
            <a:r>
              <a:rPr lang="hu-HU" altLang="en-US" dirty="0"/>
              <a:t> </a:t>
            </a:r>
            <a:r>
              <a:rPr lang="hu-HU" altLang="en-US" dirty="0" err="1"/>
              <a:t>the</a:t>
            </a:r>
            <a:r>
              <a:rPr lang="hu-HU" altLang="en-US" dirty="0"/>
              <a:t> </a:t>
            </a:r>
            <a:r>
              <a:rPr lang="hu-HU" altLang="en-US" dirty="0" err="1"/>
              <a:t>sub-results</a:t>
            </a:r>
            <a:r>
              <a:rPr lang="hu-HU" altLang="en-US" dirty="0"/>
              <a:t> of </a:t>
            </a:r>
            <a:r>
              <a:rPr lang="hu-HU" altLang="en-US" dirty="0" err="1"/>
              <a:t>the</a:t>
            </a:r>
            <a:r>
              <a:rPr lang="hu-HU" altLang="en-US" dirty="0"/>
              <a:t> </a:t>
            </a:r>
            <a:r>
              <a:rPr lang="hu-HU" altLang="en-US" dirty="0" err="1"/>
              <a:t>preceding</a:t>
            </a:r>
            <a:r>
              <a:rPr lang="hu-HU" altLang="en-US" dirty="0"/>
              <a:t> </a:t>
            </a:r>
            <a:r>
              <a:rPr lang="hu-HU" altLang="en-US" dirty="0" err="1"/>
              <a:t>operation</a:t>
            </a:r>
            <a:endParaRPr lang="hu-HU" altLang="en-US" dirty="0"/>
          </a:p>
          <a:p>
            <a:pPr>
              <a:buFontTx/>
              <a:buChar char="•"/>
            </a:pPr>
            <a:r>
              <a:rPr lang="hu-HU" altLang="en-US" dirty="0" err="1"/>
              <a:t>Does</a:t>
            </a:r>
            <a:r>
              <a:rPr lang="hu-HU" altLang="en-US" dirty="0"/>
              <a:t> </a:t>
            </a:r>
            <a:r>
              <a:rPr lang="hu-HU" altLang="en-US" dirty="0" err="1"/>
              <a:t>not</a:t>
            </a:r>
            <a:r>
              <a:rPr lang="hu-HU" altLang="en-US" dirty="0"/>
              <a:t> </a:t>
            </a:r>
            <a:r>
              <a:rPr lang="hu-HU" altLang="en-US" dirty="0" err="1"/>
              <a:t>calculate</a:t>
            </a:r>
            <a:r>
              <a:rPr lang="hu-HU" altLang="en-US" dirty="0"/>
              <a:t> </a:t>
            </a:r>
            <a:r>
              <a:rPr lang="hu-HU" altLang="en-US" dirty="0" err="1"/>
              <a:t>the</a:t>
            </a:r>
            <a:r>
              <a:rPr lang="hu-HU" altLang="en-US" dirty="0"/>
              <a:t> </a:t>
            </a:r>
            <a:r>
              <a:rPr lang="hu-HU" altLang="en-US" dirty="0" err="1"/>
              <a:t>whole</a:t>
            </a:r>
            <a:r>
              <a:rPr lang="hu-HU" altLang="en-US" dirty="0"/>
              <a:t> </a:t>
            </a:r>
            <a:r>
              <a:rPr lang="hu-HU" altLang="en-US" dirty="0" err="1"/>
              <a:t>relation</a:t>
            </a:r>
            <a:r>
              <a:rPr lang="hu-HU" altLang="en-US" dirty="0"/>
              <a:t> (</a:t>
            </a:r>
            <a:r>
              <a:rPr lang="hu-HU" altLang="en-US" dirty="0" err="1"/>
              <a:t>sub-result</a:t>
            </a:r>
            <a:r>
              <a:rPr lang="hu-HU" altLang="en-US" dirty="0"/>
              <a:t>) </a:t>
            </a:r>
            <a:r>
              <a:rPr lang="hu-HU" altLang="en-US" dirty="0" err="1"/>
              <a:t>at</a:t>
            </a:r>
            <a:r>
              <a:rPr lang="hu-HU" altLang="en-US" dirty="0"/>
              <a:t> a </a:t>
            </a:r>
            <a:r>
              <a:rPr lang="hu-HU" altLang="en-US" dirty="0" err="1"/>
              <a:t>time</a:t>
            </a:r>
            <a:endParaRPr lang="hu-HU" altLang="en-US" dirty="0"/>
          </a:p>
          <a:p>
            <a:endParaRPr lang="hu-HU" altLang="en-US" dirty="0"/>
          </a:p>
          <a:p>
            <a:pPr marL="0" indent="0">
              <a:buNone/>
            </a:pPr>
            <a:r>
              <a:rPr lang="hu-HU" altLang="en-US" dirty="0" err="1"/>
              <a:t>Advantage</a:t>
            </a:r>
            <a:r>
              <a:rPr lang="hu-HU" altLang="en-US" dirty="0"/>
              <a:t>:</a:t>
            </a:r>
          </a:p>
          <a:p>
            <a:r>
              <a:rPr lang="hu-HU" altLang="en-US" dirty="0"/>
              <a:t>No </a:t>
            </a:r>
            <a:r>
              <a:rPr lang="hu-HU" altLang="en-US" dirty="0" err="1"/>
              <a:t>temporary</a:t>
            </a:r>
            <a:r>
              <a:rPr lang="hu-HU" altLang="en-US" dirty="0"/>
              <a:t> </a:t>
            </a:r>
            <a:r>
              <a:rPr lang="hu-HU" altLang="en-US" dirty="0" err="1"/>
              <a:t>storage</a:t>
            </a:r>
            <a:r>
              <a:rPr lang="hu-HU" altLang="en-US" dirty="0"/>
              <a:t> </a:t>
            </a:r>
            <a:r>
              <a:rPr lang="hu-HU" altLang="en-US" dirty="0" err="1"/>
              <a:t>needed</a:t>
            </a:r>
            <a:endParaRPr lang="hu-HU" altLang="en-US" dirty="0"/>
          </a:p>
          <a:p>
            <a:r>
              <a:rPr lang="hu-HU" altLang="en-US" dirty="0" err="1"/>
              <a:t>Low</a:t>
            </a:r>
            <a:r>
              <a:rPr lang="hu-HU" altLang="en-US" dirty="0"/>
              <a:t> </a:t>
            </a:r>
            <a:r>
              <a:rPr lang="hu-HU" altLang="en-US" dirty="0" err="1"/>
              <a:t>memory</a:t>
            </a:r>
            <a:r>
              <a:rPr lang="hu-HU" altLang="en-US" dirty="0"/>
              <a:t> </a:t>
            </a:r>
            <a:r>
              <a:rPr lang="hu-HU" altLang="en-US" dirty="0" err="1"/>
              <a:t>requirement</a:t>
            </a:r>
            <a:endParaRPr lang="hu-HU" altLang="en-US" dirty="0"/>
          </a:p>
          <a:p>
            <a:pPr marL="0" indent="0">
              <a:buNone/>
            </a:pPr>
            <a:r>
              <a:rPr lang="hu-HU" altLang="en-US" dirty="0" err="1"/>
              <a:t>Drawback</a:t>
            </a:r>
            <a:r>
              <a:rPr lang="hu-HU" altLang="en-US" dirty="0"/>
              <a:t>:</a:t>
            </a:r>
          </a:p>
          <a:p>
            <a:r>
              <a:rPr lang="hu-HU" altLang="en-US" dirty="0" err="1"/>
              <a:t>Narrows</a:t>
            </a:r>
            <a:r>
              <a:rPr lang="hu-HU" altLang="en-US" dirty="0"/>
              <a:t> down </a:t>
            </a:r>
            <a:r>
              <a:rPr lang="hu-HU" altLang="en-US" dirty="0" err="1"/>
              <a:t>the</a:t>
            </a:r>
            <a:r>
              <a:rPr lang="hu-HU" altLang="en-US" dirty="0"/>
              <a:t> </a:t>
            </a:r>
            <a:r>
              <a:rPr lang="hu-HU" altLang="en-US" dirty="0" err="1"/>
              <a:t>algorithms</a:t>
            </a:r>
            <a:r>
              <a:rPr lang="hu-HU" altLang="en-US" dirty="0"/>
              <a:t> </a:t>
            </a:r>
            <a:r>
              <a:rPr lang="hu-HU" altLang="en-US" dirty="0" err="1"/>
              <a:t>that</a:t>
            </a:r>
            <a:r>
              <a:rPr lang="hu-HU" altLang="en-US" dirty="0"/>
              <a:t> </a:t>
            </a:r>
            <a:r>
              <a:rPr lang="hu-HU" altLang="en-US" dirty="0" err="1"/>
              <a:t>can</a:t>
            </a:r>
            <a:r>
              <a:rPr lang="hu-HU" altLang="en-US" dirty="0"/>
              <a:t> be </a:t>
            </a:r>
            <a:r>
              <a:rPr lang="hu-HU" altLang="en-US" dirty="0" err="1"/>
              <a:t>used</a:t>
            </a:r>
            <a:endParaRPr lang="hu-HU" altLang="en-US" dirty="0"/>
          </a:p>
          <a:p>
            <a:endParaRPr lang="en-US" dirty="0"/>
          </a:p>
        </p:txBody>
      </p:sp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8DD9-6865-4DAF-B907-24610B1BED5D}" type="slidenum">
              <a:rPr lang="hu-HU" altLang="en-US"/>
              <a:pPr/>
              <a:t>73</a:t>
            </a:fld>
            <a:endParaRPr lang="hu-HU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Choosing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execution</a:t>
            </a:r>
            <a:r>
              <a:rPr lang="hu-HU" dirty="0"/>
              <a:t> </a:t>
            </a:r>
            <a:r>
              <a:rPr lang="hu-HU" dirty="0" err="1"/>
              <a:t>plan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altLang="en-US" dirty="0" err="1"/>
              <a:t>Many</a:t>
            </a:r>
            <a:r>
              <a:rPr lang="hu-HU" altLang="en-US" dirty="0"/>
              <a:t> </a:t>
            </a:r>
            <a:r>
              <a:rPr lang="hu-HU" altLang="en-US" dirty="0" err="1"/>
              <a:t>execution</a:t>
            </a:r>
            <a:r>
              <a:rPr lang="hu-HU" altLang="en-US" dirty="0"/>
              <a:t> </a:t>
            </a:r>
            <a:r>
              <a:rPr lang="hu-HU" altLang="en-US" dirty="0" err="1"/>
              <a:t>plans</a:t>
            </a:r>
            <a:r>
              <a:rPr lang="hu-HU" altLang="en-US" dirty="0"/>
              <a:t> </a:t>
            </a:r>
            <a:r>
              <a:rPr lang="hu-HU" altLang="en-US" dirty="0" err="1"/>
              <a:t>are</a:t>
            </a:r>
            <a:r>
              <a:rPr lang="hu-HU" altLang="en-US" dirty="0"/>
              <a:t> </a:t>
            </a:r>
            <a:r>
              <a:rPr lang="hu-HU" altLang="en-US" dirty="0" err="1"/>
              <a:t>possible</a:t>
            </a:r>
            <a:r>
              <a:rPr lang="hu-HU" altLang="en-US" dirty="0"/>
              <a:t> </a:t>
            </a:r>
            <a:r>
              <a:rPr lang="hu-HU" altLang="en-US" dirty="0" err="1"/>
              <a:t>for</a:t>
            </a:r>
            <a:r>
              <a:rPr lang="hu-HU" altLang="en-US" dirty="0"/>
              <a:t> </a:t>
            </a:r>
            <a:r>
              <a:rPr lang="hu-HU" altLang="en-US" dirty="0" err="1"/>
              <a:t>the</a:t>
            </a:r>
            <a:br>
              <a:rPr lang="hu-HU" altLang="en-US" dirty="0"/>
            </a:br>
            <a:r>
              <a:rPr lang="hu-HU" altLang="en-US" err="1"/>
              <a:t>same</a:t>
            </a:r>
            <a:r>
              <a:rPr lang="hu-HU" altLang="en-US"/>
              <a:t> result</a:t>
            </a:r>
            <a:endParaRPr lang="hu-HU" altLang="en-US" dirty="0"/>
          </a:p>
          <a:p>
            <a:pPr marL="0" indent="0">
              <a:buNone/>
            </a:pPr>
            <a:r>
              <a:rPr lang="hu-HU" altLang="en-US"/>
              <a:t>Execution plan includes:</a:t>
            </a:r>
            <a:endParaRPr lang="hu-HU" altLang="en-US" dirty="0"/>
          </a:p>
          <a:p>
            <a:pPr>
              <a:buFontTx/>
              <a:buChar char="•"/>
            </a:pPr>
            <a:r>
              <a:rPr lang="hu-HU" altLang="en-US" err="1"/>
              <a:t>Which</a:t>
            </a:r>
            <a:r>
              <a:rPr lang="hu-HU" altLang="en-US"/>
              <a:t> operations are performed?</a:t>
            </a:r>
            <a:endParaRPr lang="hu-HU" altLang="en-US" dirty="0"/>
          </a:p>
          <a:p>
            <a:pPr>
              <a:buFontTx/>
              <a:buChar char="•"/>
            </a:pPr>
            <a:r>
              <a:rPr lang="hu-HU" altLang="en-US" dirty="0"/>
              <a:t>In </a:t>
            </a:r>
            <a:r>
              <a:rPr lang="hu-HU" altLang="en-US" dirty="0" err="1"/>
              <a:t>what</a:t>
            </a:r>
            <a:r>
              <a:rPr lang="hu-HU" altLang="en-US" dirty="0"/>
              <a:t> </a:t>
            </a:r>
            <a:r>
              <a:rPr lang="hu-HU" altLang="en-US" dirty="0" err="1"/>
              <a:t>order</a:t>
            </a:r>
            <a:r>
              <a:rPr lang="hu-HU" altLang="en-US" dirty="0"/>
              <a:t>?</a:t>
            </a:r>
          </a:p>
          <a:p>
            <a:pPr>
              <a:buFontTx/>
              <a:buChar char="•"/>
            </a:pPr>
            <a:r>
              <a:rPr lang="hu-HU" altLang="en-US" dirty="0" err="1"/>
              <a:t>By</a:t>
            </a:r>
            <a:r>
              <a:rPr lang="hu-HU" altLang="en-US" dirty="0"/>
              <a:t> </a:t>
            </a:r>
            <a:r>
              <a:rPr lang="hu-HU" altLang="en-US" dirty="0" err="1"/>
              <a:t>which</a:t>
            </a:r>
            <a:r>
              <a:rPr lang="hu-HU" altLang="en-US" dirty="0"/>
              <a:t> </a:t>
            </a:r>
            <a:r>
              <a:rPr lang="hu-HU" altLang="en-US" dirty="0" err="1"/>
              <a:t>algorithm</a:t>
            </a:r>
            <a:r>
              <a:rPr lang="hu-HU" altLang="en-US" dirty="0"/>
              <a:t>?</a:t>
            </a:r>
          </a:p>
          <a:p>
            <a:pPr>
              <a:buFontTx/>
              <a:buChar char="•"/>
            </a:pPr>
            <a:r>
              <a:rPr lang="hu-HU" altLang="en-US" dirty="0" err="1"/>
              <a:t>By</a:t>
            </a:r>
            <a:r>
              <a:rPr lang="hu-HU" altLang="en-US" dirty="0"/>
              <a:t> </a:t>
            </a:r>
            <a:r>
              <a:rPr lang="hu-HU" altLang="en-US" dirty="0" err="1"/>
              <a:t>which</a:t>
            </a:r>
            <a:r>
              <a:rPr lang="hu-HU" altLang="en-US" dirty="0"/>
              <a:t> </a:t>
            </a:r>
            <a:r>
              <a:rPr lang="hu-HU" altLang="en-US" dirty="0" err="1"/>
              <a:t>workflow</a:t>
            </a:r>
            <a:r>
              <a:rPr lang="hu-HU" altLang="en-US" dirty="0"/>
              <a:t>?</a:t>
            </a:r>
          </a:p>
          <a:p>
            <a:endParaRPr lang="en-US" dirty="0"/>
          </a:p>
        </p:txBody>
      </p:sp>
      <p:sp>
        <p:nvSpPr>
          <p:cNvPr id="6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6C77-CAEE-4E29-8EEA-A9915CBC98E8}" type="slidenum">
              <a:rPr lang="hu-HU" altLang="en-US"/>
              <a:pPr/>
              <a:t>74</a:t>
            </a:fld>
            <a:endParaRPr lang="hu-HU" altLang="en-US"/>
          </a:p>
        </p:txBody>
      </p:sp>
      <p:sp>
        <p:nvSpPr>
          <p:cNvPr id="10" name="Rectangle 56"/>
          <p:cNvSpPr>
            <a:spLocks noChangeArrowheads="1"/>
          </p:cNvSpPr>
          <p:nvPr/>
        </p:nvSpPr>
        <p:spPr bwMode="auto">
          <a:xfrm>
            <a:off x="956663" y="3352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artalom helye 3"/>
          <p:cNvSpPr txBox="1">
            <a:spLocks/>
          </p:cNvSpPr>
          <p:nvPr/>
        </p:nvSpPr>
        <p:spPr>
          <a:xfrm>
            <a:off x="1676400" y="5029200"/>
            <a:ext cx="2057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None/>
            </a:pPr>
            <a:r>
              <a:rPr lang="hu-HU" altLang="en-US" dirty="0" err="1"/>
              <a:t>One</a:t>
            </a:r>
            <a:r>
              <a:rPr lang="hu-HU" altLang="en-US" dirty="0"/>
              <a:t> </a:t>
            </a:r>
            <a:r>
              <a:rPr lang="hu-HU" altLang="en-US" dirty="0" err="1"/>
              <a:t>exact</a:t>
            </a:r>
            <a:r>
              <a:rPr lang="hu-HU" altLang="en-US" dirty="0"/>
              <a:t> </a:t>
            </a:r>
            <a:r>
              <a:rPr lang="hu-HU" altLang="en-US" dirty="0" err="1"/>
              <a:t>execution</a:t>
            </a:r>
            <a:r>
              <a:rPr lang="hu-HU" altLang="en-US" dirty="0"/>
              <a:t> </a:t>
            </a:r>
            <a:r>
              <a:rPr lang="hu-HU" altLang="en-US" dirty="0" err="1"/>
              <a:t>plan</a:t>
            </a:r>
            <a:r>
              <a:rPr lang="hu-HU" altLang="en-US" dirty="0"/>
              <a:t>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65222" y="2590800"/>
            <a:ext cx="4314825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CHOOSING THE EXECUTION PLAN:</a:t>
            </a:r>
            <a:br>
              <a:rPr lang="hu-HU" dirty="0"/>
            </a:br>
            <a:r>
              <a:rPr lang="hu-HU" dirty="0"/>
              <a:t>cost-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57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hu-HU" altLang="en-US" dirty="0" err="1"/>
                  <a:t>Greedy</a:t>
                </a:r>
                <a:r>
                  <a:rPr lang="hu-HU" altLang="en-US" dirty="0"/>
                  <a:t> and </a:t>
                </a:r>
                <a:r>
                  <a:rPr lang="hu-HU" altLang="en-US" dirty="0" err="1"/>
                  <a:t>wrong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strategy</a:t>
                </a:r>
                <a:r>
                  <a:rPr lang="hu-HU" altLang="en-US" dirty="0"/>
                  <a:t>:</a:t>
                </a:r>
              </a:p>
              <a:p>
                <a:r>
                  <a:rPr lang="hu-HU" altLang="en-US" dirty="0"/>
                  <a:t>Listing </a:t>
                </a:r>
                <a:r>
                  <a:rPr lang="hu-HU" altLang="en-US" dirty="0" err="1"/>
                  <a:t>all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possible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equivalent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execution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plans</a:t>
                </a:r>
                <a:endParaRPr lang="hu-HU" altLang="en-US" dirty="0"/>
              </a:p>
              <a:p>
                <a:r>
                  <a:rPr lang="hu-HU" altLang="en-US" dirty="0" err="1"/>
                  <a:t>Evaluating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each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plan</a:t>
                </a:r>
                <a:endParaRPr lang="hu-HU" altLang="en-US" dirty="0"/>
              </a:p>
              <a:p>
                <a:r>
                  <a:rPr lang="hu-HU" altLang="en-US" dirty="0" err="1"/>
                  <a:t>Choosing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the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optimal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one</a:t>
                </a:r>
                <a:endParaRPr lang="hu-HU" altLang="en-US" dirty="0"/>
              </a:p>
              <a:p>
                <a:pPr marL="0" indent="0">
                  <a:buNone/>
                </a:pPr>
                <a:r>
                  <a:rPr lang="hu-HU" altLang="en-US" dirty="0" err="1"/>
                  <a:t>Example</a:t>
                </a:r>
                <a:r>
                  <a:rPr lang="hu-HU" altLang="en-US" dirty="0"/>
                  <a:t>: In </a:t>
                </a:r>
                <a:r>
                  <a:rPr lang="hu-HU" altLang="en-US" dirty="0" err="1"/>
                  <a:t>case</a:t>
                </a:r>
                <a:r>
                  <a:rPr lang="hu-HU" altLang="en-US" dirty="0"/>
                  <a:t> of </a:t>
                </a:r>
                <a:r>
                  <a:rPr lang="hu-HU" altLang="en-US" dirty="0" err="1"/>
                  <a:t>expression</a:t>
                </a:r>
                <a:r>
                  <a:rPr lang="hu-HU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hu-HU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altLang="en-US" i="1">
                        <a:latin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hu-HU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hu-HU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altLang="en-US" i="1">
                        <a:latin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hu-HU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hu-HU" alt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hu-HU" alt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u-HU" altLang="en-US" dirty="0"/>
                  <a:t> 12 </a:t>
                </a:r>
                <a:r>
                  <a:rPr lang="hu-HU" altLang="en-US" dirty="0" err="1"/>
                  <a:t>equivalent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expressions</a:t>
                </a:r>
                <a:endParaRPr lang="hu-HU" altLang="en-US" dirty="0"/>
              </a:p>
              <a:p>
                <a:pPr marL="0" indent="0">
                  <a:buNone/>
                </a:pPr>
                <a:r>
                  <a:rPr lang="hu-HU" altLang="en-US" dirty="0"/>
                  <a:t>In more </a:t>
                </a:r>
                <a:r>
                  <a:rPr lang="hu-HU" altLang="en-US" dirty="0" err="1"/>
                  <a:t>general</a:t>
                </a:r>
                <a:r>
                  <a:rPr lang="hu-HU" altLang="en-US" dirty="0"/>
                  <a:t>: </a:t>
                </a:r>
                <a:r>
                  <a:rPr lang="hu-HU" altLang="en-US" dirty="0" err="1"/>
                  <a:t>to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join</a:t>
                </a:r>
                <a:r>
                  <a:rPr lang="hu-HU" altLang="en-US" dirty="0"/>
                  <a:t> </a:t>
                </a:r>
                <a14:m>
                  <m:oMath xmlns:m="http://schemas.openxmlformats.org/officeDocument/2006/math">
                    <m:r>
                      <a:rPr lang="hu-HU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altLang="en-US" dirty="0"/>
                  <a:t> relations,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hu-HU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altLang="en-US" i="1">
                                <a:latin typeface="Cambria Math" panose="02040503050406030204" pitchFamily="18" charset="0"/>
                              </a:rPr>
                              <m:t>2(</m:t>
                            </m:r>
                            <m:r>
                              <a:rPr lang="hu-HU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hu-HU" altLang="en-US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</m:d>
                        <m:r>
                          <a:rPr lang="hu-HU" altLang="en-US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hu-HU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hu-HU" alt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hu-HU" alt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hu-HU" altLang="en-US" dirty="0"/>
                  <a:t>  </a:t>
                </a:r>
                <a:r>
                  <a:rPr lang="hu-HU" altLang="en-US" dirty="0" err="1"/>
                  <a:t>equivalent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expressions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exist</a:t>
                </a:r>
                <a:r>
                  <a:rPr lang="hu-HU" altLang="en-US" dirty="0"/>
                  <a:t>. </a:t>
                </a:r>
              </a:p>
              <a:p>
                <a:pPr marL="0" indent="0">
                  <a:buNone/>
                </a:pPr>
                <a:r>
                  <a:rPr lang="hu-HU" altLang="en-US" dirty="0" err="1"/>
                  <a:t>This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would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mean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too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much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load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for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the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system</a:t>
                </a:r>
                <a:r>
                  <a:rPr lang="hu-HU" altLang="en-US" dirty="0"/>
                  <a:t>.</a:t>
                </a:r>
              </a:p>
              <a:p>
                <a:pPr marL="0" indent="0">
                  <a:buNone/>
                </a:pPr>
                <a:endParaRPr lang="hu-HU" altLang="en-US" dirty="0"/>
              </a:p>
              <a:p>
                <a:pPr marL="0" indent="0">
                  <a:buNone/>
                </a:pPr>
                <a:r>
                  <a:rPr lang="hu-HU" altLang="en-US" dirty="0" err="1"/>
                  <a:t>Solution</a:t>
                </a:r>
                <a:r>
                  <a:rPr lang="hu-HU" altLang="en-US" dirty="0"/>
                  <a:t>: </a:t>
                </a:r>
                <a:r>
                  <a:rPr lang="hu-HU" altLang="en-US" dirty="0" err="1"/>
                  <a:t>Heuristic</a:t>
                </a:r>
                <a:r>
                  <a:rPr lang="hu-HU" altLang="en-US" dirty="0"/>
                  <a:t> cost-</a:t>
                </a:r>
                <a:r>
                  <a:rPr lang="hu-HU" altLang="en-US" dirty="0" err="1"/>
                  <a:t>based</a:t>
                </a:r>
                <a:r>
                  <a:rPr lang="hu-HU" altLang="en-US" dirty="0"/>
                  <a:t> </a:t>
                </a:r>
                <a:r>
                  <a:rPr lang="hu-HU" altLang="en-US" dirty="0" err="1"/>
                  <a:t>optimization</a:t>
                </a:r>
                <a:endParaRPr lang="hu-HU" altLang="en-US" dirty="0"/>
              </a:p>
            </p:txBody>
          </p:sp>
        </mc:Choice>
        <mc:Fallback xmlns="">
          <p:sp>
            <p:nvSpPr>
              <p:cNvPr id="408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4" t="-1504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8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C4C4-94B2-4986-9A61-D09884C862B8}" type="slidenum">
              <a:rPr lang="hu-HU" altLang="en-US"/>
              <a:pPr/>
              <a:t>75</a:t>
            </a:fld>
            <a:endParaRPr lang="hu-HU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277606" cy="1609344"/>
          </a:xfrm>
        </p:spPr>
        <p:txBody>
          <a:bodyPr>
            <a:normAutofit/>
          </a:bodyPr>
          <a:lstStyle/>
          <a:p>
            <a:r>
              <a:rPr lang="hu-HU" dirty="0"/>
              <a:t>CHOOSING THE EXECUTION PLAN:</a:t>
            </a:r>
            <a:br>
              <a:rPr lang="hu-HU" dirty="0"/>
            </a:br>
            <a:r>
              <a:rPr lang="hu-HU" dirty="0" err="1"/>
              <a:t>heuristic</a:t>
            </a:r>
            <a:r>
              <a:rPr lang="en-US" dirty="0"/>
              <a:t>, </a:t>
            </a:r>
            <a:r>
              <a:rPr lang="hu-HU" dirty="0" err="1"/>
              <a:t>rule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optimization</a:t>
            </a:r>
            <a:endParaRPr lang="en-US" dirty="0"/>
          </a:p>
        </p:txBody>
      </p:sp>
      <p:sp>
        <p:nvSpPr>
          <p:cNvPr id="370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altLang="en-US" dirty="0" err="1"/>
              <a:t>Manipulating</a:t>
            </a:r>
            <a:r>
              <a:rPr lang="hu-HU" altLang="en-US" dirty="0"/>
              <a:t> </a:t>
            </a:r>
            <a:r>
              <a:rPr lang="hu-HU" altLang="en-US" dirty="0" err="1"/>
              <a:t>the</a:t>
            </a:r>
            <a:r>
              <a:rPr lang="hu-HU" altLang="en-US" dirty="0"/>
              <a:t> </a:t>
            </a:r>
            <a:r>
              <a:rPr lang="hu-HU" altLang="en-US" dirty="0" err="1"/>
              <a:t>query</a:t>
            </a:r>
            <a:r>
              <a:rPr lang="hu-HU" altLang="en-US" dirty="0"/>
              <a:t> </a:t>
            </a:r>
            <a:r>
              <a:rPr lang="hu-HU" altLang="en-US" dirty="0" err="1"/>
              <a:t>tree</a:t>
            </a:r>
            <a:endParaRPr lang="en-GB" altLang="en-US" dirty="0"/>
          </a:p>
          <a:p>
            <a:r>
              <a:rPr lang="hu-HU" altLang="en-US" dirty="0" err="1"/>
              <a:t>Example</a:t>
            </a:r>
            <a:r>
              <a:rPr lang="hu-HU" altLang="en-US" dirty="0"/>
              <a:t>:</a:t>
            </a:r>
          </a:p>
          <a:p>
            <a:pPr marL="0" indent="0">
              <a:buNone/>
            </a:pPr>
            <a:endParaRPr lang="en-GB" altLang="en-US" dirty="0"/>
          </a:p>
          <a:p>
            <a:pPr marL="287338" indent="-287338">
              <a:buFontTx/>
              <a:buNone/>
            </a:pPr>
            <a:r>
              <a:rPr lang="hu-HU" altLang="en-US" dirty="0"/>
              <a:t>EMPLOYEE (</a:t>
            </a:r>
            <a:r>
              <a:rPr lang="hu-HU" altLang="en-US" u="sng" dirty="0" err="1"/>
              <a:t>EMPLOYEE</a:t>
            </a:r>
            <a:r>
              <a:rPr lang="en-US" altLang="en-US" u="sng" dirty="0"/>
              <a:t>_ID</a:t>
            </a:r>
            <a:r>
              <a:rPr lang="en-US" altLang="en-US" dirty="0"/>
              <a:t>, LAST_NAME, FIRST_NAME,</a:t>
            </a:r>
            <a:r>
              <a:rPr lang="hu-HU" altLang="en-US" dirty="0"/>
              <a:t> </a:t>
            </a:r>
            <a:r>
              <a:rPr lang="en-US" altLang="en-US" dirty="0"/>
              <a:t>BIRTH_DATE</a:t>
            </a:r>
            <a:r>
              <a:rPr lang="hu-HU" altLang="en-US" dirty="0"/>
              <a:t>, </a:t>
            </a:r>
            <a:r>
              <a:rPr lang="en-US" altLang="en-US" dirty="0"/>
              <a:t>…)</a:t>
            </a:r>
          </a:p>
          <a:p>
            <a:pPr marL="287338" indent="-287338">
              <a:buFontTx/>
              <a:buNone/>
            </a:pPr>
            <a:r>
              <a:rPr lang="hu-HU" altLang="en-US" dirty="0"/>
              <a:t>PROJECT (</a:t>
            </a:r>
            <a:r>
              <a:rPr lang="hu-HU" altLang="en-US" u="sng" dirty="0" err="1"/>
              <a:t>PROJECT</a:t>
            </a:r>
            <a:r>
              <a:rPr lang="hu-HU" altLang="en-US" u="sng" dirty="0"/>
              <a:t>_ID</a:t>
            </a:r>
            <a:r>
              <a:rPr lang="hu-HU" altLang="en-US" dirty="0"/>
              <a:t>, PNAME, …)</a:t>
            </a:r>
          </a:p>
          <a:p>
            <a:pPr marL="287338" indent="-287338">
              <a:buFontTx/>
              <a:buNone/>
            </a:pPr>
            <a:r>
              <a:rPr lang="hu-HU" altLang="en-US" dirty="0"/>
              <a:t>WORKS_ON (</a:t>
            </a:r>
            <a:r>
              <a:rPr lang="hu-HU" altLang="en-US" u="dbl" dirty="0"/>
              <a:t>PROJECT_ID</a:t>
            </a:r>
            <a:r>
              <a:rPr lang="hu-HU" altLang="en-US" dirty="0"/>
              <a:t>, </a:t>
            </a:r>
            <a:r>
              <a:rPr lang="hu-HU" altLang="en-US" u="dbl" dirty="0"/>
              <a:t>EMPLOYEE_ID</a:t>
            </a:r>
            <a:r>
              <a:rPr lang="hu-HU" altLang="en-US" dirty="0"/>
              <a:t>)</a:t>
            </a:r>
          </a:p>
          <a:p>
            <a:pPr marL="0" indent="0">
              <a:buFontTx/>
              <a:buNone/>
            </a:pPr>
            <a:endParaRPr lang="hu-HU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900"/>
              </a:lnSpc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br>
              <a:rPr lang="hu-HU" alt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f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rom employee,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works_on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project</a:t>
            </a:r>
            <a:br>
              <a:rPr lang="hu-HU" alt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employee.birth_date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hu-HU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1957.12.31</a:t>
            </a:r>
            <a:r>
              <a:rPr lang="hu-HU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hu-HU" alt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works_on.project_id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project.project_id</a:t>
            </a:r>
            <a:br>
              <a:rPr lang="hu-HU" alt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works_on.employee_id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employee.employee_id</a:t>
            </a:r>
            <a:br>
              <a:rPr lang="hu-HU" alt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project.pname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hu-HU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Aquarius</a:t>
            </a:r>
            <a:r>
              <a:rPr lang="hu-HU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BDC1-BA91-474A-B4A4-FA45D4620D41}" type="slidenum">
              <a:rPr lang="hu-HU" altLang="en-US"/>
              <a:pPr/>
              <a:t>76</a:t>
            </a:fld>
            <a:endParaRPr lang="hu-HU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artalom helye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21408"/>
                <a:ext cx="8001000" cy="4050792"/>
              </a:xfrm>
            </p:spPr>
            <p:txBody>
              <a:bodyPr>
                <a:normAutofit/>
              </a:bodyPr>
              <a:lstStyle/>
              <a:p>
                <a:pPr marL="320040" indent="-285750"/>
                <a:r>
                  <a:rPr lang="hu-HU" altLang="en-US" sz="1800" dirty="0"/>
                  <a:t>A </a:t>
                </a:r>
                <a:r>
                  <a:rPr lang="hu-HU" altLang="en-US" sz="1800" dirty="0" err="1"/>
                  <a:t>possible</a:t>
                </a:r>
                <a:r>
                  <a:rPr lang="hu-HU" altLang="en-US" sz="1800" dirty="0"/>
                  <a:t> </a:t>
                </a:r>
                <a:r>
                  <a:rPr lang="hu-HU" altLang="en-US" sz="1800" dirty="0" err="1"/>
                  <a:t>relational</a:t>
                </a:r>
                <a:r>
                  <a:rPr lang="hu-HU" altLang="en-US" sz="1800" dirty="0"/>
                  <a:t> algebra </a:t>
                </a:r>
                <a:r>
                  <a:rPr lang="hu-HU" altLang="en-US" sz="1800" dirty="0" err="1"/>
                  <a:t>expression</a:t>
                </a:r>
                <a:r>
                  <a:rPr lang="hu-HU" altLang="en-US" sz="1800" dirty="0"/>
                  <a:t> </a:t>
                </a:r>
                <a:r>
                  <a:rPr lang="hu-HU" altLang="en-US" sz="1800" dirty="0" err="1"/>
                  <a:t>equivalent</a:t>
                </a:r>
                <a:r>
                  <a:rPr lang="hu-HU" altLang="en-US" sz="1800" dirty="0"/>
                  <a:t>:</a:t>
                </a:r>
                <a:endParaRPr lang="hu-HU" sz="1800" i="1" dirty="0">
                  <a:latin typeface="Cambria Math" panose="02040503050406030204" pitchFamily="18" charset="0"/>
                </a:endParaRP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8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hu-HU" sz="1800" i="1">
                              <a:latin typeface="Cambria Math" panose="02040503050406030204" pitchFamily="18" charset="0"/>
                            </a:rPr>
                            <m:t>𝐿𝐴𝑆𝑇</m:t>
                          </m:r>
                          <m:r>
                            <m:rPr>
                              <m:lit/>
                            </m:rPr>
                            <a:rPr lang="hu-HU" sz="18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800" i="1">
                              <a:latin typeface="Cambria Math" panose="02040503050406030204" pitchFamily="18" charset="0"/>
                            </a:rPr>
                            <m:t>𝑁𝐴𝑀𝐸</m:t>
                          </m:r>
                        </m:sub>
                      </m:sSub>
                      <m:d>
                        <m:dPr>
                          <m:endChr m:val=""/>
                          <m:ctrlPr>
                            <a:rPr lang="hu-H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hu-HU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𝐵𝐼𝑅𝑇𝐻</m:t>
                                  </m:r>
                                  <m:r>
                                    <m:rPr>
                                      <m:lit/>
                                    </m:rP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𝐷𝐴𝑇𝐸</m:t>
                                  </m:r>
                                  <m: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&gt;"1957.12.31"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𝐸𝑀𝑃𝐿𝑂𝑌𝐸𝐸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hu-HU" sz="1800" dirty="0"/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8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hu-HU" sz="1800" i="1">
                              <a:latin typeface="Cambria Math" panose="02040503050406030204" pitchFamily="18" charset="0"/>
                            </a:rPr>
                            <m:t>𝐸𝑀𝑃𝐿𝑂𝑌𝐸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m:rPr>
                              <m:lit/>
                            </m:rPr>
                            <a:rPr lang="hu-HU" sz="18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8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1800" i="1">
                              <a:latin typeface="Cambria Math" panose="02040503050406030204" pitchFamily="18" charset="0"/>
                            </a:rPr>
                            <m:t>𝐸𝑀𝑃𝐿𝑂𝑌𝐸𝐸</m:t>
                          </m:r>
                          <m:r>
                            <a:rPr lang="hu-HU" sz="1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hu-HU" sz="1800" i="1">
                              <a:latin typeface="Cambria Math" panose="02040503050406030204" pitchFamily="18" charset="0"/>
                            </a:rPr>
                            <m:t>𝐸𝑀𝑃𝐿𝑂𝑌𝐸𝐸</m:t>
                          </m:r>
                          <m:r>
                            <m:rPr>
                              <m:lit/>
                            </m:rPr>
                            <a:rPr lang="hu-HU" sz="18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800" i="1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  <m:d>
                        <m:dPr>
                          <m:ctrlPr>
                            <a:rPr lang="hu-H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800" i="1">
                              <a:latin typeface="Cambria Math" panose="02040503050406030204" pitchFamily="18" charset="0"/>
                            </a:rPr>
                            <m:t>𝑊𝑂𝑅𝐾𝑆</m:t>
                          </m:r>
                          <m:r>
                            <m:rPr>
                              <m:lit/>
                            </m:rPr>
                            <a:rPr lang="hu-HU" sz="18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800" i="1">
                              <a:latin typeface="Cambria Math" panose="02040503050406030204" pitchFamily="18" charset="0"/>
                            </a:rPr>
                            <m:t>𝑂𝑁</m:t>
                          </m:r>
                        </m:e>
                      </m:d>
                    </m:oMath>
                  </m:oMathPara>
                </a14:m>
                <a:endParaRPr lang="hu-HU" sz="1800" dirty="0"/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8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hu-HU" sz="1800" i="1">
                              <a:latin typeface="Cambria Math" panose="02040503050406030204" pitchFamily="18" charset="0"/>
                            </a:rPr>
                            <m:t>𝑃𝑅𝑂𝐽𝐸𝐶𝑇</m:t>
                          </m:r>
                          <m:r>
                            <m:rPr>
                              <m:lit/>
                            </m:rPr>
                            <a:rPr lang="hu-HU" sz="18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18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hu-HU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1800" i="1">
                              <a:latin typeface="Cambria Math" panose="02040503050406030204" pitchFamily="18" charset="0"/>
                            </a:rPr>
                            <m:t>𝑃𝑅𝑂𝐽𝐸𝐶𝑇</m:t>
                          </m:r>
                          <m:r>
                            <a:rPr lang="hu-HU" sz="1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hu-HU" sz="1800" i="1">
                              <a:latin typeface="Cambria Math" panose="02040503050406030204" pitchFamily="18" charset="0"/>
                            </a:rPr>
                            <m:t>𝑃𝑅𝑂𝐽𝐸𝐶𝑇</m:t>
                          </m:r>
                          <m:r>
                            <m:rPr>
                              <m:lit/>
                            </m:rPr>
                            <a:rPr lang="hu-HU" sz="18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8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hu-HU" sz="1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hu-HU" sz="1800" dirty="0"/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hu-H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hu-HU" sz="1800" i="1">
                                  <a:latin typeface="Cambria Math" panose="02040503050406030204" pitchFamily="18" charset="0"/>
                                </a:rPr>
                                <m:t>𝑃𝑁𝐴𝑀𝐸</m:t>
                              </m:r>
                              <m:r>
                                <a:rPr lang="hu-HU" sz="1800" i="1">
                                  <a:latin typeface="Cambria Math" panose="02040503050406030204" pitchFamily="18" charset="0"/>
                                </a:rPr>
                                <m:t>="</m:t>
                              </m:r>
                              <m:r>
                                <a:rPr lang="hu-HU" sz="1800" i="1">
                                  <a:latin typeface="Cambria Math" panose="02040503050406030204" pitchFamily="18" charset="0"/>
                                </a:rPr>
                                <m:t>𝐴𝑞𝑢𝑎𝑟𝑖𝑢𝑠</m:t>
                              </m:r>
                              <m:r>
                                <a:rPr lang="hu-HU" sz="1800" i="1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</m:sub>
                          </m:sSub>
                          <m:d>
                            <m:dPr>
                              <m:ctrlPr>
                                <a:rPr lang="hu-HU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800" i="1">
                                  <a:latin typeface="Cambria Math" panose="02040503050406030204" pitchFamily="18" charset="0"/>
                                </a:rPr>
                                <m:t>𝑃𝑅𝑂𝐽𝐸𝐶𝑇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Tartalom hely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21408"/>
                <a:ext cx="8001000" cy="4050792"/>
              </a:xfrm>
              <a:blipFill>
                <a:blip r:embed="rId2"/>
                <a:stretch>
                  <a:fillRect t="-2105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2014. </a:t>
            </a:r>
            <a:r>
              <a:rPr lang="en-US" altLang="en-US" dirty="0" err="1"/>
              <a:t>nov.</a:t>
            </a:r>
            <a:endParaRPr lang="hu-HU" alt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663E-D9EE-49F6-85EF-FB6DBC18B839}" type="slidenum">
              <a:rPr lang="hu-HU" altLang="en-US"/>
              <a:pPr/>
              <a:t>77</a:t>
            </a:fld>
            <a:endParaRPr lang="hu-HU" altLang="en-US"/>
          </a:p>
        </p:txBody>
      </p:sp>
      <p:sp>
        <p:nvSpPr>
          <p:cNvPr id="7" name="Ellipszis 6"/>
          <p:cNvSpPr/>
          <p:nvPr/>
        </p:nvSpPr>
        <p:spPr>
          <a:xfrm>
            <a:off x="4012169" y="6095239"/>
            <a:ext cx="14478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00" dirty="0">
                <a:latin typeface="Cambria" panose="02040503050406030204" pitchFamily="18" charset="0"/>
              </a:rPr>
              <a:t>EMPLOYEE</a:t>
            </a:r>
          </a:p>
        </p:txBody>
      </p:sp>
      <p:sp>
        <p:nvSpPr>
          <p:cNvPr id="8" name="Ellipszis 7"/>
          <p:cNvSpPr/>
          <p:nvPr/>
        </p:nvSpPr>
        <p:spPr>
          <a:xfrm>
            <a:off x="5785922" y="5083349"/>
            <a:ext cx="14478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00" dirty="0">
                <a:latin typeface="Cambria" panose="02040503050406030204" pitchFamily="18" charset="0"/>
              </a:rPr>
              <a:t>WORKS_ON</a:t>
            </a:r>
          </a:p>
        </p:txBody>
      </p:sp>
      <p:sp>
        <p:nvSpPr>
          <p:cNvPr id="9" name="Ellipszis 8"/>
          <p:cNvSpPr/>
          <p:nvPr/>
        </p:nvSpPr>
        <p:spPr>
          <a:xfrm>
            <a:off x="7489395" y="5084371"/>
            <a:ext cx="14478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00" dirty="0">
                <a:latin typeface="Cambria" panose="02040503050406030204" pitchFamily="18" charset="0"/>
              </a:rPr>
              <a:t>PROJECT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zövegdoboz 2"/>
              <p:cNvSpPr txBox="1"/>
              <p:nvPr/>
            </p:nvSpPr>
            <p:spPr>
              <a:xfrm>
                <a:off x="6167486" y="2044962"/>
                <a:ext cx="1033553" cy="299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𝐿𝐴𝑆𝑇</m:t>
                          </m:r>
                          <m:r>
                            <m:rPr>
                              <m:lit/>
                            </m:rPr>
                            <a:rPr lang="hu-HU" sz="13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𝑁𝐴𝑀𝐸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3" name="Szövegdoboz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486" y="2044962"/>
                <a:ext cx="1033553" cy="2991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églalap 3"/>
              <p:cNvSpPr/>
              <p:nvPr/>
            </p:nvSpPr>
            <p:spPr>
              <a:xfrm>
                <a:off x="4271499" y="4256233"/>
                <a:ext cx="2811795" cy="299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𝐸𝑀𝑃𝐿𝑂𝑌𝐸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m:rPr>
                              <m:lit/>
                            </m:rPr>
                            <a:rPr lang="hu-HU" sz="13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𝐸𝑀𝑃𝐿𝑂𝑌𝐸𝐸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𝐸𝑀𝑃𝐿𝑂𝑌𝐸𝐸</m:t>
                          </m:r>
                          <m:r>
                            <m:rPr>
                              <m:lit/>
                            </m:rPr>
                            <a:rPr lang="hu-HU" sz="13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4" name="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499" y="4256233"/>
                <a:ext cx="2811795" cy="2991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églalap 9"/>
              <p:cNvSpPr/>
              <p:nvPr/>
            </p:nvSpPr>
            <p:spPr>
              <a:xfrm>
                <a:off x="3801999" y="5175736"/>
                <a:ext cx="1868140" cy="299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𝐵𝐼𝑅𝑇𝐻</m:t>
                          </m:r>
                          <m:r>
                            <m:rPr>
                              <m:lit/>
                            </m:rPr>
                            <a:rPr lang="hu-HU" sz="13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𝐷𝐴𝑇𝐸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&gt;"1957.12.31"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0" name="Téglalap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999" y="5175736"/>
                <a:ext cx="1868140" cy="2991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églalap 10"/>
              <p:cNvSpPr/>
              <p:nvPr/>
            </p:nvSpPr>
            <p:spPr>
              <a:xfrm>
                <a:off x="7467811" y="4251874"/>
                <a:ext cx="1496179" cy="3078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𝑃𝑁𝐴𝑀𝐸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𝐴𝑞𝑢𝑎𝑟𝑖𝑢𝑠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"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1" name="Téglalap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811" y="4251874"/>
                <a:ext cx="1496179" cy="307841"/>
              </a:xfrm>
              <a:prstGeom prst="rect">
                <a:avLst/>
              </a:prstGeom>
              <a:blipFill rotWithShape="0">
                <a:blip r:embed="rId7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églalap 11"/>
              <p:cNvSpPr/>
              <p:nvPr/>
            </p:nvSpPr>
            <p:spPr>
              <a:xfrm>
                <a:off x="5430683" y="3175558"/>
                <a:ext cx="2507160" cy="3063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𝑃𝑅𝑂𝐽𝐸𝐶𝑇</m:t>
                          </m:r>
                          <m:r>
                            <m:rPr>
                              <m:lit/>
                            </m:rPr>
                            <a:rPr lang="hu-HU" sz="13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𝑃𝑅𝑂𝐽𝐸𝐶𝑇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𝑃𝑅𝑂𝐽𝐸𝐶𝑇</m:t>
                          </m:r>
                          <m:r>
                            <m:rPr>
                              <m:lit/>
                            </m:rPr>
                            <a:rPr lang="hu-HU" sz="13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2" name="Téglalap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683" y="3175558"/>
                <a:ext cx="2507160" cy="306366"/>
              </a:xfrm>
              <a:prstGeom prst="rect">
                <a:avLst/>
              </a:prstGeom>
              <a:blipFill rotWithShape="0"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Egyenes összekötő 13"/>
          <p:cNvCxnSpPr>
            <a:stCxn id="7" idx="0"/>
            <a:endCxn id="10" idx="2"/>
          </p:cNvCxnSpPr>
          <p:nvPr/>
        </p:nvCxnSpPr>
        <p:spPr>
          <a:xfrm flipV="1">
            <a:off x="4736069" y="5474857"/>
            <a:ext cx="0" cy="620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0" idx="0"/>
            <a:endCxn id="4" idx="2"/>
          </p:cNvCxnSpPr>
          <p:nvPr/>
        </p:nvCxnSpPr>
        <p:spPr>
          <a:xfrm flipV="1">
            <a:off x="4736069" y="4555354"/>
            <a:ext cx="941328" cy="620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8" idx="0"/>
            <a:endCxn id="4" idx="2"/>
          </p:cNvCxnSpPr>
          <p:nvPr/>
        </p:nvCxnSpPr>
        <p:spPr>
          <a:xfrm flipH="1" flipV="1">
            <a:off x="5677397" y="4555354"/>
            <a:ext cx="832425" cy="527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4" idx="0"/>
            <a:endCxn id="12" idx="2"/>
          </p:cNvCxnSpPr>
          <p:nvPr/>
        </p:nvCxnSpPr>
        <p:spPr>
          <a:xfrm flipV="1">
            <a:off x="5677397" y="3481924"/>
            <a:ext cx="1006866" cy="774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/>
          <p:cNvCxnSpPr>
            <a:stCxn id="11" idx="0"/>
            <a:endCxn id="12" idx="2"/>
          </p:cNvCxnSpPr>
          <p:nvPr/>
        </p:nvCxnSpPr>
        <p:spPr>
          <a:xfrm flipH="1" flipV="1">
            <a:off x="6684263" y="3481924"/>
            <a:ext cx="1531638" cy="769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/>
          <p:cNvCxnSpPr>
            <a:stCxn id="11" idx="2"/>
            <a:endCxn id="9" idx="0"/>
          </p:cNvCxnSpPr>
          <p:nvPr/>
        </p:nvCxnSpPr>
        <p:spPr>
          <a:xfrm flipH="1">
            <a:off x="8213295" y="4559715"/>
            <a:ext cx="2606" cy="524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/>
          <p:cNvCxnSpPr>
            <a:stCxn id="12" idx="0"/>
            <a:endCxn id="3" idx="2"/>
          </p:cNvCxnSpPr>
          <p:nvPr/>
        </p:nvCxnSpPr>
        <p:spPr>
          <a:xfrm flipV="1">
            <a:off x="6684263" y="2344083"/>
            <a:ext cx="0" cy="83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ím 1">
            <a:extLst>
              <a:ext uri="{FF2B5EF4-FFF2-40B4-BE49-F238E27FC236}">
                <a16:creationId xmlns:a16="http://schemas.microsoft.com/office/drawing/2014/main" id="{A59A5FD6-A1E4-4204-8D86-C04FACCC8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8277606" cy="1609344"/>
          </a:xfrm>
        </p:spPr>
        <p:txBody>
          <a:bodyPr>
            <a:normAutofit/>
          </a:bodyPr>
          <a:lstStyle/>
          <a:p>
            <a:r>
              <a:rPr lang="hu-HU" dirty="0"/>
              <a:t>CHOOSING THE EXECUTION PLAN:</a:t>
            </a:r>
            <a:br>
              <a:rPr lang="hu-HU" dirty="0"/>
            </a:br>
            <a:r>
              <a:rPr lang="hu-HU" dirty="0" err="1"/>
              <a:t>heuristic</a:t>
            </a:r>
            <a:r>
              <a:rPr lang="en-US" dirty="0"/>
              <a:t>, </a:t>
            </a:r>
            <a:r>
              <a:rPr lang="hu-HU" dirty="0" err="1"/>
              <a:t>rule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optimization</a:t>
            </a: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pPr marL="377190" indent="-342900"/>
            <a:r>
              <a:rPr lang="hu-HU" dirty="0" err="1"/>
              <a:t>Goal</a:t>
            </a:r>
            <a:r>
              <a:rPr lang="hu-HU" dirty="0"/>
              <a:t>: </a:t>
            </a:r>
            <a:r>
              <a:rPr lang="hu-HU" dirty="0" err="1"/>
              <a:t>choosing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quickest</a:t>
            </a:r>
            <a:r>
              <a:rPr lang="hu-HU" dirty="0"/>
              <a:t> </a:t>
            </a:r>
            <a:r>
              <a:rPr lang="hu-HU" dirty="0" err="1"/>
              <a:t>equivalent</a:t>
            </a:r>
            <a:endParaRPr lang="hu-HU" dirty="0"/>
          </a:p>
          <a:p>
            <a:pPr marL="377190" indent="-342900"/>
            <a:r>
              <a:rPr lang="hu-HU" dirty="0" err="1"/>
              <a:t>Step</a:t>
            </a:r>
            <a:r>
              <a:rPr lang="hu-HU" dirty="0"/>
              <a:t> 1: </a:t>
            </a:r>
            <a:r>
              <a:rPr lang="hu-HU" dirty="0" err="1"/>
              <a:t>canonical</a:t>
            </a:r>
            <a:r>
              <a:rPr lang="hu-HU" dirty="0"/>
              <a:t> </a:t>
            </a:r>
            <a:r>
              <a:rPr lang="hu-HU" dirty="0" err="1"/>
              <a:t>format</a:t>
            </a:r>
            <a:r>
              <a:rPr lang="hu-HU" dirty="0"/>
              <a:t> (</a:t>
            </a:r>
            <a:r>
              <a:rPr lang="hu-HU" dirty="0" err="1"/>
              <a:t>Cartesian</a:t>
            </a:r>
            <a:r>
              <a:rPr lang="hu-HU" dirty="0"/>
              <a:t>, </a:t>
            </a:r>
            <a:r>
              <a:rPr lang="hu-HU" dirty="0" err="1"/>
              <a:t>selection</a:t>
            </a:r>
            <a:r>
              <a:rPr lang="hu-HU" dirty="0"/>
              <a:t>, projection)</a:t>
            </a:r>
          </a:p>
          <a:p>
            <a:endParaRPr lang="en-US" dirty="0"/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B844-3546-4D4B-95C8-1B38CE9045C4}" type="slidenum">
              <a:rPr lang="hu-HU" altLang="en-US"/>
              <a:pPr/>
              <a:t>78</a:t>
            </a:fld>
            <a:endParaRPr lang="hu-HU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églalap 6"/>
              <p:cNvSpPr/>
              <p:nvPr/>
            </p:nvSpPr>
            <p:spPr>
              <a:xfrm>
                <a:off x="655401" y="3730986"/>
                <a:ext cx="8409545" cy="3078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𝑃𝑁𝐴𝑀</m:t>
                          </m:r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 = "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𝐴𝑞𝑢𝑎𝑟𝑖𝑢𝑠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" ∧ </m:t>
                          </m:r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𝑃𝑅𝑂𝐽𝐸𝐶𝑇</m:t>
                          </m:r>
                          <m:r>
                            <m:rPr>
                              <m:lit/>
                            </m:rP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𝑃𝑅𝑂𝐽𝐸𝐶𝑇</m:t>
                          </m:r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𝑃𝑅𝑂𝐽𝐸𝐶𝑇</m:t>
                          </m:r>
                          <m:r>
                            <m:rPr>
                              <m:lit/>
                            </m:rP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 ∧ </m:t>
                          </m:r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𝐸𝑀𝑃𝐿𝑂𝑌𝐸𝐸</m:t>
                          </m:r>
                          <m:r>
                            <m:rPr>
                              <m:lit/>
                            </m:rP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𝐸𝑀𝑃𝐿𝑂𝑌𝐸𝐸</m:t>
                          </m:r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𝐸𝑀𝑃𝐿𝑂𝑌𝐸𝐸</m:t>
                          </m:r>
                          <m:r>
                            <m:rPr>
                              <m:lit/>
                            </m:rP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 ∧ </m:t>
                          </m:r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𝐵𝐼𝑅𝑇𝐻</m:t>
                          </m:r>
                          <m:r>
                            <m:rPr>
                              <m:lit/>
                            </m:rP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𝐷𝐴𝑇𝐸</m:t>
                          </m:r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 &gt; "1957.12.31" 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7" name="Téglalap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01" y="3730986"/>
                <a:ext cx="8409545" cy="307841"/>
              </a:xfrm>
              <a:prstGeom prst="rect">
                <a:avLst/>
              </a:prstGeom>
              <a:blipFill>
                <a:blip r:embed="rId3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>
              <a:xfrm>
                <a:off x="4343396" y="2913585"/>
                <a:ext cx="1033553" cy="299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𝐿𝐴𝑆𝑇</m:t>
                          </m:r>
                          <m:r>
                            <m:rPr>
                              <m:lit/>
                            </m:rPr>
                            <a:rPr lang="hu-HU" sz="13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𝑁𝐴𝑀𝐸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96" y="2913585"/>
                <a:ext cx="1033553" cy="299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zis 8"/>
          <p:cNvSpPr/>
          <p:nvPr/>
        </p:nvSpPr>
        <p:spPr>
          <a:xfrm>
            <a:off x="1752930" y="6032031"/>
            <a:ext cx="14478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00" dirty="0">
                <a:latin typeface="Cambria" panose="02040503050406030204" pitchFamily="18" charset="0"/>
              </a:rPr>
              <a:t>EMPLOYEE</a:t>
            </a:r>
          </a:p>
        </p:txBody>
      </p:sp>
      <p:sp>
        <p:nvSpPr>
          <p:cNvPr id="10" name="Ellipszis 9"/>
          <p:cNvSpPr/>
          <p:nvPr/>
        </p:nvSpPr>
        <p:spPr>
          <a:xfrm>
            <a:off x="3383743" y="6048357"/>
            <a:ext cx="14478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00" dirty="0">
                <a:latin typeface="Cambria" panose="02040503050406030204" pitchFamily="18" charset="0"/>
              </a:rPr>
              <a:t>WORKS_ON</a:t>
            </a:r>
          </a:p>
        </p:txBody>
      </p:sp>
      <p:sp>
        <p:nvSpPr>
          <p:cNvPr id="11" name="Ellipszis 10"/>
          <p:cNvSpPr/>
          <p:nvPr/>
        </p:nvSpPr>
        <p:spPr>
          <a:xfrm>
            <a:off x="5405196" y="5071357"/>
            <a:ext cx="14478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00" dirty="0">
                <a:latin typeface="Cambria" panose="02040503050406030204" pitchFamily="18" charset="0"/>
              </a:rPr>
              <a:t>PROJECT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églalap 12"/>
              <p:cNvSpPr/>
              <p:nvPr/>
            </p:nvSpPr>
            <p:spPr>
              <a:xfrm>
                <a:off x="3182630" y="5191863"/>
                <a:ext cx="344966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3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3" name="Téglalap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630" y="5191863"/>
                <a:ext cx="344966" cy="2923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Egyenes összekötő 14"/>
          <p:cNvCxnSpPr>
            <a:stCxn id="9" idx="0"/>
            <a:endCxn id="13" idx="2"/>
          </p:cNvCxnSpPr>
          <p:nvPr/>
        </p:nvCxnSpPr>
        <p:spPr>
          <a:xfrm flipV="1">
            <a:off x="2476830" y="5484251"/>
            <a:ext cx="878283" cy="547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cxnSpLocks/>
            <a:stCxn id="7" idx="0"/>
            <a:endCxn id="8" idx="2"/>
          </p:cNvCxnSpPr>
          <p:nvPr/>
        </p:nvCxnSpPr>
        <p:spPr>
          <a:xfrm flipH="1" flipV="1">
            <a:off x="4860173" y="3212706"/>
            <a:ext cx="1" cy="518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cxnSpLocks/>
            <a:stCxn id="23" idx="2"/>
            <a:endCxn id="11" idx="0"/>
          </p:cNvCxnSpPr>
          <p:nvPr/>
        </p:nvCxnSpPr>
        <p:spPr>
          <a:xfrm>
            <a:off x="4860174" y="4733698"/>
            <a:ext cx="1268922" cy="337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églalap 22"/>
              <p:cNvSpPr/>
              <p:nvPr/>
            </p:nvSpPr>
            <p:spPr>
              <a:xfrm>
                <a:off x="4687691" y="4441310"/>
                <a:ext cx="344966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3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23" name="Téglalap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91" y="4441310"/>
                <a:ext cx="344966" cy="2923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Egyenes összekötő 26"/>
          <p:cNvCxnSpPr>
            <a:stCxn id="10" idx="0"/>
            <a:endCxn id="13" idx="2"/>
          </p:cNvCxnSpPr>
          <p:nvPr/>
        </p:nvCxnSpPr>
        <p:spPr>
          <a:xfrm flipH="1" flipV="1">
            <a:off x="3355113" y="5484251"/>
            <a:ext cx="752530" cy="564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gyenes összekötő 32"/>
          <p:cNvCxnSpPr>
            <a:stCxn id="23" idx="2"/>
            <a:endCxn id="13" idx="0"/>
          </p:cNvCxnSpPr>
          <p:nvPr/>
        </p:nvCxnSpPr>
        <p:spPr>
          <a:xfrm flipH="1">
            <a:off x="3355113" y="4733698"/>
            <a:ext cx="1505061" cy="458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gyenes összekötő 38"/>
          <p:cNvCxnSpPr>
            <a:cxnSpLocks/>
            <a:stCxn id="23" idx="0"/>
            <a:endCxn id="7" idx="2"/>
          </p:cNvCxnSpPr>
          <p:nvPr/>
        </p:nvCxnSpPr>
        <p:spPr>
          <a:xfrm flipV="1">
            <a:off x="4860174" y="4038827"/>
            <a:ext cx="0" cy="402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ím 1">
            <a:extLst>
              <a:ext uri="{FF2B5EF4-FFF2-40B4-BE49-F238E27FC236}">
                <a16:creationId xmlns:a16="http://schemas.microsoft.com/office/drawing/2014/main" id="{421E5039-BF37-4D02-9298-3DAEDA71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48571"/>
            <a:ext cx="8277606" cy="1609344"/>
          </a:xfrm>
        </p:spPr>
        <p:txBody>
          <a:bodyPr>
            <a:normAutofit/>
          </a:bodyPr>
          <a:lstStyle/>
          <a:p>
            <a:r>
              <a:rPr lang="hu-HU" dirty="0"/>
              <a:t>CHOOSING THE EXECUTION PLAN:</a:t>
            </a:r>
            <a:br>
              <a:rPr lang="hu-HU" dirty="0"/>
            </a:br>
            <a:r>
              <a:rPr lang="hu-HU" dirty="0" err="1"/>
              <a:t>heuristic</a:t>
            </a:r>
            <a:r>
              <a:rPr lang="en-US" dirty="0"/>
              <a:t>, </a:t>
            </a:r>
            <a:r>
              <a:rPr lang="hu-HU" dirty="0" err="1"/>
              <a:t>rule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optimization</a:t>
            </a:r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1DFD-E83D-4792-B64B-733C4D5A1E5F}" type="slidenum">
              <a:rPr lang="hu-HU" altLang="en-US"/>
              <a:pPr/>
              <a:t>79</a:t>
            </a:fld>
            <a:endParaRPr lang="hu-HU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églalap 14"/>
              <p:cNvSpPr/>
              <p:nvPr/>
            </p:nvSpPr>
            <p:spPr>
              <a:xfrm>
                <a:off x="4611369" y="3072216"/>
                <a:ext cx="344966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3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5" name="Téglalap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369" y="3072216"/>
                <a:ext cx="344966" cy="2923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zis 18"/>
          <p:cNvSpPr/>
          <p:nvPr/>
        </p:nvSpPr>
        <p:spPr>
          <a:xfrm>
            <a:off x="2093573" y="6068126"/>
            <a:ext cx="14478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00" dirty="0">
                <a:latin typeface="Cambria" panose="02040503050406030204" pitchFamily="18" charset="0"/>
              </a:rPr>
              <a:t>EMPLOYEE</a:t>
            </a:r>
          </a:p>
        </p:txBody>
      </p:sp>
      <p:sp>
        <p:nvSpPr>
          <p:cNvPr id="20" name="Ellipszis 19"/>
          <p:cNvSpPr/>
          <p:nvPr/>
        </p:nvSpPr>
        <p:spPr>
          <a:xfrm>
            <a:off x="3864603" y="5284917"/>
            <a:ext cx="14478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00" dirty="0">
                <a:latin typeface="Cambria" panose="02040503050406030204" pitchFamily="18" charset="0"/>
              </a:rPr>
              <a:t>WORKS_ON</a:t>
            </a:r>
          </a:p>
        </p:txBody>
      </p:sp>
      <p:sp>
        <p:nvSpPr>
          <p:cNvPr id="21" name="Ellipszis 20"/>
          <p:cNvSpPr/>
          <p:nvPr/>
        </p:nvSpPr>
        <p:spPr>
          <a:xfrm>
            <a:off x="5541804" y="4590519"/>
            <a:ext cx="14478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00" dirty="0">
                <a:latin typeface="Cambria" panose="02040503050406030204" pitchFamily="18" charset="0"/>
              </a:rPr>
              <a:t>PROJECT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zövegdoboz 21"/>
              <p:cNvSpPr txBox="1"/>
              <p:nvPr/>
            </p:nvSpPr>
            <p:spPr>
              <a:xfrm>
                <a:off x="4268139" y="1752600"/>
                <a:ext cx="1033553" cy="299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𝐿𝐴𝑆𝑇</m:t>
                          </m:r>
                          <m:r>
                            <m:rPr>
                              <m:lit/>
                            </m:rPr>
                            <a:rPr lang="hu-HU" sz="13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𝑁𝐴𝑀𝐸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22" name="Szövegdoboz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39" y="1752600"/>
                <a:ext cx="1033553" cy="2991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églalap 22"/>
              <p:cNvSpPr/>
              <p:nvPr/>
            </p:nvSpPr>
            <p:spPr>
              <a:xfrm>
                <a:off x="2266316" y="3821815"/>
                <a:ext cx="2760307" cy="299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𝐸𝑀𝑃𝐿𝑂𝑌𝐸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m:rPr>
                              <m:lit/>
                            </m:rPr>
                            <a:rPr lang="hu-HU" sz="13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𝐸𝑀𝑃𝐿𝑂𝑌𝐸𝐸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𝐸𝑀𝑃𝐿𝑂𝑌𝐸𝐸</m:t>
                          </m:r>
                          <m:r>
                            <m:rPr>
                              <m:lit/>
                            </m:rPr>
                            <a:rPr lang="hu-HU" sz="13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23" name="Téglalap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316" y="3821815"/>
                <a:ext cx="2760307" cy="2991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églalap 23"/>
              <p:cNvSpPr/>
              <p:nvPr/>
            </p:nvSpPr>
            <p:spPr>
              <a:xfrm>
                <a:off x="1880680" y="5377304"/>
                <a:ext cx="1868140" cy="299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𝐵𝐼𝑅𝑇𝐻</m:t>
                          </m:r>
                          <m:r>
                            <m:rPr>
                              <m:lit/>
                            </m:rPr>
                            <a:rPr lang="hu-HU" sz="13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𝐷𝐴𝑇𝐸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&gt;"1957.12.31"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24" name="Téglalap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680" y="5377304"/>
                <a:ext cx="1868140" cy="2991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églalap 24"/>
              <p:cNvSpPr/>
              <p:nvPr/>
            </p:nvSpPr>
            <p:spPr>
              <a:xfrm>
                <a:off x="5517615" y="3821815"/>
                <a:ext cx="1496179" cy="3078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𝑃𝑁𝐴𝑀𝐸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𝐴𝑞𝑢𝑎𝑟𝑖𝑢𝑠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"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25" name="Téglalap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615" y="3821815"/>
                <a:ext cx="1496179" cy="307841"/>
              </a:xfrm>
              <a:prstGeom prst="rect">
                <a:avLst/>
              </a:prstGeom>
              <a:blipFill rotWithShape="0"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églalap 25"/>
              <p:cNvSpPr/>
              <p:nvPr/>
            </p:nvSpPr>
            <p:spPr>
              <a:xfrm>
                <a:off x="3556016" y="2407884"/>
                <a:ext cx="2455672" cy="3063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𝑃𝑅𝑂𝐽𝐸𝐶𝑇</m:t>
                          </m:r>
                          <m:r>
                            <m:rPr>
                              <m:lit/>
                            </m:rPr>
                            <a:rPr lang="hu-HU" sz="13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𝑃𝑅𝑂𝐽𝐸𝐶𝑇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𝑃𝑅𝑂𝐽𝐸𝐶𝑇</m:t>
                          </m:r>
                          <m:r>
                            <m:rPr>
                              <m:lit/>
                            </m:rPr>
                            <a:rPr lang="hu-HU" sz="13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26" name="Téglalap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16" y="2407884"/>
                <a:ext cx="2455672" cy="306366"/>
              </a:xfrm>
              <a:prstGeom prst="rect">
                <a:avLst/>
              </a:prstGeom>
              <a:blipFill rotWithShape="0"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Egyenes összekötő 26"/>
          <p:cNvCxnSpPr>
            <a:stCxn id="19" idx="0"/>
            <a:endCxn id="24" idx="2"/>
          </p:cNvCxnSpPr>
          <p:nvPr/>
        </p:nvCxnSpPr>
        <p:spPr>
          <a:xfrm flipH="1" flipV="1">
            <a:off x="2814750" y="5676425"/>
            <a:ext cx="2723" cy="39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gyenes összekötő 27"/>
          <p:cNvCxnSpPr>
            <a:stCxn id="24" idx="0"/>
            <a:endCxn id="43" idx="2"/>
          </p:cNvCxnSpPr>
          <p:nvPr/>
        </p:nvCxnSpPr>
        <p:spPr>
          <a:xfrm flipV="1">
            <a:off x="2814750" y="4937795"/>
            <a:ext cx="831719" cy="439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/>
          <p:cNvCxnSpPr>
            <a:stCxn id="20" idx="0"/>
            <a:endCxn id="43" idx="2"/>
          </p:cNvCxnSpPr>
          <p:nvPr/>
        </p:nvCxnSpPr>
        <p:spPr>
          <a:xfrm flipH="1" flipV="1">
            <a:off x="3646469" y="4937795"/>
            <a:ext cx="942034" cy="347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23" idx="0"/>
            <a:endCxn id="15" idx="2"/>
          </p:cNvCxnSpPr>
          <p:nvPr/>
        </p:nvCxnSpPr>
        <p:spPr>
          <a:xfrm flipV="1">
            <a:off x="3646470" y="3364604"/>
            <a:ext cx="1137382" cy="457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/>
          <p:cNvCxnSpPr>
            <a:stCxn id="25" idx="0"/>
            <a:endCxn id="15" idx="2"/>
          </p:cNvCxnSpPr>
          <p:nvPr/>
        </p:nvCxnSpPr>
        <p:spPr>
          <a:xfrm flipH="1" flipV="1">
            <a:off x="4783852" y="3364604"/>
            <a:ext cx="1481853" cy="457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25" idx="2"/>
            <a:endCxn id="21" idx="0"/>
          </p:cNvCxnSpPr>
          <p:nvPr/>
        </p:nvCxnSpPr>
        <p:spPr>
          <a:xfrm flipH="1">
            <a:off x="6265704" y="4129656"/>
            <a:ext cx="1" cy="460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/>
          <p:cNvCxnSpPr>
            <a:stCxn id="26" idx="0"/>
            <a:endCxn id="22" idx="2"/>
          </p:cNvCxnSpPr>
          <p:nvPr/>
        </p:nvCxnSpPr>
        <p:spPr>
          <a:xfrm flipV="1">
            <a:off x="4783852" y="2051721"/>
            <a:ext cx="1064" cy="356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39"/>
          <p:cNvCxnSpPr>
            <a:stCxn id="15" idx="0"/>
            <a:endCxn id="26" idx="2"/>
          </p:cNvCxnSpPr>
          <p:nvPr/>
        </p:nvCxnSpPr>
        <p:spPr>
          <a:xfrm flipV="1">
            <a:off x="4783852" y="2714250"/>
            <a:ext cx="0" cy="357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églalap 42"/>
              <p:cNvSpPr/>
              <p:nvPr/>
            </p:nvSpPr>
            <p:spPr>
              <a:xfrm>
                <a:off x="3473986" y="4645407"/>
                <a:ext cx="344966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3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43" name="Téglalap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986" y="4645407"/>
                <a:ext cx="344966" cy="29238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Egyenes összekötő 45"/>
          <p:cNvCxnSpPr>
            <a:stCxn id="23" idx="2"/>
            <a:endCxn id="43" idx="0"/>
          </p:cNvCxnSpPr>
          <p:nvPr/>
        </p:nvCxnSpPr>
        <p:spPr>
          <a:xfrm flipH="1">
            <a:off x="3646469" y="4120936"/>
            <a:ext cx="1" cy="524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ím 1">
            <a:extLst>
              <a:ext uri="{FF2B5EF4-FFF2-40B4-BE49-F238E27FC236}">
                <a16:creationId xmlns:a16="http://schemas.microsoft.com/office/drawing/2014/main" id="{DB754312-4774-4FE6-ABBB-06C4F713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188"/>
            <a:ext cx="7772400" cy="1609725"/>
          </a:xfrm>
        </p:spPr>
        <p:txBody>
          <a:bodyPr>
            <a:normAutofit/>
          </a:bodyPr>
          <a:lstStyle/>
          <a:p>
            <a:r>
              <a:rPr lang="hu-HU" dirty="0"/>
              <a:t>CHOOSING THE EXECUTION PLAN:</a:t>
            </a:r>
            <a:br>
              <a:rPr lang="hu-HU" dirty="0"/>
            </a:br>
            <a:r>
              <a:rPr lang="hu-HU" dirty="0" err="1"/>
              <a:t>heuristic</a:t>
            </a:r>
            <a:r>
              <a:rPr lang="en-US" dirty="0"/>
              <a:t>, </a:t>
            </a:r>
            <a:r>
              <a:rPr lang="hu-HU" dirty="0" err="1"/>
              <a:t>rule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optimization</a:t>
            </a:r>
            <a:endParaRPr lang="en-US" dirty="0"/>
          </a:p>
        </p:txBody>
      </p:sp>
      <p:sp>
        <p:nvSpPr>
          <p:cNvPr id="36" name="Tartalom helye 1">
            <a:extLst>
              <a:ext uri="{FF2B5EF4-FFF2-40B4-BE49-F238E27FC236}">
                <a16:creationId xmlns:a16="http://schemas.microsoft.com/office/drawing/2014/main" id="{CAAAED8E-E62B-46D9-9690-046E241BF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pPr marL="377190" indent="-342900"/>
            <a:r>
              <a:rPr lang="hu-HU" dirty="0" err="1"/>
              <a:t>Step</a:t>
            </a:r>
            <a:r>
              <a:rPr lang="hu-HU" dirty="0"/>
              <a:t> 2: </a:t>
            </a:r>
            <a:r>
              <a:rPr lang="hu-HU" dirty="0" err="1"/>
              <a:t>sinking</a:t>
            </a:r>
            <a:r>
              <a:rPr lang="hu-HU" dirty="0"/>
              <a:t> </a:t>
            </a:r>
            <a:r>
              <a:rPr lang="hu-HU" dirty="0" err="1"/>
              <a:t>selections</a:t>
            </a:r>
            <a:endParaRPr lang="hu-HU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Catalog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relations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artalom helye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hu-HU" b="1" i="1" dirty="0" smtClean="0">
                        <a:latin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hu-HU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hu-HU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dirty="0"/>
                  <a:t>:  </a:t>
                </a:r>
                <a:r>
                  <a:rPr lang="hu-HU" dirty="0" err="1"/>
                  <a:t>how</a:t>
                </a:r>
                <a:r>
                  <a:rPr lang="hu-HU" dirty="0"/>
                  <a:t> </a:t>
                </a:r>
                <a:r>
                  <a:rPr lang="hu-HU" dirty="0" err="1"/>
                  <a:t>many</a:t>
                </a:r>
                <a:r>
                  <a:rPr lang="hu-HU" dirty="0"/>
                  <a:t> </a:t>
                </a:r>
                <a:r>
                  <a:rPr lang="hu-HU" dirty="0" err="1"/>
                  <a:t>different</a:t>
                </a:r>
                <a:r>
                  <a:rPr lang="hu-HU" dirty="0"/>
                  <a:t> </a:t>
                </a:r>
                <a:r>
                  <a:rPr lang="hu-HU" b="1" dirty="0" err="1"/>
                  <a:t>v</a:t>
                </a:r>
                <a:r>
                  <a:rPr lang="hu-HU" dirty="0" err="1"/>
                  <a:t>alues</a:t>
                </a:r>
                <a:r>
                  <a:rPr lang="hu-HU" dirty="0"/>
                  <a:t> </a:t>
                </a:r>
                <a:r>
                  <a:rPr lang="hu-HU" dirty="0" err="1"/>
                  <a:t>attribute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hu-HU" dirty="0"/>
                  <a:t>has in </a:t>
                </a:r>
                <a:r>
                  <a:rPr lang="hu-HU" dirty="0" err="1"/>
                  <a:t>relation</a:t>
                </a:r>
                <a:r>
                  <a:rPr lang="hu-HU" dirty="0"/>
                  <a:t> </a:t>
                </a:r>
                <a:r>
                  <a:rPr lang="en-US" dirty="0"/>
                  <a:t>r (</a:t>
                </a:r>
                <a:r>
                  <a:rPr lang="hu-HU" dirty="0" err="1"/>
                  <a:t>cardinality</a:t>
                </a:r>
                <a:r>
                  <a:rPr lang="en-US" dirty="0"/>
                  <a:t>)</a:t>
                </a:r>
                <a:r>
                  <a:rPr lang="hu-HU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hu-HU" sz="2000" b="0" dirty="0"/>
              </a:p>
              <a:p>
                <a:pPr lvl="1"/>
                <a:r>
                  <a:rPr lang="hu-HU" sz="2000" dirty="0" err="1"/>
                  <a:t>If</a:t>
                </a:r>
                <a:r>
                  <a:rPr lang="hu-HU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</a:t>
                </a:r>
                <a:r>
                  <a:rPr lang="hu-HU" sz="2000" dirty="0"/>
                  <a:t>is a </a:t>
                </a:r>
                <a:r>
                  <a:rPr lang="hu-HU" sz="2000" dirty="0" err="1"/>
                  <a:t>key</a:t>
                </a:r>
                <a:r>
                  <a:rPr lang="en-US" sz="2000" dirty="0"/>
                  <a:t>, </a:t>
                </a:r>
                <a:r>
                  <a:rPr lang="hu-HU" sz="2000" dirty="0" err="1"/>
                  <a:t>then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𝑺𝑪</m:t>
                    </m:r>
                    <m:d>
                      <m:d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dirty="0"/>
                  <a:t>: (</a:t>
                </a:r>
                <a:r>
                  <a:rPr lang="en-US" b="1" dirty="0"/>
                  <a:t>S</a:t>
                </a:r>
                <a:r>
                  <a:rPr lang="en-US" dirty="0"/>
                  <a:t>election </a:t>
                </a:r>
                <a:r>
                  <a:rPr lang="en-US" b="1" dirty="0"/>
                  <a:t>C</a:t>
                </a:r>
                <a:r>
                  <a:rPr lang="en-US" dirty="0"/>
                  <a:t>ardinality) </a:t>
                </a:r>
                <a:r>
                  <a:rPr lang="hu-HU" dirty="0" err="1"/>
                  <a:t>average</a:t>
                </a:r>
                <a:r>
                  <a:rPr lang="hu-HU" dirty="0"/>
                  <a:t> </a:t>
                </a:r>
                <a:r>
                  <a:rPr lang="hu-HU" dirty="0" err="1"/>
                  <a:t>number</a:t>
                </a:r>
                <a:r>
                  <a:rPr lang="hu-HU" dirty="0"/>
                  <a:t> of </a:t>
                </a:r>
                <a:r>
                  <a:rPr lang="hu-HU" dirty="0" err="1"/>
                  <a:t>records</a:t>
                </a:r>
                <a:r>
                  <a:rPr lang="hu-HU" dirty="0"/>
                  <a:t> </a:t>
                </a:r>
                <a:r>
                  <a:rPr lang="hu-HU" dirty="0" err="1"/>
                  <a:t>that</a:t>
                </a:r>
                <a:r>
                  <a:rPr lang="hu-HU" dirty="0"/>
                  <a:t> </a:t>
                </a:r>
                <a:r>
                  <a:rPr lang="hu-HU" dirty="0" err="1"/>
                  <a:t>satisfy</a:t>
                </a:r>
                <a:r>
                  <a:rPr lang="hu-HU" dirty="0"/>
                  <a:t> a</a:t>
                </a:r>
                <a:r>
                  <a:rPr lang="en-US" dirty="0"/>
                  <a:t>n equality-based</a:t>
                </a:r>
                <a:r>
                  <a:rPr lang="hu-HU" dirty="0"/>
                  <a:t> </a:t>
                </a:r>
                <a:r>
                  <a:rPr lang="hu-HU" dirty="0" err="1"/>
                  <a:t>selection</a:t>
                </a:r>
                <a:r>
                  <a:rPr lang="hu-HU" dirty="0"/>
                  <a:t> </a:t>
                </a:r>
                <a:r>
                  <a:rPr lang="hu-HU" dirty="0" err="1"/>
                  <a:t>condition</a:t>
                </a:r>
                <a:r>
                  <a:rPr lang="en-US" dirty="0"/>
                  <a:t> (like A=c, where c is a constant)</a:t>
                </a:r>
                <a:r>
                  <a:rPr lang="hu-HU" dirty="0"/>
                  <a:t>.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hu-HU" sz="2000" dirty="0" err="1"/>
                  <a:t>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</a:t>
                </a:r>
                <a:r>
                  <a:rPr lang="hu-HU" sz="2000" dirty="0"/>
                  <a:t>is a </a:t>
                </a:r>
                <a:r>
                  <a:rPr lang="hu-HU" sz="2000" dirty="0" err="1"/>
                  <a:t>key</a:t>
                </a:r>
                <a:r>
                  <a:rPr lang="en-US" sz="2000" dirty="0"/>
                  <a:t>, </a:t>
                </a:r>
                <a:r>
                  <a:rPr lang="hu-HU" sz="2000" dirty="0" err="1"/>
                  <a:t>then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𝑆𝐶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hu-HU" sz="2000" b="0" dirty="0"/>
              </a:p>
              <a:p>
                <a:pPr lvl="1"/>
                <a:r>
                  <a:rPr lang="hu-HU" sz="2000" dirty="0"/>
                  <a:t>In </a:t>
                </a:r>
                <a:r>
                  <a:rPr lang="hu-HU" sz="2000" dirty="0" err="1"/>
                  <a:t>general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𝑆𝐶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den>
                    </m:f>
                  </m:oMath>
                </a14:m>
                <a:endParaRPr lang="hu-HU" sz="2000" dirty="0"/>
              </a:p>
              <a:p>
                <a:r>
                  <a:rPr lang="hu-HU" dirty="0" err="1"/>
                  <a:t>If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records</a:t>
                </a:r>
                <a:r>
                  <a:rPr lang="hu-HU" dirty="0"/>
                  <a:t> of a </a:t>
                </a:r>
                <a:r>
                  <a:rPr lang="hu-HU" dirty="0" err="1"/>
                  <a:t>relation</a:t>
                </a:r>
                <a:r>
                  <a:rPr lang="hu-HU" dirty="0"/>
                  <a:t> </a:t>
                </a:r>
                <a:r>
                  <a:rPr lang="hu-HU" dirty="0" err="1"/>
                  <a:t>are</a:t>
                </a:r>
                <a:r>
                  <a:rPr lang="hu-HU" dirty="0"/>
                  <a:t> </a:t>
                </a:r>
                <a:r>
                  <a:rPr lang="hu-HU" dirty="0" err="1"/>
                  <a:t>physically</a:t>
                </a:r>
                <a:r>
                  <a:rPr lang="hu-HU" dirty="0"/>
                  <a:t> </a:t>
                </a:r>
                <a:r>
                  <a:rPr lang="hu-HU" dirty="0" err="1"/>
                  <a:t>stored</a:t>
                </a:r>
                <a:r>
                  <a:rPr lang="hu-HU" dirty="0"/>
                  <a:t> </a:t>
                </a:r>
                <a:r>
                  <a:rPr lang="hu-HU" dirty="0" err="1"/>
                  <a:t>together</a:t>
                </a:r>
                <a:r>
                  <a:rPr lang="hu-HU" dirty="0"/>
                  <a:t>, </a:t>
                </a:r>
                <a:r>
                  <a:rPr lang="hu-HU" dirty="0" err="1"/>
                  <a:t>then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⌈"/>
                          <m:endChr m:val="⌉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hu-H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artalom hely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 b="-22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47C5-A23E-48AD-A2E8-6568FBDD2BB6}" type="slidenum">
              <a:rPr lang="hu-HU" altLang="en-US"/>
              <a:pPr/>
              <a:t>8</a:t>
            </a:fld>
            <a:endParaRPr lang="hu-HU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1DFD-E83D-4792-B64B-733C4D5A1E5F}" type="slidenum">
              <a:rPr lang="hu-HU" altLang="en-US"/>
              <a:pPr/>
              <a:t>80</a:t>
            </a:fld>
            <a:endParaRPr lang="hu-HU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églalap 73"/>
              <p:cNvSpPr/>
              <p:nvPr/>
            </p:nvSpPr>
            <p:spPr>
              <a:xfrm>
                <a:off x="4609710" y="3072216"/>
                <a:ext cx="344966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3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74" name="Téglalap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710" y="3072216"/>
                <a:ext cx="344966" cy="2923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Ellipszis 74"/>
          <p:cNvSpPr/>
          <p:nvPr/>
        </p:nvSpPr>
        <p:spPr>
          <a:xfrm>
            <a:off x="2091914" y="6068126"/>
            <a:ext cx="14478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00" dirty="0">
                <a:latin typeface="Cambria" panose="02040503050406030204" pitchFamily="18" charset="0"/>
              </a:rPr>
              <a:t>PROJECT</a:t>
            </a:r>
          </a:p>
        </p:txBody>
      </p:sp>
      <p:sp>
        <p:nvSpPr>
          <p:cNvPr id="76" name="Ellipszis 75"/>
          <p:cNvSpPr/>
          <p:nvPr/>
        </p:nvSpPr>
        <p:spPr>
          <a:xfrm>
            <a:off x="3862944" y="5284917"/>
            <a:ext cx="14478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00" dirty="0">
                <a:latin typeface="Cambria" panose="02040503050406030204" pitchFamily="18" charset="0"/>
              </a:rPr>
              <a:t>WORKS_ON</a:t>
            </a:r>
          </a:p>
        </p:txBody>
      </p:sp>
      <p:sp>
        <p:nvSpPr>
          <p:cNvPr id="77" name="Ellipszis 76"/>
          <p:cNvSpPr/>
          <p:nvPr/>
        </p:nvSpPr>
        <p:spPr>
          <a:xfrm>
            <a:off x="5540145" y="4590519"/>
            <a:ext cx="14478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00" dirty="0">
                <a:latin typeface="Cambria" panose="02040503050406030204" pitchFamily="18" charset="0"/>
              </a:rPr>
              <a:t>EMPLOYEE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Szövegdoboz 77"/>
              <p:cNvSpPr txBox="1"/>
              <p:nvPr/>
            </p:nvSpPr>
            <p:spPr>
              <a:xfrm>
                <a:off x="4266480" y="1752600"/>
                <a:ext cx="1033553" cy="299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𝐿𝐴𝑆𝑇</m:t>
                          </m:r>
                          <m:r>
                            <m:rPr>
                              <m:lit/>
                            </m:rPr>
                            <a:rPr lang="hu-HU" sz="13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𝑁𝐴𝑀𝐸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78" name="Szövegdoboz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480" y="1752600"/>
                <a:ext cx="1033553" cy="2991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églalap 78"/>
              <p:cNvSpPr/>
              <p:nvPr/>
            </p:nvSpPr>
            <p:spPr>
              <a:xfrm>
                <a:off x="2411770" y="3823290"/>
                <a:ext cx="2455672" cy="3063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𝑃𝑅𝑂𝐽𝐸𝐶𝑇</m:t>
                          </m:r>
                          <m:r>
                            <m:rPr>
                              <m:lit/>
                            </m:rPr>
                            <a:rPr lang="hu-HU" sz="13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𝑃𝑅𝑂𝐽𝐸𝐶𝑇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𝑃𝑅𝑂𝐽𝐸𝐶𝑇</m:t>
                          </m:r>
                          <m:r>
                            <m:rPr>
                              <m:lit/>
                            </m:rPr>
                            <a:rPr lang="hu-HU" sz="13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79" name="Téglalap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70" y="3823290"/>
                <a:ext cx="2455672" cy="306366"/>
              </a:xfrm>
              <a:prstGeom prst="rect">
                <a:avLst/>
              </a:prstGeom>
              <a:blipFill rotWithShape="0"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églalap 79"/>
              <p:cNvSpPr/>
              <p:nvPr/>
            </p:nvSpPr>
            <p:spPr>
              <a:xfrm>
                <a:off x="2070100" y="5397696"/>
                <a:ext cx="1496179" cy="3078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𝑃𝑁𝐴𝑀𝐸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𝐴𝑞𝑢𝑎𝑟𝑖𝑢𝑠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"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80" name="Téglalap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00" y="5397696"/>
                <a:ext cx="1496179" cy="307841"/>
              </a:xfrm>
              <a:prstGeom prst="rect">
                <a:avLst/>
              </a:prstGeom>
              <a:blipFill rotWithShape="0">
                <a:blip r:embed="rId6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églalap 80"/>
              <p:cNvSpPr/>
              <p:nvPr/>
            </p:nvSpPr>
            <p:spPr>
              <a:xfrm>
                <a:off x="5332976" y="3821815"/>
                <a:ext cx="1868140" cy="299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𝐵𝐼𝑅𝑇𝐻</m:t>
                          </m:r>
                          <m:r>
                            <m:rPr>
                              <m:lit/>
                            </m:rPr>
                            <a:rPr lang="hu-HU" sz="13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𝐷𝐴𝑇𝐸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&gt;"1957.12.31"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81" name="Téglalap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976" y="3821815"/>
                <a:ext cx="1868140" cy="2991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églalap 81"/>
              <p:cNvSpPr/>
              <p:nvPr/>
            </p:nvSpPr>
            <p:spPr>
              <a:xfrm>
                <a:off x="3402039" y="2406097"/>
                <a:ext cx="2760307" cy="299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𝐸𝑀𝑃𝐿𝑂𝑌𝐸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m:rPr>
                              <m:lit/>
                            </m:rPr>
                            <a:rPr lang="hu-HU" sz="13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𝐸𝑀𝑃𝐿𝑂𝑌𝐸𝐸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𝐸𝑀𝑃𝐿𝑂𝑌𝐸𝐸</m:t>
                          </m:r>
                          <m:r>
                            <m:rPr>
                              <m:lit/>
                            </m:rPr>
                            <a:rPr lang="hu-HU" sz="13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82" name="Téglalap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039" y="2406097"/>
                <a:ext cx="2760307" cy="2991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Egyenes összekötő 82"/>
          <p:cNvCxnSpPr>
            <a:stCxn id="75" idx="0"/>
            <a:endCxn id="80" idx="2"/>
          </p:cNvCxnSpPr>
          <p:nvPr/>
        </p:nvCxnSpPr>
        <p:spPr>
          <a:xfrm flipV="1">
            <a:off x="2815922" y="5705537"/>
            <a:ext cx="2160" cy="362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gyenes összekötő 83"/>
          <p:cNvCxnSpPr>
            <a:stCxn id="80" idx="0"/>
            <a:endCxn id="91" idx="2"/>
          </p:cNvCxnSpPr>
          <p:nvPr/>
        </p:nvCxnSpPr>
        <p:spPr>
          <a:xfrm flipV="1">
            <a:off x="2818190" y="4937795"/>
            <a:ext cx="826620" cy="459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gyenes összekötő 84"/>
          <p:cNvCxnSpPr>
            <a:stCxn id="76" idx="0"/>
            <a:endCxn id="91" idx="2"/>
          </p:cNvCxnSpPr>
          <p:nvPr/>
        </p:nvCxnSpPr>
        <p:spPr>
          <a:xfrm flipH="1" flipV="1">
            <a:off x="3644810" y="4937795"/>
            <a:ext cx="942034" cy="347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gyenes összekötő 85"/>
          <p:cNvCxnSpPr>
            <a:stCxn id="79" idx="0"/>
            <a:endCxn id="74" idx="2"/>
          </p:cNvCxnSpPr>
          <p:nvPr/>
        </p:nvCxnSpPr>
        <p:spPr>
          <a:xfrm flipV="1">
            <a:off x="3691542" y="3364604"/>
            <a:ext cx="1038715" cy="458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gyenes összekötő 86"/>
          <p:cNvCxnSpPr>
            <a:stCxn id="81" idx="0"/>
            <a:endCxn id="74" idx="2"/>
          </p:cNvCxnSpPr>
          <p:nvPr/>
        </p:nvCxnSpPr>
        <p:spPr>
          <a:xfrm flipH="1" flipV="1">
            <a:off x="4849686" y="3364604"/>
            <a:ext cx="1349866" cy="457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gyenes összekötő 87"/>
          <p:cNvCxnSpPr>
            <a:stCxn id="81" idx="2"/>
            <a:endCxn id="77" idx="0"/>
          </p:cNvCxnSpPr>
          <p:nvPr/>
        </p:nvCxnSpPr>
        <p:spPr>
          <a:xfrm flipH="1">
            <a:off x="6264181" y="4120936"/>
            <a:ext cx="2728" cy="469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88"/>
          <p:cNvCxnSpPr>
            <a:stCxn id="82" idx="0"/>
            <a:endCxn id="78" idx="2"/>
          </p:cNvCxnSpPr>
          <p:nvPr/>
        </p:nvCxnSpPr>
        <p:spPr>
          <a:xfrm flipV="1">
            <a:off x="4782242" y="2051721"/>
            <a:ext cx="967" cy="354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gyenes összekötő 89"/>
          <p:cNvCxnSpPr>
            <a:stCxn id="74" idx="0"/>
            <a:endCxn id="82" idx="2"/>
          </p:cNvCxnSpPr>
          <p:nvPr/>
        </p:nvCxnSpPr>
        <p:spPr>
          <a:xfrm flipV="1">
            <a:off x="4782193" y="2705218"/>
            <a:ext cx="0" cy="36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églalap 90"/>
              <p:cNvSpPr/>
              <p:nvPr/>
            </p:nvSpPr>
            <p:spPr>
              <a:xfrm>
                <a:off x="3472327" y="4645407"/>
                <a:ext cx="344966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3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91" name="Téglalap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27" y="4645407"/>
                <a:ext cx="344966" cy="29238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Egyenes összekötő 91"/>
          <p:cNvCxnSpPr>
            <a:stCxn id="79" idx="2"/>
            <a:endCxn id="91" idx="0"/>
          </p:cNvCxnSpPr>
          <p:nvPr/>
        </p:nvCxnSpPr>
        <p:spPr>
          <a:xfrm>
            <a:off x="3639843" y="4129656"/>
            <a:ext cx="4731" cy="515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ím 1">
            <a:extLst>
              <a:ext uri="{FF2B5EF4-FFF2-40B4-BE49-F238E27FC236}">
                <a16:creationId xmlns:a16="http://schemas.microsoft.com/office/drawing/2014/main" id="{02E2E30C-2FE3-49AC-804A-42234D73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188"/>
            <a:ext cx="7772400" cy="1609725"/>
          </a:xfrm>
        </p:spPr>
        <p:txBody>
          <a:bodyPr>
            <a:normAutofit/>
          </a:bodyPr>
          <a:lstStyle/>
          <a:p>
            <a:r>
              <a:rPr lang="hu-HU" dirty="0"/>
              <a:t>CHOOSING THE EXECUTION PLAN:</a:t>
            </a:r>
            <a:br>
              <a:rPr lang="hu-HU" dirty="0"/>
            </a:br>
            <a:r>
              <a:rPr lang="hu-HU" dirty="0" err="1"/>
              <a:t>heuristic</a:t>
            </a:r>
            <a:r>
              <a:rPr lang="en-US" dirty="0"/>
              <a:t>, </a:t>
            </a:r>
            <a:r>
              <a:rPr lang="hu-HU" dirty="0" err="1"/>
              <a:t>rule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optimization</a:t>
            </a:r>
            <a:endParaRPr lang="en-US" dirty="0"/>
          </a:p>
        </p:txBody>
      </p:sp>
      <p:sp>
        <p:nvSpPr>
          <p:cNvPr id="27" name="Tartalom helye 1">
            <a:extLst>
              <a:ext uri="{FF2B5EF4-FFF2-40B4-BE49-F238E27FC236}">
                <a16:creationId xmlns:a16="http://schemas.microsoft.com/office/drawing/2014/main" id="{3183886F-F605-4E23-AEEA-51969EF82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pPr marL="377190" indent="-342900"/>
            <a:r>
              <a:rPr lang="hu-HU" dirty="0" err="1"/>
              <a:t>Step</a:t>
            </a:r>
            <a:r>
              <a:rPr lang="hu-HU" dirty="0"/>
              <a:t> 3: </a:t>
            </a:r>
            <a:r>
              <a:rPr lang="hu-HU" dirty="0" err="1"/>
              <a:t>rearranging</a:t>
            </a:r>
            <a:r>
              <a:rPr lang="hu-HU" dirty="0"/>
              <a:t> </a:t>
            </a:r>
            <a:r>
              <a:rPr lang="hu-HU" dirty="0" err="1"/>
              <a:t>leaves</a:t>
            </a: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959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8392-EAFC-4234-AA71-626D2A22DA4D}" type="slidenum">
              <a:rPr lang="hu-HU" altLang="en-US"/>
              <a:pPr/>
              <a:t>81</a:t>
            </a:fld>
            <a:endParaRPr lang="hu-HU" altLang="en-US"/>
          </a:p>
        </p:txBody>
      </p:sp>
      <p:sp>
        <p:nvSpPr>
          <p:cNvPr id="26" name="Ellipszis 25"/>
          <p:cNvSpPr/>
          <p:nvPr/>
        </p:nvSpPr>
        <p:spPr>
          <a:xfrm>
            <a:off x="2094290" y="6068126"/>
            <a:ext cx="14478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00" dirty="0">
                <a:latin typeface="Cambria" panose="02040503050406030204" pitchFamily="18" charset="0"/>
              </a:rPr>
              <a:t>PROJECT</a:t>
            </a:r>
          </a:p>
        </p:txBody>
      </p:sp>
      <p:sp>
        <p:nvSpPr>
          <p:cNvPr id="27" name="Ellipszis 26"/>
          <p:cNvSpPr/>
          <p:nvPr/>
        </p:nvSpPr>
        <p:spPr>
          <a:xfrm>
            <a:off x="3789150" y="4958728"/>
            <a:ext cx="14478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00" dirty="0">
                <a:latin typeface="Cambria" panose="02040503050406030204" pitchFamily="18" charset="0"/>
              </a:rPr>
              <a:t>WORKS_ON</a:t>
            </a:r>
          </a:p>
        </p:txBody>
      </p:sp>
      <p:sp>
        <p:nvSpPr>
          <p:cNvPr id="28" name="Ellipszis 27"/>
          <p:cNvSpPr/>
          <p:nvPr/>
        </p:nvSpPr>
        <p:spPr>
          <a:xfrm>
            <a:off x="5545522" y="4948241"/>
            <a:ext cx="14478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00" dirty="0">
                <a:latin typeface="Cambria" panose="02040503050406030204" pitchFamily="18" charset="0"/>
              </a:rPr>
              <a:t>EMPLOYEE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Szövegdoboz 28"/>
              <p:cNvSpPr txBox="1"/>
              <p:nvPr/>
            </p:nvSpPr>
            <p:spPr>
              <a:xfrm>
                <a:off x="4268856" y="1752600"/>
                <a:ext cx="1033553" cy="299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𝐿𝐴𝑆𝑇</m:t>
                          </m:r>
                          <m:r>
                            <m:rPr>
                              <m:lit/>
                            </m:rPr>
                            <a:rPr lang="hu-HU" sz="13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𝑁𝐴𝑀𝐸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29" name="Szövegdoboz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856" y="1752600"/>
                <a:ext cx="1033553" cy="2991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églalap 29"/>
              <p:cNvSpPr/>
              <p:nvPr/>
            </p:nvSpPr>
            <p:spPr>
              <a:xfrm>
                <a:off x="2414146" y="3823290"/>
                <a:ext cx="2507161" cy="3063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𝑃𝑅𝑂𝐽𝐸𝐶𝑇</m:t>
                          </m:r>
                          <m:r>
                            <m:rPr>
                              <m:lit/>
                            </m:rPr>
                            <a:rPr lang="hu-HU" sz="13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𝑃𝑅𝑂𝐽𝐸𝐶𝑇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𝑃𝑅𝑂𝐽𝐸𝐶𝑇</m:t>
                          </m:r>
                          <m:r>
                            <m:rPr>
                              <m:lit/>
                            </m:rPr>
                            <a:rPr lang="hu-HU" sz="13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30" name="Téglalap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146" y="3823290"/>
                <a:ext cx="2507161" cy="306366"/>
              </a:xfrm>
              <a:prstGeom prst="rect">
                <a:avLst/>
              </a:prstGeom>
              <a:blipFill rotWithShape="0">
                <a:blip r:embed="rId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églalap 30"/>
              <p:cNvSpPr/>
              <p:nvPr/>
            </p:nvSpPr>
            <p:spPr>
              <a:xfrm>
                <a:off x="2070100" y="5025536"/>
                <a:ext cx="1496179" cy="3078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𝑃𝑁𝐴𝑀𝐸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𝐴𝑞𝑢𝑎𝑟𝑖𝑢𝑠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"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31" name="Téglalap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00" y="5025536"/>
                <a:ext cx="1496179" cy="307841"/>
              </a:xfrm>
              <a:prstGeom prst="rect">
                <a:avLst/>
              </a:prstGeom>
              <a:blipFill rotWithShape="0">
                <a:blip r:embed="rId4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églalap 31"/>
              <p:cNvSpPr/>
              <p:nvPr/>
            </p:nvSpPr>
            <p:spPr>
              <a:xfrm>
                <a:off x="5335352" y="3832583"/>
                <a:ext cx="1868140" cy="299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𝐵𝐼𝑅𝑇𝐻</m:t>
                          </m:r>
                          <m:r>
                            <m:rPr>
                              <m:lit/>
                            </m:rPr>
                            <a:rPr lang="hu-HU" sz="13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𝐷𝐴𝑇𝐸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&gt;"1957.12.31"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32" name="Téglalap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352" y="3832583"/>
                <a:ext cx="1868140" cy="2991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églalap 32"/>
              <p:cNvSpPr/>
              <p:nvPr/>
            </p:nvSpPr>
            <p:spPr>
              <a:xfrm>
                <a:off x="3379734" y="2787945"/>
                <a:ext cx="2811795" cy="299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𝐸𝑀𝑃𝐿𝑂𝑌𝐸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m:rPr>
                              <m:lit/>
                            </m:rPr>
                            <a:rPr lang="hu-HU" sz="13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𝐸𝑀𝑃𝐿𝑂𝑌𝐸𝐸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𝐸𝑀𝑃𝐿𝑂𝑌𝐸𝐸</m:t>
                          </m:r>
                          <m:r>
                            <m:rPr>
                              <m:lit/>
                            </m:rPr>
                            <a:rPr lang="hu-HU" sz="13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33" name="Téglalap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34" y="2787945"/>
                <a:ext cx="2811795" cy="2991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Egyenes összekötő 33"/>
          <p:cNvCxnSpPr>
            <a:stCxn id="26" idx="0"/>
            <a:endCxn id="31" idx="2"/>
          </p:cNvCxnSpPr>
          <p:nvPr/>
        </p:nvCxnSpPr>
        <p:spPr>
          <a:xfrm flipV="1">
            <a:off x="2818190" y="5333377"/>
            <a:ext cx="0" cy="734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31" idx="0"/>
            <a:endCxn id="30" idx="2"/>
          </p:cNvCxnSpPr>
          <p:nvPr/>
        </p:nvCxnSpPr>
        <p:spPr>
          <a:xfrm flipV="1">
            <a:off x="2818190" y="4129656"/>
            <a:ext cx="849537" cy="895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/>
          <p:cNvCxnSpPr>
            <a:stCxn id="27" idx="0"/>
            <a:endCxn id="30" idx="2"/>
          </p:cNvCxnSpPr>
          <p:nvPr/>
        </p:nvCxnSpPr>
        <p:spPr>
          <a:xfrm flipH="1" flipV="1">
            <a:off x="3667727" y="4129656"/>
            <a:ext cx="845323" cy="829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36"/>
          <p:cNvCxnSpPr>
            <a:stCxn id="30" idx="0"/>
            <a:endCxn id="33" idx="2"/>
          </p:cNvCxnSpPr>
          <p:nvPr/>
        </p:nvCxnSpPr>
        <p:spPr>
          <a:xfrm flipV="1">
            <a:off x="3667727" y="3087066"/>
            <a:ext cx="1117905" cy="736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/>
          <p:cNvCxnSpPr>
            <a:stCxn id="32" idx="0"/>
            <a:endCxn id="33" idx="2"/>
          </p:cNvCxnSpPr>
          <p:nvPr/>
        </p:nvCxnSpPr>
        <p:spPr>
          <a:xfrm flipH="1" flipV="1">
            <a:off x="4785632" y="3087066"/>
            <a:ext cx="1483790" cy="745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38"/>
          <p:cNvCxnSpPr>
            <a:stCxn id="32" idx="2"/>
            <a:endCxn id="28" idx="0"/>
          </p:cNvCxnSpPr>
          <p:nvPr/>
        </p:nvCxnSpPr>
        <p:spPr>
          <a:xfrm>
            <a:off x="6269422" y="4131704"/>
            <a:ext cx="0" cy="816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39"/>
          <p:cNvCxnSpPr>
            <a:stCxn id="33" idx="0"/>
            <a:endCxn id="29" idx="2"/>
          </p:cNvCxnSpPr>
          <p:nvPr/>
        </p:nvCxnSpPr>
        <p:spPr>
          <a:xfrm flipV="1">
            <a:off x="4785632" y="2051721"/>
            <a:ext cx="1" cy="736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artalom helye 1">
            <a:extLst>
              <a:ext uri="{FF2B5EF4-FFF2-40B4-BE49-F238E27FC236}">
                <a16:creationId xmlns:a16="http://schemas.microsoft.com/office/drawing/2014/main" id="{7327774D-590D-48FC-8EFC-A1F921DB2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pPr marL="377190" indent="-342900"/>
            <a:r>
              <a:rPr lang="hu-HU" dirty="0" err="1"/>
              <a:t>Step</a:t>
            </a:r>
            <a:r>
              <a:rPr lang="hu-HU" dirty="0"/>
              <a:t> 4: </a:t>
            </a:r>
            <a:r>
              <a:rPr lang="hu-HU" dirty="0" err="1"/>
              <a:t>join</a:t>
            </a:r>
            <a:endParaRPr lang="hu-HU" dirty="0"/>
          </a:p>
          <a:p>
            <a:endParaRPr lang="en-US" dirty="0"/>
          </a:p>
        </p:txBody>
      </p:sp>
      <p:sp>
        <p:nvSpPr>
          <p:cNvPr id="24" name="Cím 1">
            <a:extLst>
              <a:ext uri="{FF2B5EF4-FFF2-40B4-BE49-F238E27FC236}">
                <a16:creationId xmlns:a16="http://schemas.microsoft.com/office/drawing/2014/main" id="{E4AE0261-2D43-47C1-A52B-5DF4D094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188"/>
            <a:ext cx="7772400" cy="1609725"/>
          </a:xfrm>
        </p:spPr>
        <p:txBody>
          <a:bodyPr>
            <a:normAutofit/>
          </a:bodyPr>
          <a:lstStyle/>
          <a:p>
            <a:r>
              <a:rPr lang="hu-HU" dirty="0"/>
              <a:t>CHOOSING THE EXECUTION PLAN:</a:t>
            </a:r>
            <a:br>
              <a:rPr lang="hu-HU" dirty="0"/>
            </a:br>
            <a:r>
              <a:rPr lang="hu-HU" dirty="0" err="1"/>
              <a:t>heuristic</a:t>
            </a:r>
            <a:r>
              <a:rPr lang="en-US" dirty="0"/>
              <a:t>, </a:t>
            </a:r>
            <a:r>
              <a:rPr lang="hu-HU" dirty="0" err="1"/>
              <a:t>rule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optimization</a:t>
            </a:r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BB1E-039E-46A7-9B81-0C0A674A12B9}" type="slidenum">
              <a:rPr lang="hu-HU" altLang="en-US"/>
              <a:pPr/>
              <a:t>82</a:t>
            </a:fld>
            <a:endParaRPr lang="hu-HU" altLang="en-US"/>
          </a:p>
        </p:txBody>
      </p:sp>
      <p:sp>
        <p:nvSpPr>
          <p:cNvPr id="6" name="Ellipszis 5"/>
          <p:cNvSpPr/>
          <p:nvPr/>
        </p:nvSpPr>
        <p:spPr>
          <a:xfrm>
            <a:off x="2081640" y="5943600"/>
            <a:ext cx="14478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00" dirty="0">
                <a:latin typeface="Cambria" panose="02040503050406030204" pitchFamily="18" charset="0"/>
              </a:rPr>
              <a:t>PROJECT</a:t>
            </a:r>
          </a:p>
        </p:txBody>
      </p:sp>
      <p:sp>
        <p:nvSpPr>
          <p:cNvPr id="8" name="Ellipszis 7"/>
          <p:cNvSpPr/>
          <p:nvPr/>
        </p:nvSpPr>
        <p:spPr>
          <a:xfrm>
            <a:off x="3799047" y="5241589"/>
            <a:ext cx="14478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00" dirty="0">
                <a:latin typeface="Cambria" panose="02040503050406030204" pitchFamily="18" charset="0"/>
              </a:rPr>
              <a:t>WORKS_ON</a:t>
            </a:r>
          </a:p>
        </p:txBody>
      </p:sp>
      <p:sp>
        <p:nvSpPr>
          <p:cNvPr id="9" name="Ellipszis 8"/>
          <p:cNvSpPr/>
          <p:nvPr/>
        </p:nvSpPr>
        <p:spPr>
          <a:xfrm>
            <a:off x="5709313" y="4547929"/>
            <a:ext cx="14478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00" dirty="0">
                <a:latin typeface="Cambria" panose="02040503050406030204" pitchFamily="18" charset="0"/>
              </a:rPr>
              <a:t>EMPLOYEE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/>
              <p:cNvSpPr txBox="1"/>
              <p:nvPr/>
            </p:nvSpPr>
            <p:spPr>
              <a:xfrm>
                <a:off x="4256204" y="1740058"/>
                <a:ext cx="1033553" cy="299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𝐿𝐴𝑆𝑇</m:t>
                          </m:r>
                          <m:r>
                            <m:rPr>
                              <m:lit/>
                            </m:rPr>
                            <a:rPr lang="hu-HU" sz="13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𝑁𝐴𝑀𝐸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0" name="Szövegdoboz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204" y="1740058"/>
                <a:ext cx="1033553" cy="2991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églalap 10"/>
              <p:cNvSpPr/>
              <p:nvPr/>
            </p:nvSpPr>
            <p:spPr>
              <a:xfrm>
                <a:off x="2401496" y="3698764"/>
                <a:ext cx="2507161" cy="3063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𝑃𝑅𝑂𝐽𝐸𝐶𝑇</m:t>
                          </m:r>
                          <m:r>
                            <m:rPr>
                              <m:lit/>
                            </m:rPr>
                            <a:rPr lang="hu-HU" sz="13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𝑃𝑅𝑂𝐽𝐸𝐶𝑇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𝑃𝑅𝑂𝐽𝐸𝐶𝑇</m:t>
                          </m:r>
                          <m:r>
                            <m:rPr>
                              <m:lit/>
                            </m:rPr>
                            <a:rPr lang="hu-HU" sz="13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1" name="Téglalap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96" y="3698764"/>
                <a:ext cx="2507161" cy="306366"/>
              </a:xfrm>
              <a:prstGeom prst="rect">
                <a:avLst/>
              </a:prstGeom>
              <a:blipFill rotWithShape="0"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églalap 11"/>
              <p:cNvSpPr/>
              <p:nvPr/>
            </p:nvSpPr>
            <p:spPr>
              <a:xfrm>
                <a:off x="2057400" y="5264410"/>
                <a:ext cx="1496179" cy="3078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𝑃𝑁𝐴𝑀𝐸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𝐴𝑞𝑢𝑎𝑟𝑖𝑢𝑠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"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2" name="Téglalap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264410"/>
                <a:ext cx="1496179" cy="307841"/>
              </a:xfrm>
              <a:prstGeom prst="rect">
                <a:avLst/>
              </a:prstGeom>
              <a:blipFill rotWithShape="0"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églalap 12"/>
              <p:cNvSpPr/>
              <p:nvPr/>
            </p:nvSpPr>
            <p:spPr>
              <a:xfrm>
                <a:off x="5499143" y="3698764"/>
                <a:ext cx="1868140" cy="299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𝐵𝐼𝑅𝑇𝐻</m:t>
                          </m:r>
                          <m:r>
                            <m:rPr>
                              <m:lit/>
                            </m:rPr>
                            <a:rPr lang="hu-HU" sz="13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𝐷𝐴𝑇𝐸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&gt;"1957.12.31"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3" name="Téglalap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143" y="3698764"/>
                <a:ext cx="1868140" cy="2991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églalap 13"/>
              <p:cNvSpPr/>
              <p:nvPr/>
            </p:nvSpPr>
            <p:spPr>
              <a:xfrm>
                <a:off x="3367084" y="2345545"/>
                <a:ext cx="2811795" cy="299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𝐸𝑀𝑃𝐿𝑂𝑌𝐸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m:rPr>
                              <m:lit/>
                            </m:rPr>
                            <a:rPr lang="hu-HU" sz="13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𝐸𝑀𝑃𝐿𝑂𝑌𝐸𝐸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𝐸𝑀𝑃𝐿𝑂𝑌𝐸𝐸</m:t>
                          </m:r>
                          <m:r>
                            <m:rPr>
                              <m:lit/>
                            </m:rPr>
                            <a:rPr lang="hu-HU" sz="13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4" name="Téglalap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084" y="2345545"/>
                <a:ext cx="2811795" cy="2991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Egyenes összekötő 14"/>
          <p:cNvCxnSpPr>
            <a:stCxn id="6" idx="0"/>
            <a:endCxn id="12" idx="2"/>
          </p:cNvCxnSpPr>
          <p:nvPr/>
        </p:nvCxnSpPr>
        <p:spPr>
          <a:xfrm flipH="1" flipV="1">
            <a:off x="2805490" y="5572251"/>
            <a:ext cx="50" cy="371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22" idx="0"/>
            <a:endCxn id="11" idx="2"/>
          </p:cNvCxnSpPr>
          <p:nvPr/>
        </p:nvCxnSpPr>
        <p:spPr>
          <a:xfrm flipV="1">
            <a:off x="2805489" y="4005130"/>
            <a:ext cx="849588" cy="642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30" idx="0"/>
            <a:endCxn id="11" idx="2"/>
          </p:cNvCxnSpPr>
          <p:nvPr/>
        </p:nvCxnSpPr>
        <p:spPr>
          <a:xfrm flipH="1" flipV="1">
            <a:off x="3655077" y="4005130"/>
            <a:ext cx="867870" cy="656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40" idx="0"/>
            <a:endCxn id="14" idx="2"/>
          </p:cNvCxnSpPr>
          <p:nvPr/>
        </p:nvCxnSpPr>
        <p:spPr>
          <a:xfrm flipV="1">
            <a:off x="3658829" y="2644666"/>
            <a:ext cx="1114153" cy="480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/>
          <p:cNvCxnSpPr>
            <a:stCxn id="46" idx="0"/>
            <a:endCxn id="14" idx="2"/>
          </p:cNvCxnSpPr>
          <p:nvPr/>
        </p:nvCxnSpPr>
        <p:spPr>
          <a:xfrm flipH="1" flipV="1">
            <a:off x="4772982" y="2644666"/>
            <a:ext cx="1660232" cy="479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3" idx="2"/>
            <a:endCxn id="9" idx="0"/>
          </p:cNvCxnSpPr>
          <p:nvPr/>
        </p:nvCxnSpPr>
        <p:spPr>
          <a:xfrm>
            <a:off x="6433213" y="3997885"/>
            <a:ext cx="0" cy="550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/>
          <p:cNvCxnSpPr>
            <a:stCxn id="14" idx="0"/>
            <a:endCxn id="10" idx="2"/>
          </p:cNvCxnSpPr>
          <p:nvPr/>
        </p:nvCxnSpPr>
        <p:spPr>
          <a:xfrm flipH="1" flipV="1">
            <a:off x="4772981" y="2039179"/>
            <a:ext cx="1" cy="306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zövegdoboz 21"/>
              <p:cNvSpPr txBox="1"/>
              <p:nvPr/>
            </p:nvSpPr>
            <p:spPr>
              <a:xfrm>
                <a:off x="2280794" y="4647456"/>
                <a:ext cx="1049390" cy="306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𝑃𝑅𝑂𝐽𝐸𝐶𝑇</m:t>
                          </m:r>
                          <m:r>
                            <m:rPr>
                              <m:lit/>
                            </m:rP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22" name="Szövegdoboz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794" y="4647456"/>
                <a:ext cx="1049390" cy="306366"/>
              </a:xfrm>
              <a:prstGeom prst="rect">
                <a:avLst/>
              </a:prstGeom>
              <a:blipFill rotWithShape="0">
                <a:blip r:embed="rId7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Egyenes összekötő 26"/>
          <p:cNvCxnSpPr>
            <a:stCxn id="12" idx="0"/>
            <a:endCxn id="22" idx="2"/>
          </p:cNvCxnSpPr>
          <p:nvPr/>
        </p:nvCxnSpPr>
        <p:spPr>
          <a:xfrm flipH="1" flipV="1">
            <a:off x="2805489" y="4953822"/>
            <a:ext cx="1" cy="310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Szövegdoboz 29"/>
              <p:cNvSpPr txBox="1"/>
              <p:nvPr/>
            </p:nvSpPr>
            <p:spPr>
              <a:xfrm>
                <a:off x="3553579" y="4661446"/>
                <a:ext cx="1938736" cy="306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𝑃𝑅𝑂𝐽𝐸𝐶𝑇</m:t>
                          </m:r>
                          <m:r>
                            <m:rPr>
                              <m:lit/>
                            </m:rP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𝐸𝑀𝑃𝐿𝑂𝑌𝐸𝐸</m:t>
                          </m:r>
                          <m:r>
                            <m:rPr>
                              <m:lit/>
                            </m:rP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30" name="Szövegdoboz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79" y="4661446"/>
                <a:ext cx="1938736" cy="306366"/>
              </a:xfrm>
              <a:prstGeom prst="rect">
                <a:avLst/>
              </a:prstGeom>
              <a:blipFill rotWithShape="0"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gyenes összekötő 30"/>
          <p:cNvCxnSpPr>
            <a:stCxn id="8" idx="0"/>
            <a:endCxn id="30" idx="2"/>
          </p:cNvCxnSpPr>
          <p:nvPr/>
        </p:nvCxnSpPr>
        <p:spPr>
          <a:xfrm flipV="1">
            <a:off x="4522947" y="4967812"/>
            <a:ext cx="0" cy="273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Szövegdoboz 39"/>
              <p:cNvSpPr txBox="1"/>
              <p:nvPr/>
            </p:nvSpPr>
            <p:spPr>
              <a:xfrm>
                <a:off x="3061454" y="3125031"/>
                <a:ext cx="1194750" cy="299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𝐸𝑀𝑃𝐿𝑂𝑌𝐸𝐸</m:t>
                          </m:r>
                          <m:r>
                            <m:rPr>
                              <m:lit/>
                            </m:rP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40" name="Szövegdoboz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454" y="3125031"/>
                <a:ext cx="1194750" cy="2991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gyenes összekötő 42"/>
          <p:cNvCxnSpPr>
            <a:stCxn id="40" idx="2"/>
            <a:endCxn id="11" idx="0"/>
          </p:cNvCxnSpPr>
          <p:nvPr/>
        </p:nvCxnSpPr>
        <p:spPr>
          <a:xfrm flipH="1">
            <a:off x="3655077" y="3424152"/>
            <a:ext cx="3752" cy="274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Szövegdoboz 45"/>
              <p:cNvSpPr txBox="1"/>
              <p:nvPr/>
            </p:nvSpPr>
            <p:spPr>
              <a:xfrm>
                <a:off x="5458940" y="3123695"/>
                <a:ext cx="1948547" cy="301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𝐸𝑀𝑃𝐿𝑂𝑌𝐸𝐸</m:t>
                          </m:r>
                          <m:r>
                            <m:rPr>
                              <m:lit/>
                            </m:rP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𝐿𝐴𝑆𝑇</m:t>
                          </m:r>
                          <m:r>
                            <m:rPr>
                              <m:lit/>
                            </m:rP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hu-HU" sz="1300" b="0" i="1" smtClean="0">
                              <a:latin typeface="Cambria Math" panose="02040503050406030204" pitchFamily="18" charset="0"/>
                            </a:rPr>
                            <m:t>𝑁𝐴𝑀𝐸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46" name="Szövegdoboz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940" y="3123695"/>
                <a:ext cx="1948547" cy="30117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Egyenes összekötő 50"/>
          <p:cNvCxnSpPr>
            <a:stCxn id="46" idx="2"/>
            <a:endCxn id="13" idx="0"/>
          </p:cNvCxnSpPr>
          <p:nvPr/>
        </p:nvCxnSpPr>
        <p:spPr>
          <a:xfrm flipH="1">
            <a:off x="6433213" y="3424868"/>
            <a:ext cx="1" cy="273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artalom helye 1">
            <a:extLst>
              <a:ext uri="{FF2B5EF4-FFF2-40B4-BE49-F238E27FC236}">
                <a16:creationId xmlns:a16="http://schemas.microsoft.com/office/drawing/2014/main" id="{B3A65308-D19E-4485-8D79-35B4ACC03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pPr marL="377190" indent="-342900"/>
            <a:r>
              <a:rPr lang="hu-HU" dirty="0" err="1"/>
              <a:t>Step</a:t>
            </a:r>
            <a:r>
              <a:rPr lang="hu-HU" dirty="0"/>
              <a:t> 5: </a:t>
            </a:r>
            <a:r>
              <a:rPr lang="hu-HU" dirty="0" err="1"/>
              <a:t>sinking</a:t>
            </a:r>
            <a:r>
              <a:rPr lang="hu-HU" dirty="0"/>
              <a:t> </a:t>
            </a:r>
            <a:r>
              <a:rPr lang="hu-HU" dirty="0" err="1"/>
              <a:t>projections</a:t>
            </a:r>
            <a:endParaRPr lang="hu-HU" dirty="0"/>
          </a:p>
          <a:p>
            <a:endParaRPr lang="en-US" dirty="0"/>
          </a:p>
        </p:txBody>
      </p:sp>
      <p:sp>
        <p:nvSpPr>
          <p:cNvPr id="32" name="Cím 1">
            <a:extLst>
              <a:ext uri="{FF2B5EF4-FFF2-40B4-BE49-F238E27FC236}">
                <a16:creationId xmlns:a16="http://schemas.microsoft.com/office/drawing/2014/main" id="{7366ED7E-456C-4A11-833E-AFBE344D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188"/>
            <a:ext cx="7772400" cy="1609725"/>
          </a:xfrm>
        </p:spPr>
        <p:txBody>
          <a:bodyPr>
            <a:normAutofit/>
          </a:bodyPr>
          <a:lstStyle/>
          <a:p>
            <a:r>
              <a:rPr lang="hu-HU" dirty="0"/>
              <a:t>CHOOSING THE EXECUTION PLAN:</a:t>
            </a:r>
            <a:br>
              <a:rPr lang="hu-HU" dirty="0"/>
            </a:br>
            <a:r>
              <a:rPr lang="hu-HU" dirty="0" err="1"/>
              <a:t>heuristic</a:t>
            </a:r>
            <a:r>
              <a:rPr lang="en-US" dirty="0"/>
              <a:t>, </a:t>
            </a:r>
            <a:r>
              <a:rPr lang="hu-HU" dirty="0" err="1"/>
              <a:t>rule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optimization</a:t>
            </a:r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altLang="en-US" sz="3600" dirty="0" err="1"/>
              <a:t>When</a:t>
            </a:r>
            <a:r>
              <a:rPr lang="hu-HU" altLang="en-US" sz="3600" dirty="0"/>
              <a:t> </a:t>
            </a:r>
            <a:r>
              <a:rPr lang="hu-HU" altLang="en-US" sz="3600" dirty="0" err="1"/>
              <a:t>are</a:t>
            </a:r>
            <a:r>
              <a:rPr lang="hu-HU" altLang="en-US" sz="3600" dirty="0"/>
              <a:t> </a:t>
            </a:r>
            <a:r>
              <a:rPr lang="hu-HU" altLang="en-US" sz="3600" dirty="0" err="1"/>
              <a:t>two</a:t>
            </a:r>
            <a:r>
              <a:rPr lang="hu-HU" altLang="en-US" sz="3600" dirty="0"/>
              <a:t> </a:t>
            </a:r>
            <a:r>
              <a:rPr lang="hu-HU" altLang="en-US" sz="3600" dirty="0" err="1"/>
              <a:t>trees</a:t>
            </a:r>
            <a:r>
              <a:rPr lang="hu-HU" altLang="en-US" sz="3600" dirty="0"/>
              <a:t> </a:t>
            </a:r>
            <a:r>
              <a:rPr lang="hu-HU" altLang="en-US" sz="3600" dirty="0" err="1"/>
              <a:t>equivalent</a:t>
            </a:r>
            <a:r>
              <a:rPr lang="en-GB" altLang="en-US" sz="3600" dirty="0"/>
              <a:t>? </a:t>
            </a:r>
            <a:br>
              <a:rPr lang="en-GB" altLang="en-US" sz="3600" dirty="0"/>
            </a:br>
            <a:r>
              <a:rPr lang="hu-HU" altLang="en-US" sz="2400" dirty="0" err="1"/>
              <a:t>Relational</a:t>
            </a:r>
            <a:r>
              <a:rPr lang="hu-HU" altLang="en-US" sz="2400" dirty="0"/>
              <a:t> algebra </a:t>
            </a:r>
            <a:r>
              <a:rPr lang="hu-HU" altLang="en-US" sz="2400" dirty="0" err="1"/>
              <a:t>transformations</a:t>
            </a:r>
            <a:r>
              <a:rPr lang="hu-HU" altLang="en-US" sz="2400" dirty="0"/>
              <a:t> </a:t>
            </a:r>
            <a:r>
              <a:rPr lang="en-GB" altLang="en-US" sz="2400" dirty="0"/>
              <a:t>I.</a:t>
            </a:r>
            <a:endParaRPr lang="en-GB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artalom helye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∧…∧</m:t>
                        </m:r>
                        <m:sSub>
                          <m:sSubPr>
                            <m:ctrlP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hu-H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hu-H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hu-H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hu-H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hu-HU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d>
                              <m:dPr>
                                <m:ctrlPr>
                                  <a:rPr lang="hu-H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hu-H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hu-H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hu-HU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hu-H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2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</m:d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d>
                      </m:e>
                    </m:d>
                  </m:oMath>
                </a14:m>
                <a:endParaRPr lang="hu-HU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hu-H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hu-H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hu-HU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hu-H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hu-H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hu-H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hu-H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</m:oMath>
                </a14:m>
                <a:endParaRPr lang="hu-HU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𝐿𝑖𝑠</m:t>
                        </m:r>
                        <m:sSub>
                          <m:sSubPr>
                            <m:ctrlP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hu-H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𝐿𝑖𝑠</m:t>
                            </m:r>
                            <m:sSub>
                              <m:sSubPr>
                                <m:ctrlPr>
                                  <a:rPr lang="hu-H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hu-HU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d>
                          <m:dPr>
                            <m:ctrlP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d>
                              <m:dPr>
                                <m:ctrlPr>
                                  <a:rPr lang="hu-H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hu-H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8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hu-HU" sz="2800" b="0" i="1" smtClean="0">
                                        <a:latin typeface="Cambria Math" panose="02040503050406030204" pitchFamily="18" charset="0"/>
                                      </a:rPr>
                                      <m:t>𝐿𝑖𝑠</m:t>
                                    </m:r>
                                    <m:sSub>
                                      <m:sSubPr>
                                        <m:ctrlPr>
                                          <a:rPr lang="hu-HU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sz="28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hu-HU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hu-H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2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</m:d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d>
                      </m:e>
                    </m:d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hu-H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𝐿𝑖𝑠</m:t>
                        </m:r>
                        <m:sSub>
                          <m:sSubPr>
                            <m:ctrlP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hu-H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hu-HU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hu-H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hu-H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hu-H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hu-H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hu-H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u-H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hu-HU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hu-H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hu-HU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artalom hely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8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DEC5-5989-4C48-8EEF-D0053A07ED32}" type="slidenum">
              <a:rPr lang="hu-HU" altLang="en-US"/>
              <a:pPr/>
              <a:t>83</a:t>
            </a:fld>
            <a:endParaRPr lang="hu-HU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altLang="en-US" sz="3600" dirty="0" err="1"/>
              <a:t>When</a:t>
            </a:r>
            <a:r>
              <a:rPr lang="hu-HU" altLang="en-US" sz="3600" dirty="0"/>
              <a:t> </a:t>
            </a:r>
            <a:r>
              <a:rPr lang="hu-HU" altLang="en-US" sz="3600" dirty="0" err="1"/>
              <a:t>are</a:t>
            </a:r>
            <a:r>
              <a:rPr lang="hu-HU" altLang="en-US" sz="3600" dirty="0"/>
              <a:t> </a:t>
            </a:r>
            <a:r>
              <a:rPr lang="hu-HU" altLang="en-US" sz="3600" dirty="0" err="1"/>
              <a:t>two</a:t>
            </a:r>
            <a:r>
              <a:rPr lang="hu-HU" altLang="en-US" sz="3600" dirty="0"/>
              <a:t> </a:t>
            </a:r>
            <a:r>
              <a:rPr lang="hu-HU" altLang="en-US" sz="3600" dirty="0" err="1"/>
              <a:t>trees</a:t>
            </a:r>
            <a:r>
              <a:rPr lang="hu-HU" altLang="en-US" sz="3600" dirty="0"/>
              <a:t> </a:t>
            </a:r>
            <a:r>
              <a:rPr lang="hu-HU" altLang="en-US" sz="3600" dirty="0" err="1"/>
              <a:t>equivalent</a:t>
            </a:r>
            <a:r>
              <a:rPr lang="en-GB" altLang="en-US" sz="3600" dirty="0"/>
              <a:t>?</a:t>
            </a:r>
            <a:br>
              <a:rPr lang="en-GB" altLang="en-US" sz="3600" dirty="0"/>
            </a:br>
            <a:r>
              <a:rPr lang="hu-HU" altLang="en-US" sz="2400" dirty="0" err="1"/>
              <a:t>Relational</a:t>
            </a:r>
            <a:r>
              <a:rPr lang="hu-HU" altLang="en-US" sz="2400" dirty="0"/>
              <a:t> algebra </a:t>
            </a:r>
            <a:r>
              <a:rPr lang="hu-HU" altLang="en-US" sz="2400" dirty="0" err="1"/>
              <a:t>transformations</a:t>
            </a:r>
            <a:r>
              <a:rPr lang="hu-HU" altLang="en-US" sz="2400" dirty="0"/>
              <a:t> </a:t>
            </a:r>
            <a:r>
              <a:rPr lang="en-GB" altLang="en-US" sz="2400" dirty="0"/>
              <a:t>II.</a:t>
            </a:r>
            <a:endParaRPr lang="en-GB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artalom helye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hu-HU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⋈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⋈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hu-HU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sSub>
                          <m:sSubPr>
                            <m:ctrlP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⋈</m:t>
                            </m:r>
                          </m:e>
                          <m:sub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hu-H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hu-H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hu-H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hu-HU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hu-H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hu-H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hu-H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hu-HU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hu-HU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sSub>
                          <m:sSubPr>
                            <m:ctrlP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⋈</m:t>
                            </m:r>
                          </m:e>
                          <m:sub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hu-H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hu-H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hu-H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hu-HU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hu-HU" sz="2400" i="1"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hu-H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hu-HU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hu-HU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hu-H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hu-HU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hu-HU" sz="24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hu-HU" sz="2400" i="1"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hu-H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hu-HU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hu-HU" sz="24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hu-HU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hu-H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</m:d>
                            <m:r>
                              <a:rPr lang="hu-HU" sz="2400" i="1">
                                <a:latin typeface="Cambria Math" panose="02040503050406030204" pitchFamily="18" charset="0"/>
                              </a:rPr>
                              <m:t>⋈</m:t>
                            </m:r>
                          </m:e>
                          <m:sub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hu-H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hu-H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hu-HU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hu-HU" sz="24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hu-H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hu-HU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hu-HU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hu-H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hu-HU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hu-HU" sz="24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hu-HU" sz="24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hu-H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hu-HU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hu-HU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hu-HU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hu-HU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hu-H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hu-HU" sz="2400" dirty="0"/>
              </a:p>
              <a:p>
                <a:pPr marL="34290" indent="0">
                  <a:buNone/>
                </a:pPr>
                <a:r>
                  <a:rPr lang="hu-HU" sz="2400" dirty="0" err="1"/>
                  <a:t>Set</a:t>
                </a:r>
                <a:r>
                  <a:rPr lang="hu-HU" sz="2400" dirty="0"/>
                  <a:t> </a:t>
                </a:r>
                <a:r>
                  <a:rPr lang="hu-HU" sz="2400" dirty="0" err="1"/>
                  <a:t>operations</a:t>
                </a:r>
                <a:r>
                  <a:rPr lang="hu-HU" sz="2400" dirty="0"/>
                  <a:t> (</a:t>
                </a:r>
                <a:r>
                  <a:rPr lang="hu-HU" sz="2400" dirty="0" err="1"/>
                  <a:t>union</a:t>
                </a:r>
                <a:r>
                  <a:rPr lang="hu-HU" sz="2400" dirty="0"/>
                  <a:t>, </a:t>
                </a:r>
                <a:r>
                  <a:rPr lang="hu-HU" sz="2400" dirty="0" err="1"/>
                  <a:t>intersection</a:t>
                </a:r>
                <a:r>
                  <a:rPr lang="hu-HU" sz="2400" dirty="0"/>
                  <a:t>) </a:t>
                </a:r>
                <a:r>
                  <a:rPr lang="hu-HU" sz="2400" dirty="0" err="1"/>
                  <a:t>are</a:t>
                </a:r>
                <a:r>
                  <a:rPr lang="hu-HU" sz="2400" dirty="0"/>
                  <a:t> </a:t>
                </a:r>
                <a:r>
                  <a:rPr lang="hu-HU" sz="2400" dirty="0" err="1"/>
                  <a:t>commutative</a:t>
                </a:r>
                <a:endParaRPr lang="hu-HU" sz="2400" dirty="0"/>
              </a:p>
              <a:p>
                <a:pPr marL="34290" indent="0">
                  <a:buNone/>
                </a:pPr>
                <a:r>
                  <a:rPr lang="hu-HU" sz="2400" dirty="0" err="1"/>
                  <a:t>Join</a:t>
                </a:r>
                <a:r>
                  <a:rPr lang="hu-HU" sz="2400" dirty="0"/>
                  <a:t>, </a:t>
                </a:r>
                <a:r>
                  <a:rPr lang="hu-HU" sz="2400" dirty="0" err="1"/>
                  <a:t>Cartesian</a:t>
                </a:r>
                <a:r>
                  <a:rPr lang="hu-HU" sz="2400" dirty="0"/>
                  <a:t> </a:t>
                </a:r>
                <a:r>
                  <a:rPr lang="hu-HU" sz="2400" dirty="0" err="1"/>
                  <a:t>product</a:t>
                </a:r>
                <a:r>
                  <a:rPr lang="hu-HU" sz="2400" dirty="0"/>
                  <a:t>, </a:t>
                </a:r>
                <a:r>
                  <a:rPr lang="hu-HU" sz="2400" dirty="0" err="1"/>
                  <a:t>union</a:t>
                </a:r>
                <a:r>
                  <a:rPr lang="hu-HU" sz="2400" dirty="0"/>
                  <a:t>, and </a:t>
                </a:r>
                <a:r>
                  <a:rPr lang="hu-HU" sz="2400" dirty="0" err="1"/>
                  <a:t>intersection</a:t>
                </a:r>
                <a:r>
                  <a:rPr lang="hu-HU" sz="2400" dirty="0"/>
                  <a:t> </a:t>
                </a:r>
                <a:r>
                  <a:rPr lang="hu-HU" sz="2400" dirty="0" err="1"/>
                  <a:t>are</a:t>
                </a:r>
                <a:r>
                  <a:rPr lang="hu-HU" sz="2400" dirty="0"/>
                  <a:t> </a:t>
                </a:r>
                <a:r>
                  <a:rPr lang="hu-HU" sz="2400" dirty="0" err="1"/>
                  <a:t>associative</a:t>
                </a:r>
                <a:r>
                  <a:rPr lang="hu-HU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hu-H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hu-H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artalom hely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4" r="-1176" b="-8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 dirty="0"/>
          </a:p>
        </p:txBody>
      </p:sp>
      <p:sp>
        <p:nvSpPr>
          <p:cNvPr id="11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CFFC-CD5B-4833-B720-537289CD2774}" type="slidenum">
              <a:rPr lang="hu-HU" altLang="en-US"/>
              <a:pPr/>
              <a:t>84</a:t>
            </a:fld>
            <a:endParaRPr lang="hu-HU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altLang="en-US" sz="3600" dirty="0" err="1"/>
              <a:t>When</a:t>
            </a:r>
            <a:r>
              <a:rPr lang="hu-HU" altLang="en-US" sz="3600" dirty="0"/>
              <a:t> </a:t>
            </a:r>
            <a:r>
              <a:rPr lang="hu-HU" altLang="en-US" sz="3600" dirty="0" err="1"/>
              <a:t>are</a:t>
            </a:r>
            <a:r>
              <a:rPr lang="hu-HU" altLang="en-US" sz="3600" dirty="0"/>
              <a:t> </a:t>
            </a:r>
            <a:r>
              <a:rPr lang="hu-HU" altLang="en-US" sz="3600" dirty="0" err="1"/>
              <a:t>two</a:t>
            </a:r>
            <a:r>
              <a:rPr lang="hu-HU" altLang="en-US" sz="3600" dirty="0"/>
              <a:t> </a:t>
            </a:r>
            <a:r>
              <a:rPr lang="hu-HU" altLang="en-US" sz="3600" dirty="0" err="1"/>
              <a:t>trees</a:t>
            </a:r>
            <a:r>
              <a:rPr lang="hu-HU" altLang="en-US" sz="3600" dirty="0"/>
              <a:t> </a:t>
            </a:r>
            <a:r>
              <a:rPr lang="hu-HU" altLang="en-US" sz="3600" dirty="0" err="1"/>
              <a:t>equivalent</a:t>
            </a:r>
            <a:r>
              <a:rPr lang="en-GB" altLang="en-US" sz="3600" dirty="0"/>
              <a:t>?</a:t>
            </a:r>
            <a:br>
              <a:rPr lang="en-GB" altLang="en-US" sz="3600" dirty="0"/>
            </a:br>
            <a:r>
              <a:rPr lang="hu-HU" altLang="en-US" sz="2400" dirty="0" err="1"/>
              <a:t>Relational</a:t>
            </a:r>
            <a:r>
              <a:rPr lang="hu-HU" altLang="en-US" sz="2400" dirty="0"/>
              <a:t> algebra </a:t>
            </a:r>
            <a:r>
              <a:rPr lang="hu-HU" altLang="en-US" sz="2400" dirty="0" err="1"/>
              <a:t>transformations</a:t>
            </a:r>
            <a:r>
              <a:rPr lang="hu-HU" altLang="en-US" sz="2400" dirty="0"/>
              <a:t> </a:t>
            </a:r>
            <a:r>
              <a:rPr lang="en-GB" altLang="en-US" sz="2400" dirty="0"/>
              <a:t>III.</a:t>
            </a:r>
            <a:endParaRPr lang="en-GB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artalom helye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hu-HU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hu-HU" sz="2400" dirty="0"/>
                  <a:t>  </a:t>
                </a:r>
              </a:p>
              <a:p>
                <a:endParaRPr lang="hu-HU" sz="2400" dirty="0"/>
              </a:p>
              <a:p>
                <a:pPr marL="34290" indent="0">
                  <a:buNone/>
                </a:pPr>
                <a:r>
                  <a:rPr lang="hu-HU" sz="2400" dirty="0" err="1"/>
                  <a:t>Further</a:t>
                </a:r>
                <a:r>
                  <a:rPr lang="hu-HU" sz="2400" dirty="0"/>
                  <a:t> </a:t>
                </a:r>
                <a:r>
                  <a:rPr lang="hu-HU" sz="2400" dirty="0" err="1"/>
                  <a:t>rules</a:t>
                </a:r>
                <a:r>
                  <a:rPr lang="hu-HU" sz="24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≡¬</m:t>
                    </m:r>
                    <m:d>
                      <m:d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</m:e>
                    </m:d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hu-HU" sz="2400" dirty="0"/>
              </a:p>
              <a:p>
                <a14:m>
                  <m:oMath xmlns:m="http://schemas.openxmlformats.org/officeDocument/2006/math">
                    <m:r>
                      <a:rPr lang="hu-HU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≡¬</m:t>
                    </m:r>
                    <m:d>
                      <m:dPr>
                        <m:ctrlPr>
                          <a:rPr lang="hu-H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hu-H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u-H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hu-H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u-HU" sz="2400" i="1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hu-H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hu-H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hu-HU" sz="2400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</m:e>
                    </m:d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hu-H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hu-H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hu-H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hu-HU" sz="2400" dirty="0"/>
              </a:p>
              <a:p>
                <a:endParaRPr lang="hu-HU" sz="2400" dirty="0"/>
              </a:p>
            </p:txBody>
          </p:sp>
        </mc:Choice>
        <mc:Fallback xmlns="">
          <p:sp>
            <p:nvSpPr>
              <p:cNvPr id="2" name="Tartalom hely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9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B9E3-DACA-4470-BC12-E24C59401143}" type="slidenum">
              <a:rPr lang="hu-HU" altLang="en-US"/>
              <a:pPr/>
              <a:t>85</a:t>
            </a:fld>
            <a:endParaRPr lang="hu-HU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/>
              <a:t>Heuristic optimization Rules, summary</a:t>
            </a:r>
            <a:endParaRPr lang="en-GB" altLang="en-US" dirty="0"/>
          </a:p>
        </p:txBody>
      </p:sp>
      <p:sp>
        <p:nvSpPr>
          <p:cNvPr id="8" name="Tartalom hely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Conjuctions</a:t>
            </a:r>
            <a:r>
              <a:rPr lang="hu-HU" dirty="0"/>
              <a:t> in </a:t>
            </a:r>
            <a:r>
              <a:rPr lang="hu-HU" dirty="0" err="1"/>
              <a:t>selections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transformed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 series of </a:t>
            </a:r>
            <a:r>
              <a:rPr lang="hu-HU" dirty="0" err="1"/>
              <a:t>selections</a:t>
            </a:r>
            <a:r>
              <a:rPr lang="hu-HU" dirty="0"/>
              <a:t>.</a:t>
            </a:r>
          </a:p>
          <a:p>
            <a:r>
              <a:rPr lang="hu-HU" dirty="0" err="1"/>
              <a:t>Selections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swapped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operations</a:t>
            </a:r>
            <a:r>
              <a:rPr lang="hu-HU" dirty="0"/>
              <a:t>.</a:t>
            </a:r>
          </a:p>
          <a:p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leaves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re-</a:t>
            </a:r>
            <a:r>
              <a:rPr lang="hu-HU" dirty="0" err="1"/>
              <a:t>arranged</a:t>
            </a:r>
            <a:r>
              <a:rPr lang="hu-HU" dirty="0"/>
              <a:t>.</a:t>
            </a:r>
          </a:p>
          <a:p>
            <a:r>
              <a:rPr lang="hu-HU" dirty="0" err="1"/>
              <a:t>Cartesian</a:t>
            </a:r>
            <a:r>
              <a:rPr lang="hu-HU" dirty="0"/>
              <a:t> </a:t>
            </a:r>
            <a:r>
              <a:rPr lang="hu-HU" dirty="0" err="1"/>
              <a:t>products</a:t>
            </a:r>
            <a:r>
              <a:rPr lang="hu-HU" dirty="0"/>
              <a:t>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selection</a:t>
            </a:r>
            <a:r>
              <a:rPr lang="hu-HU" dirty="0"/>
              <a:t> (</a:t>
            </a:r>
            <a:r>
              <a:rPr lang="hu-HU" dirty="0" err="1"/>
              <a:t>join</a:t>
            </a:r>
            <a:r>
              <a:rPr lang="hu-HU" dirty="0"/>
              <a:t>) </a:t>
            </a:r>
            <a:r>
              <a:rPr lang="hu-HU" dirty="0" err="1"/>
              <a:t>condition</a:t>
            </a:r>
            <a:r>
              <a:rPr lang="hu-HU" dirty="0"/>
              <a:t> </a:t>
            </a:r>
            <a:r>
              <a:rPr lang="hu-HU" dirty="0" err="1"/>
              <a:t>above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transformed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 </a:t>
            </a:r>
            <a:r>
              <a:rPr lang="hu-HU" dirty="0" err="1"/>
              <a:t>single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 (</a:t>
            </a:r>
            <a:r>
              <a:rPr lang="hu-HU" dirty="0" err="1"/>
              <a:t>theta</a:t>
            </a:r>
            <a:r>
              <a:rPr lang="hu-HU" dirty="0"/>
              <a:t> </a:t>
            </a:r>
            <a:r>
              <a:rPr lang="hu-HU" dirty="0" err="1"/>
              <a:t>join</a:t>
            </a:r>
            <a:r>
              <a:rPr lang="hu-HU" dirty="0"/>
              <a:t>)</a:t>
            </a:r>
          </a:p>
          <a:p>
            <a:r>
              <a:rPr lang="hu-HU" dirty="0" err="1"/>
              <a:t>Projections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swapped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operations</a:t>
            </a:r>
            <a:endParaRPr lang="hu-H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5523-4C7C-4678-A089-108B07540116}" type="slidenum">
              <a:rPr lang="hu-HU" altLang="en-US"/>
              <a:pPr/>
              <a:t>86</a:t>
            </a:fld>
            <a:endParaRPr lang="hu-H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Catalog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indexes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sz="2400" dirty="0"/>
                  <a:t>: </a:t>
                </a:r>
                <a:r>
                  <a:rPr lang="hu-HU" sz="2400" dirty="0" err="1"/>
                  <a:t>number</a:t>
                </a:r>
                <a:r>
                  <a:rPr lang="hu-HU" sz="2400" dirty="0"/>
                  <a:t> of </a:t>
                </a:r>
                <a:r>
                  <a:rPr lang="hu-HU" sz="2400" dirty="0" err="1"/>
                  <a:t>pointers</a:t>
                </a:r>
                <a:r>
                  <a:rPr lang="hu-HU" sz="2400" dirty="0"/>
                  <a:t> </a:t>
                </a:r>
                <a:r>
                  <a:rPr lang="hu-HU" sz="2400" dirty="0" err="1"/>
                  <a:t>going</a:t>
                </a:r>
                <a:r>
                  <a:rPr lang="hu-HU" sz="2400" dirty="0"/>
                  <a:t> out of a </a:t>
                </a:r>
                <a:r>
                  <a:rPr lang="hu-HU" sz="2400" dirty="0" err="1"/>
                  <a:t>node</a:t>
                </a:r>
                <a:r>
                  <a:rPr lang="hu-HU" sz="2400" dirty="0"/>
                  <a:t> in </a:t>
                </a:r>
                <a:r>
                  <a:rPr lang="hu-HU" sz="2400" dirty="0" err="1"/>
                  <a:t>case</a:t>
                </a:r>
                <a:r>
                  <a:rPr lang="hu-HU" sz="2400" dirty="0"/>
                  <a:t> of a </a:t>
                </a:r>
                <a:r>
                  <a:rPr lang="hu-HU" sz="2400" dirty="0" err="1"/>
                  <a:t>tree</a:t>
                </a:r>
                <a:r>
                  <a:rPr lang="hu-HU" sz="2400" dirty="0"/>
                  <a:t> index, </a:t>
                </a:r>
                <a:r>
                  <a:rPr lang="hu-HU" sz="2400" dirty="0" err="1"/>
                  <a:t>like</a:t>
                </a:r>
                <a:r>
                  <a:rPr lang="hu-HU" sz="2400" dirty="0"/>
                  <a:t> B* </a:t>
                </a:r>
                <a:r>
                  <a:rPr lang="hu-HU" sz="2400" dirty="0" err="1"/>
                  <a:t>tree</a:t>
                </a:r>
                <a:endParaRPr lang="hu-HU" sz="2400" dirty="0"/>
              </a:p>
              <a:p>
                <a14:m>
                  <m:oMath xmlns:m="http://schemas.openxmlformats.org/officeDocument/2006/math">
                    <m:r>
                      <a:rPr lang="hu-HU" sz="2400" i="1" dirty="0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hu-HU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u-HU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sz="2400" dirty="0"/>
                  <a:t>: </a:t>
                </a:r>
                <a:r>
                  <a:rPr lang="hu-HU" sz="2400" dirty="0" err="1"/>
                  <a:t>number</a:t>
                </a:r>
                <a:r>
                  <a:rPr lang="hu-HU" sz="2400" dirty="0"/>
                  <a:t> of index </a:t>
                </a:r>
                <a:r>
                  <a:rPr lang="hu-HU" sz="2400" dirty="0" err="1"/>
                  <a:t>levels</a:t>
                </a:r>
                <a:r>
                  <a:rPr lang="hu-HU" sz="2400" dirty="0"/>
                  <a:t> (</a:t>
                </a:r>
                <a:r>
                  <a:rPr lang="hu-HU" sz="2400" b="1" dirty="0" err="1"/>
                  <a:t>H</a:t>
                </a:r>
                <a:r>
                  <a:rPr lang="hu-HU" sz="2400" dirty="0" err="1"/>
                  <a:t>eight</a:t>
                </a:r>
                <a:r>
                  <a:rPr lang="hu-HU" sz="2400" dirty="0"/>
                  <a:t> of </a:t>
                </a:r>
                <a:r>
                  <a:rPr lang="hu-HU" sz="2400" b="1" dirty="0" err="1"/>
                  <a:t>T</a:t>
                </a:r>
                <a:r>
                  <a:rPr lang="hu-HU" sz="2400" dirty="0" err="1"/>
                  <a:t>ree</a:t>
                </a:r>
                <a:r>
                  <a:rPr lang="hu-HU" sz="24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hu-HU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hu-H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r>
                  <a:rPr lang="hu-HU" sz="2000" b="0" dirty="0"/>
                  <a:t> (B* </a:t>
                </a:r>
                <a:r>
                  <a:rPr lang="hu-HU" sz="2000" b="0" dirty="0" err="1"/>
                  <a:t>tree</a:t>
                </a:r>
                <a:r>
                  <a:rPr lang="hu-HU" sz="2000" b="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u-HU" sz="2000" dirty="0"/>
                  <a:t> (hash)</a:t>
                </a:r>
              </a:p>
              <a:p>
                <a14:m>
                  <m:oMath xmlns:m="http://schemas.openxmlformats.org/officeDocument/2006/math">
                    <m:r>
                      <a:rPr lang="hu-HU" sz="2400" b="1" i="1" smtClean="0">
                        <a:latin typeface="Cambria Math" panose="02040503050406030204" pitchFamily="18" charset="0"/>
                      </a:rPr>
                      <m:t>𝑳</m:t>
                    </m:r>
                    <m:sSub>
                      <m:sSubPr>
                        <m:ctrlPr>
                          <a:rPr lang="hu-HU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hu-HU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hu-HU" sz="2400" dirty="0"/>
                  <a:t>: a </a:t>
                </a:r>
                <a:r>
                  <a:rPr lang="hu-HU" sz="2400" dirty="0" err="1"/>
                  <a:t>number</a:t>
                </a:r>
                <a:r>
                  <a:rPr lang="hu-HU" sz="2400" dirty="0"/>
                  <a:t> of </a:t>
                </a:r>
                <a:r>
                  <a:rPr lang="hu-HU" sz="2400" dirty="0" err="1"/>
                  <a:t>leaf</a:t>
                </a:r>
                <a:r>
                  <a:rPr lang="hu-HU" sz="2400" dirty="0"/>
                  <a:t> </a:t>
                </a:r>
                <a:r>
                  <a:rPr lang="hu-HU" sz="2400" dirty="0" err="1"/>
                  <a:t>blocks</a:t>
                </a:r>
                <a:r>
                  <a:rPr lang="hu-HU" sz="2400" dirty="0"/>
                  <a:t> (</a:t>
                </a:r>
                <a:r>
                  <a:rPr lang="hu-HU" sz="2400" b="1" dirty="0" err="1"/>
                  <a:t>L</a:t>
                </a:r>
                <a:r>
                  <a:rPr lang="hu-HU" sz="2400" dirty="0" err="1"/>
                  <a:t>owest</a:t>
                </a:r>
                <a:r>
                  <a:rPr lang="hu-HU" sz="2400" dirty="0"/>
                  <a:t> </a:t>
                </a:r>
                <a:r>
                  <a:rPr lang="hu-HU" sz="2400" dirty="0" err="1"/>
                  <a:t>level</a:t>
                </a:r>
                <a:r>
                  <a:rPr lang="hu-HU" sz="2400" dirty="0"/>
                  <a:t> index </a:t>
                </a:r>
                <a:r>
                  <a:rPr lang="hu-HU" sz="2400" b="1" dirty="0" err="1"/>
                  <a:t>B</a:t>
                </a:r>
                <a:r>
                  <a:rPr lang="hu-HU" sz="2400" dirty="0" err="1"/>
                  <a:t>lock</a:t>
                </a:r>
                <a:r>
                  <a:rPr lang="hu-HU" sz="2400" dirty="0"/>
                  <a:t>) </a:t>
                </a:r>
              </a:p>
              <a:p>
                <a:endParaRPr lang="hu-HU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6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2014. nov.</a:t>
            </a:r>
            <a:endParaRPr lang="hu-HU" altLang="en-US"/>
          </a:p>
        </p:txBody>
      </p:sp>
      <p:sp>
        <p:nvSpPr>
          <p:cNvPr id="9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8D8B-4D9E-4A6A-BFC3-B91FF21D8E41}" type="slidenum">
              <a:rPr lang="hu-HU" altLang="en-US"/>
              <a:pPr/>
              <a:t>9</a:t>
            </a:fld>
            <a:endParaRPr lang="hu-HU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betű">
  <a:themeElements>
    <a:clrScheme name="Fabet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bet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TC103090434[[fn=Fás világ]]</Template>
  <TotalTime>0</TotalTime>
  <Words>3150</Words>
  <Application>Microsoft Office PowerPoint</Application>
  <PresentationFormat>On-screen Show (4:3)</PresentationFormat>
  <Paragraphs>875</Paragraphs>
  <Slides>86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5" baseType="lpstr">
      <vt:lpstr>Arial</vt:lpstr>
      <vt:lpstr>Cambria</vt:lpstr>
      <vt:lpstr>Cambria Math</vt:lpstr>
      <vt:lpstr>Consolas</vt:lpstr>
      <vt:lpstr>Rockwell</vt:lpstr>
      <vt:lpstr>Symbol</vt:lpstr>
      <vt:lpstr>Times New Roman</vt:lpstr>
      <vt:lpstr>Wingdings</vt:lpstr>
      <vt:lpstr>Fabetű</vt:lpstr>
      <vt:lpstr> optimization of relational queries    </vt:lpstr>
      <vt:lpstr>GOAL</vt:lpstr>
      <vt:lpstr>contents</vt:lpstr>
      <vt:lpstr>Overview OF QUERY PROCESSING</vt:lpstr>
      <vt:lpstr>Steps OF QUERY PROCESSING</vt:lpstr>
      <vt:lpstr>Catalog based cost estimation</vt:lpstr>
      <vt:lpstr>Catalog data about relations</vt:lpstr>
      <vt:lpstr>Catalog data about relations</vt:lpstr>
      <vt:lpstr>Catalog data about indexes</vt:lpstr>
      <vt:lpstr>Cost of query</vt:lpstr>
      <vt:lpstr>Cost of operations – outline</vt:lpstr>
      <vt:lpstr>Basic selection algorithms (=)</vt:lpstr>
      <vt:lpstr>Indexed search algorithms</vt:lpstr>
      <vt:lpstr>Comparison based selection – A  v(r)</vt:lpstr>
      <vt:lpstr>Comparison based selection – A  v(r)</vt:lpstr>
      <vt:lpstr>Join operation</vt:lpstr>
      <vt:lpstr>Join operation: Nested loop join</vt:lpstr>
      <vt:lpstr>Join operation: Nested loop join</vt:lpstr>
      <vt:lpstr>Join operation: Nested loop join</vt:lpstr>
      <vt:lpstr>Join operation: Nested loop join</vt:lpstr>
      <vt:lpstr>Join operation: Nested loop join</vt:lpstr>
      <vt:lpstr>Join operation: Nested loop join</vt:lpstr>
      <vt:lpstr>Join operation: Nested loop join</vt:lpstr>
      <vt:lpstr>Join operation: Nested loop join</vt:lpstr>
      <vt:lpstr>Join operation: Nested loop join</vt:lpstr>
      <vt:lpstr>Join operation: Nested loop join</vt:lpstr>
      <vt:lpstr>Join operation: Nested loop join</vt:lpstr>
      <vt:lpstr>Join operation: Nested loop join</vt:lpstr>
      <vt:lpstr>Join operation: Nested loop join</vt:lpstr>
      <vt:lpstr>Join operation: Nested loop join</vt:lpstr>
      <vt:lpstr>Join operation: Nested loop join</vt:lpstr>
      <vt:lpstr>Join operation: Nested loop join</vt:lpstr>
      <vt:lpstr>Join operation: Nested loop join</vt:lpstr>
      <vt:lpstr>Join operation: Nested loop join</vt:lpstr>
      <vt:lpstr>Join operation: Nested loop join</vt:lpstr>
      <vt:lpstr>Join operation: Nested loop join</vt:lpstr>
      <vt:lpstr>Join operation: Nested loop join</vt:lpstr>
      <vt:lpstr>Join operation: Block nested loop join</vt:lpstr>
      <vt:lpstr>Join operation: BLOCK Nested loop join</vt:lpstr>
      <vt:lpstr>Join operation: BLOCK Nested loop join</vt:lpstr>
      <vt:lpstr>Join operation: BLOCK Nested loop join</vt:lpstr>
      <vt:lpstr>Join operation: BLOCK Nested loop join</vt:lpstr>
      <vt:lpstr>Join operation: BLOCK Nested loop join</vt:lpstr>
      <vt:lpstr>Join operation: BLOCK Nested loop join</vt:lpstr>
      <vt:lpstr>Join operation: BLOCK Nested loop join</vt:lpstr>
      <vt:lpstr>Join operation: BLOCK Nested loop join</vt:lpstr>
      <vt:lpstr>Join operation: BLOCK Nested loop join</vt:lpstr>
      <vt:lpstr>Join operation: BLOCK Nested loop join</vt:lpstr>
      <vt:lpstr>Join operation: BLOCK Nested loop join</vt:lpstr>
      <vt:lpstr>Join operation: BLOCK Nested loop join</vt:lpstr>
      <vt:lpstr>Join operation: BLOCK Nested loop join</vt:lpstr>
      <vt:lpstr>Join operation: BLOCK Nested loop join</vt:lpstr>
      <vt:lpstr>Join operation: BLOCK Nested loop join</vt:lpstr>
      <vt:lpstr>Join operation: BLOCK Nested loop join</vt:lpstr>
      <vt:lpstr>Join operation: BLOCK Nested loop join</vt:lpstr>
      <vt:lpstr>Join operation: BLOCK Nested loop join</vt:lpstr>
      <vt:lpstr>Join operation: indexed nested loop join</vt:lpstr>
      <vt:lpstr>FUrther join implementations</vt:lpstr>
      <vt:lpstr>Join operation: sorted merge join</vt:lpstr>
      <vt:lpstr>Join operation: sorted merge join</vt:lpstr>
      <vt:lpstr>Join operation: sorted merge join</vt:lpstr>
      <vt:lpstr>Join operation: sorted merge join</vt:lpstr>
      <vt:lpstr>Join operation: sorted merge join</vt:lpstr>
      <vt:lpstr>Join operation: sorted merge join</vt:lpstr>
      <vt:lpstr>Join operation: sorted merge join</vt:lpstr>
      <vt:lpstr>Join operation: sorted merge join</vt:lpstr>
      <vt:lpstr>Join operation: sorted merge join</vt:lpstr>
      <vt:lpstr>Join operation: sorted merge join</vt:lpstr>
      <vt:lpstr>Join operation: sorted merge join</vt:lpstr>
      <vt:lpstr>Further operations</vt:lpstr>
      <vt:lpstr>Methods for evaluating expressions</vt:lpstr>
      <vt:lpstr>Methods for evaluating expressions: materialization</vt:lpstr>
      <vt:lpstr>Methods for evaluating expressions: Pipelining</vt:lpstr>
      <vt:lpstr>Choosing the execution plan</vt:lpstr>
      <vt:lpstr>CHOOSING THE EXECUTION PLAN: cost-based optimization</vt:lpstr>
      <vt:lpstr>CHOOSING THE EXECUTION PLAN: heuristic, rule based optimization</vt:lpstr>
      <vt:lpstr>CHOOSING THE EXECUTION PLAN: heuristic, rule based optimization</vt:lpstr>
      <vt:lpstr>CHOOSING THE EXECUTION PLAN: heuristic, rule based optimization</vt:lpstr>
      <vt:lpstr>CHOOSING THE EXECUTION PLAN: heuristic, rule based optimization</vt:lpstr>
      <vt:lpstr>CHOOSING THE EXECUTION PLAN: heuristic, rule based optimization</vt:lpstr>
      <vt:lpstr>CHOOSING THE EXECUTION PLAN: heuristic, rule based optimization</vt:lpstr>
      <vt:lpstr>CHOOSING THE EXECUTION PLAN: heuristic, rule based optimization</vt:lpstr>
      <vt:lpstr>When are two trees equivalent?  Relational algebra transformations I.</vt:lpstr>
      <vt:lpstr>When are two trees equivalent? Relational algebra transformations II.</vt:lpstr>
      <vt:lpstr>When are two trees equivalent? Relational algebra transformations III.</vt:lpstr>
      <vt:lpstr>Heuristic optimization Rules, summary</vt:lpstr>
    </vt:vector>
  </TitlesOfParts>
  <Company>BInergy Kft.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Adattárház alapú vezetői információs rendszerek</dc:title>
  <dc:creator>Gajdos Sándor</dc:creator>
  <dc:description>(c) BInergy Kft. 2010. Minden jog fenntartva.</dc:description>
  <cp:lastModifiedBy>Levente Erős</cp:lastModifiedBy>
  <cp:revision>513</cp:revision>
  <dcterms:created xsi:type="dcterms:W3CDTF">2002-03-18T19:56:51Z</dcterms:created>
  <dcterms:modified xsi:type="dcterms:W3CDTF">2024-10-22T11:40:07Z</dcterms:modified>
</cp:coreProperties>
</file>