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5"/>
  </p:notesMasterIdLst>
  <p:sldIdLst>
    <p:sldId id="256" r:id="rId2"/>
    <p:sldId id="312" r:id="rId3"/>
    <p:sldId id="410" r:id="rId4"/>
    <p:sldId id="355" r:id="rId5"/>
    <p:sldId id="356" r:id="rId6"/>
    <p:sldId id="377" r:id="rId7"/>
    <p:sldId id="360" r:id="rId8"/>
    <p:sldId id="358" r:id="rId9"/>
    <p:sldId id="359" r:id="rId10"/>
    <p:sldId id="399" r:id="rId11"/>
    <p:sldId id="401" r:id="rId12"/>
    <p:sldId id="406" r:id="rId13"/>
    <p:sldId id="361" r:id="rId14"/>
    <p:sldId id="363" r:id="rId15"/>
    <p:sldId id="416" r:id="rId16"/>
    <p:sldId id="364" r:id="rId17"/>
    <p:sldId id="365" r:id="rId18"/>
    <p:sldId id="366" r:id="rId19"/>
    <p:sldId id="321" r:id="rId20"/>
    <p:sldId id="383" r:id="rId21"/>
    <p:sldId id="376" r:id="rId22"/>
    <p:sldId id="387" r:id="rId23"/>
    <p:sldId id="397" r:id="rId24"/>
    <p:sldId id="413" r:id="rId25"/>
    <p:sldId id="400" r:id="rId26"/>
    <p:sldId id="414" r:id="rId27"/>
    <p:sldId id="390" r:id="rId28"/>
    <p:sldId id="391" r:id="rId29"/>
    <p:sldId id="393" r:id="rId30"/>
    <p:sldId id="394" r:id="rId31"/>
    <p:sldId id="403" r:id="rId32"/>
    <p:sldId id="402" r:id="rId33"/>
    <p:sldId id="404" r:id="rId34"/>
    <p:sldId id="405" r:id="rId35"/>
    <p:sldId id="407" r:id="rId36"/>
    <p:sldId id="408" r:id="rId37"/>
    <p:sldId id="409" r:id="rId38"/>
    <p:sldId id="421" r:id="rId39"/>
    <p:sldId id="386" r:id="rId40"/>
    <p:sldId id="322" r:id="rId41"/>
    <p:sldId id="325" r:id="rId42"/>
    <p:sldId id="354" r:id="rId43"/>
    <p:sldId id="326" r:id="rId44"/>
    <p:sldId id="348" r:id="rId45"/>
    <p:sldId id="350" r:id="rId46"/>
    <p:sldId id="379" r:id="rId47"/>
    <p:sldId id="380" r:id="rId48"/>
    <p:sldId id="381" r:id="rId49"/>
    <p:sldId id="418"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447" r:id="rId76"/>
    <p:sldId id="448" r:id="rId77"/>
    <p:sldId id="449" r:id="rId78"/>
    <p:sldId id="450" r:id="rId79"/>
    <p:sldId id="451" r:id="rId80"/>
    <p:sldId id="452" r:id="rId81"/>
    <p:sldId id="453" r:id="rId82"/>
    <p:sldId id="454" r:id="rId83"/>
    <p:sldId id="455" r:id="rId84"/>
    <p:sldId id="456" r:id="rId85"/>
    <p:sldId id="457" r:id="rId86"/>
    <p:sldId id="458" r:id="rId87"/>
    <p:sldId id="459" r:id="rId88"/>
    <p:sldId id="460" r:id="rId89"/>
    <p:sldId id="461" r:id="rId90"/>
    <p:sldId id="462" r:id="rId91"/>
    <p:sldId id="463" r:id="rId92"/>
    <p:sldId id="464" r:id="rId93"/>
    <p:sldId id="465" r:id="rId94"/>
  </p:sldIdLst>
  <p:sldSz cx="9144000" cy="5143500" type="screen16x9"/>
  <p:notesSz cx="6858000" cy="9144000"/>
  <p:embeddedFontLst>
    <p:embeddedFont>
      <p:font typeface="Arial Black" panose="020B0A04020102020204" pitchFamily="34" charset="0"/>
      <p:bold r:id="rId96"/>
    </p:embeddedFont>
    <p:embeddedFont>
      <p:font typeface="Aldrich" panose="020B0604020202020204" charset="0"/>
      <p:regular r:id="rId97"/>
    </p:embeddedFont>
    <p:embeddedFont>
      <p:font typeface="Calibri" panose="020F0502020204030204" pitchFamily="34" charset="0"/>
      <p:regular r:id="rId98"/>
      <p:bold r:id="rId99"/>
      <p:italic r:id="rId100"/>
      <p:boldItalic r:id="rId101"/>
    </p:embeddedFont>
    <p:embeddedFont>
      <p:font typeface="Oswald SemiBold" panose="020B0604020202020204" charset="0"/>
      <p:regular r:id="rId102"/>
      <p:bold r:id="rId103"/>
    </p:embeddedFont>
    <p:embeddedFont>
      <p:font typeface="Blinker" panose="020B0604020202020204" charset="0"/>
      <p:regular r:id="rId104"/>
      <p:bold r:id="rId10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ba" initials="R" lastIdx="9" clrIdx="0">
    <p:extLst>
      <p:ext uri="{19B8F6BF-5375-455C-9EA6-DF929625EA0E}">
        <p15:presenceInfo xmlns:p15="http://schemas.microsoft.com/office/powerpoint/2012/main" userId="Ruba" providerId="None"/>
      </p:ext>
    </p:extLst>
  </p:cmAuthor>
  <p:cmAuthor id="2" name="Levente Erős" initials="LE" lastIdx="21" clrIdx="1">
    <p:extLst>
      <p:ext uri="{19B8F6BF-5375-455C-9EA6-DF929625EA0E}">
        <p15:presenceInfo xmlns:p15="http://schemas.microsoft.com/office/powerpoint/2012/main" userId="S::levente.eros@sigmatechnology.com::3c09936e-7941-40c2-b4cf-1a7d47bdcd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0DA8C8-D4C8-489D-8222-2665FBFAC9BB}">
  <a:tblStyle styleId="{4D0DA8C8-D4C8-489D-8222-2665FBFAC9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9066" autoAdjust="0"/>
  </p:normalViewPr>
  <p:slideViewPr>
    <p:cSldViewPr snapToGrid="0">
      <p:cViewPr varScale="1">
        <p:scale>
          <a:sx n="103" d="100"/>
          <a:sy n="103" d="100"/>
        </p:scale>
        <p:origin x="902"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8.fntdata"/><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135c37cb5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135c37cb5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326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4116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961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6478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974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3969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1355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8543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2264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990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Atomic; all or non</a:t>
            </a:r>
            <a:r>
              <a:rPr lang="hu-HU" sz="1100" dirty="0" smtClean="0">
                <a:solidFill>
                  <a:schemeClr val="tx1"/>
                </a:solidFill>
                <a:latin typeface="Times New Roman" panose="02020603050405020304" pitchFamily="18" charset="0"/>
                <a:cs typeface="Times New Roman" panose="02020603050405020304" pitchFamily="18" charset="0"/>
              </a:rPr>
              <a:t>e</a:t>
            </a:r>
            <a:r>
              <a:rPr lang="en-US" sz="1100" dirty="0" smtClean="0">
                <a:solidFill>
                  <a:schemeClr val="tx1"/>
                </a:solidFill>
                <a:latin typeface="Times New Roman" panose="02020603050405020304" pitchFamily="18" charset="0"/>
                <a:cs typeface="Times New Roman" panose="02020603050405020304" pitchFamily="18" charset="0"/>
              </a:rPr>
              <a:t>.</a:t>
            </a:r>
          </a:p>
          <a:p>
            <a:r>
              <a:rPr lang="en-US" sz="1100" b="1" dirty="0" smtClean="0">
                <a:solidFill>
                  <a:schemeClr val="tx1"/>
                </a:solidFill>
                <a:latin typeface="Times New Roman" panose="02020603050405020304" pitchFamily="18" charset="0"/>
                <a:cs typeface="Times New Roman" panose="02020603050405020304" pitchFamily="18" charset="0"/>
              </a:rPr>
              <a:t>C</a:t>
            </a:r>
            <a:r>
              <a:rPr lang="en-US" sz="1100" dirty="0" smtClean="0">
                <a:solidFill>
                  <a:schemeClr val="tx1"/>
                </a:solidFill>
                <a:latin typeface="Times New Roman" panose="02020603050405020304" pitchFamily="18" charset="0"/>
                <a:cs typeface="Times New Roman" panose="02020603050405020304" pitchFamily="18" charset="0"/>
              </a:rPr>
              <a:t>: Consistent; only fully completed </a:t>
            </a:r>
            <a:r>
              <a:rPr lang="en-US" sz="1100" dirty="0" err="1" smtClean="0">
                <a:solidFill>
                  <a:schemeClr val="tx1"/>
                </a:solidFill>
                <a:latin typeface="Times New Roman" panose="02020603050405020304" pitchFamily="18" charset="0"/>
                <a:cs typeface="Times New Roman" panose="02020603050405020304" pitchFamily="18" charset="0"/>
              </a:rPr>
              <a:t>Trs</a:t>
            </a:r>
            <a:r>
              <a:rPr lang="en-US" sz="1100" dirty="0" smtClean="0">
                <a:solidFill>
                  <a:schemeClr val="tx1"/>
                </a:solidFill>
                <a:latin typeface="Times New Roman" panose="02020603050405020304" pitchFamily="18" charset="0"/>
                <a:cs typeface="Times New Roman" panose="02020603050405020304" pitchFamily="18" charset="0"/>
              </a:rPr>
              <a:t>. affect the DB.</a:t>
            </a:r>
          </a:p>
          <a:p>
            <a:r>
              <a:rPr lang="en-US" sz="1100" b="1" dirty="0" smtClean="0">
                <a:solidFill>
                  <a:schemeClr val="tx1"/>
                </a:solidFill>
                <a:latin typeface="Times New Roman" panose="02020603050405020304" pitchFamily="18" charset="0"/>
                <a:cs typeface="Times New Roman" panose="02020603050405020304" pitchFamily="18" charset="0"/>
              </a:rPr>
              <a:t>I</a:t>
            </a:r>
            <a:r>
              <a:rPr lang="en-US" sz="1100" dirty="0" smtClean="0">
                <a:solidFill>
                  <a:schemeClr val="tx1"/>
                </a:solidFill>
                <a:latin typeface="Times New Roman" panose="02020603050405020304" pitchFamily="18" charset="0"/>
                <a:cs typeface="Times New Roman" panose="02020603050405020304" pitchFamily="18" charset="0"/>
              </a:rPr>
              <a:t>: Isolated; unaware of other transactions performing operations on the DB. Output of each transaction is not affected by any other </a:t>
            </a:r>
            <a:r>
              <a:rPr lang="en-US" sz="1100" dirty="0" err="1" smtClean="0">
                <a:solidFill>
                  <a:schemeClr val="tx1"/>
                </a:solidFill>
                <a:latin typeface="Times New Roman" panose="02020603050405020304" pitchFamily="18" charset="0"/>
                <a:cs typeface="Times New Roman" panose="02020603050405020304" pitchFamily="18" charset="0"/>
              </a:rPr>
              <a:t>Trs</a:t>
            </a:r>
            <a:r>
              <a:rPr lang="en-US" sz="1100" dirty="0" smtClean="0">
                <a:solidFill>
                  <a:schemeClr val="tx1"/>
                </a:solidFill>
                <a:latin typeface="Times New Roman" panose="02020603050405020304" pitchFamily="18" charset="0"/>
                <a:cs typeface="Times New Roman" panose="02020603050405020304" pitchFamily="18" charset="0"/>
              </a:rPr>
              <a:t>.</a:t>
            </a:r>
          </a:p>
          <a:p>
            <a:r>
              <a:rPr lang="en-US" sz="1100" b="1" dirty="0" smtClean="0">
                <a:solidFill>
                  <a:schemeClr val="tx1"/>
                </a:solidFill>
                <a:latin typeface="Times New Roman" panose="02020603050405020304" pitchFamily="18" charset="0"/>
                <a:cs typeface="Times New Roman" panose="02020603050405020304" pitchFamily="18" charset="0"/>
              </a:rPr>
              <a:t>D</a:t>
            </a:r>
            <a:r>
              <a:rPr lang="en-US" sz="1100" dirty="0" smtClean="0">
                <a:solidFill>
                  <a:schemeClr val="tx1"/>
                </a:solidFill>
                <a:latin typeface="Times New Roman" panose="02020603050405020304" pitchFamily="18" charset="0"/>
                <a:cs typeface="Times New Roman" panose="02020603050405020304" pitchFamily="18" charset="0"/>
              </a:rPr>
              <a:t>: Durable; the results of </a:t>
            </a:r>
            <a:r>
              <a:rPr lang="en-US" sz="1100" dirty="0" err="1" smtClean="0">
                <a:solidFill>
                  <a:schemeClr val="tx1"/>
                </a:solidFill>
                <a:latin typeface="Times New Roman" panose="02020603050405020304" pitchFamily="18" charset="0"/>
                <a:cs typeface="Times New Roman" panose="02020603050405020304" pitchFamily="18" charset="0"/>
              </a:rPr>
              <a:t>Trs</a:t>
            </a:r>
            <a:r>
              <a:rPr lang="en-US" sz="1100" dirty="0" smtClean="0">
                <a:solidFill>
                  <a:schemeClr val="tx1"/>
                </a:solidFill>
                <a:latin typeface="Times New Roman" panose="02020603050405020304" pitchFamily="18" charset="0"/>
                <a:cs typeface="Times New Roman" panose="02020603050405020304" pitchFamily="18" charset="0"/>
              </a:rPr>
              <a:t> are preserved in the DB [</a:t>
            </a:r>
            <a:r>
              <a:rPr lang="en-US" sz="1100" i="1" dirty="0" smtClean="0">
                <a:solidFill>
                  <a:schemeClr val="tx1"/>
                </a:solidFill>
                <a:latin typeface="Times New Roman" panose="02020603050405020304" pitchFamily="18" charset="0"/>
                <a:cs typeface="Times New Roman" panose="02020603050405020304" pitchFamily="18" charset="0"/>
              </a:rPr>
              <a:t>committed</a:t>
            </a:r>
            <a:r>
              <a:rPr lang="en-US" sz="1100"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1132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P471 book</a:t>
            </a:r>
          </a:p>
          <a:p>
            <a:pPr marL="158750" indent="0">
              <a:buNone/>
            </a:pPr>
            <a:r>
              <a:rPr lang="en-US" sz="1100" b="0" i="0" u="none" strike="noStrike" cap="none" baseline="0" dirty="0" smtClean="0">
                <a:solidFill>
                  <a:srgbClr val="000000"/>
                </a:solidFill>
                <a:latin typeface="Arial"/>
                <a:ea typeface="Arial"/>
                <a:cs typeface="Arial"/>
                <a:sym typeface="Arial"/>
              </a:rPr>
              <a:t>We notice that although two transactions have each added 1 to A, the value of A has only increased by 1. This problem is serious if A represents seats</a:t>
            </a:r>
          </a:p>
          <a:p>
            <a:pPr marL="158750" indent="0">
              <a:buNone/>
            </a:pPr>
            <a:r>
              <a:rPr lang="en-US" sz="1100" b="0" i="0" u="none" strike="noStrike" cap="none" baseline="0" dirty="0" smtClean="0">
                <a:solidFill>
                  <a:srgbClr val="000000"/>
                </a:solidFill>
                <a:latin typeface="Arial"/>
                <a:ea typeface="Arial"/>
                <a:cs typeface="Arial"/>
                <a:sym typeface="Arial"/>
              </a:rPr>
              <a:t>sold on an airplane flight, for example. </a:t>
            </a:r>
          </a:p>
          <a:p>
            <a:pPr marL="158750" indent="0">
              <a:buNone/>
            </a:pPr>
            <a:r>
              <a:rPr lang="en-US" sz="1100" b="0" i="0" u="none" strike="noStrike" cap="none" baseline="0" dirty="0" smtClean="0">
                <a:solidFill>
                  <a:srgbClr val="000000"/>
                </a:solidFill>
                <a:latin typeface="Arial"/>
                <a:ea typeface="Arial"/>
                <a:cs typeface="Arial"/>
                <a:sym typeface="Arial"/>
              </a:rPr>
              <a:t>The most common solution to the problem represented by Example 9.1 is to provide a lock on A. Before reading A, a transaction T must lock A,</a:t>
            </a:r>
          </a:p>
          <a:p>
            <a:pPr marL="158750" indent="0">
              <a:buNone/>
            </a:pPr>
            <a:r>
              <a:rPr lang="en-US" sz="1100" b="0" i="0" u="none" strike="noStrike" cap="none" baseline="0" dirty="0" smtClean="0">
                <a:solidFill>
                  <a:srgbClr val="000000"/>
                </a:solidFill>
                <a:latin typeface="Arial"/>
                <a:ea typeface="Arial"/>
                <a:cs typeface="Arial"/>
                <a:sym typeface="Arial"/>
              </a:rPr>
              <a:t>which prevents another transaction from accessing A until T is finished with A. Furthermore, the need for T to set a lock on A prevents T from accessing</a:t>
            </a:r>
          </a:p>
          <a:p>
            <a:pPr marL="158750" indent="0">
              <a:buNone/>
            </a:pPr>
            <a:r>
              <a:rPr lang="en-US" sz="1100" b="0" i="0" u="none" strike="noStrike" cap="none" baseline="0" dirty="0" smtClean="0">
                <a:solidFill>
                  <a:srgbClr val="000000"/>
                </a:solidFill>
                <a:latin typeface="Arial"/>
                <a:ea typeface="Arial"/>
                <a:cs typeface="Arial"/>
                <a:sym typeface="Arial"/>
              </a:rPr>
              <a:t>A if some other transaction is already using A. T must wait until the other transaction unlocks A, which it should do only after finishing with A.</a:t>
            </a:r>
            <a:endParaRPr lang="en-US" dirty="0"/>
          </a:p>
        </p:txBody>
      </p:sp>
    </p:spTree>
    <p:extLst>
      <p:ext uri="{BB962C8B-B14F-4D97-AF65-F5344CB8AC3E}">
        <p14:creationId xmlns:p14="http://schemas.microsoft.com/office/powerpoint/2010/main" val="1237305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sz="1100" dirty="0" smtClean="0">
                <a:solidFill>
                  <a:schemeClr val="tx1"/>
                </a:solidFill>
                <a:latin typeface="Times New Roman" panose="02020603050405020304" pitchFamily="18" charset="0"/>
                <a:cs typeface="Times New Roman" panose="02020603050405020304" pitchFamily="18" charset="0"/>
              </a:rPr>
              <a:t>Suppose again that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and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are two executions of</a:t>
            </a:r>
            <a:r>
              <a:rPr lang="en-US" sz="1100" b="1" dirty="0" smtClean="0">
                <a:solidFill>
                  <a:schemeClr val="tx1"/>
                </a:solidFill>
                <a:latin typeface="Times New Roman" panose="02020603050405020304" pitchFamily="18" charset="0"/>
                <a:cs typeface="Times New Roman" panose="02020603050405020304" pitchFamily="18" charset="0"/>
              </a:rPr>
              <a:t> P</a:t>
            </a:r>
            <a:r>
              <a:rPr lang="en-US" sz="1100" dirty="0" smtClean="0">
                <a:solidFill>
                  <a:schemeClr val="tx1"/>
                </a:solidFill>
                <a:latin typeface="Times New Roman" panose="02020603050405020304" pitchFamily="18" charset="0"/>
                <a:cs typeface="Times New Roman" panose="02020603050405020304" pitchFamily="18" charset="0"/>
              </a:rPr>
              <a:t>. If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begins first, it requests lock on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Assuming no other transaction has locked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the lock manager grants this lock. Now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and only </a:t>
            </a:r>
            <a:r>
              <a:rPr lang="en-US" sz="1100" b="1" dirty="0" smtClean="0">
                <a:solidFill>
                  <a:schemeClr val="tx1"/>
                </a:solidFill>
                <a:latin typeface="Times New Roman" panose="02020603050405020304" pitchFamily="18" charset="0"/>
                <a:cs typeface="Times New Roman" panose="02020603050405020304" pitchFamily="18" charset="0"/>
              </a:rPr>
              <a:t>T1 </a:t>
            </a:r>
            <a:r>
              <a:rPr lang="en-US" sz="1100" dirty="0" smtClean="0">
                <a:solidFill>
                  <a:schemeClr val="tx1"/>
                </a:solidFill>
                <a:latin typeface="Times New Roman" panose="02020603050405020304" pitchFamily="18" charset="0"/>
                <a:cs typeface="Times New Roman" panose="02020603050405020304" pitchFamily="18" charset="0"/>
              </a:rPr>
              <a:t>can access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a:t>
            </a:r>
          </a:p>
          <a:p>
            <a:pPr algn="just"/>
            <a:r>
              <a:rPr lang="en-US" sz="1100" dirty="0" smtClean="0">
                <a:solidFill>
                  <a:schemeClr val="tx1"/>
                </a:solidFill>
                <a:latin typeface="Times New Roman" panose="02020603050405020304" pitchFamily="18" charset="0"/>
                <a:cs typeface="Times New Roman" panose="02020603050405020304" pitchFamily="18" charset="0"/>
              </a:rPr>
              <a:t>If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begins before </a:t>
            </a:r>
            <a:r>
              <a:rPr lang="en-US" sz="1100" b="1" dirty="0" smtClean="0">
                <a:solidFill>
                  <a:schemeClr val="tx1"/>
                </a:solidFill>
                <a:latin typeface="Times New Roman" panose="02020603050405020304" pitchFamily="18" charset="0"/>
                <a:cs typeface="Times New Roman" panose="02020603050405020304" pitchFamily="18" charset="0"/>
              </a:rPr>
              <a:t>T1</a:t>
            </a:r>
            <a:r>
              <a:rPr lang="en-US" sz="1100" dirty="0" smtClean="0">
                <a:solidFill>
                  <a:schemeClr val="tx1"/>
                </a:solidFill>
                <a:latin typeface="Times New Roman" panose="02020603050405020304" pitchFamily="18" charset="0"/>
                <a:cs typeface="Times New Roman" panose="02020603050405020304" pitchFamily="18" charset="0"/>
              </a:rPr>
              <a:t> finishes, then when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tries to execute LOCK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 the system causes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to wait. Only when </a:t>
            </a:r>
            <a:r>
              <a:rPr lang="en-US" sz="1100" b="1" dirty="0" smtClean="0">
                <a:solidFill>
                  <a:schemeClr val="tx1"/>
                </a:solidFill>
                <a:latin typeface="Times New Roman" panose="02020603050405020304" pitchFamily="18" charset="0"/>
                <a:cs typeface="Times New Roman" panose="02020603050405020304" pitchFamily="18" charset="0"/>
              </a:rPr>
              <a:t>T1 </a:t>
            </a:r>
            <a:r>
              <a:rPr lang="en-US" sz="1100" dirty="0" smtClean="0">
                <a:solidFill>
                  <a:schemeClr val="tx1"/>
                </a:solidFill>
                <a:latin typeface="Times New Roman" panose="02020603050405020304" pitchFamily="18" charset="0"/>
                <a:cs typeface="Times New Roman" panose="02020603050405020304" pitchFamily="18" charset="0"/>
              </a:rPr>
              <a:t>executes UNLOCK will the system allow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to proceed. As result, the anomaly CAN NOT occur; either </a:t>
            </a:r>
            <a:r>
              <a:rPr lang="en-US" sz="1100" b="1" dirty="0" smtClean="0">
                <a:solidFill>
                  <a:schemeClr val="tx1"/>
                </a:solidFill>
                <a:latin typeface="Times New Roman" panose="02020603050405020304" pitchFamily="18" charset="0"/>
                <a:cs typeface="Times New Roman" panose="02020603050405020304" pitchFamily="18" charset="0"/>
              </a:rPr>
              <a:t>T1 </a:t>
            </a:r>
            <a:r>
              <a:rPr lang="en-US" sz="1100" dirty="0" smtClean="0">
                <a:solidFill>
                  <a:schemeClr val="tx1"/>
                </a:solidFill>
                <a:latin typeface="Times New Roman" panose="02020603050405020304" pitchFamily="18" charset="0"/>
                <a:cs typeface="Times New Roman" panose="02020603050405020304" pitchFamily="18" charset="0"/>
              </a:rPr>
              <a:t>or </a:t>
            </a:r>
            <a:r>
              <a:rPr lang="en-US" sz="1100" b="1" dirty="0" smtClean="0">
                <a:solidFill>
                  <a:schemeClr val="tx1"/>
                </a:solidFill>
                <a:latin typeface="Times New Roman" panose="02020603050405020304" pitchFamily="18" charset="0"/>
                <a:cs typeface="Times New Roman" panose="02020603050405020304" pitchFamily="18" charset="0"/>
              </a:rPr>
              <a:t>T2</a:t>
            </a:r>
            <a:r>
              <a:rPr lang="en-US" sz="1100" dirty="0" smtClean="0">
                <a:solidFill>
                  <a:schemeClr val="tx1"/>
                </a:solidFill>
                <a:latin typeface="Times New Roman" panose="02020603050405020304" pitchFamily="18" charset="0"/>
                <a:cs typeface="Times New Roman" panose="02020603050405020304" pitchFamily="18" charset="0"/>
              </a:rPr>
              <a:t> executes completely before the other starts, and their combined effect is to add to </a:t>
            </a:r>
            <a:r>
              <a:rPr lang="en-US" sz="1100" b="1" dirty="0" smtClean="0">
                <a:solidFill>
                  <a:schemeClr val="tx1"/>
                </a:solidFill>
                <a:latin typeface="Times New Roman" panose="02020603050405020304" pitchFamily="18" charset="0"/>
                <a:cs typeface="Times New Roman" panose="02020603050405020304" pitchFamily="18" charset="0"/>
              </a:rPr>
              <a:t>A</a:t>
            </a:r>
            <a:r>
              <a:rPr lang="en-US" sz="1100"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40962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6165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6977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256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gives us higher performance</a:t>
            </a:r>
            <a:r>
              <a:rPr lang="en-US" baseline="0" dirty="0" smtClean="0"/>
              <a:t> + better lock management system </a:t>
            </a:r>
            <a:endParaRPr lang="en-US" dirty="0"/>
          </a:p>
        </p:txBody>
      </p:sp>
    </p:spTree>
    <p:extLst>
      <p:ext uri="{BB962C8B-B14F-4D97-AF65-F5344CB8AC3E}">
        <p14:creationId xmlns:p14="http://schemas.microsoft.com/office/powerpoint/2010/main" val="1649006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9921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907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3229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5168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a:t>
            </a:r>
            <a:r>
              <a:rPr lang="en-US" baseline="0" dirty="0" smtClean="0"/>
              <a:t> Item is a relation , some rows, bunch of data in the database </a:t>
            </a:r>
          </a:p>
          <a:p>
            <a:r>
              <a:rPr lang="en-US" dirty="0" smtClean="0"/>
              <a:t>(data file, data file block, </a:t>
            </a:r>
            <a:r>
              <a:rPr lang="en-US" dirty="0" err="1" smtClean="0"/>
              <a:t>etc</a:t>
            </a:r>
            <a:endParaRPr lang="en-US" dirty="0"/>
          </a:p>
        </p:txBody>
      </p:sp>
    </p:spTree>
    <p:extLst>
      <p:ext uri="{BB962C8B-B14F-4D97-AF65-F5344CB8AC3E}">
        <p14:creationId xmlns:p14="http://schemas.microsoft.com/office/powerpoint/2010/main" val="3814581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3674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7629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045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135c37cb5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135c37cb5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081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5162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p:txBody>
      </p:sp>
    </p:spTree>
    <p:extLst>
      <p:ext uri="{BB962C8B-B14F-4D97-AF65-F5344CB8AC3E}">
        <p14:creationId xmlns:p14="http://schemas.microsoft.com/office/powerpoint/2010/main" val="4194429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You are only allowed to access the Locked node [access privilege] but it doesn't mean they are locked by</a:t>
            </a:r>
            <a:r>
              <a:rPr lang="en-US" sz="2000" baseline="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default when we lock the parent </a:t>
            </a:r>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endParaRPr lang="en-US" dirty="0"/>
          </a:p>
        </p:txBody>
      </p:sp>
    </p:spTree>
    <p:extLst>
      <p:ext uri="{BB962C8B-B14F-4D97-AF65-F5344CB8AC3E}">
        <p14:creationId xmlns:p14="http://schemas.microsoft.com/office/powerpoint/2010/main" val="1259728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Warnings</a:t>
            </a:r>
            <a:r>
              <a:rPr lang="en-US" baseline="0" dirty="0" smtClean="0"/>
              <a:t> can coexist, so it WARNs the first node then the second node is </a:t>
            </a:r>
            <a:r>
              <a:rPr lang="en-US" baseline="0" dirty="0" err="1" smtClean="0"/>
              <a:t>WARNed</a:t>
            </a:r>
            <a:r>
              <a:rPr lang="en-US" baseline="0" dirty="0" smtClean="0"/>
              <a:t> too then it LOCKs the last child</a:t>
            </a:r>
          </a:p>
          <a:p>
            <a:endParaRPr lang="en-US" dirty="0"/>
          </a:p>
        </p:txBody>
      </p:sp>
    </p:spTree>
    <p:extLst>
      <p:ext uri="{BB962C8B-B14F-4D97-AF65-F5344CB8AC3E}">
        <p14:creationId xmlns:p14="http://schemas.microsoft.com/office/powerpoint/2010/main" val="5488926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smtClean="0">
                <a:solidFill>
                  <a:schemeClr val="tx1"/>
                </a:solidFill>
                <a:latin typeface="Times New Roman" panose="02020603050405020304" pitchFamily="18" charset="0"/>
                <a:cs typeface="Times New Roman" panose="02020603050405020304" pitchFamily="18" charset="0"/>
              </a:rPr>
              <a:t>Predefine the serial equivalent schedule (transaction time stamps), if there any (transaction) operation against this serial equivalent it will be </a:t>
            </a:r>
            <a:r>
              <a:rPr lang="en-US" sz="2000" b="1" dirty="0" smtClean="0">
                <a:solidFill>
                  <a:schemeClr val="tx1"/>
                </a:solidFill>
                <a:latin typeface="Times New Roman" panose="02020603050405020304" pitchFamily="18" charset="0"/>
                <a:cs typeface="Times New Roman" panose="02020603050405020304" pitchFamily="18" charset="0"/>
              </a:rPr>
              <a:t>aborted</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673700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smtClean="0">
                <a:solidFill>
                  <a:schemeClr val="tx1"/>
                </a:solidFill>
                <a:latin typeface="Times New Roman" panose="02020603050405020304" pitchFamily="18" charset="0"/>
                <a:cs typeface="Times New Roman" panose="02020603050405020304" pitchFamily="18" charset="0"/>
              </a:rPr>
              <a:t> </a:t>
            </a:r>
            <a:r>
              <a:rPr lang="en-US" sz="1100" dirty="0" smtClean="0">
                <a:solidFill>
                  <a:srgbClr val="FF0000"/>
                </a:solidFill>
                <a:latin typeface="Times New Roman" panose="02020603050405020304" pitchFamily="18" charset="0"/>
                <a:cs typeface="Times New Roman" panose="02020603050405020304" pitchFamily="18" charset="0"/>
              </a:rPr>
              <a:t>If not then it will </a:t>
            </a:r>
            <a:r>
              <a:rPr lang="en-US" sz="1100" b="1" dirty="0" smtClean="0">
                <a:solidFill>
                  <a:srgbClr val="FF0000"/>
                </a:solidFill>
                <a:latin typeface="Times New Roman" panose="02020603050405020304" pitchFamily="18" charset="0"/>
                <a:cs typeface="Times New Roman" panose="02020603050405020304" pitchFamily="18" charset="0"/>
              </a:rPr>
              <a:t>abort</a:t>
            </a:r>
            <a:r>
              <a:rPr lang="en-US" sz="1100" dirty="0" smtClean="0">
                <a:solidFill>
                  <a:srgbClr val="FF0000"/>
                </a:solidFill>
                <a:latin typeface="Times New Roman" panose="02020603050405020304" pitchFamily="18" charset="0"/>
                <a:cs typeface="Times New Roman" panose="02020603050405020304" pitchFamily="18" charset="0"/>
              </a:rPr>
              <a:t> /</a:t>
            </a:r>
            <a:r>
              <a:rPr lang="en-US" sz="1100" baseline="0" dirty="0" smtClean="0">
                <a:solidFill>
                  <a:srgbClr val="FF0000"/>
                </a:solidFill>
                <a:latin typeface="Times New Roman" panose="02020603050405020304" pitchFamily="18" charset="0"/>
                <a:cs typeface="Times New Roman" panose="02020603050405020304" pitchFamily="18" charset="0"/>
              </a:rPr>
              <a:t> </a:t>
            </a:r>
            <a:r>
              <a:rPr lang="en-US" sz="1100" b="1" dirty="0" smtClean="0">
                <a:solidFill>
                  <a:srgbClr val="FF0000"/>
                </a:solidFill>
                <a:latin typeface="Times New Roman" panose="02020603050405020304" pitchFamily="18" charset="0"/>
                <a:cs typeface="Times New Roman" panose="02020603050405020304" pitchFamily="18" charset="0"/>
              </a:rPr>
              <a:t>rollback </a:t>
            </a:r>
            <a:r>
              <a:rPr lang="en-US" sz="1100" dirty="0" smtClean="0">
                <a:solidFill>
                  <a:srgbClr val="FF0000"/>
                </a:solidFill>
                <a:latin typeface="Times New Roman" panose="02020603050405020304" pitchFamily="18" charset="0"/>
                <a:cs typeface="Times New Roman" panose="02020603050405020304" pitchFamily="18" charset="0"/>
              </a:rPr>
              <a:t>the transaction.</a:t>
            </a:r>
          </a:p>
          <a:p>
            <a:endParaRPr lang="en-US" dirty="0"/>
          </a:p>
        </p:txBody>
      </p:sp>
    </p:spTree>
    <p:extLst>
      <p:ext uri="{BB962C8B-B14F-4D97-AF65-F5344CB8AC3E}">
        <p14:creationId xmlns:p14="http://schemas.microsoft.com/office/powerpoint/2010/main" val="330251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dirty="0" smtClean="0">
                <a:solidFill>
                  <a:schemeClr val="tx1"/>
                </a:solidFill>
                <a:latin typeface="Times New Roman" panose="02020603050405020304" pitchFamily="18" charset="0"/>
                <a:cs typeface="Times New Roman" panose="02020603050405020304" pitchFamily="18" charset="0"/>
              </a:rPr>
              <a:t>It controls access rights of transactions using locks.</a:t>
            </a:r>
            <a:endParaRPr lang="en-US" sz="2000" b="1" dirty="0" smtClean="0">
              <a:solidFill>
                <a:schemeClr val="tx1"/>
              </a:solidFill>
              <a:latin typeface="Times New Roman" panose="02020603050405020304" pitchFamily="18" charset="0"/>
              <a:cs typeface="Times New Roman" panose="02020603050405020304" pitchFamily="18" charset="0"/>
            </a:endParaRP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dirty="0" smtClean="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1329849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320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9"/>
        <p:cNvGrpSpPr/>
        <p:nvPr/>
      </p:nvGrpSpPr>
      <p:grpSpPr>
        <a:xfrm>
          <a:off x="0" y="0"/>
          <a:ext cx="0" cy="0"/>
          <a:chOff x="0" y="0"/>
          <a:chExt cx="0" cy="0"/>
        </a:xfrm>
      </p:grpSpPr>
      <p:sp>
        <p:nvSpPr>
          <p:cNvPr id="3660" name="Google Shape;3660;g135c37cb5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1" name="Google Shape;3661;g135c37cb5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9353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240125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14267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p:txBody>
      </p:sp>
    </p:spTree>
    <p:extLst>
      <p:ext uri="{BB962C8B-B14F-4D97-AF65-F5344CB8AC3E}">
        <p14:creationId xmlns:p14="http://schemas.microsoft.com/office/powerpoint/2010/main" val="28648966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95087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46005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711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99227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7533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658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66366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3989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48281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6701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0840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39364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64660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62835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98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1" u="sng" dirty="0"/>
          </a:p>
        </p:txBody>
      </p:sp>
    </p:spTree>
    <p:extLst>
      <p:ext uri="{BB962C8B-B14F-4D97-AF65-F5344CB8AC3E}">
        <p14:creationId xmlns:p14="http://schemas.microsoft.com/office/powerpoint/2010/main" val="1456981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801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044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dirty="0" smtClean="0">
                <a:solidFill>
                  <a:schemeClr val="tx1"/>
                </a:solidFill>
                <a:latin typeface="Times New Roman" panose="02020603050405020304" pitchFamily="18" charset="0"/>
                <a:cs typeface="Times New Roman" panose="02020603050405020304" pitchFamily="18" charset="0"/>
              </a:rPr>
              <a:t>schedule is </a:t>
            </a:r>
            <a:r>
              <a:rPr lang="en-US" sz="1100" b="1" i="1" dirty="0" smtClean="0">
                <a:solidFill>
                  <a:schemeClr val="tx1"/>
                </a:solidFill>
                <a:latin typeface="Times New Roman" panose="02020603050405020304" pitchFamily="18" charset="0"/>
                <a:cs typeface="Times New Roman" panose="02020603050405020304" pitchFamily="18" charset="0"/>
              </a:rPr>
              <a:t>serializable</a:t>
            </a:r>
            <a:r>
              <a:rPr lang="en-US" sz="1100" dirty="0" smtClean="0">
                <a:solidFill>
                  <a:schemeClr val="tx1"/>
                </a:solidFill>
                <a:latin typeface="Times New Roman" panose="02020603050405020304" pitchFamily="18" charset="0"/>
                <a:cs typeface="Times New Roman" panose="02020603050405020304" pitchFamily="18" charset="0"/>
              </a:rPr>
              <a:t> if its effect is equivalent to that of some serial schedule. </a:t>
            </a:r>
            <a:endParaRPr lang="en-US" dirty="0"/>
          </a:p>
        </p:txBody>
      </p:sp>
    </p:spTree>
    <p:extLst>
      <p:ext uri="{BB962C8B-B14F-4D97-AF65-F5344CB8AC3E}">
        <p14:creationId xmlns:p14="http://schemas.microsoft.com/office/powerpoint/2010/main" val="276520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05975"/>
            <a:ext cx="4639800" cy="2940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900" b="1">
                <a:latin typeface="Aldrich"/>
                <a:ea typeface="Aldrich"/>
                <a:cs typeface="Aldrich"/>
                <a:sym typeface="Aldrich"/>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732425"/>
            <a:ext cx="2964600" cy="659400"/>
          </a:xfrm>
          <a:prstGeom prst="rect">
            <a:avLst/>
          </a:prstGeom>
          <a:solidFill>
            <a:schemeClr val="accent3"/>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dk2"/>
                </a:solidFill>
                <a:latin typeface="Blinker"/>
                <a:ea typeface="Blinker"/>
                <a:cs typeface="Blinker"/>
                <a:sym typeface="Blinker"/>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056992" y="-244863"/>
            <a:ext cx="2707165" cy="5633225"/>
            <a:chOff x="6056992" y="-389989"/>
            <a:chExt cx="2707165" cy="5633225"/>
          </a:xfrm>
        </p:grpSpPr>
        <p:sp>
          <p:nvSpPr>
            <p:cNvPr id="12" name="Google Shape;12;p2"/>
            <p:cNvSpPr/>
            <p:nvPr/>
          </p:nvSpPr>
          <p:spPr>
            <a:xfrm>
              <a:off x="6733782"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33782"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3378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72177"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72177" y="325499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72177"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72177" y="39176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72177"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2177" y="458038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7217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72177"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0572"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057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410572"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41057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48967"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48967"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4896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48967"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087362"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08736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08736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425758"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5758"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425758"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056992" y="259229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056992"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56992" y="325499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56992"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56992" y="39176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05699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56992" y="458038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056992"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056992"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395387" y="292364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395387" y="358634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39538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395387" y="491173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72177" y="259228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395387" y="259228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10572"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48967"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087362"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425758" y="2923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410572"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748967"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087362"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5758" y="32549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410572"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748967"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087362"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425758" y="358630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410572"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748967"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087362"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425758"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33787"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733787" y="259228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087360"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425755" y="226095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410572"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748967"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087362"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425758"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95402" y="39176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395402"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395402" y="458038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733797" y="424903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733797" y="391764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733797" y="45803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733782" y="325502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395387" y="325502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733782"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33782"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73378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072177"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072177" y="27271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72177"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72177" y="93541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072177"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072177" y="159811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072177"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410572"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1057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41057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748967"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748967"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748967"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087362"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08736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08736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425758"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425758"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425758"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56992" y="-38998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056992"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056992" y="272716"/>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56992"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056992" y="93541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05699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056992" y="159811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056992"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6395387" y="-5863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6395387" y="60406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395387" y="1929461"/>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072177" y="-3899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395387" y="-3899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410572"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748967"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87362"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425758" y="-5863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410572"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748967"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087362"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425758" y="272655"/>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10572"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748967"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087362"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425758" y="604030"/>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10572"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748967"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087362"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425758"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733787" y="-389989"/>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572"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748967"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087362"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425758"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95402" y="93541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395402"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395402" y="1598112"/>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733797" y="1266763"/>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733797" y="935367"/>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733797" y="1598088"/>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733782" y="27275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395387" y="272754"/>
              <a:ext cx="338400" cy="331500"/>
            </a:xfrm>
            <a:prstGeom prst="rect">
              <a:avLst/>
            </a:prstGeom>
            <a:noFill/>
            <a:ln w="9525" cap="flat" cmpd="sng">
              <a:solidFill>
                <a:srgbClr val="C9C9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1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2_6_2">
    <p:spTree>
      <p:nvGrpSpPr>
        <p:cNvPr id="1" name="Shape 3357"/>
        <p:cNvGrpSpPr/>
        <p:nvPr/>
      </p:nvGrpSpPr>
      <p:grpSpPr>
        <a:xfrm>
          <a:off x="0" y="0"/>
          <a:ext cx="0" cy="0"/>
          <a:chOff x="0" y="0"/>
          <a:chExt cx="0" cy="0"/>
        </a:xfrm>
      </p:grpSpPr>
      <p:grpSp>
        <p:nvGrpSpPr>
          <p:cNvPr id="3358" name="Google Shape;3358;p28"/>
          <p:cNvGrpSpPr/>
          <p:nvPr/>
        </p:nvGrpSpPr>
        <p:grpSpPr>
          <a:xfrm>
            <a:off x="-232849" y="3652602"/>
            <a:ext cx="9609698" cy="1691981"/>
            <a:chOff x="-232849" y="318827"/>
            <a:chExt cx="9609698" cy="1691981"/>
          </a:xfrm>
        </p:grpSpPr>
        <p:sp>
          <p:nvSpPr>
            <p:cNvPr id="3359" name="Google Shape;3359;p28"/>
            <p:cNvSpPr/>
            <p:nvPr/>
          </p:nvSpPr>
          <p:spPr>
            <a:xfrm rot="5400000">
              <a:off x="175179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8"/>
            <p:cNvSpPr/>
            <p:nvPr/>
          </p:nvSpPr>
          <p:spPr>
            <a:xfrm rot="5400000">
              <a:off x="142044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8"/>
            <p:cNvSpPr/>
            <p:nvPr/>
          </p:nvSpPr>
          <p:spPr>
            <a:xfrm rot="5400000">
              <a:off x="108909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8"/>
            <p:cNvSpPr/>
            <p:nvPr/>
          </p:nvSpPr>
          <p:spPr>
            <a:xfrm rot="5400000">
              <a:off x="757748"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8"/>
            <p:cNvSpPr/>
            <p:nvPr/>
          </p:nvSpPr>
          <p:spPr>
            <a:xfrm rot="5400000">
              <a:off x="4263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8"/>
            <p:cNvSpPr/>
            <p:nvPr/>
          </p:nvSpPr>
          <p:spPr>
            <a:xfrm rot="5400000">
              <a:off x="950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8"/>
            <p:cNvSpPr/>
            <p:nvPr/>
          </p:nvSpPr>
          <p:spPr>
            <a:xfrm rot="5400000">
              <a:off x="241448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8"/>
            <p:cNvSpPr/>
            <p:nvPr/>
          </p:nvSpPr>
          <p:spPr>
            <a:xfrm rot="5400000">
              <a:off x="-2362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8"/>
            <p:cNvSpPr/>
            <p:nvPr/>
          </p:nvSpPr>
          <p:spPr>
            <a:xfrm rot="5400000">
              <a:off x="208314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8"/>
            <p:cNvSpPr/>
            <p:nvPr/>
          </p:nvSpPr>
          <p:spPr>
            <a:xfrm rot="5400000">
              <a:off x="4263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8"/>
            <p:cNvSpPr/>
            <p:nvPr/>
          </p:nvSpPr>
          <p:spPr>
            <a:xfrm rot="5400000">
              <a:off x="241448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8"/>
            <p:cNvSpPr/>
            <p:nvPr/>
          </p:nvSpPr>
          <p:spPr>
            <a:xfrm rot="5400000">
              <a:off x="-236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28"/>
            <p:cNvSpPr/>
            <p:nvPr/>
          </p:nvSpPr>
          <p:spPr>
            <a:xfrm rot="5400000">
              <a:off x="208314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28"/>
            <p:cNvSpPr/>
            <p:nvPr/>
          </p:nvSpPr>
          <p:spPr>
            <a:xfrm rot="5400000">
              <a:off x="4263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8"/>
            <p:cNvSpPr/>
            <p:nvPr/>
          </p:nvSpPr>
          <p:spPr>
            <a:xfrm rot="5400000">
              <a:off x="241448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8"/>
            <p:cNvSpPr/>
            <p:nvPr/>
          </p:nvSpPr>
          <p:spPr>
            <a:xfrm rot="5400000">
              <a:off x="-236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8"/>
            <p:cNvSpPr/>
            <p:nvPr/>
          </p:nvSpPr>
          <p:spPr>
            <a:xfrm rot="5400000">
              <a:off x="208314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8"/>
            <p:cNvSpPr/>
            <p:nvPr/>
          </p:nvSpPr>
          <p:spPr>
            <a:xfrm rot="5400000">
              <a:off x="4263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8"/>
            <p:cNvSpPr/>
            <p:nvPr/>
          </p:nvSpPr>
          <p:spPr>
            <a:xfrm rot="5400000">
              <a:off x="-236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8"/>
            <p:cNvSpPr/>
            <p:nvPr/>
          </p:nvSpPr>
          <p:spPr>
            <a:xfrm rot="5400000">
              <a:off x="208314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8"/>
            <p:cNvSpPr/>
            <p:nvPr/>
          </p:nvSpPr>
          <p:spPr>
            <a:xfrm rot="5400000">
              <a:off x="4263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8"/>
            <p:cNvSpPr/>
            <p:nvPr/>
          </p:nvSpPr>
          <p:spPr>
            <a:xfrm rot="5400000">
              <a:off x="-236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8"/>
            <p:cNvSpPr/>
            <p:nvPr/>
          </p:nvSpPr>
          <p:spPr>
            <a:xfrm rot="5400000">
              <a:off x="208315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8"/>
            <p:cNvSpPr/>
            <p:nvPr/>
          </p:nvSpPr>
          <p:spPr>
            <a:xfrm rot="5400000">
              <a:off x="1751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8"/>
            <p:cNvSpPr/>
            <p:nvPr/>
          </p:nvSpPr>
          <p:spPr>
            <a:xfrm rot="5400000">
              <a:off x="1751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8"/>
            <p:cNvSpPr/>
            <p:nvPr/>
          </p:nvSpPr>
          <p:spPr>
            <a:xfrm rot="5400000">
              <a:off x="1751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8"/>
            <p:cNvSpPr/>
            <p:nvPr/>
          </p:nvSpPr>
          <p:spPr>
            <a:xfrm rot="5400000">
              <a:off x="1751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8"/>
            <p:cNvSpPr/>
            <p:nvPr/>
          </p:nvSpPr>
          <p:spPr>
            <a:xfrm rot="5400000">
              <a:off x="14205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8"/>
            <p:cNvSpPr/>
            <p:nvPr/>
          </p:nvSpPr>
          <p:spPr>
            <a:xfrm rot="5400000">
              <a:off x="14205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8"/>
            <p:cNvSpPr/>
            <p:nvPr/>
          </p:nvSpPr>
          <p:spPr>
            <a:xfrm rot="5400000">
              <a:off x="14205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28"/>
            <p:cNvSpPr/>
            <p:nvPr/>
          </p:nvSpPr>
          <p:spPr>
            <a:xfrm rot="5400000">
              <a:off x="14205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28"/>
            <p:cNvSpPr/>
            <p:nvPr/>
          </p:nvSpPr>
          <p:spPr>
            <a:xfrm rot="5400000">
              <a:off x="10891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8"/>
            <p:cNvSpPr/>
            <p:nvPr/>
          </p:nvSpPr>
          <p:spPr>
            <a:xfrm rot="5400000">
              <a:off x="10891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8"/>
            <p:cNvSpPr/>
            <p:nvPr/>
          </p:nvSpPr>
          <p:spPr>
            <a:xfrm rot="5400000">
              <a:off x="10891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8"/>
            <p:cNvSpPr/>
            <p:nvPr/>
          </p:nvSpPr>
          <p:spPr>
            <a:xfrm rot="5400000">
              <a:off x="10891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8"/>
            <p:cNvSpPr/>
            <p:nvPr/>
          </p:nvSpPr>
          <p:spPr>
            <a:xfrm rot="5400000">
              <a:off x="757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8"/>
            <p:cNvSpPr/>
            <p:nvPr/>
          </p:nvSpPr>
          <p:spPr>
            <a:xfrm rot="5400000">
              <a:off x="757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8"/>
            <p:cNvSpPr/>
            <p:nvPr/>
          </p:nvSpPr>
          <p:spPr>
            <a:xfrm rot="5400000">
              <a:off x="757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8"/>
            <p:cNvSpPr/>
            <p:nvPr/>
          </p:nvSpPr>
          <p:spPr>
            <a:xfrm rot="5400000">
              <a:off x="757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8"/>
            <p:cNvSpPr/>
            <p:nvPr/>
          </p:nvSpPr>
          <p:spPr>
            <a:xfrm rot="5400000">
              <a:off x="2414486"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8"/>
            <p:cNvSpPr/>
            <p:nvPr/>
          </p:nvSpPr>
          <p:spPr>
            <a:xfrm rot="5400000">
              <a:off x="2414486"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8"/>
            <p:cNvSpPr/>
            <p:nvPr/>
          </p:nvSpPr>
          <p:spPr>
            <a:xfrm rot="5400000">
              <a:off x="950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8"/>
            <p:cNvSpPr/>
            <p:nvPr/>
          </p:nvSpPr>
          <p:spPr>
            <a:xfrm rot="5400000">
              <a:off x="950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8"/>
            <p:cNvSpPr/>
            <p:nvPr/>
          </p:nvSpPr>
          <p:spPr>
            <a:xfrm rot="5400000">
              <a:off x="950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8"/>
            <p:cNvSpPr/>
            <p:nvPr/>
          </p:nvSpPr>
          <p:spPr>
            <a:xfrm rot="5400000">
              <a:off x="950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8"/>
            <p:cNvSpPr/>
            <p:nvPr/>
          </p:nvSpPr>
          <p:spPr>
            <a:xfrm rot="5400000">
              <a:off x="473407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8"/>
            <p:cNvSpPr/>
            <p:nvPr/>
          </p:nvSpPr>
          <p:spPr>
            <a:xfrm rot="5400000">
              <a:off x="44027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8"/>
            <p:cNvSpPr/>
            <p:nvPr/>
          </p:nvSpPr>
          <p:spPr>
            <a:xfrm rot="5400000">
              <a:off x="40713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8"/>
            <p:cNvSpPr/>
            <p:nvPr/>
          </p:nvSpPr>
          <p:spPr>
            <a:xfrm rot="5400000">
              <a:off x="374002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8"/>
            <p:cNvSpPr/>
            <p:nvPr/>
          </p:nvSpPr>
          <p:spPr>
            <a:xfrm rot="5400000">
              <a:off x="340867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8"/>
            <p:cNvSpPr/>
            <p:nvPr/>
          </p:nvSpPr>
          <p:spPr>
            <a:xfrm rot="5400000">
              <a:off x="307732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8"/>
            <p:cNvSpPr/>
            <p:nvPr/>
          </p:nvSpPr>
          <p:spPr>
            <a:xfrm rot="5400000">
              <a:off x="27459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8"/>
            <p:cNvSpPr/>
            <p:nvPr/>
          </p:nvSpPr>
          <p:spPr>
            <a:xfrm rot="5400000">
              <a:off x="50654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8"/>
            <p:cNvSpPr/>
            <p:nvPr/>
          </p:nvSpPr>
          <p:spPr>
            <a:xfrm rot="5400000">
              <a:off x="34086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8"/>
            <p:cNvSpPr/>
            <p:nvPr/>
          </p:nvSpPr>
          <p:spPr>
            <a:xfrm rot="5400000">
              <a:off x="274597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8"/>
            <p:cNvSpPr/>
            <p:nvPr/>
          </p:nvSpPr>
          <p:spPr>
            <a:xfrm rot="5400000">
              <a:off x="50654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8"/>
            <p:cNvSpPr/>
            <p:nvPr/>
          </p:nvSpPr>
          <p:spPr>
            <a:xfrm rot="5400000">
              <a:off x="34086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8"/>
            <p:cNvSpPr/>
            <p:nvPr/>
          </p:nvSpPr>
          <p:spPr>
            <a:xfrm rot="5400000">
              <a:off x="274597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8"/>
            <p:cNvSpPr/>
            <p:nvPr/>
          </p:nvSpPr>
          <p:spPr>
            <a:xfrm rot="5400000">
              <a:off x="50654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8"/>
            <p:cNvSpPr/>
            <p:nvPr/>
          </p:nvSpPr>
          <p:spPr>
            <a:xfrm rot="5400000">
              <a:off x="34086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8"/>
            <p:cNvSpPr/>
            <p:nvPr/>
          </p:nvSpPr>
          <p:spPr>
            <a:xfrm rot="5400000">
              <a:off x="274597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8"/>
            <p:cNvSpPr/>
            <p:nvPr/>
          </p:nvSpPr>
          <p:spPr>
            <a:xfrm rot="5400000">
              <a:off x="50654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8"/>
            <p:cNvSpPr/>
            <p:nvPr/>
          </p:nvSpPr>
          <p:spPr>
            <a:xfrm rot="5400000">
              <a:off x="34086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8"/>
            <p:cNvSpPr/>
            <p:nvPr/>
          </p:nvSpPr>
          <p:spPr>
            <a:xfrm rot="5400000">
              <a:off x="274597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8"/>
            <p:cNvSpPr/>
            <p:nvPr/>
          </p:nvSpPr>
          <p:spPr>
            <a:xfrm rot="5400000">
              <a:off x="50654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8"/>
            <p:cNvSpPr/>
            <p:nvPr/>
          </p:nvSpPr>
          <p:spPr>
            <a:xfrm rot="5400000">
              <a:off x="4734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8"/>
            <p:cNvSpPr/>
            <p:nvPr/>
          </p:nvSpPr>
          <p:spPr>
            <a:xfrm rot="5400000">
              <a:off x="4734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8"/>
            <p:cNvSpPr/>
            <p:nvPr/>
          </p:nvSpPr>
          <p:spPr>
            <a:xfrm rot="5400000">
              <a:off x="4734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8"/>
            <p:cNvSpPr/>
            <p:nvPr/>
          </p:nvSpPr>
          <p:spPr>
            <a:xfrm rot="5400000">
              <a:off x="4734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8"/>
            <p:cNvSpPr/>
            <p:nvPr/>
          </p:nvSpPr>
          <p:spPr>
            <a:xfrm rot="5400000">
              <a:off x="440278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8"/>
            <p:cNvSpPr/>
            <p:nvPr/>
          </p:nvSpPr>
          <p:spPr>
            <a:xfrm rot="5400000">
              <a:off x="440278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8"/>
            <p:cNvSpPr/>
            <p:nvPr/>
          </p:nvSpPr>
          <p:spPr>
            <a:xfrm rot="5400000">
              <a:off x="440278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8"/>
            <p:cNvSpPr/>
            <p:nvPr/>
          </p:nvSpPr>
          <p:spPr>
            <a:xfrm rot="5400000">
              <a:off x="440278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8"/>
            <p:cNvSpPr/>
            <p:nvPr/>
          </p:nvSpPr>
          <p:spPr>
            <a:xfrm rot="5400000">
              <a:off x="40714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8"/>
            <p:cNvSpPr/>
            <p:nvPr/>
          </p:nvSpPr>
          <p:spPr>
            <a:xfrm rot="5400000">
              <a:off x="40714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8"/>
            <p:cNvSpPr/>
            <p:nvPr/>
          </p:nvSpPr>
          <p:spPr>
            <a:xfrm rot="5400000">
              <a:off x="40714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8"/>
            <p:cNvSpPr/>
            <p:nvPr/>
          </p:nvSpPr>
          <p:spPr>
            <a:xfrm rot="5400000">
              <a:off x="40714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8"/>
            <p:cNvSpPr/>
            <p:nvPr/>
          </p:nvSpPr>
          <p:spPr>
            <a:xfrm rot="5400000">
              <a:off x="3740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8"/>
            <p:cNvSpPr/>
            <p:nvPr/>
          </p:nvSpPr>
          <p:spPr>
            <a:xfrm rot="5400000">
              <a:off x="3740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8"/>
            <p:cNvSpPr/>
            <p:nvPr/>
          </p:nvSpPr>
          <p:spPr>
            <a:xfrm rot="5400000">
              <a:off x="3740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8"/>
            <p:cNvSpPr/>
            <p:nvPr/>
          </p:nvSpPr>
          <p:spPr>
            <a:xfrm rot="5400000">
              <a:off x="3740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8"/>
            <p:cNvSpPr/>
            <p:nvPr/>
          </p:nvSpPr>
          <p:spPr>
            <a:xfrm rot="5400000">
              <a:off x="307734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8"/>
            <p:cNvSpPr/>
            <p:nvPr/>
          </p:nvSpPr>
          <p:spPr>
            <a:xfrm rot="5400000">
              <a:off x="307734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8"/>
            <p:cNvSpPr/>
            <p:nvPr/>
          </p:nvSpPr>
          <p:spPr>
            <a:xfrm rot="5400000">
              <a:off x="307734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8"/>
            <p:cNvSpPr/>
            <p:nvPr/>
          </p:nvSpPr>
          <p:spPr>
            <a:xfrm rot="5400000">
              <a:off x="307734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8"/>
            <p:cNvSpPr/>
            <p:nvPr/>
          </p:nvSpPr>
          <p:spPr>
            <a:xfrm rot="5400000">
              <a:off x="738502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8"/>
            <p:cNvSpPr/>
            <p:nvPr/>
          </p:nvSpPr>
          <p:spPr>
            <a:xfrm rot="5400000">
              <a:off x="70536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8"/>
            <p:cNvSpPr/>
            <p:nvPr/>
          </p:nvSpPr>
          <p:spPr>
            <a:xfrm rot="5400000">
              <a:off x="67223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8"/>
            <p:cNvSpPr/>
            <p:nvPr/>
          </p:nvSpPr>
          <p:spPr>
            <a:xfrm rot="5400000">
              <a:off x="639097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8"/>
            <p:cNvSpPr/>
            <p:nvPr/>
          </p:nvSpPr>
          <p:spPr>
            <a:xfrm rot="5400000">
              <a:off x="605962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8"/>
            <p:cNvSpPr/>
            <p:nvPr/>
          </p:nvSpPr>
          <p:spPr>
            <a:xfrm rot="5400000">
              <a:off x="572827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8"/>
            <p:cNvSpPr/>
            <p:nvPr/>
          </p:nvSpPr>
          <p:spPr>
            <a:xfrm rot="5400000">
              <a:off x="804771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8"/>
            <p:cNvSpPr/>
            <p:nvPr/>
          </p:nvSpPr>
          <p:spPr>
            <a:xfrm rot="5400000">
              <a:off x="53969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8"/>
            <p:cNvSpPr/>
            <p:nvPr/>
          </p:nvSpPr>
          <p:spPr>
            <a:xfrm rot="5400000">
              <a:off x="77163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8"/>
            <p:cNvSpPr/>
            <p:nvPr/>
          </p:nvSpPr>
          <p:spPr>
            <a:xfrm rot="5400000">
              <a:off x="605962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8"/>
            <p:cNvSpPr/>
            <p:nvPr/>
          </p:nvSpPr>
          <p:spPr>
            <a:xfrm rot="5400000">
              <a:off x="804771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8"/>
            <p:cNvSpPr/>
            <p:nvPr/>
          </p:nvSpPr>
          <p:spPr>
            <a:xfrm rot="5400000">
              <a:off x="539692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8"/>
            <p:cNvSpPr/>
            <p:nvPr/>
          </p:nvSpPr>
          <p:spPr>
            <a:xfrm rot="5400000">
              <a:off x="77163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8"/>
            <p:cNvSpPr/>
            <p:nvPr/>
          </p:nvSpPr>
          <p:spPr>
            <a:xfrm rot="5400000">
              <a:off x="605962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8"/>
            <p:cNvSpPr/>
            <p:nvPr/>
          </p:nvSpPr>
          <p:spPr>
            <a:xfrm rot="5400000">
              <a:off x="804771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8"/>
            <p:cNvSpPr/>
            <p:nvPr/>
          </p:nvSpPr>
          <p:spPr>
            <a:xfrm rot="5400000">
              <a:off x="539692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8"/>
            <p:cNvSpPr/>
            <p:nvPr/>
          </p:nvSpPr>
          <p:spPr>
            <a:xfrm rot="5400000">
              <a:off x="77163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8"/>
            <p:cNvSpPr/>
            <p:nvPr/>
          </p:nvSpPr>
          <p:spPr>
            <a:xfrm rot="5400000">
              <a:off x="605962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8"/>
            <p:cNvSpPr/>
            <p:nvPr/>
          </p:nvSpPr>
          <p:spPr>
            <a:xfrm rot="5400000">
              <a:off x="539692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8"/>
            <p:cNvSpPr/>
            <p:nvPr/>
          </p:nvSpPr>
          <p:spPr>
            <a:xfrm rot="5400000">
              <a:off x="77163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8"/>
            <p:cNvSpPr/>
            <p:nvPr/>
          </p:nvSpPr>
          <p:spPr>
            <a:xfrm rot="5400000">
              <a:off x="605962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8"/>
            <p:cNvSpPr/>
            <p:nvPr/>
          </p:nvSpPr>
          <p:spPr>
            <a:xfrm rot="5400000">
              <a:off x="539692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8"/>
            <p:cNvSpPr/>
            <p:nvPr/>
          </p:nvSpPr>
          <p:spPr>
            <a:xfrm rot="5400000">
              <a:off x="77163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8"/>
            <p:cNvSpPr/>
            <p:nvPr/>
          </p:nvSpPr>
          <p:spPr>
            <a:xfrm rot="5400000">
              <a:off x="7385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8"/>
            <p:cNvSpPr/>
            <p:nvPr/>
          </p:nvSpPr>
          <p:spPr>
            <a:xfrm rot="5400000">
              <a:off x="7385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8"/>
            <p:cNvSpPr/>
            <p:nvPr/>
          </p:nvSpPr>
          <p:spPr>
            <a:xfrm rot="5400000">
              <a:off x="7385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8"/>
            <p:cNvSpPr/>
            <p:nvPr/>
          </p:nvSpPr>
          <p:spPr>
            <a:xfrm rot="5400000">
              <a:off x="7385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8"/>
            <p:cNvSpPr/>
            <p:nvPr/>
          </p:nvSpPr>
          <p:spPr>
            <a:xfrm rot="5400000">
              <a:off x="70537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8"/>
            <p:cNvSpPr/>
            <p:nvPr/>
          </p:nvSpPr>
          <p:spPr>
            <a:xfrm rot="5400000">
              <a:off x="70537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8"/>
            <p:cNvSpPr/>
            <p:nvPr/>
          </p:nvSpPr>
          <p:spPr>
            <a:xfrm rot="5400000">
              <a:off x="70537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8"/>
            <p:cNvSpPr/>
            <p:nvPr/>
          </p:nvSpPr>
          <p:spPr>
            <a:xfrm rot="5400000">
              <a:off x="70537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8"/>
            <p:cNvSpPr/>
            <p:nvPr/>
          </p:nvSpPr>
          <p:spPr>
            <a:xfrm rot="5400000">
              <a:off x="672235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8"/>
            <p:cNvSpPr/>
            <p:nvPr/>
          </p:nvSpPr>
          <p:spPr>
            <a:xfrm rot="5400000">
              <a:off x="672235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8"/>
            <p:cNvSpPr/>
            <p:nvPr/>
          </p:nvSpPr>
          <p:spPr>
            <a:xfrm rot="5400000">
              <a:off x="672235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8"/>
            <p:cNvSpPr/>
            <p:nvPr/>
          </p:nvSpPr>
          <p:spPr>
            <a:xfrm rot="5400000">
              <a:off x="672235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8"/>
            <p:cNvSpPr/>
            <p:nvPr/>
          </p:nvSpPr>
          <p:spPr>
            <a:xfrm rot="5400000">
              <a:off x="6391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8"/>
            <p:cNvSpPr/>
            <p:nvPr/>
          </p:nvSpPr>
          <p:spPr>
            <a:xfrm rot="5400000">
              <a:off x="6391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8"/>
            <p:cNvSpPr/>
            <p:nvPr/>
          </p:nvSpPr>
          <p:spPr>
            <a:xfrm rot="5400000">
              <a:off x="6391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8"/>
            <p:cNvSpPr/>
            <p:nvPr/>
          </p:nvSpPr>
          <p:spPr>
            <a:xfrm rot="5400000">
              <a:off x="6391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8"/>
            <p:cNvSpPr/>
            <p:nvPr/>
          </p:nvSpPr>
          <p:spPr>
            <a:xfrm rot="5400000">
              <a:off x="8047711"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8"/>
            <p:cNvSpPr/>
            <p:nvPr/>
          </p:nvSpPr>
          <p:spPr>
            <a:xfrm rot="5400000">
              <a:off x="8047711"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8"/>
            <p:cNvSpPr/>
            <p:nvPr/>
          </p:nvSpPr>
          <p:spPr>
            <a:xfrm rot="5400000">
              <a:off x="5728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8"/>
            <p:cNvSpPr/>
            <p:nvPr/>
          </p:nvSpPr>
          <p:spPr>
            <a:xfrm rot="5400000">
              <a:off x="5728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8"/>
            <p:cNvSpPr/>
            <p:nvPr/>
          </p:nvSpPr>
          <p:spPr>
            <a:xfrm rot="5400000">
              <a:off x="5728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8"/>
            <p:cNvSpPr/>
            <p:nvPr/>
          </p:nvSpPr>
          <p:spPr>
            <a:xfrm rot="5400000">
              <a:off x="5728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8"/>
            <p:cNvSpPr/>
            <p:nvPr/>
          </p:nvSpPr>
          <p:spPr>
            <a:xfrm rot="5400000">
              <a:off x="90418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8"/>
            <p:cNvSpPr/>
            <p:nvPr/>
          </p:nvSpPr>
          <p:spPr>
            <a:xfrm rot="5400000">
              <a:off x="87105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8"/>
            <p:cNvSpPr/>
            <p:nvPr/>
          </p:nvSpPr>
          <p:spPr>
            <a:xfrm rot="5400000">
              <a:off x="837920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8"/>
            <p:cNvSpPr/>
            <p:nvPr/>
          </p:nvSpPr>
          <p:spPr>
            <a:xfrm rot="5400000">
              <a:off x="90418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8"/>
            <p:cNvSpPr/>
            <p:nvPr/>
          </p:nvSpPr>
          <p:spPr>
            <a:xfrm rot="5400000">
              <a:off x="837920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8"/>
            <p:cNvSpPr/>
            <p:nvPr/>
          </p:nvSpPr>
          <p:spPr>
            <a:xfrm rot="5400000">
              <a:off x="90418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8"/>
            <p:cNvSpPr/>
            <p:nvPr/>
          </p:nvSpPr>
          <p:spPr>
            <a:xfrm rot="5400000">
              <a:off x="837920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8"/>
            <p:cNvSpPr/>
            <p:nvPr/>
          </p:nvSpPr>
          <p:spPr>
            <a:xfrm rot="5400000">
              <a:off x="90418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8"/>
            <p:cNvSpPr/>
            <p:nvPr/>
          </p:nvSpPr>
          <p:spPr>
            <a:xfrm rot="5400000">
              <a:off x="8379201"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8"/>
            <p:cNvSpPr/>
            <p:nvPr/>
          </p:nvSpPr>
          <p:spPr>
            <a:xfrm rot="5400000">
              <a:off x="90418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8"/>
            <p:cNvSpPr/>
            <p:nvPr/>
          </p:nvSpPr>
          <p:spPr>
            <a:xfrm rot="5400000">
              <a:off x="8379201"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8"/>
            <p:cNvSpPr/>
            <p:nvPr/>
          </p:nvSpPr>
          <p:spPr>
            <a:xfrm rot="5400000">
              <a:off x="87105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8"/>
            <p:cNvSpPr/>
            <p:nvPr/>
          </p:nvSpPr>
          <p:spPr>
            <a:xfrm rot="5400000">
              <a:off x="87105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8"/>
            <p:cNvSpPr/>
            <p:nvPr/>
          </p:nvSpPr>
          <p:spPr>
            <a:xfrm rot="5400000">
              <a:off x="87105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8"/>
            <p:cNvSpPr/>
            <p:nvPr/>
          </p:nvSpPr>
          <p:spPr>
            <a:xfrm rot="5400000">
              <a:off x="87105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04" name="Google Shape;3504;p28"/>
          <p:cNvPicPr preferRelativeResize="0"/>
          <p:nvPr/>
        </p:nvPicPr>
        <p:blipFill>
          <a:blip r:embed="rId2">
            <a:alphaModFix/>
          </a:blip>
          <a:stretch>
            <a:fillRect/>
          </a:stretch>
        </p:blipFill>
        <p:spPr>
          <a:xfrm>
            <a:off x="76200" y="2335625"/>
            <a:ext cx="4600699" cy="27316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_6_2_1">
    <p:spTree>
      <p:nvGrpSpPr>
        <p:cNvPr id="1" name="Shape 3505"/>
        <p:cNvGrpSpPr/>
        <p:nvPr/>
      </p:nvGrpSpPr>
      <p:grpSpPr>
        <a:xfrm>
          <a:off x="0" y="0"/>
          <a:ext cx="0" cy="0"/>
          <a:chOff x="0" y="0"/>
          <a:chExt cx="0" cy="0"/>
        </a:xfrm>
      </p:grpSpPr>
      <p:grpSp>
        <p:nvGrpSpPr>
          <p:cNvPr id="3506" name="Google Shape;3506;p29"/>
          <p:cNvGrpSpPr/>
          <p:nvPr/>
        </p:nvGrpSpPr>
        <p:grpSpPr>
          <a:xfrm>
            <a:off x="-232849" y="-214548"/>
            <a:ext cx="9609698" cy="1691981"/>
            <a:chOff x="-232849" y="318827"/>
            <a:chExt cx="9609698" cy="1691981"/>
          </a:xfrm>
        </p:grpSpPr>
        <p:sp>
          <p:nvSpPr>
            <p:cNvPr id="3507" name="Google Shape;3507;p29"/>
            <p:cNvSpPr/>
            <p:nvPr/>
          </p:nvSpPr>
          <p:spPr>
            <a:xfrm rot="5400000">
              <a:off x="175179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9"/>
            <p:cNvSpPr/>
            <p:nvPr/>
          </p:nvSpPr>
          <p:spPr>
            <a:xfrm rot="5400000">
              <a:off x="142044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9"/>
            <p:cNvSpPr/>
            <p:nvPr/>
          </p:nvSpPr>
          <p:spPr>
            <a:xfrm rot="5400000">
              <a:off x="1089097"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9"/>
            <p:cNvSpPr/>
            <p:nvPr/>
          </p:nvSpPr>
          <p:spPr>
            <a:xfrm rot="5400000">
              <a:off x="757748"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9"/>
            <p:cNvSpPr/>
            <p:nvPr/>
          </p:nvSpPr>
          <p:spPr>
            <a:xfrm rot="5400000">
              <a:off x="4263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9"/>
            <p:cNvSpPr/>
            <p:nvPr/>
          </p:nvSpPr>
          <p:spPr>
            <a:xfrm rot="5400000">
              <a:off x="950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9"/>
            <p:cNvSpPr/>
            <p:nvPr/>
          </p:nvSpPr>
          <p:spPr>
            <a:xfrm rot="5400000">
              <a:off x="241448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9"/>
            <p:cNvSpPr/>
            <p:nvPr/>
          </p:nvSpPr>
          <p:spPr>
            <a:xfrm rot="5400000">
              <a:off x="-2362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9"/>
            <p:cNvSpPr/>
            <p:nvPr/>
          </p:nvSpPr>
          <p:spPr>
            <a:xfrm rot="5400000">
              <a:off x="208314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9"/>
            <p:cNvSpPr/>
            <p:nvPr/>
          </p:nvSpPr>
          <p:spPr>
            <a:xfrm rot="5400000">
              <a:off x="4263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9"/>
            <p:cNvSpPr/>
            <p:nvPr/>
          </p:nvSpPr>
          <p:spPr>
            <a:xfrm rot="5400000">
              <a:off x="241448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9"/>
            <p:cNvSpPr/>
            <p:nvPr/>
          </p:nvSpPr>
          <p:spPr>
            <a:xfrm rot="5400000">
              <a:off x="-236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9"/>
            <p:cNvSpPr/>
            <p:nvPr/>
          </p:nvSpPr>
          <p:spPr>
            <a:xfrm rot="5400000">
              <a:off x="208314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9"/>
            <p:cNvSpPr/>
            <p:nvPr/>
          </p:nvSpPr>
          <p:spPr>
            <a:xfrm rot="5400000">
              <a:off x="4263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9"/>
            <p:cNvSpPr/>
            <p:nvPr/>
          </p:nvSpPr>
          <p:spPr>
            <a:xfrm rot="5400000">
              <a:off x="241448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9"/>
            <p:cNvSpPr/>
            <p:nvPr/>
          </p:nvSpPr>
          <p:spPr>
            <a:xfrm rot="5400000">
              <a:off x="-236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9"/>
            <p:cNvSpPr/>
            <p:nvPr/>
          </p:nvSpPr>
          <p:spPr>
            <a:xfrm rot="5400000">
              <a:off x="208314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9"/>
            <p:cNvSpPr/>
            <p:nvPr/>
          </p:nvSpPr>
          <p:spPr>
            <a:xfrm rot="5400000">
              <a:off x="4263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9"/>
            <p:cNvSpPr/>
            <p:nvPr/>
          </p:nvSpPr>
          <p:spPr>
            <a:xfrm rot="5400000">
              <a:off x="-236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9"/>
            <p:cNvSpPr/>
            <p:nvPr/>
          </p:nvSpPr>
          <p:spPr>
            <a:xfrm rot="5400000">
              <a:off x="208314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9"/>
            <p:cNvSpPr/>
            <p:nvPr/>
          </p:nvSpPr>
          <p:spPr>
            <a:xfrm rot="5400000">
              <a:off x="4263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9"/>
            <p:cNvSpPr/>
            <p:nvPr/>
          </p:nvSpPr>
          <p:spPr>
            <a:xfrm rot="5400000">
              <a:off x="-236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
            <p:cNvSpPr/>
            <p:nvPr/>
          </p:nvSpPr>
          <p:spPr>
            <a:xfrm rot="5400000">
              <a:off x="208315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9"/>
            <p:cNvSpPr/>
            <p:nvPr/>
          </p:nvSpPr>
          <p:spPr>
            <a:xfrm rot="5400000">
              <a:off x="1751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9"/>
            <p:cNvSpPr/>
            <p:nvPr/>
          </p:nvSpPr>
          <p:spPr>
            <a:xfrm rot="5400000">
              <a:off x="1751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9"/>
            <p:cNvSpPr/>
            <p:nvPr/>
          </p:nvSpPr>
          <p:spPr>
            <a:xfrm rot="5400000">
              <a:off x="1751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9"/>
            <p:cNvSpPr/>
            <p:nvPr/>
          </p:nvSpPr>
          <p:spPr>
            <a:xfrm rot="5400000">
              <a:off x="1751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9"/>
            <p:cNvSpPr/>
            <p:nvPr/>
          </p:nvSpPr>
          <p:spPr>
            <a:xfrm rot="5400000">
              <a:off x="14205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9"/>
            <p:cNvSpPr/>
            <p:nvPr/>
          </p:nvSpPr>
          <p:spPr>
            <a:xfrm rot="5400000">
              <a:off x="14205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9"/>
            <p:cNvSpPr/>
            <p:nvPr/>
          </p:nvSpPr>
          <p:spPr>
            <a:xfrm rot="5400000">
              <a:off x="14205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9"/>
            <p:cNvSpPr/>
            <p:nvPr/>
          </p:nvSpPr>
          <p:spPr>
            <a:xfrm rot="5400000">
              <a:off x="14205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9"/>
            <p:cNvSpPr/>
            <p:nvPr/>
          </p:nvSpPr>
          <p:spPr>
            <a:xfrm rot="5400000">
              <a:off x="10891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9"/>
            <p:cNvSpPr/>
            <p:nvPr/>
          </p:nvSpPr>
          <p:spPr>
            <a:xfrm rot="5400000">
              <a:off x="10891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9"/>
            <p:cNvSpPr/>
            <p:nvPr/>
          </p:nvSpPr>
          <p:spPr>
            <a:xfrm rot="5400000">
              <a:off x="10891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9"/>
            <p:cNvSpPr/>
            <p:nvPr/>
          </p:nvSpPr>
          <p:spPr>
            <a:xfrm rot="5400000">
              <a:off x="10891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9"/>
            <p:cNvSpPr/>
            <p:nvPr/>
          </p:nvSpPr>
          <p:spPr>
            <a:xfrm rot="5400000">
              <a:off x="757795"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9"/>
            <p:cNvSpPr/>
            <p:nvPr/>
          </p:nvSpPr>
          <p:spPr>
            <a:xfrm rot="5400000">
              <a:off x="757795"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9"/>
            <p:cNvSpPr/>
            <p:nvPr/>
          </p:nvSpPr>
          <p:spPr>
            <a:xfrm rot="5400000">
              <a:off x="757795"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29"/>
            <p:cNvSpPr/>
            <p:nvPr/>
          </p:nvSpPr>
          <p:spPr>
            <a:xfrm rot="5400000">
              <a:off x="757795"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29"/>
            <p:cNvSpPr/>
            <p:nvPr/>
          </p:nvSpPr>
          <p:spPr>
            <a:xfrm rot="5400000">
              <a:off x="2414486"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29"/>
            <p:cNvSpPr/>
            <p:nvPr/>
          </p:nvSpPr>
          <p:spPr>
            <a:xfrm rot="5400000">
              <a:off x="2414486"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29"/>
            <p:cNvSpPr/>
            <p:nvPr/>
          </p:nvSpPr>
          <p:spPr>
            <a:xfrm rot="5400000">
              <a:off x="950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29"/>
            <p:cNvSpPr/>
            <p:nvPr/>
          </p:nvSpPr>
          <p:spPr>
            <a:xfrm rot="5400000">
              <a:off x="950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29"/>
            <p:cNvSpPr/>
            <p:nvPr/>
          </p:nvSpPr>
          <p:spPr>
            <a:xfrm rot="5400000">
              <a:off x="950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29"/>
            <p:cNvSpPr/>
            <p:nvPr/>
          </p:nvSpPr>
          <p:spPr>
            <a:xfrm rot="5400000">
              <a:off x="950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29"/>
            <p:cNvSpPr/>
            <p:nvPr/>
          </p:nvSpPr>
          <p:spPr>
            <a:xfrm rot="5400000">
              <a:off x="473407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29"/>
            <p:cNvSpPr/>
            <p:nvPr/>
          </p:nvSpPr>
          <p:spPr>
            <a:xfrm rot="5400000">
              <a:off x="44027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9"/>
            <p:cNvSpPr/>
            <p:nvPr/>
          </p:nvSpPr>
          <p:spPr>
            <a:xfrm rot="5400000">
              <a:off x="40713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29"/>
            <p:cNvSpPr/>
            <p:nvPr/>
          </p:nvSpPr>
          <p:spPr>
            <a:xfrm rot="5400000">
              <a:off x="374002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29"/>
            <p:cNvSpPr/>
            <p:nvPr/>
          </p:nvSpPr>
          <p:spPr>
            <a:xfrm rot="5400000">
              <a:off x="340867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29"/>
            <p:cNvSpPr/>
            <p:nvPr/>
          </p:nvSpPr>
          <p:spPr>
            <a:xfrm rot="5400000">
              <a:off x="307732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29"/>
            <p:cNvSpPr/>
            <p:nvPr/>
          </p:nvSpPr>
          <p:spPr>
            <a:xfrm rot="5400000">
              <a:off x="27459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29"/>
            <p:cNvSpPr/>
            <p:nvPr/>
          </p:nvSpPr>
          <p:spPr>
            <a:xfrm rot="5400000">
              <a:off x="50654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29"/>
            <p:cNvSpPr/>
            <p:nvPr/>
          </p:nvSpPr>
          <p:spPr>
            <a:xfrm rot="5400000">
              <a:off x="34086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29"/>
            <p:cNvSpPr/>
            <p:nvPr/>
          </p:nvSpPr>
          <p:spPr>
            <a:xfrm rot="5400000">
              <a:off x="274597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29"/>
            <p:cNvSpPr/>
            <p:nvPr/>
          </p:nvSpPr>
          <p:spPr>
            <a:xfrm rot="5400000">
              <a:off x="50654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29"/>
            <p:cNvSpPr/>
            <p:nvPr/>
          </p:nvSpPr>
          <p:spPr>
            <a:xfrm rot="5400000">
              <a:off x="34086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9"/>
            <p:cNvSpPr/>
            <p:nvPr/>
          </p:nvSpPr>
          <p:spPr>
            <a:xfrm rot="5400000">
              <a:off x="274597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9"/>
            <p:cNvSpPr/>
            <p:nvPr/>
          </p:nvSpPr>
          <p:spPr>
            <a:xfrm rot="5400000">
              <a:off x="50654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9"/>
            <p:cNvSpPr/>
            <p:nvPr/>
          </p:nvSpPr>
          <p:spPr>
            <a:xfrm rot="5400000">
              <a:off x="34086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9"/>
            <p:cNvSpPr/>
            <p:nvPr/>
          </p:nvSpPr>
          <p:spPr>
            <a:xfrm rot="5400000">
              <a:off x="274597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9"/>
            <p:cNvSpPr/>
            <p:nvPr/>
          </p:nvSpPr>
          <p:spPr>
            <a:xfrm rot="5400000">
              <a:off x="50654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9"/>
            <p:cNvSpPr/>
            <p:nvPr/>
          </p:nvSpPr>
          <p:spPr>
            <a:xfrm rot="5400000">
              <a:off x="34086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9"/>
            <p:cNvSpPr/>
            <p:nvPr/>
          </p:nvSpPr>
          <p:spPr>
            <a:xfrm rot="5400000">
              <a:off x="274597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9"/>
            <p:cNvSpPr/>
            <p:nvPr/>
          </p:nvSpPr>
          <p:spPr>
            <a:xfrm rot="5400000">
              <a:off x="50654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9"/>
            <p:cNvSpPr/>
            <p:nvPr/>
          </p:nvSpPr>
          <p:spPr>
            <a:xfrm rot="5400000">
              <a:off x="4734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9"/>
            <p:cNvSpPr/>
            <p:nvPr/>
          </p:nvSpPr>
          <p:spPr>
            <a:xfrm rot="5400000">
              <a:off x="4734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9"/>
            <p:cNvSpPr/>
            <p:nvPr/>
          </p:nvSpPr>
          <p:spPr>
            <a:xfrm rot="5400000">
              <a:off x="4734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9"/>
            <p:cNvSpPr/>
            <p:nvPr/>
          </p:nvSpPr>
          <p:spPr>
            <a:xfrm rot="5400000">
              <a:off x="4734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9"/>
            <p:cNvSpPr/>
            <p:nvPr/>
          </p:nvSpPr>
          <p:spPr>
            <a:xfrm rot="5400000">
              <a:off x="440278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9"/>
            <p:cNvSpPr/>
            <p:nvPr/>
          </p:nvSpPr>
          <p:spPr>
            <a:xfrm rot="5400000">
              <a:off x="440278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9"/>
            <p:cNvSpPr/>
            <p:nvPr/>
          </p:nvSpPr>
          <p:spPr>
            <a:xfrm rot="5400000">
              <a:off x="440278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9"/>
            <p:cNvSpPr/>
            <p:nvPr/>
          </p:nvSpPr>
          <p:spPr>
            <a:xfrm rot="5400000">
              <a:off x="440278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9"/>
            <p:cNvSpPr/>
            <p:nvPr/>
          </p:nvSpPr>
          <p:spPr>
            <a:xfrm rot="5400000">
              <a:off x="407140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9"/>
            <p:cNvSpPr/>
            <p:nvPr/>
          </p:nvSpPr>
          <p:spPr>
            <a:xfrm rot="5400000">
              <a:off x="407140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9"/>
            <p:cNvSpPr/>
            <p:nvPr/>
          </p:nvSpPr>
          <p:spPr>
            <a:xfrm rot="5400000">
              <a:off x="407140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9"/>
            <p:cNvSpPr/>
            <p:nvPr/>
          </p:nvSpPr>
          <p:spPr>
            <a:xfrm rot="5400000">
              <a:off x="407140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9"/>
            <p:cNvSpPr/>
            <p:nvPr/>
          </p:nvSpPr>
          <p:spPr>
            <a:xfrm rot="5400000">
              <a:off x="37400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9"/>
            <p:cNvSpPr/>
            <p:nvPr/>
          </p:nvSpPr>
          <p:spPr>
            <a:xfrm rot="5400000">
              <a:off x="37400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9"/>
            <p:cNvSpPr/>
            <p:nvPr/>
          </p:nvSpPr>
          <p:spPr>
            <a:xfrm rot="5400000">
              <a:off x="37400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9"/>
            <p:cNvSpPr/>
            <p:nvPr/>
          </p:nvSpPr>
          <p:spPr>
            <a:xfrm rot="5400000">
              <a:off x="37400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9"/>
            <p:cNvSpPr/>
            <p:nvPr/>
          </p:nvSpPr>
          <p:spPr>
            <a:xfrm rot="5400000">
              <a:off x="307734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9"/>
            <p:cNvSpPr/>
            <p:nvPr/>
          </p:nvSpPr>
          <p:spPr>
            <a:xfrm rot="5400000">
              <a:off x="307734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9"/>
            <p:cNvSpPr/>
            <p:nvPr/>
          </p:nvSpPr>
          <p:spPr>
            <a:xfrm rot="5400000">
              <a:off x="307734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9"/>
            <p:cNvSpPr/>
            <p:nvPr/>
          </p:nvSpPr>
          <p:spPr>
            <a:xfrm rot="5400000">
              <a:off x="307734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9"/>
            <p:cNvSpPr/>
            <p:nvPr/>
          </p:nvSpPr>
          <p:spPr>
            <a:xfrm rot="5400000">
              <a:off x="738502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9"/>
            <p:cNvSpPr/>
            <p:nvPr/>
          </p:nvSpPr>
          <p:spPr>
            <a:xfrm rot="5400000">
              <a:off x="705367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9"/>
            <p:cNvSpPr/>
            <p:nvPr/>
          </p:nvSpPr>
          <p:spPr>
            <a:xfrm rot="5400000">
              <a:off x="6722322"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9"/>
            <p:cNvSpPr/>
            <p:nvPr/>
          </p:nvSpPr>
          <p:spPr>
            <a:xfrm rot="5400000">
              <a:off x="6390973"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9"/>
            <p:cNvSpPr/>
            <p:nvPr/>
          </p:nvSpPr>
          <p:spPr>
            <a:xfrm rot="5400000">
              <a:off x="6059624"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9"/>
            <p:cNvSpPr/>
            <p:nvPr/>
          </p:nvSpPr>
          <p:spPr>
            <a:xfrm rot="5400000">
              <a:off x="5728275"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9"/>
            <p:cNvSpPr/>
            <p:nvPr/>
          </p:nvSpPr>
          <p:spPr>
            <a:xfrm rot="5400000">
              <a:off x="804771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9"/>
            <p:cNvSpPr/>
            <p:nvPr/>
          </p:nvSpPr>
          <p:spPr>
            <a:xfrm rot="5400000">
              <a:off x="539692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9"/>
            <p:cNvSpPr/>
            <p:nvPr/>
          </p:nvSpPr>
          <p:spPr>
            <a:xfrm rot="5400000">
              <a:off x="771637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9"/>
            <p:cNvSpPr/>
            <p:nvPr/>
          </p:nvSpPr>
          <p:spPr>
            <a:xfrm rot="5400000">
              <a:off x="605962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9"/>
            <p:cNvSpPr/>
            <p:nvPr/>
          </p:nvSpPr>
          <p:spPr>
            <a:xfrm rot="5400000">
              <a:off x="804771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9"/>
            <p:cNvSpPr/>
            <p:nvPr/>
          </p:nvSpPr>
          <p:spPr>
            <a:xfrm rot="5400000">
              <a:off x="5396926"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9"/>
            <p:cNvSpPr/>
            <p:nvPr/>
          </p:nvSpPr>
          <p:spPr>
            <a:xfrm rot="5400000">
              <a:off x="771637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9"/>
            <p:cNvSpPr/>
            <p:nvPr/>
          </p:nvSpPr>
          <p:spPr>
            <a:xfrm rot="5400000">
              <a:off x="605962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9"/>
            <p:cNvSpPr/>
            <p:nvPr/>
          </p:nvSpPr>
          <p:spPr>
            <a:xfrm rot="5400000">
              <a:off x="804771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9"/>
            <p:cNvSpPr/>
            <p:nvPr/>
          </p:nvSpPr>
          <p:spPr>
            <a:xfrm rot="5400000">
              <a:off x="5396926"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9"/>
            <p:cNvSpPr/>
            <p:nvPr/>
          </p:nvSpPr>
          <p:spPr>
            <a:xfrm rot="5400000">
              <a:off x="771637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9"/>
            <p:cNvSpPr/>
            <p:nvPr/>
          </p:nvSpPr>
          <p:spPr>
            <a:xfrm rot="5400000">
              <a:off x="605962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9"/>
            <p:cNvSpPr/>
            <p:nvPr/>
          </p:nvSpPr>
          <p:spPr>
            <a:xfrm rot="5400000">
              <a:off x="5396926"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9"/>
            <p:cNvSpPr/>
            <p:nvPr/>
          </p:nvSpPr>
          <p:spPr>
            <a:xfrm rot="5400000">
              <a:off x="771637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9"/>
            <p:cNvSpPr/>
            <p:nvPr/>
          </p:nvSpPr>
          <p:spPr>
            <a:xfrm rot="5400000">
              <a:off x="605962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9"/>
            <p:cNvSpPr/>
            <p:nvPr/>
          </p:nvSpPr>
          <p:spPr>
            <a:xfrm rot="5400000">
              <a:off x="5396926"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9"/>
            <p:cNvSpPr/>
            <p:nvPr/>
          </p:nvSpPr>
          <p:spPr>
            <a:xfrm rot="5400000">
              <a:off x="7716376"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9"/>
            <p:cNvSpPr/>
            <p:nvPr/>
          </p:nvSpPr>
          <p:spPr>
            <a:xfrm rot="5400000">
              <a:off x="7385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9"/>
            <p:cNvSpPr/>
            <p:nvPr/>
          </p:nvSpPr>
          <p:spPr>
            <a:xfrm rot="5400000">
              <a:off x="7385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9"/>
            <p:cNvSpPr/>
            <p:nvPr/>
          </p:nvSpPr>
          <p:spPr>
            <a:xfrm rot="5400000">
              <a:off x="7385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9"/>
            <p:cNvSpPr/>
            <p:nvPr/>
          </p:nvSpPr>
          <p:spPr>
            <a:xfrm rot="5400000">
              <a:off x="7385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9"/>
            <p:cNvSpPr/>
            <p:nvPr/>
          </p:nvSpPr>
          <p:spPr>
            <a:xfrm rot="5400000">
              <a:off x="7053732"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9"/>
            <p:cNvSpPr/>
            <p:nvPr/>
          </p:nvSpPr>
          <p:spPr>
            <a:xfrm rot="5400000">
              <a:off x="7053732"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9"/>
            <p:cNvSpPr/>
            <p:nvPr/>
          </p:nvSpPr>
          <p:spPr>
            <a:xfrm rot="5400000">
              <a:off x="7053732"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9"/>
            <p:cNvSpPr/>
            <p:nvPr/>
          </p:nvSpPr>
          <p:spPr>
            <a:xfrm rot="5400000">
              <a:off x="7053732"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9"/>
            <p:cNvSpPr/>
            <p:nvPr/>
          </p:nvSpPr>
          <p:spPr>
            <a:xfrm rot="5400000">
              <a:off x="6722357"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9"/>
            <p:cNvSpPr/>
            <p:nvPr/>
          </p:nvSpPr>
          <p:spPr>
            <a:xfrm rot="5400000">
              <a:off x="6722357"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9"/>
            <p:cNvSpPr/>
            <p:nvPr/>
          </p:nvSpPr>
          <p:spPr>
            <a:xfrm rot="5400000">
              <a:off x="6722357"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9"/>
            <p:cNvSpPr/>
            <p:nvPr/>
          </p:nvSpPr>
          <p:spPr>
            <a:xfrm rot="5400000">
              <a:off x="6722357"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9"/>
            <p:cNvSpPr/>
            <p:nvPr/>
          </p:nvSpPr>
          <p:spPr>
            <a:xfrm rot="5400000">
              <a:off x="6391020"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9"/>
            <p:cNvSpPr/>
            <p:nvPr/>
          </p:nvSpPr>
          <p:spPr>
            <a:xfrm rot="5400000">
              <a:off x="6391020"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9"/>
            <p:cNvSpPr/>
            <p:nvPr/>
          </p:nvSpPr>
          <p:spPr>
            <a:xfrm rot="5400000">
              <a:off x="6391020"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9"/>
            <p:cNvSpPr/>
            <p:nvPr/>
          </p:nvSpPr>
          <p:spPr>
            <a:xfrm rot="5400000">
              <a:off x="6391020"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9"/>
            <p:cNvSpPr/>
            <p:nvPr/>
          </p:nvSpPr>
          <p:spPr>
            <a:xfrm rot="5400000">
              <a:off x="8047711" y="1337460"/>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9"/>
            <p:cNvSpPr/>
            <p:nvPr/>
          </p:nvSpPr>
          <p:spPr>
            <a:xfrm rot="5400000">
              <a:off x="8047711" y="1675855"/>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9"/>
            <p:cNvSpPr/>
            <p:nvPr/>
          </p:nvSpPr>
          <p:spPr>
            <a:xfrm rot="5400000">
              <a:off x="57282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9"/>
            <p:cNvSpPr/>
            <p:nvPr/>
          </p:nvSpPr>
          <p:spPr>
            <a:xfrm rot="5400000">
              <a:off x="57282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9"/>
            <p:cNvSpPr/>
            <p:nvPr/>
          </p:nvSpPr>
          <p:spPr>
            <a:xfrm rot="5400000">
              <a:off x="57282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9"/>
            <p:cNvSpPr/>
            <p:nvPr/>
          </p:nvSpPr>
          <p:spPr>
            <a:xfrm rot="5400000">
              <a:off x="57282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9"/>
            <p:cNvSpPr/>
            <p:nvPr/>
          </p:nvSpPr>
          <p:spPr>
            <a:xfrm rot="5400000">
              <a:off x="9041899"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9"/>
            <p:cNvSpPr/>
            <p:nvPr/>
          </p:nvSpPr>
          <p:spPr>
            <a:xfrm rot="5400000">
              <a:off x="8710550"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9"/>
            <p:cNvSpPr/>
            <p:nvPr/>
          </p:nvSpPr>
          <p:spPr>
            <a:xfrm rot="5400000">
              <a:off x="8379201" y="32227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9"/>
            <p:cNvSpPr/>
            <p:nvPr/>
          </p:nvSpPr>
          <p:spPr>
            <a:xfrm rot="5400000">
              <a:off x="9041899"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9"/>
            <p:cNvSpPr/>
            <p:nvPr/>
          </p:nvSpPr>
          <p:spPr>
            <a:xfrm rot="5400000">
              <a:off x="8379201"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9"/>
            <p:cNvSpPr/>
            <p:nvPr/>
          </p:nvSpPr>
          <p:spPr>
            <a:xfrm rot="5400000">
              <a:off x="9041899"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9"/>
            <p:cNvSpPr/>
            <p:nvPr/>
          </p:nvSpPr>
          <p:spPr>
            <a:xfrm rot="5400000">
              <a:off x="8379201"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9"/>
            <p:cNvSpPr/>
            <p:nvPr/>
          </p:nvSpPr>
          <p:spPr>
            <a:xfrm rot="5400000">
              <a:off x="9041899"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9"/>
            <p:cNvSpPr/>
            <p:nvPr/>
          </p:nvSpPr>
          <p:spPr>
            <a:xfrm rot="5400000">
              <a:off x="8379201"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9"/>
            <p:cNvSpPr/>
            <p:nvPr/>
          </p:nvSpPr>
          <p:spPr>
            <a:xfrm rot="5400000">
              <a:off x="9041899"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9"/>
            <p:cNvSpPr/>
            <p:nvPr/>
          </p:nvSpPr>
          <p:spPr>
            <a:xfrm rot="5400000">
              <a:off x="8379201"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9"/>
            <p:cNvSpPr/>
            <p:nvPr/>
          </p:nvSpPr>
          <p:spPr>
            <a:xfrm rot="5400000">
              <a:off x="8710574" y="660672"/>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9"/>
            <p:cNvSpPr/>
            <p:nvPr/>
          </p:nvSpPr>
          <p:spPr>
            <a:xfrm rot="5400000">
              <a:off x="8710574" y="999067"/>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9"/>
            <p:cNvSpPr/>
            <p:nvPr/>
          </p:nvSpPr>
          <p:spPr>
            <a:xfrm rot="5400000">
              <a:off x="8710574" y="1337463"/>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9"/>
            <p:cNvSpPr/>
            <p:nvPr/>
          </p:nvSpPr>
          <p:spPr>
            <a:xfrm rot="5400000">
              <a:off x="8710574" y="1675858"/>
              <a:ext cx="338400" cy="331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52" name="Google Shape;3652;p29"/>
          <p:cNvPicPr preferRelativeResize="0"/>
          <p:nvPr/>
        </p:nvPicPr>
        <p:blipFill>
          <a:blip r:embed="rId2">
            <a:alphaModFix/>
          </a:blip>
          <a:stretch>
            <a:fillRect/>
          </a:stretch>
        </p:blipFill>
        <p:spPr>
          <a:xfrm>
            <a:off x="5477000" y="76200"/>
            <a:ext cx="3590799" cy="32243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FF03-4E96-C0DF-E7B3-B9A15C5CD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04B536-9626-2D73-2533-9E8678984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02516-683C-BA66-319F-09C1000E2F58}"/>
              </a:ext>
            </a:extLst>
          </p:cNvPr>
          <p:cNvSpPr>
            <a:spLocks noGrp="1"/>
          </p:cNvSpPr>
          <p:nvPr>
            <p:ph type="dt" sz="half" idx="10"/>
          </p:nvPr>
        </p:nvSpPr>
        <p:spPr/>
        <p:txBody>
          <a:bodyPr/>
          <a:lstStyle/>
          <a:p>
            <a:fld id="{11843A75-D898-4DB4-98C7-2298189557FA}" type="datetimeFigureOut">
              <a:rPr lang="en-US" smtClean="0"/>
              <a:t>12/3/2023</a:t>
            </a:fld>
            <a:endParaRPr lang="en-US"/>
          </a:p>
        </p:txBody>
      </p:sp>
      <p:sp>
        <p:nvSpPr>
          <p:cNvPr id="5" name="Footer Placeholder 4">
            <a:extLst>
              <a:ext uri="{FF2B5EF4-FFF2-40B4-BE49-F238E27FC236}">
                <a16:creationId xmlns:a16="http://schemas.microsoft.com/office/drawing/2014/main" id="{EF7D780B-92EA-42F9-A34C-8C949BD14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7C7F6-D3CE-5082-28BD-B304A18A4D20}"/>
              </a:ext>
            </a:extLst>
          </p:cNvPr>
          <p:cNvSpPr>
            <a:spLocks noGrp="1"/>
          </p:cNvSpPr>
          <p:nvPr>
            <p:ph type="sldNum" sz="quarter" idx="12"/>
          </p:nvPr>
        </p:nvSpPr>
        <p:spPr/>
        <p:txBody>
          <a:bodyPr/>
          <a:lstStyle/>
          <a:p>
            <a:fld id="{73638034-68F8-4064-B98B-22D48439C86C}" type="slidenum">
              <a:rPr lang="en-US" smtClean="0"/>
              <a:t>‹#›</a:t>
            </a:fld>
            <a:endParaRPr lang="en-US"/>
          </a:p>
        </p:txBody>
      </p:sp>
    </p:spTree>
    <p:extLst>
      <p:ext uri="{BB962C8B-B14F-4D97-AF65-F5344CB8AC3E}">
        <p14:creationId xmlns:p14="http://schemas.microsoft.com/office/powerpoint/2010/main" val="1808917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3"/>
              </a:buClr>
              <a:buSzPts val="2800"/>
              <a:buFont typeface="Aldrich"/>
              <a:buNone/>
              <a:defRPr sz="2800" b="1">
                <a:solidFill>
                  <a:schemeClr val="accent3"/>
                </a:solidFill>
                <a:latin typeface="Aldrich"/>
                <a:ea typeface="Aldrich"/>
                <a:cs typeface="Aldrich"/>
                <a:sym typeface="Aldrich"/>
              </a:defRPr>
            </a:lvl1pPr>
            <a:lvl2pPr lvl="1">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2pPr>
            <a:lvl3pPr lvl="2">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3pPr>
            <a:lvl4pPr lvl="3">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4pPr>
            <a:lvl5pPr lvl="4">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5pPr>
            <a:lvl6pPr lvl="5">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6pPr>
            <a:lvl7pPr lvl="6">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7pPr>
            <a:lvl8pPr lvl="7">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8pPr>
            <a:lvl9pPr lvl="8">
              <a:lnSpc>
                <a:spcPct val="100000"/>
              </a:lnSpc>
              <a:spcBef>
                <a:spcPts val="0"/>
              </a:spcBef>
              <a:spcAft>
                <a:spcPts val="0"/>
              </a:spcAft>
              <a:buClr>
                <a:schemeClr val="accent3"/>
              </a:buClr>
              <a:buSzPts val="2800"/>
              <a:buFont typeface="Oswald SemiBold"/>
              <a:buNone/>
              <a:defRPr sz="2800">
                <a:solidFill>
                  <a:schemeClr val="accent3"/>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1pPr>
            <a:lvl2pPr marL="914400" lvl="1"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2pPr>
            <a:lvl3pPr marL="1371600" lvl="2"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3pPr>
            <a:lvl4pPr marL="1828800" lvl="3"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4pPr>
            <a:lvl5pPr marL="2286000" lvl="4"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5pPr>
            <a:lvl6pPr marL="2743200" lvl="5"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6pPr>
            <a:lvl7pPr marL="3200400" lvl="6"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7pPr>
            <a:lvl8pPr marL="3657600" lvl="7"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8pPr>
            <a:lvl9pPr marL="4114800" lvl="8" indent="-317500">
              <a:lnSpc>
                <a:spcPct val="100000"/>
              </a:lnSpc>
              <a:spcBef>
                <a:spcPts val="0"/>
              </a:spcBef>
              <a:spcAft>
                <a:spcPts val="0"/>
              </a:spcAft>
              <a:buClr>
                <a:schemeClr val="accent3"/>
              </a:buClr>
              <a:buSzPts val="1400"/>
              <a:buFont typeface="Blinker"/>
              <a:buChar char="■"/>
              <a:defRPr>
                <a:solidFill>
                  <a:schemeClr val="accent3"/>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4" r:id="rId3"/>
    <p:sldLayoutId id="2147483675" r:id="rId4"/>
    <p:sldLayoutId id="214748368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sp>
        <p:nvSpPr>
          <p:cNvPr id="3663" name="Google Shape;3663;p33"/>
          <p:cNvSpPr txBox="1">
            <a:spLocks noGrp="1"/>
          </p:cNvSpPr>
          <p:nvPr>
            <p:ph type="ctrTitle"/>
          </p:nvPr>
        </p:nvSpPr>
        <p:spPr>
          <a:xfrm>
            <a:off x="480622" y="1248988"/>
            <a:ext cx="8264520" cy="2940600"/>
          </a:xfrm>
          <a:prstGeom prst="rect">
            <a:avLst/>
          </a:prstGeom>
        </p:spPr>
        <p:txBody>
          <a:bodyPr spcFirstLastPara="1" wrap="square" lIns="0" tIns="91425" rIns="91425" bIns="91425" anchor="ctr" anchorCtr="0">
            <a:noAutofit/>
          </a:bodyPr>
          <a:lstStyle/>
          <a:p>
            <a:pPr lvl="0"/>
            <a:r>
              <a:rPr lang="en-US" dirty="0" smtClean="0"/>
              <a:t>Transaction </a:t>
            </a:r>
            <a:r>
              <a:rPr lang="en-US" dirty="0" smtClean="0"/>
              <a:t>Management</a:t>
            </a:r>
            <a:br>
              <a:rPr lang="en-US" dirty="0" smtClean="0"/>
            </a:br>
            <a:r>
              <a:rPr lang="en-US" dirty="0" smtClean="0"/>
              <a:t> </a:t>
            </a:r>
            <a:br>
              <a:rPr lang="en-US" dirty="0" smtClean="0"/>
            </a:br>
            <a:r>
              <a:rPr lang="en-US" sz="2500" dirty="0" smtClean="0"/>
              <a:t>First Lecture </a:t>
            </a:r>
            <a:endParaRPr sz="2500" dirty="0"/>
          </a:p>
        </p:txBody>
      </p:sp>
      <p:sp>
        <p:nvSpPr>
          <p:cNvPr id="3664" name="Google Shape;3664;p33"/>
          <p:cNvSpPr txBox="1">
            <a:spLocks noGrp="1"/>
          </p:cNvSpPr>
          <p:nvPr>
            <p:ph type="subTitle" idx="1"/>
          </p:nvPr>
        </p:nvSpPr>
        <p:spPr>
          <a:xfrm>
            <a:off x="0" y="4484100"/>
            <a:ext cx="5119539" cy="659400"/>
          </a:xfrm>
          <a:prstGeom prst="rect">
            <a:avLst/>
          </a:prstGeom>
        </p:spPr>
        <p:txBody>
          <a:bodyPr spcFirstLastPara="1" wrap="square" lIns="91425" tIns="91425" rIns="91425" bIns="91425" anchor="ctr" anchorCtr="0">
            <a:noAutofit/>
          </a:bodyPr>
          <a:lstStyle/>
          <a:p>
            <a:pPr marL="0" lvl="0" indent="0"/>
            <a:r>
              <a:rPr lang="en-US" dirty="0" err="1"/>
              <a:t>Levente</a:t>
            </a:r>
            <a:r>
              <a:rPr lang="en-US" dirty="0"/>
              <a:t> </a:t>
            </a:r>
            <a:r>
              <a:rPr lang="en-US" dirty="0" err="1"/>
              <a:t>Erős</a:t>
            </a:r>
            <a:r>
              <a:rPr lang="en-US" dirty="0"/>
              <a:t> – eros@db.bme.hu </a:t>
            </a:r>
          </a:p>
          <a:p>
            <a:pPr marL="0" lvl="0" indent="0"/>
            <a:r>
              <a:rPr lang="en-US" dirty="0"/>
              <a:t>Ruba </a:t>
            </a:r>
            <a:r>
              <a:rPr lang="en-US" dirty="0" err="1"/>
              <a:t>AlMahasneh</a:t>
            </a:r>
            <a:r>
              <a:rPr lang="en-US" dirty="0"/>
              <a:t> - mahasnehr@gsuite.tmit.bme.hu </a:t>
            </a:r>
            <a:endParaRPr dirty="0"/>
          </a:p>
        </p:txBody>
      </p:sp>
      <p:pic>
        <p:nvPicPr>
          <p:cNvPr id="3666" name="Google Shape;3666;p33">
            <a:hlinkClick r:id="" action="ppaction://hlinkshowjump?jump=nextslide"/>
          </p:cNvPr>
          <p:cNvPicPr preferRelativeResize="0"/>
          <p:nvPr/>
        </p:nvPicPr>
        <p:blipFill>
          <a:blip r:embed="rId3">
            <a:alphaModFix/>
          </a:blip>
          <a:stretch>
            <a:fillRect/>
          </a:stretch>
        </p:blipFill>
        <p:spPr>
          <a:xfrm>
            <a:off x="4306925" y="-148012"/>
            <a:ext cx="760599" cy="1375027"/>
          </a:xfrm>
          <a:prstGeom prst="rect">
            <a:avLst/>
          </a:prstGeom>
          <a:noFill/>
          <a:ln>
            <a:noFill/>
          </a:ln>
        </p:spPr>
      </p:pic>
      <p:sp>
        <p:nvSpPr>
          <p:cNvPr id="3" name="Rectangle 2"/>
          <p:cNvSpPr/>
          <p:nvPr/>
        </p:nvSpPr>
        <p:spPr>
          <a:xfrm>
            <a:off x="534156" y="385611"/>
            <a:ext cx="3393608" cy="553998"/>
          </a:xfrm>
          <a:prstGeom prst="rect">
            <a:avLst/>
          </a:prstGeom>
        </p:spPr>
        <p:txBody>
          <a:bodyPr wrap="square">
            <a:spAutoFit/>
          </a:bodyPr>
          <a:lstStyle/>
          <a:p>
            <a:r>
              <a:rPr lang="en-US" sz="3000" b="1" dirty="0">
                <a:ln w="13462">
                  <a:solidFill>
                    <a:schemeClr val="bg1"/>
                  </a:solidFill>
                  <a:prstDash val="solid"/>
                </a:ln>
                <a:solidFill>
                  <a:schemeClr val="tx1"/>
                </a:solidFill>
                <a:effectLst>
                  <a:outerShdw dist="38100" dir="2700000" algn="bl" rotWithShape="0">
                    <a:schemeClr val="accent5"/>
                  </a:outerShdw>
                </a:effectLst>
                <a:latin typeface="Arial Black" panose="020B0A04020102020204" pitchFamily="34" charset="0"/>
              </a:rPr>
              <a:t>Databases</a:t>
            </a:r>
            <a:endParaRPr lang="en-US" sz="3000" dirty="0">
              <a:solidFill>
                <a:schemeClr val="tx1"/>
              </a:solidFill>
              <a:latin typeface="Arial Black" panose="020B0A04020102020204" pitchFamily="34" charset="0"/>
            </a:endParaRPr>
          </a:p>
        </p:txBody>
      </p:sp>
      <p:pic>
        <p:nvPicPr>
          <p:cNvPr id="7" name="Picture 6"/>
          <p:cNvPicPr>
            <a:picLocks noChangeAspect="1"/>
          </p:cNvPicPr>
          <p:nvPr/>
        </p:nvPicPr>
        <p:blipFill>
          <a:blip r:embed="rId4"/>
          <a:stretch>
            <a:fillRect/>
          </a:stretch>
        </p:blipFill>
        <p:spPr>
          <a:xfrm>
            <a:off x="8210550" y="4257675"/>
            <a:ext cx="933450" cy="8858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24537" y="1052945"/>
            <a:ext cx="7408081" cy="3613226"/>
          </a:xfrm>
          <a:prstGeom prst="rect">
            <a:avLst/>
          </a:prstGeom>
        </p:spPr>
      </p:pic>
      <p:sp>
        <p:nvSpPr>
          <p:cNvPr id="3" name="Title 1"/>
          <p:cNvSpPr>
            <a:spLocks noGrp="1"/>
          </p:cNvSpPr>
          <p:nvPr>
            <p:ph type="title"/>
          </p:nvPr>
        </p:nvSpPr>
        <p:spPr>
          <a:xfrm>
            <a:off x="311700" y="424243"/>
            <a:ext cx="8520600" cy="572700"/>
          </a:xfrm>
        </p:spPr>
        <p:txBody>
          <a:bodyPr/>
          <a:lstStyle/>
          <a:p>
            <a:r>
              <a:rPr lang="en-US" dirty="0" err="1">
                <a:latin typeface="Times New Roman" panose="02020603050405020304" pitchFamily="18" charset="0"/>
                <a:cs typeface="Times New Roman" panose="02020603050405020304" pitchFamily="18" charset="0"/>
              </a:rPr>
              <a:t>Serializability</a:t>
            </a:r>
            <a:r>
              <a:rPr lang="en-US" dirty="0">
                <a:latin typeface="Times New Roman" panose="02020603050405020304" pitchFamily="18" charset="0"/>
                <a:cs typeface="Times New Roman" panose="02020603050405020304" pitchFamily="18" charset="0"/>
              </a:rPr>
              <a:t> of Schedules </a:t>
            </a:r>
          </a:p>
        </p:txBody>
      </p:sp>
    </p:spTree>
    <p:extLst>
      <p:ext uri="{BB962C8B-B14F-4D97-AF65-F5344CB8AC3E}">
        <p14:creationId xmlns:p14="http://schemas.microsoft.com/office/powerpoint/2010/main" val="1086192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Discussion</a:t>
            </a:r>
          </a:p>
        </p:txBody>
      </p:sp>
      <p:sp>
        <p:nvSpPr>
          <p:cNvPr id="3" name="Content Placeholder 2"/>
          <p:cNvSpPr>
            <a:spLocks noGrp="1"/>
          </p:cNvSpPr>
          <p:nvPr>
            <p:ph idx="1"/>
          </p:nvPr>
        </p:nvSpPr>
        <p:spPr>
          <a:xfrm>
            <a:off x="628650" y="1097281"/>
            <a:ext cx="7886700" cy="3535442"/>
          </a:xfrm>
        </p:spPr>
        <p:txBody>
          <a:bodyP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It is possible to prevent the schedule of Figure section (c) from occurring by having all transactions lock before reading it.</a:t>
            </a:r>
          </a:p>
          <a:p>
            <a:pPr algn="just"/>
            <a:r>
              <a:rPr lang="en-US" sz="2000" dirty="0">
                <a:solidFill>
                  <a:schemeClr val="tx1"/>
                </a:solidFill>
                <a:latin typeface="Times New Roman" panose="02020603050405020304" pitchFamily="18" charset="0"/>
                <a:cs typeface="Times New Roman" panose="02020603050405020304" pitchFamily="18" charset="0"/>
              </a:rPr>
              <a:t>In Figure section (a) we see </a:t>
            </a:r>
            <a:r>
              <a:rPr lang="en-US" sz="2000" b="1" i="1" dirty="0">
                <a:solidFill>
                  <a:schemeClr val="tx1"/>
                </a:solidFill>
                <a:latin typeface="Times New Roman" panose="02020603050405020304" pitchFamily="18" charset="0"/>
                <a:cs typeface="Times New Roman" panose="02020603050405020304" pitchFamily="18" charset="0"/>
              </a:rPr>
              <a:t>serial</a:t>
            </a:r>
            <a:r>
              <a:rPr lang="en-US" sz="2000" dirty="0">
                <a:solidFill>
                  <a:schemeClr val="tx1"/>
                </a:solidFill>
                <a:latin typeface="Times New Roman" panose="02020603050405020304" pitchFamily="18" charset="0"/>
                <a:cs typeface="Times New Roman" panose="02020603050405020304" pitchFamily="18" charset="0"/>
              </a:rPr>
              <a:t> schedule, and in Figure section (b) is </a:t>
            </a:r>
            <a:r>
              <a:rPr lang="en-US" sz="2000" b="1" i="1" dirty="0">
                <a:solidFill>
                  <a:schemeClr val="tx1"/>
                </a:solidFill>
                <a:latin typeface="Times New Roman" panose="02020603050405020304" pitchFamily="18" charset="0"/>
                <a:cs typeface="Times New Roman" panose="02020603050405020304" pitchFamily="18" charset="0"/>
              </a:rPr>
              <a:t>serializable</a:t>
            </a:r>
            <a:r>
              <a:rPr lang="en-US" sz="2000" dirty="0">
                <a:solidFill>
                  <a:schemeClr val="tx1"/>
                </a:solidFill>
                <a:latin typeface="Times New Roman" panose="02020603050405020304" pitchFamily="18" charset="0"/>
                <a:cs typeface="Times New Roman" panose="02020603050405020304" pitchFamily="18" charset="0"/>
              </a:rPr>
              <a:t>, but not serial, schedule. Figure section (c) shows </a:t>
            </a:r>
            <a:r>
              <a:rPr lang="en-US" sz="2000" b="1" i="1" dirty="0">
                <a:solidFill>
                  <a:schemeClr val="tx1"/>
                </a:solidFill>
                <a:latin typeface="Times New Roman" panose="02020603050405020304" pitchFamily="18" charset="0"/>
                <a:cs typeface="Times New Roman" panose="02020603050405020304" pitchFamily="18" charset="0"/>
              </a:rPr>
              <a:t>non-serializable</a:t>
            </a:r>
            <a:r>
              <a:rPr lang="en-US" sz="2000" dirty="0">
                <a:solidFill>
                  <a:schemeClr val="tx1"/>
                </a:solidFill>
                <a:latin typeface="Times New Roman" panose="02020603050405020304" pitchFamily="18" charset="0"/>
                <a:cs typeface="Times New Roman" panose="02020603050405020304" pitchFamily="18" charset="0"/>
              </a:rPr>
              <a:t> schedule.</a:t>
            </a:r>
          </a:p>
          <a:p>
            <a:pPr algn="just"/>
            <a:r>
              <a:rPr lang="en-US" sz="2000" dirty="0">
                <a:solidFill>
                  <a:schemeClr val="tx1"/>
                </a:solidFill>
                <a:latin typeface="Times New Roman" panose="02020603050405020304" pitchFamily="18" charset="0"/>
                <a:cs typeface="Times New Roman" panose="02020603050405020304" pitchFamily="18" charset="0"/>
              </a:rPr>
              <a:t>Recall that we have </a:t>
            </a:r>
            <a:r>
              <a:rPr lang="en-US" sz="2000" b="1" i="1" dirty="0">
                <a:solidFill>
                  <a:schemeClr val="tx1"/>
                </a:solidFill>
                <a:latin typeface="Times New Roman" panose="02020603050405020304" pitchFamily="18" charset="0"/>
                <a:cs typeface="Times New Roman" panose="02020603050405020304" pitchFamily="18" charset="0"/>
              </a:rPr>
              <a:t>defined schedule to be serializable if its effect is equivalent to that of serial schedule. </a:t>
            </a:r>
            <a:r>
              <a:rPr lang="en-US" sz="2000" dirty="0">
                <a:solidFill>
                  <a:schemeClr val="tx1"/>
                </a:solidFill>
                <a:latin typeface="Times New Roman" panose="02020603050405020304" pitchFamily="18" charset="0"/>
                <a:cs typeface="Times New Roman" panose="02020603050405020304" pitchFamily="18" charset="0"/>
              </a:rPr>
              <a:t>However, it is not possible to test whether two schedules have the same effect for all initial values of the items, if arbitrary </a:t>
            </a:r>
            <a:r>
              <a:rPr lang="en-US" sz="2000" dirty="0" smtClean="0">
                <a:solidFill>
                  <a:schemeClr val="tx1"/>
                </a:solidFill>
                <a:latin typeface="Times New Roman" panose="02020603050405020304" pitchFamily="18" charset="0"/>
                <a:cs typeface="Times New Roman" panose="02020603050405020304" pitchFamily="18" charset="0"/>
              </a:rPr>
              <a:t>steps </a:t>
            </a:r>
            <a:r>
              <a:rPr lang="en-US" sz="2000" dirty="0">
                <a:solidFill>
                  <a:schemeClr val="tx1"/>
                </a:solidFill>
                <a:latin typeface="Times New Roman" panose="02020603050405020304" pitchFamily="18" charset="0"/>
                <a:cs typeface="Times New Roman" panose="02020603050405020304" pitchFamily="18" charset="0"/>
              </a:rPr>
              <a:t>on the items are allowed, and there are an infinity of possible initial values. We assume that values cannot be the same unless they are produced by </a:t>
            </a:r>
            <a:r>
              <a:rPr lang="en-US" sz="2000" dirty="0" smtClean="0">
                <a:solidFill>
                  <a:srgbClr val="FF0000"/>
                </a:solidFill>
                <a:latin typeface="Times New Roman" panose="02020603050405020304" pitchFamily="18" charset="0"/>
                <a:cs typeface="Times New Roman" panose="02020603050405020304" pitchFamily="18" charset="0"/>
              </a:rPr>
              <a:t>exactly</a:t>
            </a: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dirty="0">
                <a:solidFill>
                  <a:schemeClr val="tx1"/>
                </a:solidFill>
                <a:latin typeface="Times New Roman" panose="02020603050405020304" pitchFamily="18" charset="0"/>
                <a:cs typeface="Times New Roman" panose="02020603050405020304" pitchFamily="18" charset="0"/>
              </a:rPr>
              <a:t>same </a:t>
            </a:r>
            <a:r>
              <a:rPr lang="en-US" sz="2000" b="1" i="1" dirty="0">
                <a:solidFill>
                  <a:schemeClr val="tx1"/>
                </a:solidFill>
                <a:latin typeface="Times New Roman" panose="02020603050405020304" pitchFamily="18" charset="0"/>
                <a:cs typeface="Times New Roman" panose="02020603050405020304" pitchFamily="18" charset="0"/>
              </a:rPr>
              <a:t>sequence</a:t>
            </a:r>
            <a:r>
              <a:rPr lang="en-US" sz="2000" dirty="0">
                <a:solidFill>
                  <a:schemeClr val="tx1"/>
                </a:solidFill>
                <a:latin typeface="Times New Roman" panose="02020603050405020304" pitchFamily="18" charset="0"/>
                <a:cs typeface="Times New Roman" panose="02020603050405020304" pitchFamily="18" charset="0"/>
              </a:rPr>
              <a:t> of </a:t>
            </a:r>
            <a:r>
              <a:rPr lang="en-US" sz="2000" dirty="0" smtClean="0">
                <a:solidFill>
                  <a:schemeClr val="tx1"/>
                </a:solidFill>
                <a:latin typeface="Times New Roman" panose="02020603050405020304" pitchFamily="18" charset="0"/>
                <a:cs typeface="Times New Roman" panose="02020603050405020304" pitchFamily="18" charset="0"/>
              </a:rPr>
              <a:t>steps.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49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0007-AFA6-51F1-E95A-52D39E32BD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Concurrency Control</a:t>
            </a:r>
          </a:p>
        </p:txBody>
      </p:sp>
      <p:sp>
        <p:nvSpPr>
          <p:cNvPr id="3" name="Content Placeholder 2">
            <a:extLst>
              <a:ext uri="{FF2B5EF4-FFF2-40B4-BE49-F238E27FC236}">
                <a16:creationId xmlns:a16="http://schemas.microsoft.com/office/drawing/2014/main" id="{917EE6D4-90FC-A6EC-C53D-68FB100F6126}"/>
              </a:ext>
            </a:extLst>
          </p:cNvPr>
          <p:cNvSpPr>
            <a:spLocks noGrp="1"/>
          </p:cNvSpPr>
          <p:nvPr>
            <p:ph idx="1"/>
          </p:nvPr>
        </p:nvSpPr>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It is the management of two simultaneous </a:t>
            </a:r>
            <a:r>
              <a:rPr lang="en-US" sz="2000" dirty="0" smtClean="0">
                <a:solidFill>
                  <a:srgbClr val="000000"/>
                </a:solidFill>
                <a:latin typeface="Times New Roman" panose="02020603050405020304" pitchFamily="18" charset="0"/>
                <a:cs typeface="Times New Roman" panose="02020603050405020304" pitchFamily="18" charset="0"/>
              </a:rPr>
              <a:t>transactions to </a:t>
            </a:r>
            <a:r>
              <a:rPr lang="en-US" sz="2000" dirty="0">
                <a:solidFill>
                  <a:srgbClr val="000000"/>
                </a:solidFill>
                <a:latin typeface="Times New Roman" panose="02020603050405020304" pitchFamily="18" charset="0"/>
                <a:cs typeface="Times New Roman" panose="02020603050405020304" pitchFamily="18" charset="0"/>
              </a:rPr>
              <a:t>execute without conflicts between each other </a:t>
            </a:r>
            <a:r>
              <a:rPr lang="en-US" sz="2000" dirty="0" smtClean="0">
                <a:solidFill>
                  <a:srgbClr val="000000"/>
                </a:solidFill>
                <a:latin typeface="Times New Roman" panose="02020603050405020304" pitchFamily="18" charset="0"/>
                <a:cs typeface="Times New Roman" panose="02020603050405020304" pitchFamily="18" charset="0"/>
              </a:rPr>
              <a:t>(such </a:t>
            </a:r>
            <a:r>
              <a:rPr lang="en-US" sz="2000" dirty="0">
                <a:solidFill>
                  <a:srgbClr val="000000"/>
                </a:solidFill>
                <a:latin typeface="Times New Roman" panose="02020603050405020304" pitchFamily="18" charset="0"/>
                <a:cs typeface="Times New Roman" panose="02020603050405020304" pitchFamily="18" charset="0"/>
              </a:rPr>
              <a:t>as in multiuser systems</a:t>
            </a:r>
            <a:r>
              <a:rPr lang="en-US" sz="2000" dirty="0" smtClean="0">
                <a:solidFill>
                  <a:srgbClr val="000000"/>
                </a:solidFill>
                <a:latin typeface="Times New Roman" panose="02020603050405020304" pitchFamily="18" charset="0"/>
                <a:cs typeface="Times New Roman" panose="02020603050405020304" pitchFamily="18" charset="0"/>
              </a:rPr>
              <a: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 simultaneous execution of transactions over shared databases can create several data integrity and consistency problems. How? </a:t>
            </a:r>
            <a:endParaRPr lang="en-US" sz="2000" dirty="0" smtClean="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What advantages of concurrency control you can think of?</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890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D30B-7B4E-A3DF-4E94-530B7D8C907D}"/>
              </a:ext>
            </a:extLst>
          </p:cNvPr>
          <p:cNvSpPr>
            <a:spLocks noGrp="1"/>
          </p:cNvSpPr>
          <p:nvPr>
            <p:ph type="title"/>
          </p:nvPr>
        </p:nvSpPr>
        <p:spPr>
          <a:xfrm>
            <a:off x="311700" y="445024"/>
            <a:ext cx="8520600" cy="891939"/>
          </a:xfrm>
        </p:spPr>
        <p:txBody>
          <a:bodyPr/>
          <a:lstStyle/>
          <a:p>
            <a:r>
              <a:rPr lang="en-US" dirty="0">
                <a:latin typeface="Times New Roman" panose="02020603050405020304" pitchFamily="18" charset="0"/>
                <a:cs typeface="Times New Roman" panose="02020603050405020304" pitchFamily="18" charset="0"/>
              </a:rPr>
              <a:t>Concurrency Possible Problems [Cases to avoid with </a:t>
            </a:r>
            <a:r>
              <a:rPr lang="en-US" dirty="0" smtClean="0">
                <a:latin typeface="Times New Roman" panose="02020603050405020304" pitchFamily="18" charset="0"/>
                <a:cs typeface="Times New Roman" panose="02020603050405020304" pitchFamily="18" charset="0"/>
              </a:rPr>
              <a:t>schedules-Problems with schedules ]: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781F2-9CE4-07D6-0956-71FCF1F2FD66}"/>
              </a:ext>
            </a:extLst>
          </p:cNvPr>
          <p:cNvSpPr>
            <a:spLocks noGrp="1"/>
          </p:cNvSpPr>
          <p:nvPr>
            <p:ph idx="1"/>
          </p:nvPr>
        </p:nvSpPr>
        <p:spPr>
          <a:xfrm>
            <a:off x="311700" y="1489363"/>
            <a:ext cx="4634373" cy="3079511"/>
          </a:xfrm>
        </p:spPr>
        <p:txBody>
          <a:bodyPr>
            <a:normAutofit/>
          </a:bodyPr>
          <a:lstStyle/>
          <a:p>
            <a:r>
              <a:rPr lang="en-US" sz="2000" dirty="0">
                <a:solidFill>
                  <a:srgbClr val="000000"/>
                </a:solidFill>
                <a:latin typeface="Times New Roman" panose="02020603050405020304" pitchFamily="18" charset="0"/>
                <a:cs typeface="Times New Roman" panose="02020603050405020304" pitchFamily="18" charset="0"/>
              </a:rPr>
              <a:t>Uncommitted Dependency or </a:t>
            </a:r>
            <a:r>
              <a:rPr lang="en-US" sz="2000" b="1" dirty="0">
                <a:solidFill>
                  <a:srgbClr val="000000"/>
                </a:solidFill>
                <a:latin typeface="Times New Roman" panose="02020603050405020304" pitchFamily="18" charset="0"/>
                <a:cs typeface="Times New Roman" panose="02020603050405020304" pitchFamily="18" charset="0"/>
              </a:rPr>
              <a:t>dirty</a:t>
            </a:r>
            <a:r>
              <a:rPr lang="en-US" sz="2000" dirty="0">
                <a:solidFill>
                  <a:srgbClr val="000000"/>
                </a:solidFill>
                <a:latin typeface="Times New Roman" panose="02020603050405020304" pitchFamily="18" charset="0"/>
                <a:cs typeface="Times New Roman" panose="02020603050405020304" pitchFamily="18" charset="0"/>
              </a:rPr>
              <a:t> read problem </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Inconsistent retrievals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23509" y="1489363"/>
            <a:ext cx="4620491" cy="3654137"/>
          </a:xfrm>
          <a:prstGeom prst="rect">
            <a:avLst/>
          </a:prstGeom>
        </p:spPr>
      </p:pic>
    </p:spTree>
    <p:extLst>
      <p:ext uri="{BB962C8B-B14F-4D97-AF65-F5344CB8AC3E}">
        <p14:creationId xmlns:p14="http://schemas.microsoft.com/office/powerpoint/2010/main" val="1921574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Lost Updates</a:t>
            </a:r>
            <a:br>
              <a:rPr lang="en-US" dirty="0">
                <a:solidFill>
                  <a:schemeClr val="accent2">
                    <a:lumMod val="75000"/>
                  </a:schemeClr>
                </a:solidFill>
                <a:latin typeface="Times New Roman" panose="02020603050405020304" pitchFamily="18" charset="0"/>
                <a:cs typeface="Times New Roman" panose="02020603050405020304" pitchFamily="18" charset="0"/>
              </a:rPr>
            </a:br>
            <a:endParaRPr lang="en-US" dirty="0">
              <a:solidFill>
                <a:schemeClr val="accent2">
                  <a:lumMod val="75000"/>
                </a:schemeClr>
              </a:solidFill>
            </a:endParaRPr>
          </a:p>
        </p:txBody>
      </p:sp>
      <p:sp>
        <p:nvSpPr>
          <p:cNvPr id="3" name="Content Placeholder 2"/>
          <p:cNvSpPr>
            <a:spLocks noGrp="1"/>
          </p:cNvSpPr>
          <p:nvPr>
            <p:ph idx="1"/>
          </p:nvPr>
        </p:nvSpPr>
        <p:spPr>
          <a:xfrm>
            <a:off x="311700" y="1152475"/>
            <a:ext cx="5922846" cy="3416400"/>
          </a:xfrm>
        </p:spPr>
        <p:txBody>
          <a:bodyPr/>
          <a:lstStyle/>
          <a:p>
            <a:pPr fontAlgn="base"/>
            <a:r>
              <a:rPr lang="en-US" sz="2000" dirty="0">
                <a:solidFill>
                  <a:schemeClr val="tx1"/>
                </a:solidFill>
                <a:latin typeface="Times New Roman" panose="02020603050405020304" pitchFamily="18" charset="0"/>
                <a:cs typeface="Times New Roman" panose="02020603050405020304" pitchFamily="18" charset="0"/>
              </a:rPr>
              <a:t>T1 reads the value of A (= 10 say).</a:t>
            </a:r>
          </a:p>
          <a:p>
            <a:pPr fontAlgn="base"/>
            <a:r>
              <a:rPr lang="en-US" sz="2000" dirty="0">
                <a:solidFill>
                  <a:schemeClr val="tx1"/>
                </a:solidFill>
                <a:latin typeface="Times New Roman" panose="02020603050405020304" pitchFamily="18" charset="0"/>
                <a:cs typeface="Times New Roman" panose="02020603050405020304" pitchFamily="18" charset="0"/>
              </a:rPr>
              <a:t>T2 updates the value to A (= 15 say) in the buffer.</a:t>
            </a:r>
          </a:p>
          <a:p>
            <a:pPr fontAlgn="base"/>
            <a:r>
              <a:rPr lang="en-US" sz="2000" dirty="0">
                <a:solidFill>
                  <a:schemeClr val="tx1"/>
                </a:solidFill>
                <a:latin typeface="Times New Roman" panose="02020603050405020304" pitchFamily="18" charset="0"/>
                <a:cs typeface="Times New Roman" panose="02020603050405020304" pitchFamily="18" charset="0"/>
              </a:rPr>
              <a:t>T2 does blind write A = 25 (write without read) in the buffer.</a:t>
            </a:r>
          </a:p>
          <a:p>
            <a:pPr fontAlgn="base"/>
            <a:r>
              <a:rPr lang="en-US" sz="2000" dirty="0">
                <a:solidFill>
                  <a:schemeClr val="tx1"/>
                </a:solidFill>
                <a:latin typeface="Times New Roman" panose="02020603050405020304" pitchFamily="18" charset="0"/>
                <a:cs typeface="Times New Roman" panose="02020603050405020304" pitchFamily="18" charset="0"/>
              </a:rPr>
              <a:t>T2 commits.</a:t>
            </a:r>
          </a:p>
          <a:p>
            <a:pPr fontAlgn="base"/>
            <a:r>
              <a:rPr lang="en-US" sz="2000" dirty="0">
                <a:solidFill>
                  <a:schemeClr val="tx1"/>
                </a:solidFill>
                <a:latin typeface="Times New Roman" panose="02020603050405020304" pitchFamily="18" charset="0"/>
                <a:cs typeface="Times New Roman" panose="02020603050405020304" pitchFamily="18" charset="0"/>
              </a:rPr>
              <a:t>When T1 commits, it writes A = 25 in the database.</a:t>
            </a:r>
          </a:p>
          <a:p>
            <a:pPr fontAlgn="base"/>
            <a:r>
              <a:rPr lang="en-US" sz="2000" dirty="0" smtClean="0">
                <a:solidFill>
                  <a:schemeClr val="tx1"/>
                </a:solidFill>
                <a:latin typeface="Times New Roman" panose="02020603050405020304" pitchFamily="18" charset="0"/>
                <a:cs typeface="Times New Roman" panose="02020603050405020304" pitchFamily="18" charset="0"/>
              </a:rPr>
              <a:t>T1 over </a:t>
            </a:r>
            <a:r>
              <a:rPr lang="en-US" sz="2000" dirty="0">
                <a:solidFill>
                  <a:schemeClr val="tx1"/>
                </a:solidFill>
                <a:latin typeface="Times New Roman" panose="02020603050405020304" pitchFamily="18" charset="0"/>
                <a:cs typeface="Times New Roman" panose="02020603050405020304" pitchFamily="18" charset="0"/>
              </a:rPr>
              <a:t>written value of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in the database.</a:t>
            </a:r>
          </a:p>
          <a:p>
            <a:pPr fontAlgn="base"/>
            <a:r>
              <a:rPr lang="en-US" sz="2000" dirty="0">
                <a:solidFill>
                  <a:schemeClr val="tx1"/>
                </a:solidFill>
                <a:latin typeface="Times New Roman" panose="02020603050405020304" pitchFamily="18" charset="0"/>
                <a:cs typeface="Times New Roman" panose="02020603050405020304" pitchFamily="18" charset="0"/>
              </a:rPr>
              <a:t>Thus, update from </a:t>
            </a:r>
            <a:r>
              <a:rPr lang="en-US" sz="2000" dirty="0" smtClean="0">
                <a:solidFill>
                  <a:schemeClr val="tx1"/>
                </a:solidFill>
                <a:latin typeface="Times New Roman" panose="02020603050405020304" pitchFamily="18" charset="0"/>
                <a:cs typeface="Times New Roman" panose="02020603050405020304" pitchFamily="18" charset="0"/>
              </a:rPr>
              <a:t>T2 </a:t>
            </a:r>
            <a:r>
              <a:rPr lang="en-US" sz="2000" dirty="0">
                <a:solidFill>
                  <a:schemeClr val="tx1"/>
                </a:solidFill>
                <a:latin typeface="Times New Roman" panose="02020603050405020304" pitchFamily="18" charset="0"/>
                <a:cs typeface="Times New Roman" panose="02020603050405020304" pitchFamily="18" charset="0"/>
              </a:rPr>
              <a:t>gets lost.</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110499" y="731375"/>
            <a:ext cx="3061855" cy="2306549"/>
          </a:xfrm>
          <a:prstGeom prst="rect">
            <a:avLst/>
          </a:prstGeom>
        </p:spPr>
      </p:pic>
    </p:spTree>
    <p:extLst>
      <p:ext uri="{BB962C8B-B14F-4D97-AF65-F5344CB8AC3E}">
        <p14:creationId xmlns:p14="http://schemas.microsoft.com/office/powerpoint/2010/main" val="842647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latin typeface="Aldrich" panose="020B0604020202020204" charset="0"/>
                <a:cs typeface="Times New Roman" panose="02020603050405020304" pitchFamily="18" charset="0"/>
              </a:rPr>
              <a:t>Lost </a:t>
            </a:r>
            <a:r>
              <a:rPr lang="en-US" dirty="0">
                <a:solidFill>
                  <a:schemeClr val="accent2">
                    <a:lumMod val="75000"/>
                  </a:schemeClr>
                </a:solidFill>
                <a:latin typeface="Aldrich" panose="020B0604020202020204" charset="0"/>
                <a:cs typeface="Times New Roman" panose="02020603050405020304" pitchFamily="18" charset="0"/>
              </a:rPr>
              <a:t>U</a:t>
            </a:r>
            <a:r>
              <a:rPr lang="en-US" dirty="0" smtClean="0">
                <a:solidFill>
                  <a:schemeClr val="accent2">
                    <a:lumMod val="75000"/>
                  </a:schemeClr>
                </a:solidFill>
                <a:latin typeface="Aldrich" panose="020B0604020202020204" charset="0"/>
                <a:cs typeface="Times New Roman" panose="02020603050405020304" pitchFamily="18" charset="0"/>
              </a:rPr>
              <a:t>pdates</a:t>
            </a:r>
            <a:r>
              <a:rPr lang="en-US" dirty="0">
                <a:solidFill>
                  <a:schemeClr val="accent2">
                    <a:lumMod val="75000"/>
                  </a:schemeClr>
                </a:solidFill>
                <a:latin typeface="Aldrich" panose="020B0604020202020204" charset="0"/>
                <a:cs typeface="Times New Roman" panose="02020603050405020304" pitchFamily="18" charset="0"/>
              </a:rPr>
              <a:t/>
            </a:r>
            <a:br>
              <a:rPr lang="en-US" dirty="0">
                <a:solidFill>
                  <a:schemeClr val="accent2">
                    <a:lumMod val="75000"/>
                  </a:schemeClr>
                </a:solidFill>
                <a:latin typeface="Aldrich" panose="020B0604020202020204" charset="0"/>
                <a:cs typeface="Times New Roman" panose="02020603050405020304" pitchFamily="18" charset="0"/>
              </a:rPr>
            </a:br>
            <a:endParaRPr lang="en-US" dirty="0">
              <a:solidFill>
                <a:schemeClr val="accent2">
                  <a:lumMod val="75000"/>
                </a:schemeClr>
              </a:solidFill>
              <a:latin typeface="Aldrich" panose="020B060402020202020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9054" y="1017725"/>
            <a:ext cx="6752728" cy="4029497"/>
          </a:xfrm>
        </p:spPr>
      </p:pic>
    </p:spTree>
    <p:extLst>
      <p:ext uri="{BB962C8B-B14F-4D97-AF65-F5344CB8AC3E}">
        <p14:creationId xmlns:p14="http://schemas.microsoft.com/office/powerpoint/2010/main" val="1867786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Unrepeatable Read</a:t>
            </a:r>
          </a:p>
        </p:txBody>
      </p:sp>
      <p:sp>
        <p:nvSpPr>
          <p:cNvPr id="3" name="Content Placeholder 2"/>
          <p:cNvSpPr>
            <a:spLocks noGrp="1"/>
          </p:cNvSpPr>
          <p:nvPr>
            <p:ph idx="1"/>
          </p:nvPr>
        </p:nvSpPr>
        <p:spPr>
          <a:xfrm>
            <a:off x="214717" y="1017725"/>
            <a:ext cx="5340955" cy="3991025"/>
          </a:xfrm>
        </p:spPr>
        <p:txBody>
          <a:bodyPr/>
          <a:lstStyle/>
          <a:p>
            <a:r>
              <a:rPr lang="en-US" sz="2000" dirty="0">
                <a:solidFill>
                  <a:schemeClr val="tx1"/>
                </a:solidFill>
                <a:latin typeface="Times New Roman" panose="02020603050405020304" pitchFamily="18" charset="0"/>
                <a:cs typeface="Times New Roman" panose="02020603050405020304" pitchFamily="18" charset="0"/>
              </a:rPr>
              <a:t>This problem occurs when a transaction gets to read unrepeated </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T1 reads the value of X (= 10 say).</a:t>
            </a:r>
          </a:p>
          <a:p>
            <a:pPr fontAlgn="base"/>
            <a:r>
              <a:rPr lang="en-US" sz="2000" dirty="0">
                <a:solidFill>
                  <a:schemeClr val="tx1"/>
                </a:solidFill>
                <a:latin typeface="Times New Roman" panose="02020603050405020304" pitchFamily="18" charset="0"/>
                <a:cs typeface="Times New Roman" panose="02020603050405020304" pitchFamily="18" charset="0"/>
              </a:rPr>
              <a:t>T2 reads the value of X (= 10).</a:t>
            </a:r>
          </a:p>
          <a:p>
            <a:pPr fontAlgn="base"/>
            <a:r>
              <a:rPr lang="en-US" sz="2000" dirty="0">
                <a:solidFill>
                  <a:schemeClr val="tx1"/>
                </a:solidFill>
                <a:latin typeface="Times New Roman" panose="02020603050405020304" pitchFamily="18" charset="0"/>
                <a:cs typeface="Times New Roman" panose="02020603050405020304" pitchFamily="18" charset="0"/>
              </a:rPr>
              <a:t>T1 updates the value of X (from 10 to 15 say)</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in the buffer.</a:t>
            </a:r>
          </a:p>
          <a:p>
            <a:pPr fontAlgn="base"/>
            <a:r>
              <a:rPr lang="en-US" sz="2000" dirty="0">
                <a:solidFill>
                  <a:schemeClr val="tx1"/>
                </a:solidFill>
                <a:latin typeface="Times New Roman" panose="02020603050405020304" pitchFamily="18" charset="0"/>
                <a:cs typeface="Times New Roman" panose="02020603050405020304" pitchFamily="18" charset="0"/>
              </a:rPr>
              <a:t>T2 again reads the value of X (but = 15).</a:t>
            </a:r>
          </a:p>
          <a:p>
            <a:pPr fontAlgn="base"/>
            <a:r>
              <a:rPr lang="en-US" sz="2000" dirty="0" smtClean="0">
                <a:solidFill>
                  <a:schemeClr val="tx1"/>
                </a:solidFill>
                <a:latin typeface="Times New Roman" panose="02020603050405020304" pitchFamily="18" charset="0"/>
                <a:cs typeface="Times New Roman" panose="02020603050405020304" pitchFamily="18" charset="0"/>
              </a:rPr>
              <a:t>T2 </a:t>
            </a:r>
            <a:r>
              <a:rPr lang="en-US" sz="2000" dirty="0">
                <a:solidFill>
                  <a:schemeClr val="tx1"/>
                </a:solidFill>
                <a:latin typeface="Times New Roman" panose="02020603050405020304" pitchFamily="18" charset="0"/>
                <a:cs typeface="Times New Roman" panose="02020603050405020304" pitchFamily="18" charset="0"/>
              </a:rPr>
              <a:t>gets to read a different value of X in its second reading.</a:t>
            </a:r>
          </a:p>
          <a:p>
            <a:pPr fontAlgn="base"/>
            <a:r>
              <a:rPr lang="en-US" sz="2000" dirty="0">
                <a:solidFill>
                  <a:schemeClr val="tx1"/>
                </a:solidFill>
                <a:latin typeface="Times New Roman" panose="02020603050405020304" pitchFamily="18" charset="0"/>
                <a:cs typeface="Times New Roman" panose="02020603050405020304" pitchFamily="18" charset="0"/>
              </a:rPr>
              <a:t>T2 wonders how the value of X got changed because according to it, it is running in isolation.</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652655" y="1205023"/>
            <a:ext cx="3491345" cy="2322570"/>
          </a:xfrm>
          <a:prstGeom prst="rect">
            <a:avLst/>
          </a:prstGeom>
        </p:spPr>
      </p:pic>
    </p:spTree>
    <p:extLst>
      <p:ext uri="{BB962C8B-B14F-4D97-AF65-F5344CB8AC3E}">
        <p14:creationId xmlns:p14="http://schemas.microsoft.com/office/powerpoint/2010/main" val="3003059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Phantom Read </a:t>
            </a:r>
          </a:p>
        </p:txBody>
      </p:sp>
      <p:sp>
        <p:nvSpPr>
          <p:cNvPr id="3" name="Content Placeholder 2"/>
          <p:cNvSpPr>
            <a:spLocks noGrp="1"/>
          </p:cNvSpPr>
          <p:nvPr>
            <p:ph idx="1"/>
          </p:nvPr>
        </p:nvSpPr>
        <p:spPr>
          <a:xfrm>
            <a:off x="311700" y="1152475"/>
            <a:ext cx="4821409" cy="3416400"/>
          </a:xfrm>
        </p:spPr>
        <p:txBody>
          <a:bodyPr/>
          <a:lstStyle/>
          <a:p>
            <a:pPr fontAlgn="base"/>
            <a:r>
              <a:rPr lang="en-US" sz="2000" dirty="0">
                <a:solidFill>
                  <a:schemeClr val="tx1"/>
                </a:solidFill>
                <a:latin typeface="Times New Roman" panose="02020603050405020304" pitchFamily="18" charset="0"/>
                <a:cs typeface="Times New Roman" panose="02020603050405020304" pitchFamily="18" charset="0"/>
              </a:rPr>
              <a:t>T1 reads X.</a:t>
            </a:r>
          </a:p>
          <a:p>
            <a:pPr fontAlgn="base"/>
            <a:r>
              <a:rPr lang="en-US" sz="2000" dirty="0">
                <a:solidFill>
                  <a:schemeClr val="tx1"/>
                </a:solidFill>
                <a:latin typeface="Times New Roman" panose="02020603050405020304" pitchFamily="18" charset="0"/>
                <a:cs typeface="Times New Roman" panose="02020603050405020304" pitchFamily="18" charset="0"/>
              </a:rPr>
              <a:t>T2 reads X.</a:t>
            </a:r>
          </a:p>
          <a:p>
            <a:pPr fontAlgn="base"/>
            <a:r>
              <a:rPr lang="en-US" sz="2000" dirty="0">
                <a:solidFill>
                  <a:schemeClr val="tx1"/>
                </a:solidFill>
                <a:latin typeface="Times New Roman" panose="02020603050405020304" pitchFamily="18" charset="0"/>
                <a:cs typeface="Times New Roman" panose="02020603050405020304" pitchFamily="18" charset="0"/>
              </a:rPr>
              <a:t>T1 deletes X.</a:t>
            </a:r>
          </a:p>
          <a:p>
            <a:pPr fontAlgn="base"/>
            <a:r>
              <a:rPr lang="en-US" sz="2000" dirty="0">
                <a:solidFill>
                  <a:schemeClr val="tx1"/>
                </a:solidFill>
                <a:latin typeface="Times New Roman" panose="02020603050405020304" pitchFamily="18" charset="0"/>
                <a:cs typeface="Times New Roman" panose="02020603050405020304" pitchFamily="18" charset="0"/>
              </a:rPr>
              <a:t>T2 tries reading X but does not find it</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fontAlgn="base"/>
            <a:r>
              <a:rPr lang="en-US" sz="2000" dirty="0">
                <a:solidFill>
                  <a:schemeClr val="tx1"/>
                </a:solidFill>
                <a:latin typeface="Times New Roman" panose="02020603050405020304" pitchFamily="18" charset="0"/>
                <a:cs typeface="Times New Roman" panose="02020603050405020304" pitchFamily="18" charset="0"/>
              </a:rPr>
              <a:t>T2 finds that there does not exist any variable X when it tries reading X again.</a:t>
            </a:r>
          </a:p>
          <a:p>
            <a:pPr fontAlgn="base"/>
            <a:r>
              <a:rPr lang="en-US" sz="2000" dirty="0">
                <a:solidFill>
                  <a:schemeClr val="tx1"/>
                </a:solidFill>
                <a:latin typeface="Times New Roman" panose="02020603050405020304" pitchFamily="18" charset="0"/>
                <a:cs typeface="Times New Roman" panose="02020603050405020304" pitchFamily="18" charset="0"/>
              </a:rPr>
              <a:t>T2 wonders who deleted the variable X because according to it, it is running in </a:t>
            </a:r>
            <a:r>
              <a:rPr lang="en-US" sz="2000" dirty="0" smtClean="0">
                <a:solidFill>
                  <a:schemeClr val="tx1"/>
                </a:solidFill>
                <a:latin typeface="Times New Roman" panose="02020603050405020304" pitchFamily="18" charset="0"/>
                <a:cs typeface="Times New Roman" panose="02020603050405020304" pitchFamily="18" charset="0"/>
              </a:rPr>
              <a:t>isolation</a:t>
            </a:r>
          </a:p>
          <a:p>
            <a:pPr fontAlgn="base"/>
            <a:endParaRPr lang="en-US" sz="2000" b="1" dirty="0">
              <a:solidFill>
                <a:schemeClr val="tx1"/>
              </a:solidFill>
              <a:latin typeface="Times New Roman" panose="02020603050405020304" pitchFamily="18" charset="0"/>
              <a:cs typeface="Times New Roman" panose="02020603050405020304" pitchFamily="18" charset="0"/>
            </a:endParaRPr>
          </a:p>
          <a:p>
            <a:pPr marL="139700" indent="0" fontAlgn="base">
              <a:buNone/>
            </a:pPr>
            <a:r>
              <a:rPr lang="en-US" sz="2000" b="1" dirty="0" smtClean="0">
                <a:solidFill>
                  <a:srgbClr val="FF0000"/>
                </a:solidFill>
                <a:latin typeface="Times New Roman" panose="02020603050405020304" pitchFamily="18" charset="0"/>
                <a:cs typeface="Times New Roman" panose="02020603050405020304" pitchFamily="18" charset="0"/>
              </a:rPr>
              <a:t>Ques: How can we avoid all those problems ? </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03010" y="1073727"/>
            <a:ext cx="4010239" cy="2423175"/>
          </a:xfrm>
          <a:prstGeom prst="rect">
            <a:avLst/>
          </a:prstGeom>
        </p:spPr>
      </p:pic>
    </p:spTree>
    <p:extLst>
      <p:ext uri="{BB962C8B-B14F-4D97-AF65-F5344CB8AC3E}">
        <p14:creationId xmlns:p14="http://schemas.microsoft.com/office/powerpoint/2010/main" val="3318043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r>
              <a:rPr lang="en-US" dirty="0" smtClean="0">
                <a:latin typeface="Times New Roman" panose="02020603050405020304" pitchFamily="18" charset="0"/>
                <a:cs typeface="Times New Roman" panose="02020603050405020304" pitchFamily="18" charset="0"/>
              </a:rPr>
              <a:t>–possible solution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Having a serial Schedule </a:t>
            </a:r>
            <a:r>
              <a:rPr lang="en-US" sz="2000" dirty="0">
                <a:solidFill>
                  <a:schemeClr val="tx1"/>
                </a:solidFill>
                <a:latin typeface="Times New Roman" panose="02020603050405020304" pitchFamily="18" charset="0"/>
                <a:cs typeface="Times New Roman" panose="02020603050405020304" pitchFamily="18" charset="0"/>
              </a:rPr>
              <a:t>is </a:t>
            </a:r>
            <a:r>
              <a:rPr lang="en-US" sz="2000" dirty="0" smtClean="0">
                <a:solidFill>
                  <a:schemeClr val="tx1"/>
                </a:solidFill>
                <a:latin typeface="Times New Roman" panose="02020603050405020304" pitchFamily="18" charset="0"/>
                <a:cs typeface="Times New Roman" panose="02020603050405020304" pitchFamily="18" charset="0"/>
              </a:rPr>
              <a:t>the solution; where all </a:t>
            </a:r>
            <a:r>
              <a:rPr lang="en-US" sz="2000" dirty="0">
                <a:solidFill>
                  <a:schemeClr val="tx1"/>
                </a:solidFill>
                <a:latin typeface="Times New Roman" panose="02020603050405020304" pitchFamily="18" charset="0"/>
                <a:cs typeface="Times New Roman" panose="02020603050405020304" pitchFamily="18" charset="0"/>
              </a:rPr>
              <a:t>the steps of each transaction occur consecutively.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cs typeface="Times New Roman" panose="02020603050405020304" pitchFamily="18" charset="0"/>
              </a:rPr>
              <a:t>Are </a:t>
            </a:r>
            <a:r>
              <a:rPr lang="en-US" sz="2000" b="1" i="1" dirty="0">
                <a:solidFill>
                  <a:srgbClr val="FF0000"/>
                </a:solidFill>
                <a:latin typeface="Times New Roman" panose="02020603050405020304" pitchFamily="18" charset="0"/>
                <a:cs typeface="Times New Roman" panose="02020603050405020304" pitchFamily="18" charset="0"/>
              </a:rPr>
              <a:t>serial </a:t>
            </a:r>
            <a:r>
              <a:rPr lang="en-US" sz="2000" b="1" i="1" dirty="0" smtClean="0">
                <a:solidFill>
                  <a:srgbClr val="FF0000"/>
                </a:solidFill>
                <a:latin typeface="Times New Roman" panose="02020603050405020304" pitchFamily="18" charset="0"/>
                <a:cs typeface="Times New Roman" panose="02020603050405020304" pitchFamily="18" charset="0"/>
              </a:rPr>
              <a:t>schedules </a:t>
            </a:r>
            <a:r>
              <a:rPr lang="en-US" sz="2000" b="1" dirty="0">
                <a:solidFill>
                  <a:srgbClr val="FF0000"/>
                </a:solidFill>
                <a:latin typeface="Times New Roman" panose="02020603050405020304" pitchFamily="18" charset="0"/>
                <a:cs typeface="Times New Roman" panose="02020603050405020304" pitchFamily="18" charset="0"/>
              </a:rPr>
              <a:t>practical </a:t>
            </a:r>
            <a:r>
              <a:rPr lang="en-US" sz="2000" b="1" dirty="0" smtClean="0">
                <a:solidFill>
                  <a:srgbClr val="FF0000"/>
                </a:solidFill>
                <a:latin typeface="Times New Roman" panose="02020603050405020304" pitchFamily="18" charset="0"/>
                <a:cs typeface="Times New Roman" panose="02020603050405020304" pitchFamily="18" charset="0"/>
              </a:rPr>
              <a:t>solution? </a:t>
            </a:r>
            <a:r>
              <a:rPr lang="en-US" sz="2000" b="1" dirty="0">
                <a:solidFill>
                  <a:srgbClr val="FF0000"/>
                </a:solidFill>
                <a:latin typeface="Times New Roman" panose="02020603050405020304" pitchFamily="18" charset="0"/>
                <a:cs typeface="Times New Roman" panose="02020603050405020304" pitchFamily="18" charset="0"/>
              </a:rPr>
              <a:t>Why ? What are </a:t>
            </a:r>
            <a:r>
              <a:rPr lang="en-US" sz="2000" b="1" dirty="0" smtClean="0">
                <a:solidFill>
                  <a:srgbClr val="FF0000"/>
                </a:solidFill>
                <a:latin typeface="Times New Roman" panose="02020603050405020304" pitchFamily="18" charset="0"/>
                <a:cs typeface="Times New Roman" panose="02020603050405020304" pitchFamily="18" charset="0"/>
              </a:rPr>
              <a:t>other possible </a:t>
            </a:r>
            <a:r>
              <a:rPr lang="en-US" sz="2000" b="1" dirty="0">
                <a:solidFill>
                  <a:srgbClr val="FF0000"/>
                </a:solidFill>
                <a:latin typeface="Times New Roman" panose="02020603050405020304" pitchFamily="18" charset="0"/>
                <a:cs typeface="Times New Roman" panose="02020603050405020304" pitchFamily="18" charset="0"/>
              </a:rPr>
              <a:t>efficient  solutions? </a:t>
            </a:r>
          </a:p>
        </p:txBody>
      </p:sp>
    </p:spTree>
    <p:extLst>
      <p:ext uri="{BB962C8B-B14F-4D97-AF65-F5344CB8AC3E}">
        <p14:creationId xmlns:p14="http://schemas.microsoft.com/office/powerpoint/2010/main" val="1276970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7CADA-D319-7233-90F3-6965FE2C70ED}"/>
              </a:ext>
            </a:extLst>
          </p:cNvPr>
          <p:cNvSpPr>
            <a:spLocks noGrp="1"/>
          </p:cNvSpPr>
          <p:nvPr>
            <p:ph idx="1"/>
          </p:nvPr>
        </p:nvSpPr>
        <p:spPr/>
        <p:txBody>
          <a:bodyPr>
            <a:noAutofit/>
          </a:bodyPr>
          <a:lstStyle/>
          <a:p>
            <a:pPr marL="0" indent="0">
              <a:buNone/>
            </a:pPr>
            <a:r>
              <a:rPr lang="en-US" sz="2000" b="1" dirty="0">
                <a:solidFill>
                  <a:srgbClr val="000000"/>
                </a:solidFill>
                <a:latin typeface="Times New Roman" panose="02020603050405020304" pitchFamily="18" charset="0"/>
                <a:cs typeface="Times New Roman" panose="02020603050405020304" pitchFamily="18" charset="0"/>
              </a:rPr>
              <a:t>Lock</a:t>
            </a:r>
            <a:r>
              <a:rPr lang="en-US" sz="2000" dirty="0">
                <a:solidFill>
                  <a:srgbClr val="000000"/>
                </a:solidFill>
                <a:latin typeface="Times New Roman" panose="02020603050405020304" pitchFamily="18" charset="0"/>
                <a:cs typeface="Times New Roman" panose="02020603050405020304" pitchFamily="18" charset="0"/>
              </a:rPr>
              <a:t>: is access privilege to an item </a:t>
            </a:r>
            <a:r>
              <a:rPr lang="en-US" sz="2000" dirty="0" smtClean="0">
                <a:solidFill>
                  <a:srgbClr val="000000"/>
                </a:solidFill>
                <a:latin typeface="Times New Roman" panose="02020603050405020304" pitchFamily="18" charset="0"/>
                <a:cs typeface="Times New Roman" panose="02020603050405020304" pitchFamily="18" charset="0"/>
              </a:rPr>
              <a:t>for </a:t>
            </a:r>
            <a:r>
              <a:rPr lang="en-US" sz="2000" dirty="0">
                <a:solidFill>
                  <a:srgbClr val="000000"/>
                </a:solidFill>
                <a:latin typeface="Times New Roman" panose="02020603050405020304" pitchFamily="18" charset="0"/>
                <a:cs typeface="Times New Roman" panose="02020603050405020304" pitchFamily="18" charset="0"/>
              </a:rPr>
              <a:t>a </a:t>
            </a:r>
            <a:r>
              <a:rPr lang="en-US" sz="2000" dirty="0" smtClean="0">
                <a:solidFill>
                  <a:srgbClr val="000000"/>
                </a:solidFill>
                <a:latin typeface="Times New Roman" panose="02020603050405020304" pitchFamily="18" charset="0"/>
                <a:cs typeface="Times New Roman" panose="02020603050405020304" pitchFamily="18" charset="0"/>
              </a:rPr>
              <a:t>transaction, which the </a:t>
            </a:r>
            <a:r>
              <a:rPr lang="en-US" sz="2000" i="1" dirty="0" smtClean="0">
                <a:solidFill>
                  <a:srgbClr val="000000"/>
                </a:solidFill>
                <a:latin typeface="Times New Roman" panose="02020603050405020304" pitchFamily="18" charset="0"/>
                <a:cs typeface="Times New Roman" panose="02020603050405020304" pitchFamily="18" charset="0"/>
              </a:rPr>
              <a:t>lock </a:t>
            </a:r>
            <a:r>
              <a:rPr lang="en-US" sz="2000" i="1" dirty="0" smtClean="0">
                <a:solidFill>
                  <a:schemeClr val="tx1"/>
                </a:solidFill>
                <a:latin typeface="Times New Roman" panose="02020603050405020304" pitchFamily="18" charset="0"/>
                <a:cs typeface="Times New Roman" panose="02020603050405020304" pitchFamily="18" charset="0"/>
              </a:rPr>
              <a:t>manager </a:t>
            </a:r>
            <a:r>
              <a:rPr lang="en-US" sz="2000" dirty="0">
                <a:solidFill>
                  <a:schemeClr val="tx1"/>
                </a:solidFill>
                <a:latin typeface="Times New Roman" panose="02020603050405020304" pitchFamily="18" charset="0"/>
                <a:cs typeface="Times New Roman" panose="02020603050405020304" pitchFamily="18" charset="0"/>
              </a:rPr>
              <a:t>can grant or </a:t>
            </a:r>
            <a:r>
              <a:rPr lang="en-US" sz="2000" dirty="0" smtClean="0">
                <a:solidFill>
                  <a:schemeClr val="tx1"/>
                </a:solidFill>
                <a:latin typeface="Times New Roman" panose="02020603050405020304" pitchFamily="18" charset="0"/>
                <a:cs typeface="Times New Roman" panose="02020603050405020304" pitchFamily="18" charset="0"/>
              </a:rPr>
              <a:t>withhold </a:t>
            </a:r>
            <a:r>
              <a:rPr lang="en-US" sz="2000" dirty="0">
                <a:solidFill>
                  <a:schemeClr val="tx1"/>
                </a:solidFill>
                <a:latin typeface="Times New Roman" panose="02020603050405020304" pitchFamily="18" charset="0"/>
                <a:cs typeface="Times New Roman" panose="02020603050405020304" pitchFamily="18" charset="0"/>
              </a:rPr>
              <a:t>from transaction. It stores the current locks in lock table, which consists of records </a:t>
            </a:r>
            <a:r>
              <a:rPr lang="en-US" sz="2000" dirty="0" smtClean="0">
                <a:solidFill>
                  <a:schemeClr val="tx1"/>
                </a:solidFill>
                <a:latin typeface="Times New Roman" panose="02020603050405020304" pitchFamily="18" charset="0"/>
                <a:cs typeface="Times New Roman" panose="02020603050405020304" pitchFamily="18" charset="0"/>
              </a:rPr>
              <a:t>(&lt;data item</a:t>
            </a:r>
            <a:r>
              <a:rPr lang="en-US" sz="2000" dirty="0">
                <a:solidFill>
                  <a:schemeClr val="tx1"/>
                </a:solidFill>
                <a:latin typeface="Times New Roman" panose="02020603050405020304" pitchFamily="18" charset="0"/>
                <a:cs typeface="Times New Roman" panose="02020603050405020304" pitchFamily="18" charset="0"/>
              </a:rPr>
              <a:t>&gt;, &lt;lock type&gt;,&lt;transaction&gt;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Ques</a:t>
            </a:r>
            <a:r>
              <a:rPr lang="en-US" sz="2000" dirty="0">
                <a:solidFill>
                  <a:schemeClr val="tx1"/>
                </a:solidFill>
                <a:latin typeface="Times New Roman" panose="02020603050405020304" pitchFamily="18" charset="0"/>
                <a:cs typeface="Times New Roman" panose="02020603050405020304" pitchFamily="18" charset="0"/>
              </a:rPr>
              <a:t>: what is the meaning of record (I, L, 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transaction </a:t>
            </a:r>
            <a:r>
              <a:rPr lang="en-US" sz="2000" b="1" dirty="0">
                <a:solidFill>
                  <a:schemeClr val="tx1"/>
                </a:solidFill>
                <a:latin typeface="Times New Roman" panose="02020603050405020304" pitchFamily="18" charset="0"/>
                <a:cs typeface="Times New Roman" panose="02020603050405020304" pitchFamily="18" charset="0"/>
              </a:rPr>
              <a:t>T</a:t>
            </a:r>
            <a:r>
              <a:rPr lang="en-US" sz="2000" dirty="0">
                <a:solidFill>
                  <a:schemeClr val="tx1"/>
                </a:solidFill>
                <a:latin typeface="Times New Roman" panose="02020603050405020304" pitchFamily="18" charset="0"/>
                <a:cs typeface="Times New Roman" panose="02020603050405020304" pitchFamily="18" charset="0"/>
              </a:rPr>
              <a:t> has lock of type </a:t>
            </a:r>
            <a:r>
              <a:rPr lang="en-US" sz="2000" b="1" dirty="0">
                <a:solidFill>
                  <a:schemeClr val="tx1"/>
                </a:solidFill>
                <a:latin typeface="Times New Roman" panose="02020603050405020304" pitchFamily="18" charset="0"/>
                <a:cs typeface="Times New Roman" panose="02020603050405020304" pitchFamily="18" charset="0"/>
              </a:rPr>
              <a:t>L </a:t>
            </a:r>
            <a:r>
              <a:rPr lang="en-US" sz="2000" dirty="0">
                <a:solidFill>
                  <a:schemeClr val="tx1"/>
                </a:solidFill>
                <a:latin typeface="Times New Roman" panose="02020603050405020304" pitchFamily="18" charset="0"/>
                <a:cs typeface="Times New Roman" panose="02020603050405020304" pitchFamily="18" charset="0"/>
              </a:rPr>
              <a:t>on item </a:t>
            </a:r>
            <a:r>
              <a:rPr lang="en-US" sz="2000" b="1" dirty="0">
                <a:solidFill>
                  <a:schemeClr val="tx1"/>
                </a:solidFill>
                <a:latin typeface="Times New Roman" panose="02020603050405020304" pitchFamily="18" charset="0"/>
                <a:cs typeface="Times New Roman" panose="02020603050405020304" pitchFamily="18" charset="0"/>
              </a:rPr>
              <a:t>I </a:t>
            </a: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lock manager </a:t>
            </a:r>
            <a:r>
              <a:rPr lang="en-US" sz="2000" dirty="0" smtClean="0">
                <a:solidFill>
                  <a:schemeClr val="tx1"/>
                </a:solidFill>
                <a:latin typeface="Times New Roman" panose="02020603050405020304" pitchFamily="18" charset="0"/>
                <a:cs typeface="Times New Roman" panose="02020603050405020304" pitchFamily="18" charset="0"/>
              </a:rPr>
              <a:t>finds </a:t>
            </a:r>
            <a:r>
              <a:rPr lang="en-US" sz="2000" dirty="0">
                <a:solidFill>
                  <a:schemeClr val="tx1"/>
                </a:solidFill>
                <a:latin typeface="Times New Roman" panose="02020603050405020304" pitchFamily="18" charset="0"/>
                <a:cs typeface="Times New Roman" panose="02020603050405020304" pitchFamily="18" charset="0"/>
              </a:rPr>
              <a:t>locks on given </a:t>
            </a:r>
            <a:r>
              <a:rPr lang="en-US" sz="2000" dirty="0" smtClean="0">
                <a:solidFill>
                  <a:schemeClr val="tx1"/>
                </a:solidFill>
                <a:latin typeface="Times New Roman" panose="02020603050405020304" pitchFamily="18" charset="0"/>
                <a:cs typeface="Times New Roman" panose="02020603050405020304" pitchFamily="18" charset="0"/>
              </a:rPr>
              <a:t>items, </a:t>
            </a:r>
            <a:r>
              <a:rPr lang="en-US" sz="2000" dirty="0">
                <a:solidFill>
                  <a:schemeClr val="tx1"/>
                </a:solidFill>
                <a:latin typeface="Times New Roman" panose="02020603050405020304" pitchFamily="18" charset="0"/>
                <a:cs typeface="Times New Roman" panose="02020603050405020304" pitchFamily="18" charset="0"/>
              </a:rPr>
              <a:t>insert lock records, and delete lock records, </a:t>
            </a:r>
            <a:r>
              <a:rPr lang="en-US" sz="2000" dirty="0" smtClean="0">
                <a:solidFill>
                  <a:schemeClr val="tx1"/>
                </a:solidFill>
                <a:latin typeface="Times New Roman" panose="02020603050405020304" pitchFamily="18" charset="0"/>
                <a:cs typeface="Times New Roman" panose="02020603050405020304" pitchFamily="18" charset="0"/>
              </a:rPr>
              <a:t>this will </a:t>
            </a:r>
            <a:r>
              <a:rPr lang="en-US" sz="2000" dirty="0">
                <a:solidFill>
                  <a:schemeClr val="tx1"/>
                </a:solidFill>
                <a:latin typeface="Times New Roman" panose="02020603050405020304" pitchFamily="18" charset="0"/>
                <a:cs typeface="Times New Roman" panose="02020603050405020304" pitchFamily="18" charset="0"/>
              </a:rPr>
              <a:t>allow efficient management of locks.</a:t>
            </a:r>
            <a:r>
              <a:rPr lang="en-US" sz="2000" b="1" dirty="0">
                <a:solidFill>
                  <a:schemeClr val="tx1"/>
                </a:solidFill>
                <a:latin typeface="Times New Roman" panose="02020603050405020304" pitchFamily="18" charset="0"/>
                <a:cs typeface="Times New Roman" panose="02020603050405020304" pitchFamily="18" charset="0"/>
              </a:rPr>
              <a:t> </a:t>
            </a:r>
          </a:p>
          <a:p>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Ques: </a:t>
            </a:r>
            <a:r>
              <a:rPr lang="en-US" sz="2000" dirty="0" smtClean="0">
                <a:solidFill>
                  <a:schemeClr val="tx1"/>
                </a:solidFill>
                <a:latin typeface="Times New Roman" panose="02020603050405020304" pitchFamily="18" charset="0"/>
                <a:cs typeface="Times New Roman" panose="02020603050405020304" pitchFamily="18" charset="0"/>
              </a:rPr>
              <a:t>what is the key for lock records? Why ?</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Control Techniques – Scheduler</a:t>
            </a:r>
          </a:p>
        </p:txBody>
      </p:sp>
    </p:spTree>
    <p:extLst>
      <p:ext uri="{BB962C8B-B14F-4D97-AF65-F5344CB8AC3E}">
        <p14:creationId xmlns:p14="http://schemas.microsoft.com/office/powerpoint/2010/main" val="2760358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D7C4-5829-E7EB-19BB-2A65D440D74D}"/>
              </a:ext>
            </a:extLst>
          </p:cNvPr>
          <p:cNvSpPr>
            <a:spLocks noGrp="1"/>
          </p:cNvSpPr>
          <p:nvPr>
            <p:ph type="title"/>
          </p:nvPr>
        </p:nvSpPr>
        <p:spPr>
          <a:xfrm>
            <a:off x="389854" y="43707"/>
            <a:ext cx="8520600" cy="5727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Agenda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B5752E-2D9A-B761-97ED-7AD27D1CFC20}"/>
              </a:ext>
            </a:extLst>
          </p:cNvPr>
          <p:cNvSpPr>
            <a:spLocks noGrp="1"/>
          </p:cNvSpPr>
          <p:nvPr>
            <p:ph idx="1"/>
          </p:nvPr>
        </p:nvSpPr>
        <p:spPr>
          <a:xfrm>
            <a:off x="389854" y="616407"/>
            <a:ext cx="8520600" cy="3666084"/>
          </a:xfrm>
        </p:spPr>
        <p:txBody>
          <a:bodyPr>
            <a:noAutofit/>
          </a:bodyPr>
          <a:lstStyle/>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Basic terms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Transactions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Items </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Operations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Schedule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err="1">
                <a:latin typeface="Times New Roman" panose="02020603050405020304" pitchFamily="18" charset="0"/>
                <a:ea typeface="Calibri" panose="020F0502020204030204" pitchFamily="34" charset="0"/>
                <a:cs typeface="Times New Roman" panose="02020603050405020304" pitchFamily="18" charset="0"/>
              </a:rPr>
              <a:t>Serializability</a:t>
            </a:r>
            <a:r>
              <a:rPr lang="en-US" sz="1200" b="1" dirty="0">
                <a:latin typeface="Times New Roman" panose="02020603050405020304" pitchFamily="18" charset="0"/>
                <a:ea typeface="Calibri" panose="020F0502020204030204" pitchFamily="34" charset="0"/>
                <a:cs typeface="Times New Roman" panose="02020603050405020304" pitchFamily="18" charset="0"/>
              </a:rPr>
              <a:t> of Schedules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Concurrency Control</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Concurrency Possible Problems [Cases to avoid with Schedules-Problems with schedules]: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Scheduler</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Concurrency Control </a:t>
            </a: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Techniques</a:t>
            </a:r>
          </a:p>
          <a:p>
            <a:pPr marL="342900" lvl="0" indent="-342900">
              <a:lnSpc>
                <a:spcPct val="107000"/>
              </a:lnSpc>
              <a:buFont typeface="+mj-lt"/>
              <a:buAutoNum type="arabicPeriod"/>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Deadlocks </a:t>
            </a:r>
            <a:r>
              <a:rPr lang="en-US" sz="1200" b="1" dirty="0">
                <a:latin typeface="Times New Roman" panose="02020603050405020304" pitchFamily="18" charset="0"/>
                <a:ea typeface="Calibri" panose="020F0502020204030204" pitchFamily="34" charset="0"/>
                <a:cs typeface="Times New Roman" panose="02020603050405020304" pitchFamily="18" charset="0"/>
              </a:rPr>
              <a:t>and </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Livelocks</a:t>
            </a:r>
            <a:r>
              <a:rPr lang="en-US" sz="1200" b="1" dirty="0">
                <a:latin typeface="Times New Roman" panose="02020603050405020304" pitchFamily="18" charset="0"/>
                <a:ea typeface="Calibri" panose="020F0502020204030204" pitchFamily="34" charset="0"/>
                <a:cs typeface="Times New Roman" panose="02020603050405020304" pitchFamily="18" charset="0"/>
              </a:rPr>
              <a:t>- Concurrent Processing</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Deadlock management techniques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The Wait-for Graph</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err="1">
                <a:latin typeface="Times New Roman" panose="02020603050405020304" pitchFamily="18" charset="0"/>
                <a:ea typeface="Calibri" panose="020F0502020204030204" pitchFamily="34" charset="0"/>
                <a:cs typeface="Times New Roman" panose="02020603050405020304" pitchFamily="18" charset="0"/>
              </a:rPr>
              <a:t>Livelocks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Transaction models</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Simple Transaction Model</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R/W model</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Precedence graph</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Two-phase locking</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Granularity and Performance</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200" b="1" dirty="0">
                <a:latin typeface="Times New Roman" panose="02020603050405020304" pitchFamily="18" charset="0"/>
                <a:ea typeface="Calibri" panose="020F0502020204030204" pitchFamily="34" charset="0"/>
                <a:cs typeface="Times New Roman" panose="02020603050405020304" pitchFamily="18" charset="0"/>
              </a:rPr>
              <a:t>States of a transaction</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139700" indent="0">
              <a:spcAft>
                <a:spcPts val="800"/>
              </a:spcAft>
              <a:buNone/>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ectangle 20"/>
          <p:cNvSpPr/>
          <p:nvPr/>
        </p:nvSpPr>
        <p:spPr>
          <a:xfrm>
            <a:off x="2286000" y="616407"/>
            <a:ext cx="4572000" cy="249684"/>
          </a:xfrm>
          <a:prstGeom prst="rect">
            <a:avLst/>
          </a:prstGeom>
        </p:spPr>
        <p:txBody>
          <a:bodyPr>
            <a:spAutoFit/>
          </a:bodyPr>
          <a:lstStyle/>
          <a:p>
            <a:pPr marL="342900" lvl="0" indent="-342900">
              <a:lnSpc>
                <a:spcPct val="107000"/>
              </a:lnSpc>
              <a:buFont typeface="+mj-lt"/>
              <a:buAutoNum type="arabicPeriod"/>
            </a:pP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995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68992" y="1581350"/>
            <a:ext cx="5212513" cy="3288523"/>
          </a:xfrm>
          <a:prstGeom prst="rect">
            <a:avLst/>
          </a:prstGeom>
        </p:spPr>
      </p:pic>
      <p:sp>
        <p:nvSpPr>
          <p:cNvPr id="5" name="Title 1">
            <a:extLst>
              <a:ext uri="{FF2B5EF4-FFF2-40B4-BE49-F238E27FC236}">
                <a16:creationId xmlns:a16="http://schemas.microsoft.com/office/drawing/2014/main" id="{49D594D2-117D-CCB8-8353-A2DD0F4E0AC4}"/>
              </a:ext>
            </a:extLst>
          </p:cNvPr>
          <p:cNvSpPr>
            <a:spLocks noGrp="1"/>
          </p:cNvSpPr>
          <p:nvPr>
            <p:ph type="title"/>
          </p:nvPr>
        </p:nvSpPr>
        <p:spPr>
          <a:xfrm>
            <a:off x="628650" y="273844"/>
            <a:ext cx="7886700" cy="994172"/>
          </a:xfrm>
        </p:spPr>
        <p:txBody>
          <a:bodyPr>
            <a:no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Control </a:t>
            </a:r>
            <a:r>
              <a:rPr lang="en-US" dirty="0" smtClean="0">
                <a:latin typeface="Times New Roman" panose="02020603050405020304" pitchFamily="18" charset="0"/>
                <a:cs typeface="Times New Roman" panose="02020603050405020304" pitchFamily="18" charset="0"/>
              </a:rPr>
              <a:t>-Relationship </a:t>
            </a:r>
            <a:r>
              <a:rPr lang="en-US" dirty="0">
                <a:latin typeface="Times New Roman" panose="02020603050405020304" pitchFamily="18" charset="0"/>
                <a:cs typeface="Times New Roman" panose="02020603050405020304" pitchFamily="18" charset="0"/>
              </a:rPr>
              <a:t>of the Lock Manager, Scheduler, and Protocol </a:t>
            </a:r>
          </a:p>
        </p:txBody>
      </p:sp>
    </p:spTree>
    <p:extLst>
      <p:ext uri="{BB962C8B-B14F-4D97-AF65-F5344CB8AC3E}">
        <p14:creationId xmlns:p14="http://schemas.microsoft.com/office/powerpoint/2010/main" val="3964824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7CADA-D319-7233-90F3-6965FE2C70ED}"/>
              </a:ext>
            </a:extLst>
          </p:cNvPr>
          <p:cNvSpPr>
            <a:spLocks noGrp="1"/>
          </p:cNvSpPr>
          <p:nvPr>
            <p:ph idx="1"/>
          </p:nvPr>
        </p:nvSpPr>
        <p:spPr/>
        <p:txBody>
          <a:bodyPr>
            <a:normAutofit/>
          </a:bodyPr>
          <a:lstStyle/>
          <a:p>
            <a:pPr marL="0" indent="0" algn="just">
              <a:buNone/>
            </a:pPr>
            <a:r>
              <a:rPr lang="en-US" sz="2000" b="1" dirty="0" smtClean="0">
                <a:solidFill>
                  <a:srgbClr val="000000"/>
                </a:solidFill>
                <a:latin typeface="Times New Roman" panose="02020603050405020304" pitchFamily="18" charset="0"/>
                <a:cs typeface="Times New Roman" panose="02020603050405020304" pitchFamily="18" charset="0"/>
              </a:rPr>
              <a:t>Locking</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the transaction </a:t>
            </a:r>
            <a:r>
              <a:rPr lang="en-US" sz="2000" dirty="0" smtClean="0">
                <a:solidFill>
                  <a:srgbClr val="000000"/>
                </a:solidFill>
                <a:latin typeface="Times New Roman" panose="02020603050405020304" pitchFamily="18" charset="0"/>
                <a:cs typeface="Times New Roman" panose="02020603050405020304" pitchFamily="18" charset="0"/>
              </a:rPr>
              <a:t>request to lock </a:t>
            </a:r>
            <a:r>
              <a:rPr lang="en-US" sz="2000" b="1" dirty="0" smtClean="0">
                <a:solidFill>
                  <a:srgbClr val="000000"/>
                </a:solidFill>
                <a:latin typeface="Times New Roman" panose="02020603050405020304" pitchFamily="18" charset="0"/>
                <a:cs typeface="Times New Roman" panose="02020603050405020304" pitchFamily="18" charset="0"/>
              </a:rPr>
              <a:t>item(s) to perform some steps</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after </a:t>
            </a:r>
            <a:r>
              <a:rPr lang="en-US" sz="2000" dirty="0" smtClean="0">
                <a:solidFill>
                  <a:srgbClr val="000000"/>
                </a:solidFill>
                <a:latin typeface="Times New Roman" panose="02020603050405020304" pitchFamily="18" charset="0"/>
                <a:cs typeface="Times New Roman" panose="02020603050405020304" pitchFamily="18" charset="0"/>
              </a:rPr>
              <a:t>completion, the transaction </a:t>
            </a:r>
            <a:r>
              <a:rPr lang="en-US" sz="2000" b="1" i="1" u="sng" dirty="0" smtClean="0">
                <a:solidFill>
                  <a:srgbClr val="000000"/>
                </a:solidFill>
                <a:latin typeface="Times New Roman" panose="02020603050405020304" pitchFamily="18" charset="0"/>
                <a:cs typeface="Times New Roman" panose="02020603050405020304" pitchFamily="18" charset="0"/>
              </a:rPr>
              <a:t>releases</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lock. </a:t>
            </a:r>
            <a:endParaRPr lang="en-US" sz="2000" dirty="0" smtClean="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dirty="0" smtClean="0">
                <a:solidFill>
                  <a:srgbClr val="000000"/>
                </a:solidFill>
                <a:latin typeface="Times New Roman" panose="02020603050405020304" pitchFamily="18" charset="0"/>
                <a:cs typeface="Times New Roman" panose="02020603050405020304" pitchFamily="18" charset="0"/>
              </a:rPr>
              <a:t>If </a:t>
            </a:r>
            <a:r>
              <a:rPr lang="en-US" sz="2000" dirty="0">
                <a:solidFill>
                  <a:srgbClr val="000000"/>
                </a:solidFill>
                <a:latin typeface="Times New Roman" panose="02020603050405020304" pitchFamily="18" charset="0"/>
                <a:cs typeface="Times New Roman" panose="02020603050405020304" pitchFamily="18" charset="0"/>
              </a:rPr>
              <a:t>an item was occupied when trying to lock it, the transaction will </a:t>
            </a:r>
            <a:r>
              <a:rPr lang="en-US" sz="2000" b="1" i="1" u="sng" dirty="0">
                <a:solidFill>
                  <a:srgbClr val="000000"/>
                </a:solidFill>
                <a:latin typeface="Times New Roman" panose="02020603050405020304" pitchFamily="18" charset="0"/>
                <a:cs typeface="Times New Roman" panose="02020603050405020304" pitchFamily="18" charset="0"/>
              </a:rPr>
              <a:t>wait</a:t>
            </a:r>
            <a:r>
              <a:rPr lang="en-US" sz="2000" dirty="0" smtClean="0">
                <a:solidFill>
                  <a:srgbClr val="000000"/>
                </a:solidFill>
                <a:latin typeface="Times New Roman" panose="02020603050405020304" pitchFamily="18" charset="0"/>
                <a:cs typeface="Times New Roman" panose="02020603050405020304" pitchFamily="18" charset="0"/>
              </a:rPr>
              <a:t>.</a:t>
            </a:r>
          </a:p>
          <a:p>
            <a:pPr marL="0" indent="0" algn="just">
              <a:buNone/>
            </a:pPr>
            <a:r>
              <a:rPr lang="en-US" sz="2000" i="1" dirty="0" smtClean="0">
                <a:solidFill>
                  <a:srgbClr val="000000"/>
                </a:solidFill>
                <a:latin typeface="Times New Roman" panose="02020603050405020304" pitchFamily="18" charset="0"/>
                <a:cs typeface="Times New Roman" panose="02020603050405020304" pitchFamily="18" charset="0"/>
              </a:rPr>
              <a:t>All locks must be released eventually.</a:t>
            </a:r>
            <a:endParaRPr lang="en-US" sz="2000" i="1"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Control Techniques </a:t>
            </a:r>
          </a:p>
        </p:txBody>
      </p:sp>
      <p:sp>
        <p:nvSpPr>
          <p:cNvPr id="6" name="TextBox 5"/>
          <p:cNvSpPr txBox="1"/>
          <p:nvPr/>
        </p:nvSpPr>
        <p:spPr>
          <a:xfrm>
            <a:off x="404036" y="3165475"/>
            <a:ext cx="471207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How a</a:t>
            </a:r>
            <a:r>
              <a:rPr lang="en-US" sz="2000" b="1" dirty="0" smtClean="0">
                <a:latin typeface="Times New Roman" panose="02020603050405020304" pitchFamily="18" charset="0"/>
                <a:cs typeface="Times New Roman" panose="02020603050405020304" pitchFamily="18" charset="0"/>
              </a:rPr>
              <a:t> lock </a:t>
            </a:r>
            <a:r>
              <a:rPr lang="en-US" sz="2000" dirty="0" smtClean="0">
                <a:latin typeface="Times New Roman" panose="02020603050405020304" pitchFamily="18" charset="0"/>
                <a:cs typeface="Times New Roman" panose="02020603050405020304" pitchFamily="18" charset="0"/>
              </a:rPr>
              <a:t>solve the lost update problem here? </a:t>
            </a: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599755" y="2579077"/>
            <a:ext cx="3324881" cy="2467844"/>
          </a:xfrm>
          <a:prstGeom prst="rect">
            <a:avLst/>
          </a:prstGeom>
        </p:spPr>
      </p:pic>
    </p:spTree>
    <p:extLst>
      <p:ext uri="{BB962C8B-B14F-4D97-AF65-F5344CB8AC3E}">
        <p14:creationId xmlns:p14="http://schemas.microsoft.com/office/powerpoint/2010/main" val="2393526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Deadlock- Concurrent Processing </a:t>
            </a:r>
          </a:p>
        </p:txBody>
      </p:sp>
      <p:sp>
        <p:nvSpPr>
          <p:cNvPr id="3" name="Content Placeholder 2"/>
          <p:cNvSpPr>
            <a:spLocks noGrp="1"/>
          </p:cNvSpPr>
          <p:nvPr>
            <p:ph idx="1"/>
          </p:nvPr>
        </p:nvSpPr>
        <p:spPr/>
        <p:txBody>
          <a:bodyPr>
            <a:noAutofit/>
          </a:bodyPr>
          <a:lstStyle/>
          <a:p>
            <a:pPr marL="139700" indent="0">
              <a:buNone/>
            </a:pPr>
            <a:r>
              <a:rPr lang="en-US" sz="2000" dirty="0">
                <a:solidFill>
                  <a:schemeClr val="tx1"/>
                </a:solidFill>
                <a:latin typeface="Times New Roman" panose="02020603050405020304" pitchFamily="18" charset="0"/>
                <a:cs typeface="Times New Roman" panose="02020603050405020304" pitchFamily="18" charset="0"/>
              </a:rPr>
              <a:t>Suppose we have two transactions T1 and T2 whose significant actions, as far as concurrent processing is concerned are: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T1: LOCK A; LOCK B; UNLOCK A; UNLOCK B; </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T2: LOCK B; LOCK A; UNLOCK B; UNLOCK A;</a:t>
            </a: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Discuss :</a:t>
            </a:r>
            <a:r>
              <a:rPr lang="en-US" sz="2000" dirty="0">
                <a:solidFill>
                  <a:schemeClr val="tx1"/>
                </a:solidFill>
                <a:latin typeface="Times New Roman" panose="02020603050405020304" pitchFamily="18" charset="0"/>
                <a:cs typeface="Times New Roman" panose="02020603050405020304" pitchFamily="18" charset="0"/>
              </a:rPr>
              <a:t> Suppose </a:t>
            </a:r>
            <a:r>
              <a:rPr lang="en-US" sz="2000" b="1" dirty="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begin execution at about the same time.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requests and is granted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requests and is granted lock on </a:t>
            </a:r>
            <a:r>
              <a:rPr lang="en-US" sz="2000" b="1" dirty="0">
                <a:solidFill>
                  <a:schemeClr val="tx1"/>
                </a:solidFill>
                <a:latin typeface="Times New Roman" panose="02020603050405020304" pitchFamily="18" charset="0"/>
                <a:cs typeface="Times New Roman" panose="02020603050405020304" pitchFamily="18" charset="0"/>
              </a:rPr>
              <a:t>B</a:t>
            </a:r>
            <a:r>
              <a:rPr lang="en-US" sz="2000" dirty="0">
                <a:solidFill>
                  <a:schemeClr val="tx1"/>
                </a:solidFill>
                <a:latin typeface="Times New Roman" panose="02020603050405020304" pitchFamily="18" charset="0"/>
                <a:cs typeface="Times New Roman" panose="02020603050405020304" pitchFamily="18" charset="0"/>
              </a:rPr>
              <a:t>. Then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requests lock on </a:t>
            </a:r>
            <a:r>
              <a:rPr lang="en-US" sz="2000" b="1" dirty="0">
                <a:solidFill>
                  <a:schemeClr val="tx1"/>
                </a:solidFill>
                <a:latin typeface="Times New Roman" panose="02020603050405020304" pitchFamily="18" charset="0"/>
                <a:cs typeface="Times New Roman" panose="02020603050405020304" pitchFamily="18" charset="0"/>
              </a:rPr>
              <a:t>B</a:t>
            </a:r>
            <a:r>
              <a:rPr lang="en-US" sz="2000" dirty="0">
                <a:solidFill>
                  <a:schemeClr val="tx1"/>
                </a:solidFill>
                <a:latin typeface="Times New Roman" panose="02020603050405020304" pitchFamily="18" charset="0"/>
                <a:cs typeface="Times New Roman" panose="02020603050405020304" pitchFamily="18" charset="0"/>
              </a:rPr>
              <a:t>, and is forced to wait because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has lock on that item. Similarly,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requests lock on and must wait for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to unlock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t>
            </a:r>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784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7591626F-FD56-53B2-EC7F-180A6B0C39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1261" y="984495"/>
            <a:ext cx="5212739" cy="3365617"/>
          </a:xfrm>
        </p:spPr>
      </p:pic>
      <p:sp>
        <p:nvSpPr>
          <p:cNvPr id="6" name="Title 1">
            <a:extLst>
              <a:ext uri="{FF2B5EF4-FFF2-40B4-BE49-F238E27FC236}">
                <a16:creationId xmlns:a16="http://schemas.microsoft.com/office/drawing/2014/main" id="{2482851A-FD55-7979-D8C0-9DC212301FC1}"/>
              </a:ext>
            </a:extLst>
          </p:cNvPr>
          <p:cNvSpPr>
            <a:spLocks noGrp="1"/>
          </p:cNvSpPr>
          <p:nvPr>
            <p:ph type="title"/>
          </p:nvPr>
        </p:nvSpPr>
        <p:spPr>
          <a:xfrm>
            <a:off x="628650" y="273844"/>
            <a:ext cx="7886700" cy="994172"/>
          </a:xfrm>
        </p:spPr>
        <p:txBody>
          <a:bodyPr/>
          <a:lstStyle/>
          <a:p>
            <a:r>
              <a:rPr lang="en-US" dirty="0">
                <a:latin typeface="Times New Roman" panose="02020603050405020304" pitchFamily="18" charset="0"/>
                <a:cs typeface="Times New Roman" panose="02020603050405020304" pitchFamily="18" charset="0"/>
              </a:rPr>
              <a:t>Deadlock</a:t>
            </a:r>
          </a:p>
        </p:txBody>
      </p:sp>
      <p:sp>
        <p:nvSpPr>
          <p:cNvPr id="7" name="TextBox 6"/>
          <p:cNvSpPr txBox="1"/>
          <p:nvPr/>
        </p:nvSpPr>
        <p:spPr>
          <a:xfrm>
            <a:off x="208864" y="886692"/>
            <a:ext cx="3400245" cy="3477875"/>
          </a:xfrm>
          <a:prstGeom prst="rect">
            <a:avLst/>
          </a:prstGeom>
          <a:noFill/>
        </p:spPr>
        <p:txBody>
          <a:bodyPr wrap="square" rtlCol="0">
            <a:sp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Neither transaction can proceed; each is waiting for the other to unlock needed item, so both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wait forever.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All activities come to a halt state and remain at a standstill.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It will remain in a standstill until the DBMS detects the deadlock and </a:t>
            </a:r>
            <a:r>
              <a:rPr lang="en-US" sz="2000" b="1" dirty="0">
                <a:solidFill>
                  <a:schemeClr val="tx1"/>
                </a:solidFill>
                <a:latin typeface="Times New Roman" panose="02020603050405020304" pitchFamily="18" charset="0"/>
                <a:cs typeface="Times New Roman" panose="02020603050405020304" pitchFamily="18" charset="0"/>
              </a:rPr>
              <a:t>aborts</a:t>
            </a:r>
            <a:r>
              <a:rPr lang="en-US" sz="2000" dirty="0">
                <a:solidFill>
                  <a:schemeClr val="tx1"/>
                </a:solidFill>
                <a:latin typeface="Times New Roman" panose="02020603050405020304" pitchFamily="18" charset="0"/>
                <a:cs typeface="Times New Roman" panose="02020603050405020304" pitchFamily="18" charset="0"/>
              </a:rPr>
              <a:t> one of the transactions.</a:t>
            </a:r>
          </a:p>
        </p:txBody>
      </p:sp>
    </p:spTree>
    <p:extLst>
      <p:ext uri="{BB962C8B-B14F-4D97-AF65-F5344CB8AC3E}">
        <p14:creationId xmlns:p14="http://schemas.microsoft.com/office/powerpoint/2010/main" val="3067896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363343" y="1437468"/>
            <a:ext cx="4086225" cy="2543175"/>
          </a:xfrm>
          <a:prstGeom prst="rect">
            <a:avLst/>
          </a:prstGeom>
        </p:spPr>
      </p:pic>
      <p:sp>
        <p:nvSpPr>
          <p:cNvPr id="8" name="Title 1">
            <a:extLst>
              <a:ext uri="{FF2B5EF4-FFF2-40B4-BE49-F238E27FC236}">
                <a16:creationId xmlns:a16="http://schemas.microsoft.com/office/drawing/2014/main" id="{F279AFC7-B878-4A1A-6A4A-08EBFAFF15F3}"/>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Deadlock </a:t>
            </a:r>
            <a:r>
              <a:rPr lang="en-US" dirty="0" smtClean="0">
                <a:latin typeface="Times New Roman" panose="02020603050405020304" pitchFamily="18" charset="0"/>
                <a:cs typeface="Times New Roman" panose="02020603050405020304" pitchFamily="18" charset="0"/>
              </a:rPr>
              <a:t>Avoidance/Detection- </a:t>
            </a:r>
            <a:r>
              <a:rPr lang="en-US" dirty="0">
                <a:latin typeface="Times New Roman" panose="02020603050405020304" pitchFamily="18" charset="0"/>
                <a:cs typeface="Times New Roman" panose="02020603050405020304" pitchFamily="18" charset="0"/>
              </a:rPr>
              <a:t>Wait for Graph</a:t>
            </a:r>
          </a:p>
        </p:txBody>
      </p:sp>
    </p:spTree>
    <p:extLst>
      <p:ext uri="{BB962C8B-B14F-4D97-AF65-F5344CB8AC3E}">
        <p14:creationId xmlns:p14="http://schemas.microsoft.com/office/powerpoint/2010/main" val="3286590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9AFC7-B878-4A1A-6A4A-08EBFAFF15F3}"/>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Deadlock </a:t>
            </a:r>
            <a:r>
              <a:rPr lang="en-US" dirty="0" smtClean="0">
                <a:latin typeface="Times New Roman" panose="02020603050405020304" pitchFamily="18" charset="0"/>
                <a:cs typeface="Times New Roman" panose="02020603050405020304" pitchFamily="18" charset="0"/>
              </a:rPr>
              <a:t>Avoidance/Detection- </a:t>
            </a:r>
            <a:r>
              <a:rPr lang="en-US" dirty="0">
                <a:latin typeface="Times New Roman" panose="02020603050405020304" pitchFamily="18" charset="0"/>
                <a:cs typeface="Times New Roman" panose="02020603050405020304" pitchFamily="18" charset="0"/>
              </a:rPr>
              <a:t>Wait for Graph</a:t>
            </a:r>
          </a:p>
        </p:txBody>
      </p:sp>
      <p:sp>
        <p:nvSpPr>
          <p:cNvPr id="3" name="Content Placeholder 2">
            <a:extLst>
              <a:ext uri="{FF2B5EF4-FFF2-40B4-BE49-F238E27FC236}">
                <a16:creationId xmlns:a16="http://schemas.microsoft.com/office/drawing/2014/main" id="{1E2C5676-D70A-C96C-44EA-FDD288A77FD3}"/>
              </a:ext>
            </a:extLst>
          </p:cNvPr>
          <p:cNvSpPr>
            <a:spLocks noGrp="1"/>
          </p:cNvSpPr>
          <p:nvPr>
            <p:ph idx="1"/>
          </p:nvPr>
        </p:nvSpPr>
        <p:spPr>
          <a:xfrm>
            <a:off x="311700" y="1152475"/>
            <a:ext cx="4455685" cy="3416400"/>
          </a:xfrm>
        </p:spPr>
        <p:txBody>
          <a:bodyPr>
            <a:normAutofit/>
          </a:bodyPr>
          <a:lstStyle/>
          <a:p>
            <a:pPr algn="just"/>
            <a:endParaRPr lang="en-US" sz="20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US" sz="2000" dirty="0">
                <a:solidFill>
                  <a:schemeClr val="tx1"/>
                </a:solidFill>
                <a:latin typeface="Times New Roman" panose="02020603050405020304" pitchFamily="18" charset="0"/>
                <a:cs typeface="Times New Roman" panose="02020603050405020304" pitchFamily="18" charset="0"/>
              </a:rPr>
              <a:t>Deadlock avoidance mechanism is used to detect any deadlock situation in advance. A method like "</a:t>
            </a:r>
            <a:r>
              <a:rPr lang="en-US" sz="2000" i="1" dirty="0">
                <a:solidFill>
                  <a:schemeClr val="tx1"/>
                </a:solidFill>
                <a:latin typeface="Times New Roman" panose="02020603050405020304" pitchFamily="18" charset="0"/>
                <a:cs typeface="Times New Roman" panose="02020603050405020304" pitchFamily="18" charset="0"/>
              </a:rPr>
              <a:t>wait for graph</a:t>
            </a:r>
            <a:r>
              <a:rPr lang="en-US" sz="2000" dirty="0">
                <a:solidFill>
                  <a:schemeClr val="tx1"/>
                </a:solidFill>
                <a:latin typeface="Times New Roman" panose="02020603050405020304" pitchFamily="18" charset="0"/>
                <a:cs typeface="Times New Roman" panose="02020603050405020304" pitchFamily="18" charset="0"/>
              </a:rPr>
              <a:t>" is used for detecting the deadlock situation but this method is suitable only for the smaller database. </a:t>
            </a:r>
          </a:p>
        </p:txBody>
      </p:sp>
      <p:pic>
        <p:nvPicPr>
          <p:cNvPr id="4" name="Picture 3"/>
          <p:cNvPicPr>
            <a:picLocks noChangeAspect="1"/>
          </p:cNvPicPr>
          <p:nvPr/>
        </p:nvPicPr>
        <p:blipFill>
          <a:blip r:embed="rId3"/>
          <a:stretch>
            <a:fillRect/>
          </a:stretch>
        </p:blipFill>
        <p:spPr>
          <a:xfrm>
            <a:off x="4864497" y="961292"/>
            <a:ext cx="4146641" cy="3238419"/>
          </a:xfrm>
          <a:prstGeom prst="rect">
            <a:avLst/>
          </a:prstGeom>
        </p:spPr>
      </p:pic>
      <p:sp>
        <p:nvSpPr>
          <p:cNvPr id="5" name="TextBox 4"/>
          <p:cNvSpPr txBox="1"/>
          <p:nvPr/>
        </p:nvSpPr>
        <p:spPr>
          <a:xfrm>
            <a:off x="405422" y="4276744"/>
            <a:ext cx="8333156" cy="738664"/>
          </a:xfrm>
          <a:prstGeom prst="rect">
            <a:avLst/>
          </a:prstGeom>
          <a:noFill/>
        </p:spPr>
        <p:txBody>
          <a:bodyPr wrap="square" rtlCol="0">
            <a:spAutoFit/>
          </a:bodyPr>
          <a:lstStyle/>
          <a:p>
            <a:r>
              <a:rPr lang="en-US" b="1" dirty="0"/>
              <a:t>The scheduler decides how to resolve this conflict , to release the deadlocks ( by aborting a transaction for example) </a:t>
            </a:r>
          </a:p>
          <a:p>
            <a:endParaRPr lang="en-US" dirty="0"/>
          </a:p>
        </p:txBody>
      </p:sp>
    </p:spTree>
    <p:extLst>
      <p:ext uri="{BB962C8B-B14F-4D97-AF65-F5344CB8AC3E}">
        <p14:creationId xmlns:p14="http://schemas.microsoft.com/office/powerpoint/2010/main" val="16914142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each transaction </a:t>
            </a:r>
            <a:r>
              <a:rPr lang="en-US" sz="2000" b="1" i="1" dirty="0">
                <a:solidFill>
                  <a:schemeClr val="tx1"/>
                </a:solidFill>
                <a:latin typeface="Times New Roman" panose="02020603050405020304" pitchFamily="18" charset="0"/>
                <a:cs typeface="Times New Roman" panose="02020603050405020304" pitchFamily="18" charset="0"/>
              </a:rPr>
              <a:t>requests all its locks at once</a:t>
            </a:r>
            <a:r>
              <a:rPr lang="en-US" sz="2000" dirty="0">
                <a:solidFill>
                  <a:schemeClr val="tx1"/>
                </a:solidFill>
                <a:latin typeface="Times New Roman" panose="02020603050405020304" pitchFamily="18" charset="0"/>
                <a:cs typeface="Times New Roman" panose="02020603050405020304" pitchFamily="18" charset="0"/>
              </a:rPr>
              <a:t>, and let the lock manager grant them all, if possible, or grant none and make the process wait, if one or more are held by another transaction.</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Assign an </a:t>
            </a:r>
            <a:r>
              <a:rPr lang="en-US" sz="2000" b="1" i="1" dirty="0">
                <a:solidFill>
                  <a:schemeClr val="tx1"/>
                </a:solidFill>
                <a:latin typeface="Times New Roman" panose="02020603050405020304" pitchFamily="18" charset="0"/>
                <a:cs typeface="Times New Roman" panose="02020603050405020304" pitchFamily="18" charset="0"/>
              </a:rPr>
              <a:t>arbitrary linear ordering to the items</a:t>
            </a:r>
            <a:r>
              <a:rPr lang="en-US" sz="2000" dirty="0">
                <a:solidFill>
                  <a:schemeClr val="tx1"/>
                </a:solidFill>
                <a:latin typeface="Times New Roman" panose="02020603050405020304" pitchFamily="18" charset="0"/>
                <a:cs typeface="Times New Roman" panose="02020603050405020304" pitchFamily="18" charset="0"/>
              </a:rPr>
              <a:t>, and require all transactions to request locks in this order.</a:t>
            </a:r>
          </a:p>
        </p:txBody>
      </p:sp>
      <p:sp>
        <p:nvSpPr>
          <p:cNvPr id="4" name="Title 1">
            <a:extLst>
              <a:ext uri="{FF2B5EF4-FFF2-40B4-BE49-F238E27FC236}">
                <a16:creationId xmlns:a16="http://schemas.microsoft.com/office/drawing/2014/main" id="{2482851A-FD55-7979-D8C0-9DC212301FC1}"/>
              </a:ext>
            </a:extLst>
          </p:cNvPr>
          <p:cNvSpPr>
            <a:spLocks noGrp="1"/>
          </p:cNvSpPr>
          <p:nvPr>
            <p:ph type="title"/>
          </p:nvPr>
        </p:nvSpPr>
        <p:spPr/>
        <p:txBody>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Deadlock-</a:t>
            </a:r>
            <a:r>
              <a:rPr lang="en-US" dirty="0">
                <a:solidFill>
                  <a:schemeClr val="accent1">
                    <a:lumMod val="50000"/>
                  </a:schemeClr>
                </a:solidFill>
                <a:latin typeface="Times New Roman" panose="02020603050405020304" pitchFamily="18" charset="0"/>
                <a:cs typeface="Times New Roman" panose="02020603050405020304" pitchFamily="18" charset="0"/>
              </a:rPr>
              <a:t> Possible Solutions</a:t>
            </a:r>
          </a:p>
        </p:txBody>
      </p:sp>
    </p:spTree>
    <p:extLst>
      <p:ext uri="{BB962C8B-B14F-4D97-AF65-F5344CB8AC3E}">
        <p14:creationId xmlns:p14="http://schemas.microsoft.com/office/powerpoint/2010/main" val="92094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7F8C-EAED-BC3E-C960-D1CBB686AEDF}"/>
              </a:ext>
            </a:extLst>
          </p:cNvPr>
          <p:cNvSpPr>
            <a:spLocks noGrp="1"/>
          </p:cNvSpPr>
          <p:nvPr>
            <p:ph type="title"/>
          </p:nvPr>
        </p:nvSpPr>
        <p:spPr/>
        <p:txBody>
          <a:bodyPr/>
          <a:lstStyle/>
          <a:p>
            <a:pPr algn="just"/>
            <a:r>
              <a:rPr lang="en-US" i="0" dirty="0">
                <a:effectLst/>
                <a:latin typeface="Times New Roman" panose="02020603050405020304" pitchFamily="18" charset="0"/>
                <a:cs typeface="Times New Roman" panose="02020603050405020304" pitchFamily="18" charset="0"/>
              </a:rPr>
              <a:t>Deadlock</a:t>
            </a:r>
          </a:p>
        </p:txBody>
      </p:sp>
      <p:sp>
        <p:nvSpPr>
          <p:cNvPr id="3" name="Content Placeholder 2">
            <a:extLst>
              <a:ext uri="{FF2B5EF4-FFF2-40B4-BE49-F238E27FC236}">
                <a16:creationId xmlns:a16="http://schemas.microsoft.com/office/drawing/2014/main" id="{BCD1C379-A48F-916B-56D2-6597A854ADDD}"/>
              </a:ext>
            </a:extLst>
          </p:cNvPr>
          <p:cNvSpPr>
            <a:spLocks noGrp="1"/>
          </p:cNvSpPr>
          <p:nvPr>
            <p:ph idx="1"/>
          </p:nvPr>
        </p:nvSpPr>
        <p:spPr/>
        <p:txBody>
          <a:bodyPr>
            <a:normAutofit fontScale="92500" lnSpcReduction="10000"/>
          </a:bodyPr>
          <a:lstStyle/>
          <a:p>
            <a:pPr marL="139700" indent="0" algn="just">
              <a:buNone/>
            </a:pPr>
            <a:r>
              <a:rPr lang="en-US" sz="2000" b="1" dirty="0">
                <a:latin typeface="Times New Roman" panose="02020603050405020304" pitchFamily="18" charset="0"/>
                <a:cs typeface="Times New Roman" panose="02020603050405020304" pitchFamily="18" charset="0"/>
              </a:rPr>
              <a:t>Deadlock Prevention</a:t>
            </a:r>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Deadlock prevention method is suitable for a large database. If the resources are allocated in such a way that deadlock never occurs, then the deadlock can be prevented.</a:t>
            </a:r>
          </a:p>
          <a:p>
            <a:pPr algn="just"/>
            <a:r>
              <a:rPr lang="en-US" sz="2000" dirty="0">
                <a:solidFill>
                  <a:schemeClr val="tx1"/>
                </a:solidFill>
                <a:latin typeface="Times New Roman" panose="02020603050405020304" pitchFamily="18" charset="0"/>
                <a:cs typeface="Times New Roman" panose="02020603050405020304" pitchFamily="18" charset="0"/>
              </a:rPr>
              <a:t>The Database management system </a:t>
            </a:r>
            <a:r>
              <a:rPr lang="en-US" sz="2000" dirty="0" smtClean="0">
                <a:solidFill>
                  <a:schemeClr val="tx1"/>
                </a:solidFill>
                <a:latin typeface="Times New Roman" panose="02020603050405020304" pitchFamily="18" charset="0"/>
                <a:cs typeface="Times New Roman" panose="02020603050405020304" pitchFamily="18" charset="0"/>
              </a:rPr>
              <a:t>(DBMS) analyzes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steps </a:t>
            </a:r>
            <a:r>
              <a:rPr lang="en-US" sz="2000" dirty="0">
                <a:solidFill>
                  <a:schemeClr val="tx1"/>
                </a:solidFill>
                <a:latin typeface="Times New Roman" panose="02020603050405020304" pitchFamily="18" charset="0"/>
                <a:cs typeface="Times New Roman" panose="02020603050405020304" pitchFamily="18" charset="0"/>
              </a:rPr>
              <a:t>of the transaction whether they can create a deadlock situation or not. If they do, then the DBMS never allowed that transaction to be executed.</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US" sz="2000" b="1" dirty="0">
                <a:latin typeface="Times New Roman" panose="02020603050405020304" pitchFamily="18" charset="0"/>
                <a:cs typeface="Times New Roman" panose="02020603050405020304" pitchFamily="18" charset="0"/>
              </a:rPr>
              <a:t>Deadlock Ignorance</a:t>
            </a:r>
          </a:p>
          <a:p>
            <a:r>
              <a:rPr lang="en-US" sz="2000" dirty="0">
                <a:solidFill>
                  <a:schemeClr val="tx1"/>
                </a:solidFill>
                <a:latin typeface="Times New Roman" panose="02020603050405020304" pitchFamily="18" charset="0"/>
                <a:cs typeface="Times New Roman" panose="02020603050405020304" pitchFamily="18" charset="0"/>
              </a:rPr>
              <a:t>Another approach to handling deadlocks is to do nothing to prevent them. By periodically examine the lock requests and see if there is deadlock. </a:t>
            </a:r>
          </a:p>
          <a:p>
            <a:r>
              <a:rPr lang="en-US" sz="2000" dirty="0">
                <a:solidFill>
                  <a:schemeClr val="tx1"/>
                </a:solidFill>
                <a:latin typeface="Times New Roman" panose="02020603050405020304" pitchFamily="18" charset="0"/>
                <a:cs typeface="Times New Roman" panose="02020603050405020304" pitchFamily="18" charset="0"/>
              </a:rPr>
              <a:t>Why this might be beneficial as a solution?</a:t>
            </a:r>
          </a:p>
          <a:p>
            <a:pPr marL="139700" indent="0" algn="just">
              <a:buNone/>
            </a:pPr>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391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Live lock- Concurrent Execution </a:t>
            </a:r>
          </a:p>
        </p:txBody>
      </p:sp>
      <p:sp>
        <p:nvSpPr>
          <p:cNvPr id="3" name="Content Placeholder 2"/>
          <p:cNvSpPr>
            <a:spLocks noGrp="1"/>
          </p:cNvSpPr>
          <p:nvPr>
            <p:ph idx="1"/>
          </p:nvPr>
        </p:nvSpPr>
        <p:spPr/>
        <p:txBody>
          <a:bodyPr>
            <a:normAutofit fontScale="92500"/>
          </a:bodyPr>
          <a:lstStyle/>
          <a:p>
            <a:r>
              <a:rPr lang="en-US" sz="2000" dirty="0">
                <a:solidFill>
                  <a:schemeClr val="tx1"/>
                </a:solidFill>
                <a:latin typeface="Times New Roman" panose="02020603050405020304" pitchFamily="18" charset="0"/>
                <a:cs typeface="Times New Roman" panose="02020603050405020304" pitchFamily="18" charset="0"/>
              </a:rPr>
              <a:t>The system that grants and enforces locks on items cannot behave unpredictably.</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i="1" dirty="0">
                <a:solidFill>
                  <a:schemeClr val="tx1"/>
                </a:solidFill>
                <a:latin typeface="Times New Roman" panose="02020603050405020304" pitchFamily="18" charset="0"/>
                <a:cs typeface="Times New Roman" panose="02020603050405020304" pitchFamily="18" charset="0"/>
              </a:rPr>
              <a:t>Scenario</a:t>
            </a:r>
            <a:r>
              <a:rPr lang="en-US" sz="2000" dirty="0">
                <a:solidFill>
                  <a:schemeClr val="tx1"/>
                </a:solidFill>
                <a:latin typeface="Times New Roman" panose="02020603050405020304" pitchFamily="18" charset="0"/>
                <a:cs typeface="Times New Roman" panose="02020603050405020304" pitchFamily="18" charset="0"/>
              </a:rPr>
              <a:t>: when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released its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the lock was granted to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What if while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was waiting, transaction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also requested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was granted the lock before T</a:t>
            </a:r>
            <a:r>
              <a:rPr lang="en-US" sz="2000" b="1"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 Then while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had the lock on A, </a:t>
            </a:r>
            <a:r>
              <a:rPr lang="en-US" sz="2000" b="1" dirty="0">
                <a:solidFill>
                  <a:schemeClr val="tx1"/>
                </a:solidFill>
                <a:latin typeface="Times New Roman" panose="02020603050405020304" pitchFamily="18" charset="0"/>
                <a:cs typeface="Times New Roman" panose="02020603050405020304" pitchFamily="18" charset="0"/>
              </a:rPr>
              <a:t>T4</a:t>
            </a:r>
            <a:r>
              <a:rPr lang="en-US" sz="2000" dirty="0">
                <a:solidFill>
                  <a:schemeClr val="tx1"/>
                </a:solidFill>
                <a:latin typeface="Times New Roman" panose="02020603050405020304" pitchFamily="18" charset="0"/>
                <a:cs typeface="Times New Roman" panose="02020603050405020304" pitchFamily="18" charset="0"/>
              </a:rPr>
              <a:t> requested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which was granted after </a:t>
            </a:r>
            <a:r>
              <a:rPr lang="en-US" sz="2000" b="1" dirty="0">
                <a:solidFill>
                  <a:schemeClr val="tx1"/>
                </a:solidFill>
                <a:latin typeface="Times New Roman" panose="02020603050405020304" pitchFamily="18" charset="0"/>
                <a:cs typeface="Times New Roman" panose="02020603050405020304" pitchFamily="18" charset="0"/>
              </a:rPr>
              <a:t>T3</a:t>
            </a:r>
            <a:r>
              <a:rPr lang="en-US" sz="2000" dirty="0">
                <a:solidFill>
                  <a:schemeClr val="tx1"/>
                </a:solidFill>
                <a:latin typeface="Times New Roman" panose="02020603050405020304" pitchFamily="18" charset="0"/>
                <a:cs typeface="Times New Roman" panose="02020603050405020304" pitchFamily="18" charset="0"/>
              </a:rPr>
              <a:t> unlocked A, and so on. It is possible that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could </a:t>
            </a:r>
            <a:r>
              <a:rPr lang="en-US" sz="2000" u="sng" dirty="0">
                <a:solidFill>
                  <a:schemeClr val="tx1"/>
                </a:solidFill>
                <a:latin typeface="Times New Roman" panose="02020603050405020304" pitchFamily="18" charset="0"/>
                <a:cs typeface="Times New Roman" panose="02020603050405020304" pitchFamily="18" charset="0"/>
              </a:rPr>
              <a:t>wait forever, </a:t>
            </a:r>
            <a:r>
              <a:rPr lang="en-US" sz="2000" dirty="0">
                <a:solidFill>
                  <a:schemeClr val="tx1"/>
                </a:solidFill>
                <a:latin typeface="Times New Roman" panose="02020603050405020304" pitchFamily="18" charset="0"/>
                <a:cs typeface="Times New Roman" panose="02020603050405020304" pitchFamily="18" charset="0"/>
              </a:rPr>
              <a:t>since other transactions had lock on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even though there are an unlimited number of times at which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might have been given chance to lock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Suggest Possible solutions for the live lock?</a:t>
            </a:r>
          </a:p>
        </p:txBody>
      </p:sp>
      <p:pic>
        <p:nvPicPr>
          <p:cNvPr id="5" name="Picture 4"/>
          <p:cNvPicPr>
            <a:picLocks noChangeAspect="1"/>
          </p:cNvPicPr>
          <p:nvPr/>
        </p:nvPicPr>
        <p:blipFill>
          <a:blip r:embed="rId3"/>
          <a:stretch>
            <a:fillRect/>
          </a:stretch>
        </p:blipFill>
        <p:spPr>
          <a:xfrm>
            <a:off x="6974959" y="3688538"/>
            <a:ext cx="1644502" cy="1299018"/>
          </a:xfrm>
          <a:prstGeom prst="rect">
            <a:avLst/>
          </a:prstGeom>
        </p:spPr>
      </p:pic>
    </p:spTree>
    <p:extLst>
      <p:ext uri="{BB962C8B-B14F-4D97-AF65-F5344CB8AC3E}">
        <p14:creationId xmlns:p14="http://schemas.microsoft.com/office/powerpoint/2010/main" val="1268675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Transaction Models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Simple </a:t>
            </a:r>
            <a:r>
              <a:rPr lang="en-US" sz="2000" b="1" dirty="0">
                <a:solidFill>
                  <a:schemeClr val="tx1"/>
                </a:solidFill>
                <a:latin typeface="Times New Roman" panose="02020603050405020304" pitchFamily="18" charset="0"/>
                <a:cs typeface="Times New Roman" panose="02020603050405020304" pitchFamily="18" charset="0"/>
              </a:rPr>
              <a:t>Transaction </a:t>
            </a:r>
            <a:r>
              <a:rPr lang="en-US" sz="2000" dirty="0">
                <a:solidFill>
                  <a:schemeClr val="tx1"/>
                </a:solidFill>
                <a:latin typeface="Times New Roman" panose="02020603050405020304" pitchFamily="18" charset="0"/>
                <a:cs typeface="Times New Roman" panose="02020603050405020304" pitchFamily="18" charset="0"/>
              </a:rPr>
              <a:t>Model: one type of lock , two transactions can not lock the same item(s)</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Precedence graph</a:t>
            </a:r>
            <a:r>
              <a:rPr lang="en-US" sz="2000" dirty="0" smtClean="0">
                <a:solidFill>
                  <a:schemeClr val="tx1"/>
                </a:solidFill>
                <a:latin typeface="Times New Roman" panose="02020603050405020304" pitchFamily="18" charset="0"/>
                <a:cs typeface="Times New Roman" panose="02020603050405020304" pitchFamily="18" charset="0"/>
              </a:rPr>
              <a:t>: </a:t>
            </a:r>
          </a:p>
          <a:p>
            <a:pPr lvl="1"/>
            <a:r>
              <a:rPr lang="en-US" sz="2000" dirty="0" smtClean="0">
                <a:solidFill>
                  <a:schemeClr val="tx1"/>
                </a:solidFill>
                <a:latin typeface="Times New Roman" panose="02020603050405020304" pitchFamily="18" charset="0"/>
                <a:cs typeface="Times New Roman" panose="02020603050405020304" pitchFamily="18" charset="0"/>
              </a:rPr>
              <a:t>nodes represent the transactions. </a:t>
            </a:r>
          </a:p>
          <a:p>
            <a:pPr lvl="1"/>
            <a:r>
              <a:rPr lang="en-US" sz="2000" dirty="0" smtClean="0">
                <a:solidFill>
                  <a:schemeClr val="tx1"/>
                </a:solidFill>
                <a:latin typeface="Times New Roman" panose="02020603050405020304" pitchFamily="18" charset="0"/>
                <a:cs typeface="Times New Roman" panose="02020603050405020304" pitchFamily="18" charset="0"/>
              </a:rPr>
              <a:t>Edges between T1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tx1"/>
                </a:solidFill>
                <a:latin typeface="Times New Roman" panose="02020603050405020304" pitchFamily="18" charset="0"/>
                <a:cs typeface="Times New Roman" panose="02020603050405020304" pitchFamily="18" charset="0"/>
              </a:rPr>
              <a:t> T2 IIF there is a lock that T2 is granted and the last transaction who released that lock was T1 . There is an item that T1 unlocked and the first transaction to lock right afterwards (for the same item) was T2.</a:t>
            </a:r>
          </a:p>
          <a:p>
            <a:r>
              <a:rPr lang="en-US" sz="2000" u="sng" dirty="0">
                <a:solidFill>
                  <a:schemeClr val="tx1"/>
                </a:solidFill>
                <a:latin typeface="Times New Roman" panose="02020603050405020304" pitchFamily="18" charset="0"/>
                <a:cs typeface="Times New Roman" panose="02020603050405020304" pitchFamily="18" charset="0"/>
              </a:rPr>
              <a:t>IIF </a:t>
            </a:r>
            <a:r>
              <a:rPr lang="en-US" sz="2000" u="sng" dirty="0" smtClean="0">
                <a:solidFill>
                  <a:schemeClr val="tx1"/>
                </a:solidFill>
                <a:latin typeface="Times New Roman" panose="02020603050405020304" pitchFamily="18" charset="0"/>
                <a:cs typeface="Times New Roman" panose="02020603050405020304" pitchFamily="18" charset="0"/>
              </a:rPr>
              <a:t>Precedence is DAG (</a:t>
            </a:r>
            <a:r>
              <a:rPr lang="en-US" sz="2000" dirty="0">
                <a:solidFill>
                  <a:srgbClr val="000000"/>
                </a:solidFill>
                <a:latin typeface="Arial"/>
                <a:ea typeface="Arial"/>
                <a:cs typeface="Arial"/>
                <a:sym typeface="Arial"/>
              </a:rPr>
              <a:t>directed acyclic </a:t>
            </a:r>
            <a:r>
              <a:rPr lang="en-US" sz="2000" dirty="0" smtClean="0">
                <a:solidFill>
                  <a:srgbClr val="000000"/>
                </a:solidFill>
                <a:latin typeface="Arial"/>
                <a:ea typeface="Arial"/>
                <a:cs typeface="Arial"/>
                <a:sym typeface="Arial"/>
              </a:rPr>
              <a:t>graph) </a:t>
            </a:r>
            <a:r>
              <a:rPr lang="en-US" sz="2000" u="sng"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u="sng" dirty="0" smtClean="0">
                <a:solidFill>
                  <a:schemeClr val="tx1"/>
                </a:solidFill>
                <a:latin typeface="Times New Roman" panose="02020603050405020304" pitchFamily="18" charset="0"/>
                <a:cs typeface="Times New Roman" panose="02020603050405020304" pitchFamily="18" charset="0"/>
              </a:rPr>
              <a:t> the scheduling is serializable </a:t>
            </a:r>
            <a:endParaRPr lang="en-US" sz="20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35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D7C4-5829-E7EB-19BB-2A65D440D74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Transactions</a:t>
            </a:r>
          </a:p>
        </p:txBody>
      </p:sp>
      <p:sp>
        <p:nvSpPr>
          <p:cNvPr id="3" name="Content Placeholder 2">
            <a:extLst>
              <a:ext uri="{FF2B5EF4-FFF2-40B4-BE49-F238E27FC236}">
                <a16:creationId xmlns:a16="http://schemas.microsoft.com/office/drawing/2014/main" id="{D3B5752E-2D9A-B761-97ED-7AD27D1CFC20}"/>
              </a:ext>
            </a:extLst>
          </p:cNvPr>
          <p:cNvSpPr>
            <a:spLocks noGrp="1"/>
          </p:cNvSpPr>
          <p:nvPr>
            <p:ph idx="1"/>
          </p:nvPr>
        </p:nvSpPr>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Transaction</a:t>
            </a:r>
            <a:r>
              <a:rPr lang="en-US" sz="2000" dirty="0">
                <a:solidFill>
                  <a:schemeClr val="tx1"/>
                </a:solidFill>
                <a:latin typeface="Times New Roman" panose="02020603050405020304" pitchFamily="18" charset="0"/>
                <a:cs typeface="Times New Roman" panose="02020603050405020304" pitchFamily="18" charset="0"/>
              </a:rPr>
              <a:t>: is a single execution of </a:t>
            </a:r>
            <a:r>
              <a:rPr lang="hu-HU" sz="2000" dirty="0" smtClean="0">
                <a:solidFill>
                  <a:schemeClr val="tx1"/>
                </a:solidFill>
                <a:latin typeface="Times New Roman" panose="02020603050405020304" pitchFamily="18" charset="0"/>
                <a:cs typeface="Times New Roman" panose="02020603050405020304" pitchFamily="18" charset="0"/>
              </a:rPr>
              <a:t>a</a:t>
            </a:r>
            <a:r>
              <a:rPr lang="en-US" sz="2000" dirty="0" smtClean="0">
                <a:solidFill>
                  <a:schemeClr val="tx1"/>
                </a:solidFill>
                <a:latin typeface="Times New Roman" panose="02020603050405020304" pitchFamily="18" charset="0"/>
                <a:cs typeface="Times New Roman" panose="02020603050405020304" pitchFamily="18" charset="0"/>
              </a:rPr>
              <a:t> single</a:t>
            </a:r>
            <a:r>
              <a:rPr lang="hu-HU"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program</a:t>
            </a:r>
            <a:r>
              <a:rPr lang="en-US" sz="2000" dirty="0" smtClean="0">
                <a:solidFill>
                  <a:schemeClr val="tx1"/>
                </a:solidFill>
                <a:latin typeface="Times New Roman" panose="02020603050405020304" pitchFamily="18" charset="0"/>
                <a:cs typeface="Times New Roman" panose="02020603050405020304" pitchFamily="18" charset="0"/>
              </a:rPr>
              <a:t>. Composed of read /write operations. </a:t>
            </a:r>
            <a:r>
              <a:rPr lang="en-US" sz="2000" dirty="0">
                <a:solidFill>
                  <a:schemeClr val="tx1"/>
                </a:solidFill>
                <a:latin typeface="Times New Roman" panose="02020603050405020304" pitchFamily="18" charset="0"/>
                <a:cs typeface="Times New Roman" panose="02020603050405020304" pitchFamily="18" charset="0"/>
              </a:rPr>
              <a:t>This program may be </a:t>
            </a:r>
            <a:r>
              <a:rPr lang="hu-HU" sz="2000" dirty="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simple query </a:t>
            </a:r>
            <a:r>
              <a:rPr lang="hu-HU" sz="2000" dirty="0">
                <a:solidFill>
                  <a:schemeClr val="tx1"/>
                </a:solidFill>
                <a:latin typeface="Times New Roman" panose="02020603050405020304" pitchFamily="18" charset="0"/>
                <a:cs typeface="Times New Roman" panose="02020603050405020304" pitchFamily="18" charset="0"/>
              </a:rPr>
              <a:t>or multiple </a:t>
            </a:r>
            <a:r>
              <a:rPr lang="en-US" sz="2000" dirty="0" smtClean="0">
                <a:solidFill>
                  <a:schemeClr val="tx1"/>
                </a:solidFill>
                <a:latin typeface="Times New Roman" panose="02020603050405020304" pitchFamily="18" charset="0"/>
                <a:cs typeface="Times New Roman" panose="02020603050405020304" pitchFamily="18" charset="0"/>
              </a:rPr>
              <a:t>queries/statements</a:t>
            </a:r>
            <a:r>
              <a:rPr lang="hu-HU"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expressed in one of the query languages.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Ques: </a:t>
            </a:r>
            <a:r>
              <a:rPr lang="en-US" sz="2000" dirty="0" smtClean="0">
                <a:solidFill>
                  <a:schemeClr val="tx1"/>
                </a:solidFill>
                <a:latin typeface="Times New Roman" panose="02020603050405020304" pitchFamily="18" charset="0"/>
                <a:cs typeface="Times New Roman" panose="02020603050405020304" pitchFamily="18" charset="0"/>
              </a:rPr>
              <a:t>Can </a:t>
            </a:r>
            <a:r>
              <a:rPr lang="en-US" sz="2000" dirty="0">
                <a:solidFill>
                  <a:schemeClr val="tx1"/>
                </a:solidFill>
                <a:latin typeface="Times New Roman" panose="02020603050405020304" pitchFamily="18" charset="0"/>
                <a:cs typeface="Times New Roman" panose="02020603050405020304" pitchFamily="18" charset="0"/>
              </a:rPr>
              <a:t>several independent executions of the same program </a:t>
            </a:r>
            <a:r>
              <a:rPr lang="en-US" sz="2000" dirty="0" smtClean="0">
                <a:solidFill>
                  <a:schemeClr val="tx1"/>
                </a:solidFill>
                <a:latin typeface="Times New Roman" panose="02020603050405020304" pitchFamily="18" charset="0"/>
                <a:cs typeface="Times New Roman" panose="02020603050405020304" pitchFamily="18" charset="0"/>
              </a:rPr>
              <a:t>run </a:t>
            </a:r>
            <a:r>
              <a:rPr lang="en-US" sz="2000" dirty="0">
                <a:solidFill>
                  <a:schemeClr val="tx1"/>
                </a:solidFill>
                <a:latin typeface="Times New Roman" panose="02020603050405020304" pitchFamily="18" charset="0"/>
                <a:cs typeface="Times New Roman" panose="02020603050405020304" pitchFamily="18" charset="0"/>
              </a:rPr>
              <a:t>in progress </a:t>
            </a:r>
            <a:r>
              <a:rPr lang="en-US" sz="2000" dirty="0" smtClean="0">
                <a:solidFill>
                  <a:schemeClr val="tx1"/>
                </a:solidFill>
                <a:latin typeface="Times New Roman" panose="02020603050405020304" pitchFamily="18" charset="0"/>
                <a:cs typeface="Times New Roman" panose="02020603050405020304" pitchFamily="18" charset="0"/>
              </a:rPr>
              <a:t>simultaneously ? give </a:t>
            </a:r>
            <a:r>
              <a:rPr lang="en-US" sz="2000" dirty="0">
                <a:solidFill>
                  <a:schemeClr val="tx1"/>
                </a:solidFill>
                <a:latin typeface="Times New Roman" panose="02020603050405020304" pitchFamily="18" charset="0"/>
                <a:cs typeface="Times New Roman" panose="02020603050405020304" pitchFamily="18" charset="0"/>
              </a:rPr>
              <a:t>an example?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 transaction </a:t>
            </a:r>
            <a:r>
              <a:rPr lang="en-US" sz="2000" dirty="0" smtClean="0">
                <a:solidFill>
                  <a:schemeClr val="tx1"/>
                </a:solidFill>
                <a:latin typeface="Times New Roman" panose="02020603050405020304" pitchFamily="18" charset="0"/>
                <a:cs typeface="Times New Roman" panose="02020603050405020304" pitchFamily="18" charset="0"/>
              </a:rPr>
              <a:t>reads</a:t>
            </a:r>
            <a:r>
              <a:rPr lang="hu-HU"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and/or writes data </a:t>
            </a:r>
            <a:r>
              <a:rPr lang="en-US" sz="2000" i="1" dirty="0">
                <a:solidFill>
                  <a:schemeClr val="tx1"/>
                </a:solidFill>
                <a:latin typeface="Times New Roman" panose="02020603050405020304" pitchFamily="18" charset="0"/>
                <a:cs typeface="Times New Roman" panose="02020603050405020304" pitchFamily="18" charset="0"/>
              </a:rPr>
              <a:t>to and from </a:t>
            </a:r>
            <a:r>
              <a:rPr lang="en-US" sz="2000" dirty="0">
                <a:solidFill>
                  <a:schemeClr val="tx1"/>
                </a:solidFill>
                <a:latin typeface="Times New Roman" panose="02020603050405020304" pitchFamily="18" charset="0"/>
                <a:cs typeface="Times New Roman" panose="02020603050405020304" pitchFamily="18" charset="0"/>
              </a:rPr>
              <a:t>the database, into private workspace, where all computations are performed.</a:t>
            </a:r>
            <a:endParaRPr lang="hu-HU"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337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Precedence Graph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pic>
        <p:nvPicPr>
          <p:cNvPr id="7" name="Picture 6"/>
          <p:cNvPicPr>
            <a:picLocks noChangeAspect="1"/>
          </p:cNvPicPr>
          <p:nvPr/>
        </p:nvPicPr>
        <p:blipFill>
          <a:blip r:embed="rId3"/>
          <a:stretch>
            <a:fillRect/>
          </a:stretch>
        </p:blipFill>
        <p:spPr>
          <a:xfrm>
            <a:off x="4894118" y="1450975"/>
            <a:ext cx="3429000" cy="2819400"/>
          </a:xfrm>
          <a:prstGeom prst="rect">
            <a:avLst/>
          </a:prstGeom>
        </p:spPr>
      </p:pic>
      <p:pic>
        <p:nvPicPr>
          <p:cNvPr id="6" name="Picture 5"/>
          <p:cNvPicPr>
            <a:picLocks noChangeAspect="1"/>
          </p:cNvPicPr>
          <p:nvPr/>
        </p:nvPicPr>
        <p:blipFill>
          <a:blip r:embed="rId4"/>
          <a:stretch>
            <a:fillRect/>
          </a:stretch>
        </p:blipFill>
        <p:spPr>
          <a:xfrm>
            <a:off x="763119" y="1155700"/>
            <a:ext cx="3219450" cy="3114675"/>
          </a:xfrm>
          <a:prstGeom prst="rect">
            <a:avLst/>
          </a:prstGeom>
        </p:spPr>
      </p:pic>
    </p:spTree>
    <p:extLst>
      <p:ext uri="{BB962C8B-B14F-4D97-AF65-F5344CB8AC3E}">
        <p14:creationId xmlns:p14="http://schemas.microsoft.com/office/powerpoint/2010/main" val="123468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Discussion 	</a:t>
            </a: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How many programs are trying to modify record </a:t>
            </a:r>
            <a:r>
              <a:rPr lang="en-US" sz="2000" b="1" i="1" dirty="0">
                <a:solidFill>
                  <a:schemeClr val="tx1"/>
                </a:solidFill>
                <a:latin typeface="Times New Roman" panose="02020603050405020304" pitchFamily="18" charset="0"/>
                <a:cs typeface="Times New Roman" panose="02020603050405020304" pitchFamily="18" charset="0"/>
              </a:rPr>
              <a:t>A. what are the possible real-life problems in this structure </a:t>
            </a:r>
          </a:p>
          <a:p>
            <a:endParaRPr lang="en-US" sz="2000" b="1" i="1" dirty="0">
              <a:solidFill>
                <a:schemeClr val="tx1"/>
              </a:solidFill>
              <a:latin typeface="Times New Roman" panose="02020603050405020304" pitchFamily="18" charset="0"/>
              <a:cs typeface="Times New Roman" panose="02020603050405020304" pitchFamily="18" charset="0"/>
            </a:endParaRPr>
          </a:p>
          <a:p>
            <a:r>
              <a:rPr lang="en-US" sz="2000" b="1" i="1" dirty="0">
                <a:solidFill>
                  <a:schemeClr val="tx1"/>
                </a:solidFill>
                <a:latin typeface="Times New Roman" panose="02020603050405020304" pitchFamily="18" charset="0"/>
                <a:cs typeface="Times New Roman" panose="02020603050405020304" pitchFamily="18" charset="0"/>
              </a:rPr>
              <a:t>Ques</a:t>
            </a:r>
            <a:r>
              <a:rPr lang="en-US" sz="2000" i="1" dirty="0">
                <a:solidFill>
                  <a:schemeClr val="tx1"/>
                </a:solidFill>
                <a:latin typeface="Times New Roman" panose="02020603050405020304" pitchFamily="18" charset="0"/>
                <a:cs typeface="Times New Roman" panose="02020603050405020304" pitchFamily="18" charset="0"/>
              </a:rPr>
              <a:t>: What are the possible solution to prevent having two programs modifying the same record at the same time? Use the lock strategy we discussed </a:t>
            </a:r>
            <a:r>
              <a:rPr lang="en-US" sz="2000" i="1" dirty="0" smtClean="0">
                <a:solidFill>
                  <a:schemeClr val="tx1"/>
                </a:solidFill>
                <a:latin typeface="Times New Roman" panose="02020603050405020304" pitchFamily="18" charset="0"/>
                <a:cs typeface="Times New Roman" panose="02020603050405020304" pitchFamily="18" charset="0"/>
              </a:rPr>
              <a:t>earlier in the example below.</a:t>
            </a:r>
            <a:endParaRPr lang="en-US" sz="2000"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86125" y="3279373"/>
            <a:ext cx="5166361" cy="1778402"/>
          </a:xfrm>
          <a:prstGeom prst="rect">
            <a:avLst/>
          </a:prstGeom>
        </p:spPr>
      </p:pic>
    </p:spTree>
    <p:extLst>
      <p:ext uri="{BB962C8B-B14F-4D97-AF65-F5344CB8AC3E}">
        <p14:creationId xmlns:p14="http://schemas.microsoft.com/office/powerpoint/2010/main" val="242429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How Locks Control Concurrency When Transactions Execute in Parallel</a:t>
            </a:r>
          </a:p>
        </p:txBody>
      </p:sp>
      <p:sp>
        <p:nvSpPr>
          <p:cNvPr id="3" name="Content Placeholder 2"/>
          <p:cNvSpPr>
            <a:spLocks noGrp="1"/>
          </p:cNvSpPr>
          <p:nvPr>
            <p:ph idx="1"/>
          </p:nvPr>
        </p:nvSpPr>
        <p:spPr>
          <a:xfrm>
            <a:off x="628650" y="1369219"/>
            <a:ext cx="7886700" cy="3774281"/>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Let us consider two transactions </a:t>
            </a:r>
            <a:r>
              <a:rPr lang="en-US" sz="2000" b="1" dirty="0">
                <a:solidFill>
                  <a:schemeClr val="tx1"/>
                </a:solidFill>
                <a:latin typeface="Times New Roman" panose="02020603050405020304" pitchFamily="18" charset="0"/>
                <a:cs typeface="Times New Roman" panose="02020603050405020304" pitchFamily="18" charset="0"/>
              </a:rPr>
              <a:t>T1</a:t>
            </a:r>
            <a:r>
              <a:rPr lang="en-US" sz="2000" dirty="0">
                <a:solidFill>
                  <a:schemeClr val="tx1"/>
                </a:solidFill>
                <a:latin typeface="Times New Roman" panose="02020603050405020304" pitchFamily="18" charset="0"/>
                <a:cs typeface="Times New Roman" panose="02020603050405020304" pitchFamily="18" charset="0"/>
              </a:rPr>
              <a:t> and </a:t>
            </a:r>
            <a:r>
              <a:rPr lang="en-US" sz="2000" b="1" dirty="0">
                <a:solidFill>
                  <a:schemeClr val="tx1"/>
                </a:solidFill>
                <a:latin typeface="Times New Roman" panose="02020603050405020304" pitchFamily="18" charset="0"/>
                <a:cs typeface="Times New Roman" panose="02020603050405020304" pitchFamily="18" charset="0"/>
              </a:rPr>
              <a:t>T2</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Each </a:t>
            </a:r>
            <a:r>
              <a:rPr lang="en-US" sz="2000" dirty="0" err="1" smtClean="0">
                <a:solidFill>
                  <a:schemeClr val="tx1"/>
                </a:solidFill>
                <a:latin typeface="Times New Roman" panose="02020603050405020304" pitchFamily="18" charset="0"/>
                <a:cs typeface="Times New Roman" panose="02020603050405020304" pitchFamily="18" charset="0"/>
              </a:rPr>
              <a:t>Trs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accesses an item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which we assume has an integer value, and adds one to </a:t>
            </a:r>
            <a:r>
              <a:rPr lang="en-US" sz="2000" b="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The two </a:t>
            </a:r>
            <a:r>
              <a:rPr lang="en-US" sz="2000" dirty="0" err="1" smtClean="0">
                <a:solidFill>
                  <a:schemeClr val="tx1"/>
                </a:solidFill>
                <a:latin typeface="Times New Roman" panose="02020603050405020304" pitchFamily="18" charset="0"/>
                <a:cs typeface="Times New Roman" panose="02020603050405020304" pitchFamily="18" charset="0"/>
              </a:rPr>
              <a:t>Trs</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are executions of the program </a:t>
            </a:r>
            <a:r>
              <a:rPr lang="en-US" sz="2000" b="1" dirty="0">
                <a:solidFill>
                  <a:schemeClr val="tx1"/>
                </a:solidFill>
                <a:latin typeface="Times New Roman" panose="02020603050405020304" pitchFamily="18" charset="0"/>
                <a:cs typeface="Times New Roman" panose="02020603050405020304" pitchFamily="18" charset="0"/>
              </a:rPr>
              <a:t>P</a:t>
            </a:r>
            <a:r>
              <a:rPr lang="en-US" sz="2000" dirty="0">
                <a:solidFill>
                  <a:schemeClr val="tx1"/>
                </a:solidFill>
                <a:latin typeface="Times New Roman" panose="02020603050405020304" pitchFamily="18" charset="0"/>
                <a:cs typeface="Times New Roman" panose="02020603050405020304" pitchFamily="18" charset="0"/>
              </a:rPr>
              <a:t> defined by:</a:t>
            </a:r>
          </a:p>
          <a:p>
            <a:r>
              <a:rPr lang="en-US" sz="2000" b="1" i="1" dirty="0">
                <a:solidFill>
                  <a:schemeClr val="tx1"/>
                </a:solidFill>
                <a:latin typeface="Times New Roman" panose="02020603050405020304" pitchFamily="18" charset="0"/>
                <a:cs typeface="Times New Roman" panose="02020603050405020304" pitchFamily="18" charset="0"/>
              </a:rPr>
              <a:t>P: READ A; A:=A+1; WRITE A; [</a:t>
            </a:r>
            <a:r>
              <a:rPr lang="en-US" sz="2000" dirty="0">
                <a:solidFill>
                  <a:schemeClr val="tx1"/>
                </a:solidFill>
                <a:latin typeface="Times New Roman" panose="02020603050405020304" pitchFamily="18" charset="0"/>
                <a:cs typeface="Times New Roman" panose="02020603050405020304" pitchFamily="18" charset="0"/>
              </a:rPr>
              <a:t>the value of </a:t>
            </a:r>
            <a:r>
              <a:rPr lang="en-US" sz="2000" b="1" i="1" dirty="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exists in the database. </a:t>
            </a:r>
            <a:r>
              <a:rPr lang="en-US" sz="2000" b="1" i="1" dirty="0">
                <a:solidFill>
                  <a:schemeClr val="tx1"/>
                </a:solidFill>
                <a:latin typeface="Times New Roman" panose="02020603050405020304" pitchFamily="18" charset="0"/>
                <a:cs typeface="Times New Roman" panose="02020603050405020304" pitchFamily="18" charset="0"/>
              </a:rPr>
              <a:t>P </a:t>
            </a:r>
            <a:r>
              <a:rPr lang="en-US" sz="2000" dirty="0">
                <a:solidFill>
                  <a:schemeClr val="tx1"/>
                </a:solidFill>
                <a:latin typeface="Times New Roman" panose="02020603050405020304" pitchFamily="18" charset="0"/>
                <a:cs typeface="Times New Roman" panose="02020603050405020304" pitchFamily="18" charset="0"/>
              </a:rPr>
              <a:t>reads </a:t>
            </a:r>
            <a:r>
              <a:rPr lang="en-US" sz="2000" b="1" i="1" dirty="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into its workspace, adds one to the value in the workspace, and writes the result into the database</a:t>
            </a:r>
            <a:r>
              <a:rPr lang="en-US" sz="2000" b="1" i="1" dirty="0">
                <a:solidFill>
                  <a:schemeClr val="tx1"/>
                </a:solidFill>
                <a:latin typeface="Times New Roman" panose="02020603050405020304" pitchFamily="18" charset="0"/>
                <a:cs typeface="Times New Roman" panose="02020603050405020304" pitchFamily="18" charset="0"/>
              </a:rPr>
              <a:t>]</a:t>
            </a:r>
          </a:p>
          <a:p>
            <a:endParaRPr lang="en-US" sz="2000" b="1" i="1"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286125" y="3279373"/>
            <a:ext cx="5166361" cy="1778402"/>
          </a:xfrm>
          <a:prstGeom prst="rect">
            <a:avLst/>
          </a:prstGeom>
        </p:spPr>
      </p:pic>
    </p:spTree>
    <p:extLst>
      <p:ext uri="{BB962C8B-B14F-4D97-AF65-F5344CB8AC3E}">
        <p14:creationId xmlns:p14="http://schemas.microsoft.com/office/powerpoint/2010/main" val="539260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Possible Solution</a:t>
            </a: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most common solution to the problem represented is to provide lock on</a:t>
            </a:r>
            <a:r>
              <a:rPr lang="en-US" sz="2000" b="1" i="1" dirty="0">
                <a:solidFill>
                  <a:schemeClr val="tx1"/>
                </a:solidFill>
                <a:latin typeface="Times New Roman" panose="02020603050405020304" pitchFamily="18" charset="0"/>
                <a:cs typeface="Times New Roman" panose="02020603050405020304" pitchFamily="18" charset="0"/>
              </a:rPr>
              <a:t> A</a:t>
            </a:r>
            <a:r>
              <a:rPr lang="en-US" sz="2000" dirty="0">
                <a:solidFill>
                  <a:schemeClr val="tx1"/>
                </a:solidFill>
                <a:latin typeface="Times New Roman" panose="02020603050405020304" pitchFamily="18" charset="0"/>
                <a:cs typeface="Times New Roman" panose="02020603050405020304" pitchFamily="18" charset="0"/>
              </a:rPr>
              <a:t>. Before reading </a:t>
            </a:r>
            <a:r>
              <a:rPr lang="en-US" sz="2000" b="1"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transaction </a:t>
            </a:r>
            <a:r>
              <a:rPr lang="en-US" sz="2000" b="1" i="1" dirty="0" smtClean="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must lock </a:t>
            </a:r>
            <a:r>
              <a:rPr lang="en-US" sz="2000" b="1"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which prevents another transaction from accessing until </a:t>
            </a:r>
            <a:r>
              <a:rPr lang="en-US" sz="2000" b="1" i="1" dirty="0" smtClean="0">
                <a:solidFill>
                  <a:schemeClr val="tx1"/>
                </a:solidFill>
                <a:latin typeface="Times New Roman" panose="02020603050405020304" pitchFamily="18" charset="0"/>
                <a:cs typeface="Times New Roman" panose="02020603050405020304" pitchFamily="18" charset="0"/>
              </a:rPr>
              <a:t>T1 </a:t>
            </a:r>
            <a:r>
              <a:rPr lang="en-US" sz="2000" dirty="0">
                <a:solidFill>
                  <a:schemeClr val="tx1"/>
                </a:solidFill>
                <a:latin typeface="Times New Roman" panose="02020603050405020304" pitchFamily="18" charset="0"/>
                <a:cs typeface="Times New Roman" panose="02020603050405020304" pitchFamily="18" charset="0"/>
              </a:rPr>
              <a:t>is finished with </a:t>
            </a:r>
            <a:r>
              <a:rPr lang="en-US" sz="2000" b="1" i="1"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rgbClr val="FF0000"/>
              </a:solidFill>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need for </a:t>
            </a:r>
            <a:r>
              <a:rPr lang="en-US" sz="2000" b="1" i="1" dirty="0" smtClean="0">
                <a:solidFill>
                  <a:srgbClr val="FF0000"/>
                </a:solidFill>
                <a:latin typeface="Times New Roman" panose="02020603050405020304" pitchFamily="18" charset="0"/>
                <a:cs typeface="Times New Roman" panose="02020603050405020304" pitchFamily="18" charset="0"/>
              </a:rPr>
              <a:t>T1 </a:t>
            </a:r>
            <a:r>
              <a:rPr lang="en-US" sz="2000" dirty="0">
                <a:solidFill>
                  <a:srgbClr val="FF0000"/>
                </a:solidFill>
                <a:latin typeface="Times New Roman" panose="02020603050405020304" pitchFamily="18" charset="0"/>
                <a:cs typeface="Times New Roman" panose="02020603050405020304" pitchFamily="18" charset="0"/>
              </a:rPr>
              <a:t>to set lock on </a:t>
            </a:r>
            <a:r>
              <a:rPr lang="en-US" sz="2000" b="1" i="1" dirty="0">
                <a:solidFill>
                  <a:srgbClr val="FF0000"/>
                </a:solidFill>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prevents </a:t>
            </a:r>
            <a:r>
              <a:rPr lang="en-US" sz="2000" b="1" i="1" dirty="0" smtClean="0">
                <a:solidFill>
                  <a:srgbClr val="FF0000"/>
                </a:solidFill>
                <a:latin typeface="Times New Roman" panose="02020603050405020304" pitchFamily="18" charset="0"/>
                <a:cs typeface="Times New Roman" panose="02020603050405020304" pitchFamily="18" charset="0"/>
              </a:rPr>
              <a:t>T2 </a:t>
            </a:r>
            <a:r>
              <a:rPr lang="en-US" sz="2000" dirty="0">
                <a:solidFill>
                  <a:srgbClr val="FF0000"/>
                </a:solidFill>
                <a:latin typeface="Times New Roman" panose="02020603050405020304" pitchFamily="18" charset="0"/>
                <a:cs typeface="Times New Roman" panose="02020603050405020304" pitchFamily="18" charset="0"/>
              </a:rPr>
              <a:t>from accessing </a:t>
            </a:r>
            <a:r>
              <a:rPr lang="en-US" sz="2000" b="1" i="1" dirty="0" smtClean="0">
                <a:solidFill>
                  <a:srgbClr val="FF0000"/>
                </a:solidFill>
                <a:latin typeface="Times New Roman" panose="02020603050405020304" pitchFamily="18" charset="0"/>
                <a:cs typeface="Times New Roman" panose="02020603050405020304" pitchFamily="18" charset="0"/>
              </a:rPr>
              <a:t>A</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T2 </a:t>
            </a:r>
            <a:r>
              <a:rPr lang="en-US" sz="2000" dirty="0" smtClean="0">
                <a:solidFill>
                  <a:srgbClr val="FF0000"/>
                </a:solidFill>
                <a:latin typeface="Times New Roman" panose="02020603050405020304" pitchFamily="18" charset="0"/>
                <a:cs typeface="Times New Roman" panose="02020603050405020304" pitchFamily="18" charset="0"/>
              </a:rPr>
              <a:t>must </a:t>
            </a:r>
            <a:r>
              <a:rPr lang="en-US" sz="2000" dirty="0">
                <a:solidFill>
                  <a:srgbClr val="FF0000"/>
                </a:solidFill>
                <a:latin typeface="Times New Roman" panose="02020603050405020304" pitchFamily="18" charset="0"/>
                <a:cs typeface="Times New Roman" panose="02020603050405020304" pitchFamily="18" charset="0"/>
              </a:rPr>
              <a:t>wait until the other transaction unlocks </a:t>
            </a:r>
            <a:r>
              <a:rPr lang="en-US" sz="2000" b="1" i="1" dirty="0">
                <a:solidFill>
                  <a:srgbClr val="FF0000"/>
                </a:solidFill>
                <a:latin typeface="Times New Roman" panose="02020603050405020304" pitchFamily="18" charset="0"/>
                <a:cs typeface="Times New Roman" panose="02020603050405020304" pitchFamily="18" charset="0"/>
              </a:rPr>
              <a:t>A</a:t>
            </a:r>
            <a:r>
              <a:rPr lang="en-US" sz="2000" dirty="0">
                <a:solidFill>
                  <a:srgbClr val="FF0000"/>
                </a:solidFill>
                <a:latin typeface="Times New Roman" panose="02020603050405020304" pitchFamily="18" charset="0"/>
                <a:cs typeface="Times New Roman" panose="02020603050405020304" pitchFamily="18" charset="0"/>
              </a:rPr>
              <a:t>, which it should do only after finishing with </a:t>
            </a:r>
            <a:r>
              <a:rPr lang="en-US" sz="2000" b="1" i="1" dirty="0">
                <a:solidFill>
                  <a:srgbClr val="FF0000"/>
                </a:solidFill>
                <a:latin typeface="Times New Roman" panose="02020603050405020304" pitchFamily="18" charset="0"/>
                <a:cs typeface="Times New Roman" panose="02020603050405020304" pitchFamily="18" charset="0"/>
              </a:rPr>
              <a:t>A</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0145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Remarks	</a:t>
            </a:r>
          </a:p>
        </p:txBody>
      </p:sp>
      <p:sp>
        <p:nvSpPr>
          <p:cNvPr id="3" name="Content Placeholder 2"/>
          <p:cNvSpPr>
            <a:spLocks noGrp="1"/>
          </p:cNvSpPr>
          <p:nvPr>
            <p:ph idx="1"/>
          </p:nvPr>
        </p:nvSpPr>
        <p:spPr/>
        <p:txBody>
          <a:bodyPr>
            <a:noAutofit/>
          </a:bodyPr>
          <a:lstStyle/>
          <a:p>
            <a:pPr algn="just"/>
            <a:r>
              <a:rPr lang="en-US" sz="2000" b="1" dirty="0">
                <a:solidFill>
                  <a:schemeClr val="tx1"/>
                </a:solidFill>
                <a:latin typeface="Times New Roman" panose="02020603050405020304" pitchFamily="18" charset="0"/>
                <a:cs typeface="Times New Roman" panose="02020603050405020304" pitchFamily="18" charset="0"/>
              </a:rPr>
              <a:t>Unlock command </a:t>
            </a:r>
            <a:r>
              <a:rPr lang="en-US" sz="2000" dirty="0">
                <a:solidFill>
                  <a:schemeClr val="tx1"/>
                </a:solidFill>
                <a:latin typeface="Times New Roman" panose="02020603050405020304" pitchFamily="18" charset="0"/>
                <a:cs typeface="Times New Roman" panose="02020603050405020304" pitchFamily="18" charset="0"/>
              </a:rPr>
              <a:t>is executed by the transaction holding the lock.</a:t>
            </a:r>
          </a:p>
          <a:p>
            <a:pPr algn="just"/>
            <a:r>
              <a:rPr lang="en-US" sz="2000" b="1" dirty="0">
                <a:solidFill>
                  <a:schemeClr val="tx1"/>
                </a:solidFill>
                <a:latin typeface="Times New Roman" panose="02020603050405020304" pitchFamily="18" charset="0"/>
                <a:cs typeface="Times New Roman" panose="02020603050405020304" pitchFamily="18" charset="0"/>
              </a:rPr>
              <a:t>Lock Manager</a:t>
            </a:r>
            <a:r>
              <a:rPr lang="en-US" sz="2000" dirty="0">
                <a:solidFill>
                  <a:schemeClr val="tx1"/>
                </a:solidFill>
                <a:latin typeface="Times New Roman" panose="02020603050405020304" pitchFamily="18" charset="0"/>
                <a:cs typeface="Times New Roman" panose="02020603050405020304" pitchFamily="18" charset="0"/>
              </a:rPr>
              <a:t>: locks record for the transaction when it requests it for a specific item.</a:t>
            </a:r>
          </a:p>
          <a:p>
            <a:pPr algn="just"/>
            <a:r>
              <a:rPr lang="en-US" sz="2000" dirty="0" smtClean="0">
                <a:solidFill>
                  <a:schemeClr val="tx1"/>
                </a:solidFill>
                <a:latin typeface="Times New Roman" panose="02020603050405020304" pitchFamily="18" charset="0"/>
                <a:cs typeface="Times New Roman" panose="02020603050405020304" pitchFamily="18" charset="0"/>
              </a:rPr>
              <a:t>Each </a:t>
            </a:r>
            <a:r>
              <a:rPr lang="en-US" sz="2000" dirty="0">
                <a:solidFill>
                  <a:schemeClr val="tx1"/>
                </a:solidFill>
                <a:latin typeface="Times New Roman" panose="02020603050405020304" pitchFamily="18" charset="0"/>
                <a:cs typeface="Times New Roman" panose="02020603050405020304" pitchFamily="18" charset="0"/>
              </a:rPr>
              <a:t>transaction will </a:t>
            </a:r>
            <a:r>
              <a:rPr lang="en-US" sz="2000" b="1" dirty="0">
                <a:solidFill>
                  <a:schemeClr val="tx1"/>
                </a:solidFill>
                <a:latin typeface="Times New Roman" panose="02020603050405020304" pitchFamily="18" charset="0"/>
                <a:cs typeface="Times New Roman" panose="02020603050405020304" pitchFamily="18" charset="0"/>
              </a:rPr>
              <a:t>unlock</a:t>
            </a:r>
            <a:r>
              <a:rPr lang="en-US" sz="2000" dirty="0">
                <a:solidFill>
                  <a:schemeClr val="tx1"/>
                </a:solidFill>
                <a:latin typeface="Times New Roman" panose="02020603050405020304" pitchFamily="18" charset="0"/>
                <a:cs typeface="Times New Roman" panose="02020603050405020304" pitchFamily="18" charset="0"/>
              </a:rPr>
              <a:t> any item it locks, eventually</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106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TWO-PHASE LOCKING PROTOCOL </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We want to avoid having a schedule that is not serializable , we should follow some rules </a:t>
            </a:r>
            <a:r>
              <a:rPr lang="en-US" sz="2000" b="1" dirty="0" smtClean="0">
                <a:latin typeface="Times New Roman" panose="02020603050405020304" pitchFamily="18" charset="0"/>
                <a:cs typeface="Times New Roman" panose="02020603050405020304" pitchFamily="18" charset="0"/>
                <a:sym typeface="Wingdings" panose="05000000000000000000" pitchFamily="2" charset="2"/>
              </a:rPr>
              <a:t> two phase locking</a:t>
            </a:r>
            <a:endParaRPr lang="en-US" sz="2000" b="1" dirty="0" smtClean="0">
              <a:latin typeface="Times New Roman" panose="02020603050405020304" pitchFamily="18" charset="0"/>
              <a:cs typeface="Times New Roman" panose="02020603050405020304" pitchFamily="18" charset="0"/>
            </a:endParaRPr>
          </a:p>
          <a:p>
            <a:endParaRPr lang="en-US" sz="2000" b="1" i="1" dirty="0" smtClean="0">
              <a:solidFill>
                <a:schemeClr val="tx1"/>
              </a:solidFill>
              <a:latin typeface="Times New Roman" panose="02020603050405020304" pitchFamily="18" charset="0"/>
              <a:cs typeface="Times New Roman" panose="02020603050405020304" pitchFamily="18" charset="0"/>
            </a:endParaRPr>
          </a:p>
          <a:p>
            <a:r>
              <a:rPr lang="en-US" sz="2000" b="1" i="1" dirty="0" smtClean="0">
                <a:solidFill>
                  <a:schemeClr val="tx1"/>
                </a:solidFill>
                <a:latin typeface="Times New Roman" panose="02020603050405020304" pitchFamily="18" charset="0"/>
                <a:cs typeface="Times New Roman" panose="02020603050405020304" pitchFamily="18" charset="0"/>
              </a:rPr>
              <a:t>Two-phase locking</a:t>
            </a:r>
            <a:r>
              <a:rPr lang="en-US" sz="2000" dirty="0" smtClean="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requires that in any transaction, </a:t>
            </a:r>
            <a:r>
              <a:rPr lang="en-US" sz="2000" i="1" dirty="0">
                <a:solidFill>
                  <a:schemeClr val="tx1"/>
                </a:solidFill>
                <a:latin typeface="Times New Roman" panose="02020603050405020304" pitchFamily="18" charset="0"/>
                <a:cs typeface="Times New Roman" panose="02020603050405020304" pitchFamily="18" charset="0"/>
              </a:rPr>
              <a:t>all locks precede all </a:t>
            </a:r>
            <a:r>
              <a:rPr lang="en-US" sz="2000" i="1" dirty="0" smtClean="0">
                <a:solidFill>
                  <a:schemeClr val="tx1"/>
                </a:solidFill>
                <a:latin typeface="Times New Roman" panose="02020603050405020304" pitchFamily="18" charset="0"/>
                <a:cs typeface="Times New Roman" panose="02020603050405020304" pitchFamily="18" charset="0"/>
              </a:rPr>
              <a:t>unlocks</a:t>
            </a:r>
          </a:p>
          <a:p>
            <a:pPr lvl="1"/>
            <a:r>
              <a:rPr lang="en-US" sz="2000" dirty="0" smtClean="0">
                <a:solidFill>
                  <a:schemeClr val="tx1"/>
                </a:solidFill>
                <a:latin typeface="Times New Roman" panose="02020603050405020304" pitchFamily="18" charset="0"/>
                <a:cs typeface="Times New Roman" panose="02020603050405020304" pitchFamily="18" charset="0"/>
              </a:rPr>
              <a:t>each transaction releases a lock for the first time (the order of releasing is not important) before it receives  the last lock.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i="1" dirty="0" smtClean="0">
                <a:solidFill>
                  <a:schemeClr val="tx1"/>
                </a:solidFill>
                <a:latin typeface="Times New Roman" panose="02020603050405020304" pitchFamily="18" charset="0"/>
                <a:cs typeface="Times New Roman" panose="02020603050405020304" pitchFamily="18" charset="0"/>
              </a:rPr>
              <a:t>( the point in between those two phases is called synchronization point</a:t>
            </a:r>
            <a:r>
              <a:rPr lang="en-US" sz="2000" i="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i="1" dirty="0" smtClean="0">
                <a:solidFill>
                  <a:schemeClr val="tx1"/>
                </a:solidFill>
                <a:latin typeface="Times New Roman" panose="02020603050405020304" pitchFamily="18" charset="0"/>
                <a:cs typeface="Times New Roman" panose="02020603050405020304" pitchFamily="18" charset="0"/>
              </a:rPr>
              <a:t>when the transaction has received all its requested locks before releasing the first lock)</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36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TWO-PHASE LOCKING PROTOCOL </a:t>
            </a:r>
          </a:p>
        </p:txBody>
      </p:sp>
      <p:sp>
        <p:nvSpPr>
          <p:cNvPr id="3" name="Content Placeholder 2"/>
          <p:cNvSpPr>
            <a:spLocks noGrp="1"/>
          </p:cNvSpPr>
          <p:nvPr>
            <p:ph idx="1"/>
          </p:nvPr>
        </p:nvSpPr>
        <p:spPr/>
        <p:txBody>
          <a:bodyPr/>
          <a:lstStyle/>
          <a:p>
            <a:pPr marL="139700" indent="0">
              <a:buNone/>
            </a:pPr>
            <a:r>
              <a:rPr lang="en-US" sz="2000" dirty="0">
                <a:solidFill>
                  <a:schemeClr val="tx1"/>
                </a:solidFill>
                <a:latin typeface="Times New Roman" panose="02020603050405020304" pitchFamily="18" charset="0"/>
                <a:cs typeface="Times New Roman" panose="02020603050405020304" pitchFamily="18" charset="0"/>
              </a:rPr>
              <a:t>Transactions obeying this protocol are said to be two-phase; the first phase is the </a:t>
            </a:r>
            <a:r>
              <a:rPr lang="en-US" sz="2000" b="1" dirty="0">
                <a:solidFill>
                  <a:schemeClr val="tx1"/>
                </a:solidFill>
                <a:latin typeface="Times New Roman" panose="02020603050405020304" pitchFamily="18" charset="0"/>
                <a:cs typeface="Times New Roman" panose="02020603050405020304" pitchFamily="18" charset="0"/>
              </a:rPr>
              <a:t>locking</a:t>
            </a:r>
            <a:r>
              <a:rPr lang="en-US" sz="2000" dirty="0">
                <a:solidFill>
                  <a:schemeClr val="tx1"/>
                </a:solidFill>
                <a:latin typeface="Times New Roman" panose="02020603050405020304" pitchFamily="18" charset="0"/>
                <a:cs typeface="Times New Roman" panose="02020603050405020304" pitchFamily="18" charset="0"/>
              </a:rPr>
              <a:t> phase, and the second is the </a:t>
            </a:r>
            <a:r>
              <a:rPr lang="en-US" sz="2000" b="1" dirty="0">
                <a:solidFill>
                  <a:schemeClr val="tx1"/>
                </a:solidFill>
                <a:latin typeface="Times New Roman" panose="02020603050405020304" pitchFamily="18" charset="0"/>
                <a:cs typeface="Times New Roman" panose="02020603050405020304" pitchFamily="18" charset="0"/>
              </a:rPr>
              <a:t>unlocking</a:t>
            </a:r>
            <a:r>
              <a:rPr lang="en-US" sz="2000" dirty="0">
                <a:solidFill>
                  <a:schemeClr val="tx1"/>
                </a:solidFill>
                <a:latin typeface="Times New Roman" panose="02020603050405020304" pitchFamily="18" charset="0"/>
                <a:cs typeface="Times New Roman" panose="02020603050405020304" pitchFamily="18" charset="0"/>
              </a:rPr>
              <a:t> phase. </a:t>
            </a:r>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smtClean="0">
                <a:solidFill>
                  <a:schemeClr val="tx1"/>
                </a:solidFill>
                <a:latin typeface="Times New Roman" panose="02020603050405020304" pitchFamily="18" charset="0"/>
                <a:cs typeface="Times New Roman" panose="02020603050405020304" pitchFamily="18" charset="0"/>
              </a:rPr>
              <a:t>The </a:t>
            </a:r>
            <a:r>
              <a:rPr lang="en-US" sz="2000" b="1" dirty="0">
                <a:solidFill>
                  <a:schemeClr val="tx1"/>
                </a:solidFill>
                <a:latin typeface="Times New Roman" panose="02020603050405020304" pitchFamily="18" charset="0"/>
                <a:cs typeface="Times New Roman" panose="02020603050405020304" pitchFamily="18" charset="0"/>
              </a:rPr>
              <a:t>schedule that uses 2PL is </a:t>
            </a:r>
            <a:r>
              <a:rPr lang="en-US" sz="2000" b="1" u="sng" dirty="0">
                <a:solidFill>
                  <a:srgbClr val="FF0000"/>
                </a:solidFill>
                <a:latin typeface="Times New Roman" panose="02020603050405020304" pitchFamily="18" charset="0"/>
                <a:cs typeface="Times New Roman" panose="02020603050405020304" pitchFamily="18" charset="0"/>
              </a:rPr>
              <a:t>serializable schedule </a:t>
            </a:r>
          </a:p>
          <a:p>
            <a:pPr marL="13970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lgn="ctr">
              <a:buNone/>
            </a:pPr>
            <a:r>
              <a:rPr lang="en-US" sz="2000" b="1" dirty="0" smtClean="0">
                <a:solidFill>
                  <a:schemeClr val="tx1"/>
                </a:solidFill>
                <a:latin typeface="Times New Roman" panose="02020603050405020304" pitchFamily="18" charset="0"/>
                <a:cs typeface="Times New Roman" panose="02020603050405020304" pitchFamily="18" charset="0"/>
              </a:rPr>
              <a:t>T1</a:t>
            </a:r>
          </a:p>
          <a:p>
            <a:pPr marL="139700" indent="0" algn="ctr">
              <a:buNone/>
            </a:pPr>
            <a:r>
              <a:rPr lang="en-US" sz="2000" dirty="0" smtClean="0">
                <a:solidFill>
                  <a:schemeClr val="tx1"/>
                </a:solidFill>
                <a:latin typeface="Times New Roman" panose="02020603050405020304" pitchFamily="18" charset="0"/>
                <a:cs typeface="Times New Roman" panose="02020603050405020304" pitchFamily="18" charset="0"/>
              </a:rPr>
              <a:t>Lock </a:t>
            </a:r>
            <a:r>
              <a:rPr lang="en-US" sz="2000" dirty="0">
                <a:solidFill>
                  <a:schemeClr val="tx1"/>
                </a:solidFill>
                <a:latin typeface="Times New Roman" panose="02020603050405020304" pitchFamily="18" charset="0"/>
                <a:cs typeface="Times New Roman" panose="02020603050405020304" pitchFamily="18" charset="0"/>
              </a:rPr>
              <a:t>(A)</a:t>
            </a: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rPr>
              <a:t>Lock(B)</a:t>
            </a: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synchronization point </a:t>
            </a:r>
            <a:endParaRPr lang="en-US" sz="2000" dirty="0">
              <a:solidFill>
                <a:schemeClr val="tx1"/>
              </a:solidFill>
              <a:latin typeface="Times New Roman" panose="02020603050405020304" pitchFamily="18" charset="0"/>
              <a:cs typeface="Times New Roman" panose="02020603050405020304" pitchFamily="18" charset="0"/>
            </a:endParaRP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rPr>
              <a:t>unlock(B)</a:t>
            </a:r>
          </a:p>
          <a:p>
            <a:pPr marL="139700" indent="0" algn="ctr">
              <a:buNone/>
            </a:pPr>
            <a:r>
              <a:rPr lang="en-US" sz="2000" dirty="0">
                <a:solidFill>
                  <a:schemeClr val="tx1"/>
                </a:solidFill>
                <a:latin typeface="Times New Roman" panose="02020603050405020304" pitchFamily="18" charset="0"/>
                <a:cs typeface="Times New Roman" panose="02020603050405020304" pitchFamily="18" charset="0"/>
              </a:rPr>
              <a:t>unlock(A)</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63260" y="4692912"/>
            <a:ext cx="7504125" cy="523220"/>
          </a:xfrm>
          <a:prstGeom prst="rect">
            <a:avLst/>
          </a:prstGeom>
          <a:noFill/>
        </p:spPr>
        <p:txBody>
          <a:bodyPr wrap="square" rtlCol="0">
            <a:spAutoFit/>
          </a:bodyPr>
          <a:lstStyle/>
          <a:p>
            <a:r>
              <a:rPr lang="en-US" b="1" dirty="0" smtClean="0"/>
              <a:t>Note: </a:t>
            </a:r>
            <a:r>
              <a:rPr lang="en-US" dirty="0" smtClean="0"/>
              <a:t>When </a:t>
            </a:r>
            <a:r>
              <a:rPr lang="en-US" dirty="0"/>
              <a:t>the transaction unlocks an item in the second phase it can not lock ANY other item again </a:t>
            </a:r>
          </a:p>
        </p:txBody>
      </p:sp>
    </p:spTree>
    <p:extLst>
      <p:ext uri="{BB962C8B-B14F-4D97-AF65-F5344CB8AC3E}">
        <p14:creationId xmlns:p14="http://schemas.microsoft.com/office/powerpoint/2010/main" val="2905774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Topological </a:t>
            </a:r>
            <a:r>
              <a:rPr lang="en-US" sz="2000" b="1" dirty="0">
                <a:solidFill>
                  <a:schemeClr val="tx1"/>
                </a:solidFill>
                <a:latin typeface="Times New Roman" panose="02020603050405020304" pitchFamily="18" charset="0"/>
                <a:cs typeface="Times New Roman" panose="02020603050405020304" pitchFamily="18" charset="0"/>
              </a:rPr>
              <a:t>o</a:t>
            </a:r>
            <a:r>
              <a:rPr lang="en-US" sz="2000" b="1" dirty="0" smtClean="0">
                <a:solidFill>
                  <a:schemeClr val="tx1"/>
                </a:solidFill>
                <a:latin typeface="Times New Roman" panose="02020603050405020304" pitchFamily="18" charset="0"/>
                <a:cs typeface="Times New Roman" panose="02020603050405020304" pitchFamily="18" charset="0"/>
              </a:rPr>
              <a:t>rder </a:t>
            </a:r>
            <a:r>
              <a:rPr lang="en-US" sz="2000" dirty="0" smtClean="0">
                <a:solidFill>
                  <a:schemeClr val="tx1"/>
                </a:solidFill>
                <a:latin typeface="Times New Roman" panose="02020603050405020304" pitchFamily="18" charset="0"/>
                <a:cs typeface="Times New Roman" panose="02020603050405020304" pitchFamily="18" charset="0"/>
              </a:rPr>
              <a:t>: T2 ( it does not have a leaving edge) . T3, T1 == serial equivalent schedule of this graph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b="1" dirty="0" smtClean="0">
                <a:solidFill>
                  <a:schemeClr val="tx1"/>
                </a:solidFill>
                <a:latin typeface="Times New Roman" panose="02020603050405020304" pitchFamily="18" charset="0"/>
                <a:cs typeface="Times New Roman" panose="02020603050405020304" pitchFamily="18" charset="0"/>
              </a:rPr>
              <a:t>T1</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T3,</a:t>
            </a:r>
            <a:r>
              <a:rPr lang="en-US" sz="2000" b="1" dirty="0">
                <a:solidFill>
                  <a:schemeClr val="tx1"/>
                </a:solidFill>
                <a:latin typeface="Times New Roman" panose="02020603050405020304" pitchFamily="18" charset="0"/>
                <a:cs typeface="Times New Roman" panose="02020603050405020304" pitchFamily="18" charset="0"/>
              </a:rPr>
              <a:t> T2</a:t>
            </a:r>
            <a:endParaRPr lang="en-US" sz="2000" b="1"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In case of 2PL (since there might be many serial equivalents) </a:t>
            </a:r>
            <a:r>
              <a:rPr lang="en-US" sz="2000" i="1" dirty="0" smtClean="0">
                <a:solidFill>
                  <a:schemeClr val="tx1"/>
                </a:solidFill>
                <a:latin typeface="Times New Roman" panose="02020603050405020304" pitchFamily="18" charset="0"/>
                <a:cs typeface="Times New Roman" panose="02020603050405020304" pitchFamily="18" charset="0"/>
              </a:rPr>
              <a:t>ONE (since there can be many)</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serial </a:t>
            </a:r>
            <a:r>
              <a:rPr lang="en-US" sz="2000" dirty="0" smtClean="0">
                <a:solidFill>
                  <a:schemeClr val="tx1"/>
                </a:solidFill>
                <a:latin typeface="Times New Roman" panose="02020603050405020304" pitchFamily="18" charset="0"/>
                <a:cs typeface="Times New Roman" panose="02020603050405020304" pitchFamily="18" charset="0"/>
              </a:rPr>
              <a:t>equivalent is going to be the order of the synchronization points</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err="1" smtClean="0">
                <a:solidFill>
                  <a:schemeClr val="tx1"/>
                </a:solidFill>
                <a:latin typeface="Times New Roman" panose="02020603050405020304" pitchFamily="18" charset="0"/>
                <a:cs typeface="Times New Roman" panose="02020603050405020304" pitchFamily="18" charset="0"/>
              </a:rPr>
              <a:t>ie</a:t>
            </a:r>
            <a:r>
              <a:rPr lang="en-US" sz="2000" dirty="0" smtClean="0">
                <a:solidFill>
                  <a:schemeClr val="tx1"/>
                </a:solidFill>
                <a:latin typeface="Times New Roman" panose="02020603050405020304" pitchFamily="18" charset="0"/>
                <a:cs typeface="Times New Roman" panose="02020603050405020304" pitchFamily="18" charset="0"/>
              </a:rPr>
              <a:t>. According to the order of synchronization points].</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873470" y="2766691"/>
            <a:ext cx="3204627" cy="2310906"/>
          </a:xfrm>
          <a:prstGeom prst="rect">
            <a:avLst/>
          </a:prstGeom>
        </p:spPr>
      </p:pic>
      <p:sp>
        <p:nvSpPr>
          <p:cNvPr id="6"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Serial equivalent from the precedent graph </a:t>
            </a:r>
          </a:p>
        </p:txBody>
      </p:sp>
    </p:spTree>
    <p:extLst>
      <p:ext uri="{BB962C8B-B14F-4D97-AF65-F5344CB8AC3E}">
        <p14:creationId xmlns:p14="http://schemas.microsoft.com/office/powerpoint/2010/main" val="1293526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Which transaction is </a:t>
            </a:r>
            <a:r>
              <a:rPr lang="en-US" b="1" i="1" dirty="0">
                <a:latin typeface="Times New Roman" panose="02020603050405020304" pitchFamily="18" charset="0"/>
                <a:cs typeface="Times New Roman" panose="02020603050405020304" pitchFamily="18" charset="0"/>
              </a:rPr>
              <a:t>two-phase protocol </a:t>
            </a:r>
            <a:r>
              <a:rPr lang="en-US" dirty="0" smtClean="0">
                <a:latin typeface="Times New Roman" panose="02020603050405020304" pitchFamily="18" charset="0"/>
                <a:cs typeface="Times New Roman" panose="02020603050405020304" pitchFamily="18" charset="0"/>
              </a:rPr>
              <a:t>and which is not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242060" y="1359383"/>
            <a:ext cx="6766560" cy="3344242"/>
          </a:xfrm>
          <a:prstGeom prst="rect">
            <a:avLst/>
          </a:prstGeom>
        </p:spPr>
      </p:pic>
    </p:spTree>
    <p:extLst>
      <p:ext uri="{BB962C8B-B14F-4D97-AF65-F5344CB8AC3E}">
        <p14:creationId xmlns:p14="http://schemas.microsoft.com/office/powerpoint/2010/main" val="13748471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Control Concurrency </a:t>
            </a: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Transactions Execute in Parallel</a:t>
            </a:r>
            <a:endParaRPr lang="en-US" dirty="0"/>
          </a:p>
        </p:txBody>
      </p:sp>
      <p:sp>
        <p:nvSpPr>
          <p:cNvPr id="3" name="Content Placeholder 2"/>
          <p:cNvSpPr>
            <a:spLocks noGrp="1"/>
          </p:cNvSpPr>
          <p:nvPr>
            <p:ph idx="1"/>
          </p:nvPr>
        </p:nvSpPr>
        <p:spPr>
          <a:xfrm>
            <a:off x="311700" y="1623530"/>
            <a:ext cx="8520600" cy="3416400"/>
          </a:xfrm>
        </p:spPr>
        <p:txBody>
          <a:bodyPr/>
          <a:lstStyle/>
          <a:p>
            <a:pPr marL="0" indent="0" algn="just">
              <a:buNone/>
            </a:pPr>
            <a:r>
              <a:rPr lang="en-US" sz="2000" b="1" u="sng" dirty="0">
                <a:solidFill>
                  <a:srgbClr val="000000"/>
                </a:solidFill>
                <a:latin typeface="Times New Roman" panose="02020603050405020304" pitchFamily="18" charset="0"/>
                <a:cs typeface="Times New Roman" panose="02020603050405020304" pitchFamily="18" charset="0"/>
              </a:rPr>
              <a:t>Types of </a:t>
            </a:r>
            <a:r>
              <a:rPr lang="en-US" sz="2000" b="1" u="sng" dirty="0" smtClean="0">
                <a:solidFill>
                  <a:srgbClr val="000000"/>
                </a:solidFill>
                <a:latin typeface="Times New Roman" panose="02020603050405020304" pitchFamily="18" charset="0"/>
                <a:cs typeface="Times New Roman" panose="02020603050405020304" pitchFamily="18" charset="0"/>
              </a:rPr>
              <a:t>Locks</a:t>
            </a:r>
          </a:p>
          <a:p>
            <a:pPr marL="0" indent="0" algn="just">
              <a:buNone/>
            </a:pPr>
            <a:endParaRPr lang="en-US" sz="2000" b="1" u="sng" dirty="0">
              <a:solidFill>
                <a:srgbClr val="000000"/>
              </a:solidFill>
              <a:latin typeface="Times New Roman" panose="02020603050405020304" pitchFamily="18" charset="0"/>
              <a:cs typeface="Times New Roman" panose="02020603050405020304" pitchFamily="18" charset="0"/>
            </a:endParaRPr>
          </a:p>
          <a:p>
            <a:pPr lvl="1" algn="just"/>
            <a:r>
              <a:rPr lang="en-US" sz="2000" i="1" dirty="0">
                <a:solidFill>
                  <a:srgbClr val="000000"/>
                </a:solidFill>
                <a:latin typeface="Times New Roman" panose="02020603050405020304" pitchFamily="18" charset="0"/>
                <a:cs typeface="Times New Roman" panose="02020603050405020304" pitchFamily="18" charset="0"/>
              </a:rPr>
              <a:t>Shared</a:t>
            </a:r>
            <a:r>
              <a:rPr lang="en-US" sz="2000" dirty="0">
                <a:solidFill>
                  <a:srgbClr val="000000"/>
                </a:solidFill>
                <a:latin typeface="Times New Roman" panose="02020603050405020304" pitchFamily="18" charset="0"/>
                <a:cs typeface="Times New Roman" panose="02020603050405020304" pitchFamily="18" charset="0"/>
              </a:rPr>
              <a:t> Lock [Transaction can only </a:t>
            </a:r>
            <a:r>
              <a:rPr lang="en-US" sz="2000" b="1" dirty="0">
                <a:solidFill>
                  <a:srgbClr val="000000"/>
                </a:solidFill>
                <a:latin typeface="Times New Roman" panose="02020603050405020304" pitchFamily="18" charset="0"/>
                <a:cs typeface="Times New Roman" panose="02020603050405020304" pitchFamily="18" charset="0"/>
              </a:rPr>
              <a:t>read</a:t>
            </a:r>
            <a:r>
              <a:rPr lang="en-US" sz="2000" dirty="0">
                <a:solidFill>
                  <a:srgbClr val="000000"/>
                </a:solidFill>
                <a:latin typeface="Times New Roman" panose="02020603050405020304" pitchFamily="18" charset="0"/>
                <a:cs typeface="Times New Roman" panose="02020603050405020304" pitchFamily="18" charset="0"/>
              </a:rPr>
              <a:t> the data item values]</a:t>
            </a:r>
          </a:p>
          <a:p>
            <a:pPr lvl="1" algn="just"/>
            <a:r>
              <a:rPr lang="en-US" sz="2000" i="1" dirty="0">
                <a:solidFill>
                  <a:srgbClr val="000000"/>
                </a:solidFill>
                <a:latin typeface="Times New Roman" panose="02020603050405020304" pitchFamily="18" charset="0"/>
                <a:cs typeface="Times New Roman" panose="02020603050405020304" pitchFamily="18" charset="0"/>
              </a:rPr>
              <a:t>Exclusive</a:t>
            </a:r>
            <a:r>
              <a:rPr lang="en-US" sz="2000" dirty="0">
                <a:solidFill>
                  <a:srgbClr val="000000"/>
                </a:solidFill>
                <a:latin typeface="Times New Roman" panose="02020603050405020304" pitchFamily="18" charset="0"/>
                <a:cs typeface="Times New Roman" panose="02020603050405020304" pitchFamily="18" charset="0"/>
              </a:rPr>
              <a:t> Lock [Used for both </a:t>
            </a:r>
            <a:r>
              <a:rPr lang="en-US" sz="2000" b="1" dirty="0">
                <a:solidFill>
                  <a:srgbClr val="000000"/>
                </a:solidFill>
                <a:latin typeface="Times New Roman" panose="02020603050405020304" pitchFamily="18" charset="0"/>
                <a:cs typeface="Times New Roman" panose="02020603050405020304" pitchFamily="18" charset="0"/>
              </a:rPr>
              <a:t>read</a:t>
            </a:r>
            <a:r>
              <a:rPr lang="en-US" sz="2000" dirty="0">
                <a:solidFill>
                  <a:srgbClr val="000000"/>
                </a:solidFill>
                <a:latin typeface="Times New Roman" panose="02020603050405020304" pitchFamily="18" charset="0"/>
                <a:cs typeface="Times New Roman" panose="02020603050405020304" pitchFamily="18" charset="0"/>
              </a:rPr>
              <a:t> and </a:t>
            </a:r>
            <a:r>
              <a:rPr lang="en-US" sz="2000" b="1" dirty="0">
                <a:solidFill>
                  <a:srgbClr val="000000"/>
                </a:solidFill>
                <a:latin typeface="Times New Roman" panose="02020603050405020304" pitchFamily="18" charset="0"/>
                <a:cs typeface="Times New Roman" panose="02020603050405020304" pitchFamily="18" charset="0"/>
              </a:rPr>
              <a:t>write</a:t>
            </a:r>
            <a:r>
              <a:rPr lang="en-US" sz="2000" dirty="0">
                <a:solidFill>
                  <a:srgbClr val="000000"/>
                </a:solidFill>
                <a:latin typeface="Times New Roman" panose="02020603050405020304" pitchFamily="18" charset="0"/>
                <a:cs typeface="Times New Roman" panose="02020603050405020304" pitchFamily="18" charset="0"/>
              </a:rPr>
              <a:t> data item values]</a:t>
            </a:r>
          </a:p>
          <a:p>
            <a:pPr lvl="1" algn="just"/>
            <a:endParaRPr lang="en-US" sz="2000" dirty="0">
              <a:solidFill>
                <a:srgbClr val="0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141255" y="3048710"/>
            <a:ext cx="2680820" cy="1881187"/>
          </a:xfrm>
          <a:prstGeom prst="rect">
            <a:avLst/>
          </a:prstGeom>
        </p:spPr>
      </p:pic>
      <p:sp>
        <p:nvSpPr>
          <p:cNvPr id="5" name="TextBox 4"/>
          <p:cNvSpPr txBox="1"/>
          <p:nvPr/>
        </p:nvSpPr>
        <p:spPr>
          <a:xfrm>
            <a:off x="3354721" y="4886041"/>
            <a:ext cx="4655128" cy="307777"/>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Exclusive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Lock [read/write lock Model]</a:t>
            </a:r>
            <a:endParaRPr lang="en-US" dirty="0"/>
          </a:p>
        </p:txBody>
      </p:sp>
    </p:spTree>
    <p:extLst>
      <p:ext uri="{BB962C8B-B14F-4D97-AF65-F5344CB8AC3E}">
        <p14:creationId xmlns:p14="http://schemas.microsoft.com/office/powerpoint/2010/main" val="1884365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Money Transfer</a:t>
            </a:r>
            <a:endParaRPr lang="en-US" dirty="0">
              <a:solidFill>
                <a:schemeClr val="accent2"/>
              </a:solidFill>
            </a:endParaRPr>
          </a:p>
        </p:txBody>
      </p:sp>
      <p:sp>
        <p:nvSpPr>
          <p:cNvPr id="3" name="Content Placeholder 2"/>
          <p:cNvSpPr>
            <a:spLocks noGrp="1"/>
          </p:cNvSpPr>
          <p:nvPr>
            <p:ph idx="1"/>
          </p:nvPr>
        </p:nvSpPr>
        <p:spPr/>
        <p:txBody>
          <a:bodyPr/>
          <a:lstStyle/>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If I </a:t>
            </a:r>
            <a:r>
              <a:rPr lang="en-US" sz="2000" dirty="0">
                <a:solidFill>
                  <a:schemeClr val="tx1"/>
                </a:solidFill>
                <a:latin typeface="Times New Roman" panose="02020603050405020304" pitchFamily="18" charset="0"/>
                <a:cs typeface="Times New Roman" panose="02020603050405020304" pitchFamily="18" charset="0"/>
              </a:rPr>
              <a:t>want to withdraw some money from the ATM machine </a:t>
            </a:r>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Does withdrawing money contain a single step? </a:t>
            </a:r>
            <a:r>
              <a:rPr lang="en-US" sz="2000" dirty="0">
                <a:solidFill>
                  <a:schemeClr val="tx1"/>
                </a:solidFill>
                <a:latin typeface="Times New Roman" panose="02020603050405020304" pitchFamily="18" charset="0"/>
                <a:cs typeface="Times New Roman" panose="02020603050405020304" pitchFamily="18" charset="0"/>
              </a:rPr>
              <a:t>Or multiple </a:t>
            </a:r>
            <a:r>
              <a:rPr lang="en-US" sz="2000" dirty="0" smtClean="0">
                <a:solidFill>
                  <a:schemeClr val="tx1"/>
                </a:solidFill>
                <a:latin typeface="Times New Roman" panose="02020603050405020304" pitchFamily="18" charset="0"/>
                <a:cs typeface="Times New Roman" panose="02020603050405020304" pitchFamily="18" charset="0"/>
              </a:rPr>
              <a:t>steps?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Executing these series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smtClean="0">
                <a:solidFill>
                  <a:schemeClr val="tx1"/>
                </a:solidFill>
                <a:latin typeface="Times New Roman" panose="02020603050405020304" pitchFamily="18" charset="0"/>
                <a:cs typeface="Times New Roman" panose="02020603050405020304" pitchFamily="18" charset="0"/>
              </a:rPr>
              <a:t>steps must meet some requirements.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A</a:t>
            </a:r>
            <a:r>
              <a:rPr lang="en-US" sz="2000" dirty="0" smtClean="0">
                <a:solidFill>
                  <a:schemeClr val="tx1"/>
                </a:solidFill>
                <a:latin typeface="Times New Roman" panose="02020603050405020304" pitchFamily="18" charset="0"/>
                <a:cs typeface="Times New Roman" panose="02020603050405020304" pitchFamily="18" charset="0"/>
              </a:rPr>
              <a:t>tomic</a:t>
            </a:r>
            <a:r>
              <a:rPr lang="en-US" sz="2000" dirty="0">
                <a:solidFill>
                  <a:schemeClr val="tx1"/>
                </a:solidFill>
                <a:latin typeface="Times New Roman" panose="02020603050405020304" pitchFamily="18" charset="0"/>
                <a:cs typeface="Times New Roman" panose="02020603050405020304" pitchFamily="18" charset="0"/>
              </a:rPr>
              <a:t>; all </a:t>
            </a:r>
            <a:r>
              <a:rPr lang="en-US" sz="2000" dirty="0" smtClean="0">
                <a:solidFill>
                  <a:schemeClr val="tx1"/>
                </a:solidFill>
                <a:latin typeface="Times New Roman" panose="02020603050405020304" pitchFamily="18" charset="0"/>
                <a:cs typeface="Times New Roman" panose="02020603050405020304" pitchFamily="18" charset="0"/>
              </a:rPr>
              <a:t>steps carried out or </a:t>
            </a:r>
            <a:r>
              <a:rPr lang="en-US" sz="2000" dirty="0">
                <a:solidFill>
                  <a:schemeClr val="tx1"/>
                </a:solidFill>
                <a:latin typeface="Times New Roman" panose="02020603050405020304" pitchFamily="18" charset="0"/>
                <a:cs typeface="Times New Roman" panose="02020603050405020304" pitchFamily="18" charset="0"/>
              </a:rPr>
              <a:t>non</a:t>
            </a:r>
            <a:r>
              <a:rPr lang="hu-HU" sz="2000" dirty="0">
                <a:solidFill>
                  <a:schemeClr val="tx1"/>
                </a:solidFill>
                <a:latin typeface="Times New Roman" panose="02020603050405020304" pitchFamily="18" charset="0"/>
                <a:cs typeface="Times New Roman" panose="02020603050405020304" pitchFamily="18" charset="0"/>
              </a:rPr>
              <a:t>e</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smtClean="0">
                <a:solidFill>
                  <a:schemeClr val="tx1"/>
                </a:solidFill>
                <a:latin typeface="Times New Roman" panose="02020603050405020304" pitchFamily="18" charset="0"/>
                <a:cs typeface="Times New Roman" panose="02020603050405020304" pitchFamily="18" charset="0"/>
              </a:rPr>
              <a:t>C</a:t>
            </a:r>
            <a:r>
              <a:rPr lang="en-US" sz="2000" dirty="0" smtClean="0">
                <a:solidFill>
                  <a:schemeClr val="tx1"/>
                </a:solidFill>
                <a:latin typeface="Times New Roman" panose="02020603050405020304" pitchFamily="18" charset="0"/>
                <a:cs typeface="Times New Roman" panose="02020603050405020304" pitchFamily="18" charset="0"/>
              </a:rPr>
              <a:t>onsistent</a:t>
            </a:r>
            <a:r>
              <a:rPr lang="en-US" sz="2000" dirty="0">
                <a:solidFill>
                  <a:schemeClr val="tx1"/>
                </a:solidFill>
                <a:latin typeface="Times New Roman" panose="02020603050405020304" pitchFamily="18" charset="0"/>
                <a:cs typeface="Times New Roman" panose="02020603050405020304" pitchFamily="18" charset="0"/>
              </a:rPr>
              <a:t>; only fully completed </a:t>
            </a:r>
            <a:r>
              <a:rPr lang="en-US" sz="2000" dirty="0" err="1">
                <a:solidFill>
                  <a:schemeClr val="tx1"/>
                </a:solidFill>
                <a:latin typeface="Times New Roman" panose="02020603050405020304" pitchFamily="18" charset="0"/>
                <a:cs typeface="Times New Roman" panose="02020603050405020304" pitchFamily="18" charset="0"/>
              </a:rPr>
              <a:t>Trs</a:t>
            </a:r>
            <a:r>
              <a:rPr lang="en-US" sz="2000" dirty="0" smtClean="0">
                <a:solidFill>
                  <a:schemeClr val="tx1"/>
                </a:solidFill>
                <a:latin typeface="Times New Roman" panose="02020603050405020304" pitchFamily="18" charset="0"/>
                <a:cs typeface="Times New Roman" panose="02020603050405020304" pitchFamily="18" charset="0"/>
              </a:rPr>
              <a:t>. will </a:t>
            </a:r>
            <a:r>
              <a:rPr lang="en-US" sz="2000" dirty="0">
                <a:solidFill>
                  <a:schemeClr val="tx1"/>
                </a:solidFill>
                <a:latin typeface="Times New Roman" panose="02020603050405020304" pitchFamily="18" charset="0"/>
                <a:cs typeface="Times New Roman" panose="02020603050405020304" pitchFamily="18" charset="0"/>
              </a:rPr>
              <a:t>affect the DB.</a:t>
            </a:r>
          </a:p>
          <a:p>
            <a:r>
              <a:rPr lang="en-US" sz="2000" b="1" dirty="0" smtClean="0">
                <a:solidFill>
                  <a:schemeClr val="tx1"/>
                </a:solidFill>
                <a:latin typeface="Times New Roman" panose="02020603050405020304" pitchFamily="18" charset="0"/>
                <a:cs typeface="Times New Roman" panose="02020603050405020304" pitchFamily="18" charset="0"/>
              </a:rPr>
              <a:t>I</a:t>
            </a:r>
            <a:r>
              <a:rPr lang="en-US" sz="2000" dirty="0" smtClean="0">
                <a:solidFill>
                  <a:schemeClr val="tx1"/>
                </a:solidFill>
                <a:latin typeface="Times New Roman" panose="02020603050405020304" pitchFamily="18" charset="0"/>
                <a:cs typeface="Times New Roman" panose="02020603050405020304" pitchFamily="18" charset="0"/>
              </a:rPr>
              <a:t>solated</a:t>
            </a:r>
            <a:r>
              <a:rPr lang="en-US" sz="2000" dirty="0">
                <a:solidFill>
                  <a:schemeClr val="tx1"/>
                </a:solidFill>
                <a:latin typeface="Times New Roman" panose="02020603050405020304" pitchFamily="18" charset="0"/>
                <a:cs typeface="Times New Roman" panose="02020603050405020304" pitchFamily="18" charset="0"/>
              </a:rPr>
              <a:t>; Transactions </a:t>
            </a:r>
            <a:r>
              <a:rPr lang="en-US" sz="2000" dirty="0" smtClean="0">
                <a:solidFill>
                  <a:schemeClr val="tx1"/>
                </a:solidFill>
                <a:latin typeface="Times New Roman" panose="02020603050405020304" pitchFamily="18" charset="0"/>
                <a:cs typeface="Times New Roman" panose="02020603050405020304" pitchFamily="18" charset="0"/>
              </a:rPr>
              <a:t>are unaware </a:t>
            </a:r>
            <a:r>
              <a:rPr lang="en-US" sz="2000" dirty="0">
                <a:solidFill>
                  <a:schemeClr val="tx1"/>
                </a:solidFill>
                <a:latin typeface="Times New Roman" panose="02020603050405020304" pitchFamily="18" charset="0"/>
                <a:cs typeface="Times New Roman" panose="02020603050405020304" pitchFamily="18" charset="0"/>
              </a:rPr>
              <a:t>of other transactions performing operations on the DB. </a:t>
            </a:r>
            <a:r>
              <a:rPr lang="en-US" sz="2000" dirty="0" smtClean="0">
                <a:solidFill>
                  <a:schemeClr val="tx1"/>
                </a:solidFill>
                <a:latin typeface="Times New Roman" panose="02020603050405020304" pitchFamily="18" charset="0"/>
                <a:cs typeface="Times New Roman" panose="02020603050405020304" pitchFamily="18" charset="0"/>
              </a:rPr>
              <a:t>The output </a:t>
            </a:r>
            <a:r>
              <a:rPr lang="en-US" sz="2000" dirty="0">
                <a:solidFill>
                  <a:schemeClr val="tx1"/>
                </a:solidFill>
                <a:latin typeface="Times New Roman" panose="02020603050405020304" pitchFamily="18" charset="0"/>
                <a:cs typeface="Times New Roman" panose="02020603050405020304" pitchFamily="18" charset="0"/>
              </a:rPr>
              <a:t>of each transaction is not affected by any other </a:t>
            </a:r>
            <a:r>
              <a:rPr lang="en-US" sz="2000" dirty="0" err="1">
                <a:solidFill>
                  <a:schemeClr val="tx1"/>
                </a:solidFill>
                <a:latin typeface="Times New Roman" panose="02020603050405020304" pitchFamily="18" charset="0"/>
                <a:cs typeface="Times New Roman" panose="02020603050405020304" pitchFamily="18" charset="0"/>
              </a:rPr>
              <a:t>Trs</a:t>
            </a:r>
            <a:r>
              <a:rPr lang="en-US" sz="2000" dirty="0">
                <a:solidFill>
                  <a:schemeClr val="tx1"/>
                </a:solidFill>
                <a:latin typeface="Times New Roman" panose="02020603050405020304" pitchFamily="18" charset="0"/>
                <a:cs typeface="Times New Roman" panose="02020603050405020304" pitchFamily="18" charset="0"/>
              </a:rPr>
              <a:t>.</a:t>
            </a:r>
          </a:p>
          <a:p>
            <a:r>
              <a:rPr lang="en-US" sz="2000" b="1" dirty="0" smtClean="0">
                <a:solidFill>
                  <a:schemeClr val="tx1"/>
                </a:solidFill>
                <a:latin typeface="Times New Roman" panose="02020603050405020304" pitchFamily="18" charset="0"/>
                <a:cs typeface="Times New Roman" panose="02020603050405020304" pitchFamily="18" charset="0"/>
              </a:rPr>
              <a:t>D</a:t>
            </a:r>
            <a:r>
              <a:rPr lang="en-US" sz="2000" dirty="0" smtClean="0">
                <a:solidFill>
                  <a:schemeClr val="tx1"/>
                </a:solidFill>
                <a:latin typeface="Times New Roman" panose="02020603050405020304" pitchFamily="18" charset="0"/>
                <a:cs typeface="Times New Roman" panose="02020603050405020304" pitchFamily="18" charset="0"/>
              </a:rPr>
              <a:t>urable</a:t>
            </a:r>
            <a:r>
              <a:rPr lang="en-US" sz="2000" dirty="0">
                <a:solidFill>
                  <a:schemeClr val="tx1"/>
                </a:solidFill>
                <a:latin typeface="Times New Roman" panose="02020603050405020304" pitchFamily="18" charset="0"/>
                <a:cs typeface="Times New Roman" panose="02020603050405020304" pitchFamily="18" charset="0"/>
              </a:rPr>
              <a:t>; the </a:t>
            </a:r>
            <a:r>
              <a:rPr lang="en-US" sz="2000" dirty="0" smtClean="0">
                <a:solidFill>
                  <a:schemeClr val="tx1"/>
                </a:solidFill>
                <a:latin typeface="Times New Roman" panose="02020603050405020304" pitchFamily="18" charset="0"/>
                <a:cs typeface="Times New Roman" panose="02020603050405020304" pitchFamily="18" charset="0"/>
              </a:rPr>
              <a:t>effects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err="1">
                <a:solidFill>
                  <a:schemeClr val="tx1"/>
                </a:solidFill>
                <a:latin typeface="Times New Roman" panose="02020603050405020304" pitchFamily="18" charset="0"/>
                <a:cs typeface="Times New Roman" panose="02020603050405020304" pitchFamily="18" charset="0"/>
              </a:rPr>
              <a:t>Trs</a:t>
            </a:r>
            <a:r>
              <a:rPr lang="en-US" sz="2000" dirty="0">
                <a:solidFill>
                  <a:schemeClr val="tx1"/>
                </a:solidFill>
                <a:latin typeface="Times New Roman" panose="02020603050405020304" pitchFamily="18" charset="0"/>
                <a:cs typeface="Times New Roman" panose="02020603050405020304" pitchFamily="18" charset="0"/>
              </a:rPr>
              <a:t> are preserved in the </a:t>
            </a:r>
            <a:r>
              <a:rPr lang="en-US" sz="2000" dirty="0" smtClean="0">
                <a:solidFill>
                  <a:schemeClr val="tx1"/>
                </a:solidFill>
                <a:latin typeface="Times New Roman" panose="02020603050405020304" pitchFamily="18" charset="0"/>
                <a:cs typeface="Times New Roman" panose="02020603050405020304" pitchFamily="18" charset="0"/>
              </a:rPr>
              <a:t>DB.</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946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E0B0-7206-151F-F18D-54CB3FFC10C6}"/>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Lock Based Protocol- Lock Manager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BAC0DB-7AEF-4D23-F74B-D5876624F4B2}"/>
              </a:ext>
            </a:extLst>
          </p:cNvPr>
          <p:cNvSpPr>
            <a:spLocks noGrp="1"/>
          </p:cNvSpPr>
          <p:nvPr>
            <p:ph idx="1"/>
          </p:nvPr>
        </p:nvSpPr>
        <p:spPr/>
        <p:txBody>
          <a:bodyPr>
            <a:normAutofit lnSpcReduction="10000"/>
          </a:bodyPr>
          <a:lstStyle/>
          <a:p>
            <a:pPr marL="139700" indent="0" algn="just">
              <a:buNone/>
            </a:pPr>
            <a:r>
              <a:rPr lang="en-US" sz="2000" b="1" dirty="0">
                <a:solidFill>
                  <a:srgbClr val="333333"/>
                </a:solidFill>
                <a:latin typeface="Times New Roman" panose="02020603050405020304" pitchFamily="18" charset="0"/>
                <a:cs typeface="Times New Roman" panose="02020603050405020304" pitchFamily="18" charset="0"/>
              </a:rPr>
              <a:t>1. Shared lock:</a:t>
            </a:r>
            <a:endParaRPr lang="en-US" sz="2000" dirty="0">
              <a:solidFill>
                <a:srgbClr val="333333"/>
              </a:solidFill>
              <a:latin typeface="Times New Roman" panose="02020603050405020304" pitchFamily="18" charset="0"/>
              <a:cs typeface="Times New Roman" panose="02020603050405020304" pitchFamily="18" charset="0"/>
            </a:endParaRPr>
          </a:p>
          <a:p>
            <a:pPr lvl="1" algn="just"/>
            <a:r>
              <a:rPr lang="en-US" sz="2000" dirty="0">
                <a:solidFill>
                  <a:srgbClr val="000000"/>
                </a:solidFill>
                <a:latin typeface="Times New Roman" panose="02020603050405020304" pitchFamily="18" charset="0"/>
                <a:cs typeface="Times New Roman" panose="02020603050405020304" pitchFamily="18" charset="0"/>
              </a:rPr>
              <a:t>It is also known as a </a:t>
            </a:r>
            <a:r>
              <a:rPr lang="en-US" sz="2000" i="1" dirty="0">
                <a:solidFill>
                  <a:srgbClr val="000000"/>
                </a:solidFill>
                <a:latin typeface="Times New Roman" panose="02020603050405020304" pitchFamily="18" charset="0"/>
                <a:cs typeface="Times New Roman" panose="02020603050405020304" pitchFamily="18" charset="0"/>
              </a:rPr>
              <a:t>Read-only lock</a:t>
            </a:r>
            <a:r>
              <a:rPr lang="en-US" sz="2000" dirty="0">
                <a:solidFill>
                  <a:srgbClr val="000000"/>
                </a:solidFill>
                <a:latin typeface="Times New Roman" panose="02020603050405020304" pitchFamily="18" charset="0"/>
                <a:cs typeface="Times New Roman" panose="02020603050405020304" pitchFamily="18" charset="0"/>
              </a:rPr>
              <a:t>. The data item can only be read by the transaction.</a:t>
            </a:r>
          </a:p>
          <a:p>
            <a:pPr lvl="1" algn="just"/>
            <a:r>
              <a:rPr lang="en-US" sz="2000" dirty="0">
                <a:solidFill>
                  <a:srgbClr val="000000"/>
                </a:solidFill>
                <a:latin typeface="Times New Roman" panose="02020603050405020304" pitchFamily="18" charset="0"/>
                <a:cs typeface="Times New Roman" panose="02020603050405020304" pitchFamily="18" charset="0"/>
              </a:rPr>
              <a:t>It can be shared between the transactions because when the transaction holds a lock, then it can't update the data on that data item.</a:t>
            </a:r>
          </a:p>
          <a:p>
            <a:pPr lvl="1" algn="just"/>
            <a:endParaRPr lang="en-US" sz="2000" dirty="0">
              <a:solidFill>
                <a:srgbClr val="000000"/>
              </a:solidFill>
              <a:latin typeface="Times New Roman" panose="02020603050405020304" pitchFamily="18" charset="0"/>
              <a:cs typeface="Times New Roman" panose="02020603050405020304" pitchFamily="18" charset="0"/>
            </a:endParaRPr>
          </a:p>
          <a:p>
            <a:pPr marL="139700" indent="0" algn="just">
              <a:buNone/>
            </a:pPr>
            <a:r>
              <a:rPr lang="en-US" sz="2000" b="1" dirty="0">
                <a:solidFill>
                  <a:srgbClr val="333333"/>
                </a:solidFill>
                <a:latin typeface="Times New Roman" panose="02020603050405020304" pitchFamily="18" charset="0"/>
                <a:cs typeface="Times New Roman" panose="02020603050405020304" pitchFamily="18" charset="0"/>
              </a:rPr>
              <a:t>2. Exclusive lock:</a:t>
            </a:r>
            <a:endParaRPr lang="en-US" sz="2000" dirty="0">
              <a:solidFill>
                <a:srgbClr val="333333"/>
              </a:solidFill>
              <a:latin typeface="Times New Roman" panose="02020603050405020304" pitchFamily="18" charset="0"/>
              <a:cs typeface="Times New Roman" panose="02020603050405020304" pitchFamily="18" charset="0"/>
            </a:endParaRPr>
          </a:p>
          <a:p>
            <a:pPr lvl="1" algn="just"/>
            <a:r>
              <a:rPr lang="en-US" sz="2000" dirty="0">
                <a:solidFill>
                  <a:srgbClr val="000000"/>
                </a:solidFill>
                <a:latin typeface="Times New Roman" panose="02020603050405020304" pitchFamily="18" charset="0"/>
                <a:cs typeface="Times New Roman" panose="02020603050405020304" pitchFamily="18" charset="0"/>
              </a:rPr>
              <a:t>The data item can be both </a:t>
            </a:r>
            <a:r>
              <a:rPr lang="en-US" sz="2000" i="1" dirty="0">
                <a:solidFill>
                  <a:srgbClr val="000000"/>
                </a:solidFill>
                <a:latin typeface="Times New Roman" panose="02020603050405020304" pitchFamily="18" charset="0"/>
                <a:cs typeface="Times New Roman" panose="02020603050405020304" pitchFamily="18" charset="0"/>
              </a:rPr>
              <a:t>read and written </a:t>
            </a:r>
            <a:r>
              <a:rPr lang="en-US" sz="2000" dirty="0">
                <a:solidFill>
                  <a:srgbClr val="000000"/>
                </a:solidFill>
                <a:latin typeface="Times New Roman" panose="02020603050405020304" pitchFamily="18" charset="0"/>
                <a:cs typeface="Times New Roman" panose="02020603050405020304" pitchFamily="18" charset="0"/>
              </a:rPr>
              <a:t>by the transaction.</a:t>
            </a:r>
          </a:p>
          <a:p>
            <a:pPr lvl="1" algn="just"/>
            <a:r>
              <a:rPr lang="en-US" sz="2000" dirty="0">
                <a:solidFill>
                  <a:srgbClr val="000000"/>
                </a:solidFill>
                <a:latin typeface="Times New Roman" panose="02020603050405020304" pitchFamily="18" charset="0"/>
                <a:cs typeface="Times New Roman" panose="02020603050405020304" pitchFamily="18" charset="0"/>
              </a:rPr>
              <a:t>Multiple transactions do </a:t>
            </a:r>
            <a:r>
              <a:rPr lang="en-US" sz="2000" i="1" dirty="0">
                <a:solidFill>
                  <a:srgbClr val="000000"/>
                </a:solidFill>
                <a:latin typeface="Times New Roman" panose="02020603050405020304" pitchFamily="18" charset="0"/>
                <a:cs typeface="Times New Roman" panose="02020603050405020304" pitchFamily="18" charset="0"/>
              </a:rPr>
              <a:t>not</a:t>
            </a:r>
            <a:r>
              <a:rPr lang="en-US" sz="2000" dirty="0">
                <a:solidFill>
                  <a:srgbClr val="000000"/>
                </a:solidFill>
                <a:latin typeface="Times New Roman" panose="02020603050405020304" pitchFamily="18" charset="0"/>
                <a:cs typeface="Times New Roman" panose="02020603050405020304" pitchFamily="18" charset="0"/>
              </a:rPr>
              <a:t> modify the same data simultaneously.</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How can we apply this concept to flight tickets booking process?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861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1364-B436-D298-1B7E-0C6028781A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How </a:t>
            </a:r>
            <a:r>
              <a:rPr lang="en-US" dirty="0" smtClean="0">
                <a:latin typeface="Times New Roman" panose="02020603050405020304" pitchFamily="18" charset="0"/>
                <a:cs typeface="Times New Roman" panose="02020603050405020304" pitchFamily="18" charset="0"/>
              </a:rPr>
              <a:t>Does items </a:t>
            </a:r>
            <a:r>
              <a:rPr lang="en-US" dirty="0">
                <a:latin typeface="Times New Roman" panose="02020603050405020304" pitchFamily="18" charset="0"/>
                <a:cs typeface="Times New Roman" panose="02020603050405020304" pitchFamily="18" charset="0"/>
              </a:rPr>
              <a:t>Granularity Affect </a:t>
            </a:r>
            <a:r>
              <a:rPr lang="en-US" dirty="0" smtClean="0">
                <a:latin typeface="Times New Roman" panose="02020603050405020304" pitchFamily="18" charset="0"/>
                <a:cs typeface="Times New Roman" panose="02020603050405020304" pitchFamily="18" charset="0"/>
              </a:rPr>
              <a:t>Performance with Locks?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37FCB6-F794-8D81-AD53-AAC3A7A86E32}"/>
              </a:ext>
            </a:extLst>
          </p:cNvPr>
          <p:cNvSpPr>
            <a:spLocks noGrp="1"/>
          </p:cNvSpPr>
          <p:nvPr>
            <p:ph idx="1"/>
          </p:nvPr>
        </p:nvSpPr>
        <p:spPr>
          <a:xfrm>
            <a:off x="212846" y="1844453"/>
            <a:ext cx="8520600" cy="341640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Choosing </a:t>
            </a:r>
            <a:r>
              <a:rPr lang="en-US" sz="2000" i="1" dirty="0">
                <a:solidFill>
                  <a:schemeClr val="tx1"/>
                </a:solidFill>
                <a:latin typeface="Times New Roman" panose="02020603050405020304" pitchFamily="18" charset="0"/>
                <a:cs typeface="Times New Roman" panose="02020603050405020304" pitchFamily="18" charset="0"/>
              </a:rPr>
              <a:t>large</a:t>
            </a:r>
            <a:r>
              <a:rPr lang="en-US" sz="2000" dirty="0">
                <a:solidFill>
                  <a:schemeClr val="tx1"/>
                </a:solidFill>
                <a:latin typeface="Times New Roman" panose="02020603050405020304" pitchFamily="18" charset="0"/>
                <a:cs typeface="Times New Roman" panose="02020603050405020304" pitchFamily="18" charset="0"/>
              </a:rPr>
              <a:t> granularity cuts down on the system </a:t>
            </a:r>
            <a:r>
              <a:rPr lang="en-US" sz="2000" i="1" dirty="0">
                <a:solidFill>
                  <a:schemeClr val="tx1"/>
                </a:solidFill>
                <a:latin typeface="Times New Roman" panose="02020603050405020304" pitchFamily="18" charset="0"/>
                <a:cs typeface="Times New Roman" panose="02020603050405020304" pitchFamily="18" charset="0"/>
              </a:rPr>
              <a:t>overhead</a:t>
            </a:r>
            <a:r>
              <a:rPr lang="en-US" sz="2000" dirty="0">
                <a:solidFill>
                  <a:schemeClr val="tx1"/>
                </a:solidFill>
                <a:latin typeface="Times New Roman" panose="02020603050405020304" pitchFamily="18" charset="0"/>
                <a:cs typeface="Times New Roman" panose="02020603050405020304" pitchFamily="18" charset="0"/>
              </a:rPr>
              <a:t> needed to maintain locks, since we need less space to store the locks, and we save time because fewer actions regarding locks need to be taken.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i="1" dirty="0">
                <a:solidFill>
                  <a:schemeClr val="tx1"/>
                </a:solidFill>
                <a:latin typeface="Times New Roman" panose="02020603050405020304" pitchFamily="18" charset="0"/>
                <a:cs typeface="Times New Roman" panose="02020603050405020304" pitchFamily="18" charset="0"/>
              </a:rPr>
              <a:t>Small</a:t>
            </a:r>
            <a:r>
              <a:rPr lang="en-US" sz="2000" dirty="0">
                <a:solidFill>
                  <a:schemeClr val="tx1"/>
                </a:solidFill>
                <a:latin typeface="Times New Roman" panose="02020603050405020304" pitchFamily="18" charset="0"/>
                <a:cs typeface="Times New Roman" panose="02020603050405020304" pitchFamily="18" charset="0"/>
              </a:rPr>
              <a:t> granularity allows many transactions to operate in </a:t>
            </a:r>
            <a:r>
              <a:rPr lang="en-US" sz="2000" i="1" dirty="0">
                <a:solidFill>
                  <a:schemeClr val="tx1"/>
                </a:solidFill>
                <a:latin typeface="Times New Roman" panose="02020603050405020304" pitchFamily="18" charset="0"/>
                <a:cs typeface="Times New Roman" panose="02020603050405020304" pitchFamily="18" charset="0"/>
              </a:rPr>
              <a:t>parallel</a:t>
            </a:r>
            <a:r>
              <a:rPr lang="en-US" sz="2000" dirty="0">
                <a:solidFill>
                  <a:schemeClr val="tx1"/>
                </a:solidFill>
                <a:latin typeface="Times New Roman" panose="02020603050405020304" pitchFamily="18" charset="0"/>
                <a:cs typeface="Times New Roman" panose="02020603050405020304" pitchFamily="18" charset="0"/>
              </a:rPr>
              <a:t>, since transactions are then less likely to want locks on the same items.</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117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Brain Teaser</a:t>
            </a:r>
          </a:p>
        </p:txBody>
      </p:sp>
      <p:sp>
        <p:nvSpPr>
          <p:cNvPr id="3" name="Content Placeholder 2"/>
          <p:cNvSpPr>
            <a:spLocks noGrp="1"/>
          </p:cNvSpPr>
          <p:nvPr>
            <p:ph idx="1"/>
          </p:nvPr>
        </p:nvSpPr>
        <p:spPr/>
        <p:txBody>
          <a:bodyPr/>
          <a:lstStyle/>
          <a:p>
            <a:pPr marL="139700" indent="0">
              <a:buNone/>
            </a:pPr>
            <a:r>
              <a:rPr lang="en-US" sz="2000" dirty="0">
                <a:solidFill>
                  <a:schemeClr val="tx1"/>
                </a:solidFill>
                <a:latin typeface="Times New Roman" panose="02020603050405020304" pitchFamily="18" charset="0"/>
                <a:cs typeface="Times New Roman" panose="02020603050405020304" pitchFamily="18" charset="0"/>
              </a:rPr>
              <a:t>UPDATE Customers</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SET </a:t>
            </a:r>
            <a:r>
              <a:rPr lang="en-US" sz="2000" dirty="0" err="1">
                <a:solidFill>
                  <a:schemeClr val="tx1"/>
                </a:solidFill>
                <a:latin typeface="Times New Roman" panose="02020603050405020304" pitchFamily="18" charset="0"/>
                <a:cs typeface="Times New Roman" panose="02020603050405020304" pitchFamily="18" charset="0"/>
              </a:rPr>
              <a:t>ContactName</a:t>
            </a:r>
            <a:r>
              <a:rPr lang="en-US" sz="2000" dirty="0">
                <a:solidFill>
                  <a:schemeClr val="tx1"/>
                </a:solidFill>
                <a:latin typeface="Times New Roman" panose="02020603050405020304" pitchFamily="18" charset="0"/>
                <a:cs typeface="Times New Roman" panose="02020603050405020304" pitchFamily="18" charset="0"/>
              </a:rPr>
              <a:t> = 'Alfred Schmidt', City= 'Frankfurt'</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WHERE </a:t>
            </a:r>
            <a:r>
              <a:rPr lang="en-US" sz="2000" dirty="0" err="1">
                <a:solidFill>
                  <a:schemeClr val="tx1"/>
                </a:solidFill>
                <a:latin typeface="Times New Roman" panose="02020603050405020304" pitchFamily="18" charset="0"/>
                <a:cs typeface="Times New Roman" panose="02020603050405020304" pitchFamily="18" charset="0"/>
              </a:rPr>
              <a:t>CustomerID</a:t>
            </a:r>
            <a:r>
              <a:rPr lang="en-US" sz="2000" dirty="0">
                <a:solidFill>
                  <a:schemeClr val="tx1"/>
                </a:solidFill>
                <a:latin typeface="Times New Roman" panose="02020603050405020304" pitchFamily="18" charset="0"/>
                <a:cs typeface="Times New Roman" panose="02020603050405020304" pitchFamily="18" charset="0"/>
              </a:rPr>
              <a:t> = 1;</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a:t>
            </a:r>
          </a:p>
          <a:p>
            <a:pPr marL="139700" indent="0">
              <a:buNone/>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Orders.OrderID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Customers.CustomerName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Orders.OrderDate</a:t>
            </a:r>
            <a:endParaRPr lang="en-US" sz="2000" dirty="0">
              <a:latin typeface="Times New Roman" panose="02020603050405020304" pitchFamily="18" charset="0"/>
              <a:cs typeface="Times New Roman" panose="02020603050405020304" pitchFamily="18" charset="0"/>
            </a:endParaRPr>
          </a:p>
          <a:p>
            <a:pPr marL="139700" indent="0">
              <a:buNone/>
            </a:pPr>
            <a:r>
              <a:rPr lang="en-US" sz="2000" dirty="0">
                <a:latin typeface="Times New Roman" panose="02020603050405020304" pitchFamily="18" charset="0"/>
                <a:cs typeface="Times New Roman" panose="02020603050405020304" pitchFamily="18" charset="0"/>
              </a:rPr>
              <a:t>FROM Orders INNER JOIN Customers ON </a:t>
            </a:r>
            <a:r>
              <a:rPr lang="en-US" sz="2000" dirty="0" err="1">
                <a:latin typeface="Times New Roman" panose="02020603050405020304" pitchFamily="18" charset="0"/>
                <a:cs typeface="Times New Roman" panose="02020603050405020304" pitchFamily="18" charset="0"/>
              </a:rPr>
              <a:t>Orders.CustomerID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Customers.CustomerID</a:t>
            </a:r>
            <a:r>
              <a:rPr lang="en-US" sz="2000" dirty="0">
                <a:latin typeface="Times New Roman" panose="02020603050405020304" pitchFamily="18" charset="0"/>
                <a:cs typeface="Times New Roman" panose="02020603050405020304" pitchFamily="18" charset="0"/>
              </a:rPr>
              <a:t>;</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How would you choose the </a:t>
            </a:r>
            <a:r>
              <a:rPr lang="en-US" sz="2000" b="1" dirty="0">
                <a:solidFill>
                  <a:schemeClr val="tx1"/>
                </a:solidFill>
                <a:latin typeface="Times New Roman" panose="02020603050405020304" pitchFamily="18" charset="0"/>
                <a:cs typeface="Times New Roman" panose="02020603050405020304" pitchFamily="18" charset="0"/>
              </a:rPr>
              <a:t>items</a:t>
            </a:r>
            <a:r>
              <a:rPr lang="en-US" sz="2000" dirty="0">
                <a:solidFill>
                  <a:schemeClr val="tx1"/>
                </a:solidFill>
                <a:latin typeface="Times New Roman" panose="02020603050405020304" pitchFamily="18" charset="0"/>
                <a:cs typeface="Times New Roman" panose="02020603050405020304" pitchFamily="18" charset="0"/>
              </a:rPr>
              <a:t> in those two cases and why</a:t>
            </a:r>
            <a:r>
              <a:rPr lang="en-US" sz="2000" dirty="0" smtClean="0">
                <a:solidFill>
                  <a:schemeClr val="tx1"/>
                </a:solidFill>
                <a:latin typeface="Times New Roman" panose="02020603050405020304" pitchFamily="18" charset="0"/>
                <a:cs typeface="Times New Roman" panose="02020603050405020304" pitchFamily="18" charset="0"/>
              </a:rPr>
              <a:t>?</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Hint: Consider best performance </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7432456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Granularity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000" b="1" i="1" dirty="0">
                <a:solidFill>
                  <a:schemeClr val="tx1"/>
                </a:solidFill>
                <a:latin typeface="Times New Roman" panose="02020603050405020304" pitchFamily="18" charset="0"/>
                <a:cs typeface="Times New Roman" panose="02020603050405020304" pitchFamily="18" charset="0"/>
              </a:rPr>
              <a:t>Rule of thump</a:t>
            </a:r>
            <a:r>
              <a:rPr lang="en-US" sz="2000" dirty="0">
                <a:solidFill>
                  <a:schemeClr val="tx1"/>
                </a:solidFill>
                <a:latin typeface="Times New Roman" panose="02020603050405020304" pitchFamily="18" charset="0"/>
                <a:cs typeface="Times New Roman" panose="02020603050405020304" pitchFamily="18" charset="0"/>
              </a:rPr>
              <a:t>: proper choice for the size of an item is such that </a:t>
            </a:r>
            <a:r>
              <a:rPr lang="en-US" sz="2000" u="sng" dirty="0">
                <a:solidFill>
                  <a:schemeClr val="tx1"/>
                </a:solidFill>
                <a:latin typeface="Times New Roman" panose="02020603050405020304" pitchFamily="18" charset="0"/>
                <a:cs typeface="Times New Roman" panose="02020603050405020304" pitchFamily="18" charset="0"/>
              </a:rPr>
              <a:t>the average transaction accesses few items.</a:t>
            </a:r>
          </a:p>
          <a:p>
            <a:r>
              <a:rPr lang="en-US" sz="2000" i="1" dirty="0">
                <a:solidFill>
                  <a:schemeClr val="tx1"/>
                </a:solidFill>
                <a:latin typeface="Times New Roman" panose="02020603050405020304" pitchFamily="18" charset="0"/>
                <a:cs typeface="Times New Roman" panose="02020603050405020304" pitchFamily="18" charset="0"/>
              </a:rPr>
              <a:t>Assumption for simplicity</a:t>
            </a:r>
            <a:r>
              <a:rPr lang="en-US" sz="2000" dirty="0">
                <a:solidFill>
                  <a:schemeClr val="tx1"/>
                </a:solidFill>
                <a:latin typeface="Times New Roman" panose="02020603050405020304" pitchFamily="18" charset="0"/>
                <a:cs typeface="Times New Roman" panose="02020603050405020304" pitchFamily="18" charset="0"/>
              </a:rPr>
              <a:t>: we shall assume that when part of an item is modified, the whole item is modified </a:t>
            </a:r>
          </a:p>
          <a:p>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a:solidFill>
                  <a:schemeClr val="tx1"/>
                </a:solidFill>
                <a:latin typeface="Times New Roman" panose="02020603050405020304" pitchFamily="18" charset="0"/>
                <a:cs typeface="Times New Roman" panose="02020603050405020304" pitchFamily="18" charset="0"/>
              </a:rPr>
              <a:t>Discuss</a:t>
            </a:r>
            <a:r>
              <a:rPr lang="en-US" sz="2000" dirty="0">
                <a:solidFill>
                  <a:schemeClr val="tx1"/>
                </a:solidFill>
                <a:latin typeface="Times New Roman" panose="02020603050405020304" pitchFamily="18" charset="0"/>
                <a:cs typeface="Times New Roman" panose="02020603050405020304" pitchFamily="18" charset="0"/>
              </a:rPr>
              <a:t>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if the typical transaction (in relational system) reads or modifies one tuple, which it finds via an index, what would be the proper item?</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If the typical transaction takes join of two or more relations, and thereby requires access to all the tuples of these relations, which item would you choose?</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076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8077200" cy="994172"/>
          </a:xfrm>
        </p:spPr>
        <p:txBody>
          <a:bodyPr>
            <a:noAutofit/>
          </a:bodyPr>
          <a:lstStyle/>
          <a:p>
            <a:r>
              <a:rPr lang="en-US" dirty="0" smtClean="0">
                <a:latin typeface="Times New Roman" panose="02020603050405020304" pitchFamily="18" charset="0"/>
                <a:cs typeface="Times New Roman" panose="02020603050405020304" pitchFamily="18" charset="0"/>
              </a:rPr>
              <a:t>Conclusion: To </a:t>
            </a:r>
            <a:r>
              <a:rPr lang="en-US" dirty="0">
                <a:latin typeface="Times New Roman" panose="02020603050405020304" pitchFamily="18" charset="0"/>
                <a:cs typeface="Times New Roman" panose="02020603050405020304" pitchFamily="18" charset="0"/>
              </a:rPr>
              <a:t>Achieve More Concurrency While Guaranteeing Correctness. What must be done?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00" y="1731817"/>
            <a:ext cx="8520600" cy="2837057"/>
          </a:xfrm>
        </p:spPr>
        <p:txBody>
          <a:bodyPr>
            <a:normAutofit/>
          </a:bodyPr>
          <a:lstStyle/>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every </a:t>
            </a:r>
            <a:r>
              <a:rPr lang="en-US" sz="2000" dirty="0">
                <a:solidFill>
                  <a:schemeClr val="tx1"/>
                </a:solidFill>
                <a:latin typeface="Times New Roman" panose="02020603050405020304" pitchFamily="18" charset="0"/>
                <a:cs typeface="Times New Roman" panose="02020603050405020304" pitchFamily="18" charset="0"/>
              </a:rPr>
              <a:t>schedule of every collection of transactions is allowed if its effect happens to be equivalent to some serial schedule and forbidden otherwise.</a:t>
            </a:r>
          </a:p>
        </p:txBody>
      </p:sp>
    </p:spTree>
    <p:extLst>
      <p:ext uri="{BB962C8B-B14F-4D97-AF65-F5344CB8AC3E}">
        <p14:creationId xmlns:p14="http://schemas.microsoft.com/office/powerpoint/2010/main" val="1601640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Is Abort Desirable or Not ? Why! </a:t>
            </a:r>
          </a:p>
        </p:txBody>
      </p:sp>
      <p:sp>
        <p:nvSpPr>
          <p:cNvPr id="3" name="Content Placeholder 2"/>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Forcing many transactions to wait for long periods may cause too many </a:t>
            </a:r>
            <a:r>
              <a:rPr lang="en-US" sz="2000" dirty="0" smtClean="0">
                <a:solidFill>
                  <a:schemeClr val="tx1"/>
                </a:solidFill>
                <a:latin typeface="Times New Roman" panose="02020603050405020304" pitchFamily="18" charset="0"/>
                <a:cs typeface="Times New Roman" panose="02020603050405020304" pitchFamily="18" charset="0"/>
              </a:rPr>
              <a:t>locks (waiting </a:t>
            </a:r>
            <a:r>
              <a:rPr lang="en-US" sz="2000" dirty="0">
                <a:solidFill>
                  <a:schemeClr val="tx1"/>
                </a:solidFill>
                <a:latin typeface="Times New Roman" panose="02020603050405020304" pitchFamily="18" charset="0"/>
                <a:cs typeface="Times New Roman" panose="02020603050405020304" pitchFamily="18" charset="0"/>
              </a:rPr>
              <a:t>transactions might already have some locks).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deadlock </a:t>
            </a:r>
            <a:r>
              <a:rPr lang="en-US" sz="2000" dirty="0">
                <a:solidFill>
                  <a:schemeClr val="tx1"/>
                </a:solidFill>
                <a:latin typeface="Times New Roman" panose="02020603050405020304" pitchFamily="18" charset="0"/>
                <a:cs typeface="Times New Roman" panose="02020603050405020304" pitchFamily="18" charset="0"/>
              </a:rPr>
              <a:t>causes many transactions to delay so long that the effect becomes noticeable for end users. ( Ex: the user standing at an ATM machine).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when deadlocks are inventible, </a:t>
            </a:r>
            <a:r>
              <a:rPr lang="en-US" sz="2000" dirty="0">
                <a:solidFill>
                  <a:schemeClr val="tx1"/>
                </a:solidFill>
                <a:latin typeface="Times New Roman" panose="02020603050405020304" pitchFamily="18" charset="0"/>
                <a:cs typeface="Times New Roman" panose="02020603050405020304" pitchFamily="18" charset="0"/>
              </a:rPr>
              <a:t>the  scheduler </a:t>
            </a:r>
            <a:r>
              <a:rPr lang="en-US" sz="2000" dirty="0" smtClean="0">
                <a:solidFill>
                  <a:schemeClr val="tx1"/>
                </a:solidFill>
                <a:latin typeface="Times New Roman" panose="02020603050405020304" pitchFamily="18" charset="0"/>
                <a:cs typeface="Times New Roman" panose="02020603050405020304" pitchFamily="18" charset="0"/>
              </a:rPr>
              <a:t>has</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a:solidFill>
                  <a:schemeClr val="tx1"/>
                </a:solidFill>
                <a:latin typeface="Times New Roman" panose="02020603050405020304" pitchFamily="18" charset="0"/>
                <a:cs typeface="Times New Roman" panose="02020603050405020304" pitchFamily="18" charset="0"/>
              </a:rPr>
              <a:t>no choice </a:t>
            </a:r>
            <a:r>
              <a:rPr lang="en-US" sz="2000" dirty="0">
                <a:solidFill>
                  <a:schemeClr val="tx1"/>
                </a:solidFill>
                <a:latin typeface="Times New Roman" panose="02020603050405020304" pitchFamily="18" charset="0"/>
                <a:cs typeface="Times New Roman" panose="02020603050405020304" pitchFamily="18" charset="0"/>
              </a:rPr>
              <a:t>but to </a:t>
            </a:r>
            <a:r>
              <a:rPr lang="en-US" sz="2000" b="1" dirty="0">
                <a:solidFill>
                  <a:schemeClr val="tx1"/>
                </a:solidFill>
                <a:latin typeface="Times New Roman" panose="02020603050405020304" pitchFamily="18" charset="0"/>
                <a:cs typeface="Times New Roman" panose="02020603050405020304" pitchFamily="18" charset="0"/>
              </a:rPr>
              <a:t>abort</a:t>
            </a:r>
            <a:r>
              <a:rPr lang="en-US" sz="2000" dirty="0">
                <a:solidFill>
                  <a:schemeClr val="tx1"/>
                </a:solidFill>
                <a:latin typeface="Times New Roman" panose="02020603050405020304" pitchFamily="18" charset="0"/>
                <a:cs typeface="Times New Roman" panose="02020603050405020304" pitchFamily="18" charset="0"/>
              </a:rPr>
              <a:t> at least one of the transactions involved in the deadlock.</a:t>
            </a:r>
          </a:p>
        </p:txBody>
      </p:sp>
    </p:spTree>
    <p:extLst>
      <p:ext uri="{BB962C8B-B14F-4D97-AF65-F5344CB8AC3E}">
        <p14:creationId xmlns:p14="http://schemas.microsoft.com/office/powerpoint/2010/main" val="4211086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BF464-4521-6370-C9BF-CA3B44BE0363}"/>
              </a:ext>
            </a:extLst>
          </p:cNvPr>
          <p:cNvSpPr>
            <a:spLocks noGrp="1"/>
          </p:cNvSpPr>
          <p:nvPr>
            <p:ph idx="1"/>
          </p:nvPr>
        </p:nvSpPr>
        <p:spPr>
          <a:xfrm>
            <a:off x="311700" y="910021"/>
            <a:ext cx="8520600" cy="3416400"/>
          </a:xfrm>
        </p:spPr>
        <p:txBody>
          <a:bodyPr>
            <a:no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 1. Failed state</a:t>
            </a:r>
          </a:p>
          <a:p>
            <a:pPr algn="just"/>
            <a:r>
              <a:rPr lang="en-US" sz="2000" dirty="0">
                <a:solidFill>
                  <a:schemeClr val="tx1"/>
                </a:solidFill>
                <a:latin typeface="Times New Roman" panose="02020603050405020304" pitchFamily="18" charset="0"/>
                <a:cs typeface="Times New Roman" panose="02020603050405020304" pitchFamily="18" charset="0"/>
              </a:rPr>
              <a:t>If any of the checks made by the </a:t>
            </a:r>
            <a:r>
              <a:rPr lang="en-US" sz="2000" i="1" dirty="0">
                <a:solidFill>
                  <a:schemeClr val="tx1"/>
                </a:solidFill>
                <a:latin typeface="Times New Roman" panose="02020603050405020304" pitchFamily="18" charset="0"/>
                <a:cs typeface="Times New Roman" panose="02020603050405020304" pitchFamily="18" charset="0"/>
              </a:rPr>
              <a:t>database recovery system </a:t>
            </a:r>
            <a:r>
              <a:rPr lang="en-US" sz="2000" dirty="0">
                <a:solidFill>
                  <a:schemeClr val="tx1"/>
                </a:solidFill>
                <a:latin typeface="Times New Roman" panose="02020603050405020304" pitchFamily="18" charset="0"/>
                <a:cs typeface="Times New Roman" panose="02020603050405020304" pitchFamily="18" charset="0"/>
              </a:rPr>
              <a:t>fails, then the transaction is said to be in the failed state.</a:t>
            </a:r>
          </a:p>
          <a:p>
            <a:pPr algn="just"/>
            <a:r>
              <a:rPr lang="en-US" sz="2000" dirty="0" smtClean="0">
                <a:solidFill>
                  <a:schemeClr val="tx1"/>
                </a:solidFill>
                <a:latin typeface="Times New Roman" panose="02020603050405020304" pitchFamily="18" charset="0"/>
                <a:cs typeface="Times New Roman" panose="02020603050405020304" pitchFamily="18" charset="0"/>
              </a:rPr>
              <a:t>Example: </a:t>
            </a:r>
            <a:r>
              <a:rPr lang="en-US" sz="2000" dirty="0">
                <a:solidFill>
                  <a:schemeClr val="tx1"/>
                </a:solidFill>
                <a:latin typeface="Times New Roman" panose="02020603050405020304" pitchFamily="18" charset="0"/>
                <a:cs typeface="Times New Roman" panose="02020603050405020304" pitchFamily="18" charset="0"/>
              </a:rPr>
              <a:t>total mark calculation, can you explain how this might apply?</a:t>
            </a:r>
          </a:p>
          <a:p>
            <a:pPr marL="13970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a:solidFill>
                  <a:schemeClr val="tx1"/>
                </a:solidFill>
                <a:latin typeface="Times New Roman" panose="02020603050405020304" pitchFamily="18" charset="0"/>
                <a:cs typeface="Times New Roman" panose="02020603050405020304" pitchFamily="18" charset="0"/>
              </a:rPr>
              <a:t>2. Aborted</a:t>
            </a:r>
          </a:p>
          <a:p>
            <a:pPr algn="just"/>
            <a:r>
              <a:rPr lang="en-US" sz="2000" dirty="0">
                <a:solidFill>
                  <a:schemeClr val="tx1"/>
                </a:solidFill>
                <a:latin typeface="Times New Roman" panose="02020603050405020304" pitchFamily="18" charset="0"/>
                <a:cs typeface="Times New Roman" panose="02020603050405020304" pitchFamily="18" charset="0"/>
              </a:rPr>
              <a:t>If any of the checks fail and the transaction has reached a failed state then the database recovery system will </a:t>
            </a:r>
            <a:r>
              <a:rPr lang="en-US" sz="2000" u="sng" dirty="0">
                <a:solidFill>
                  <a:schemeClr val="tx1"/>
                </a:solidFill>
                <a:latin typeface="Times New Roman" panose="02020603050405020304" pitchFamily="18" charset="0"/>
                <a:cs typeface="Times New Roman" panose="02020603050405020304" pitchFamily="18" charset="0"/>
              </a:rPr>
              <a:t>revert</a:t>
            </a:r>
            <a:r>
              <a:rPr lang="en-US" sz="2000" dirty="0">
                <a:solidFill>
                  <a:schemeClr val="tx1"/>
                </a:solidFill>
                <a:latin typeface="Times New Roman" panose="02020603050405020304" pitchFamily="18" charset="0"/>
                <a:cs typeface="Times New Roman" panose="02020603050405020304" pitchFamily="18" charset="0"/>
              </a:rPr>
              <a:t> to its previous </a:t>
            </a:r>
            <a:r>
              <a:rPr lang="en-US" sz="2000" u="sng" dirty="0">
                <a:solidFill>
                  <a:schemeClr val="tx1"/>
                </a:solidFill>
                <a:latin typeface="Times New Roman" panose="02020603050405020304" pitchFamily="18" charset="0"/>
                <a:cs typeface="Times New Roman" panose="02020603050405020304" pitchFamily="18" charset="0"/>
              </a:rPr>
              <a:t>consistent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state [it </a:t>
            </a:r>
            <a:r>
              <a:rPr lang="en-US" sz="2000" dirty="0">
                <a:solidFill>
                  <a:schemeClr val="tx1"/>
                </a:solidFill>
                <a:latin typeface="Times New Roman" panose="02020603050405020304" pitchFamily="18" charset="0"/>
                <a:cs typeface="Times New Roman" panose="02020603050405020304" pitchFamily="18" charset="0"/>
              </a:rPr>
              <a:t>will </a:t>
            </a:r>
            <a:r>
              <a:rPr lang="en-US" sz="2000" b="1" dirty="0">
                <a:solidFill>
                  <a:schemeClr val="tx1"/>
                </a:solidFill>
                <a:latin typeface="Times New Roman" panose="02020603050405020304" pitchFamily="18" charset="0"/>
                <a:cs typeface="Times New Roman" panose="02020603050405020304" pitchFamily="18" charset="0"/>
              </a:rPr>
              <a:t>abort</a:t>
            </a:r>
            <a:r>
              <a:rPr lang="en-US" sz="2000" dirty="0">
                <a:solidFill>
                  <a:schemeClr val="tx1"/>
                </a:solidFill>
                <a:latin typeface="Times New Roman" panose="02020603050405020304" pitchFamily="18" charset="0"/>
                <a:cs typeface="Times New Roman" panose="02020603050405020304" pitchFamily="18" charset="0"/>
              </a:rPr>
              <a:t> or </a:t>
            </a:r>
            <a:r>
              <a:rPr lang="en-US" sz="2000" b="1" dirty="0">
                <a:solidFill>
                  <a:schemeClr val="tx1"/>
                </a:solidFill>
                <a:latin typeface="Times New Roman" panose="02020603050405020304" pitchFamily="18" charset="0"/>
                <a:cs typeface="Times New Roman" panose="02020603050405020304" pitchFamily="18" charset="0"/>
              </a:rPr>
              <a:t>roll back </a:t>
            </a:r>
            <a:r>
              <a:rPr lang="en-US" sz="2000" dirty="0">
                <a:solidFill>
                  <a:schemeClr val="tx1"/>
                </a:solidFill>
                <a:latin typeface="Times New Roman" panose="02020603050405020304" pitchFamily="18" charset="0"/>
                <a:cs typeface="Times New Roman" panose="02020603050405020304" pitchFamily="18" charset="0"/>
              </a:rPr>
              <a:t>the </a:t>
            </a:r>
            <a:r>
              <a:rPr lang="en-US" sz="2000" dirty="0" smtClean="0">
                <a:solidFill>
                  <a:schemeClr val="tx1"/>
                </a:solidFill>
                <a:latin typeface="Times New Roman" panose="02020603050405020304" pitchFamily="18" charset="0"/>
                <a:cs typeface="Times New Roman" panose="02020603050405020304" pitchFamily="18" charset="0"/>
              </a:rPr>
              <a:t>transaction].</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If </a:t>
            </a:r>
            <a:r>
              <a:rPr lang="en-US" sz="2000" dirty="0" smtClean="0">
                <a:solidFill>
                  <a:schemeClr val="tx1"/>
                </a:solidFill>
                <a:latin typeface="Times New Roman" panose="02020603050405020304" pitchFamily="18" charset="0"/>
                <a:cs typeface="Times New Roman" panose="02020603050405020304" pitchFamily="18" charset="0"/>
              </a:rPr>
              <a:t>a </a:t>
            </a:r>
            <a:r>
              <a:rPr lang="en-US" sz="2000" dirty="0">
                <a:solidFill>
                  <a:schemeClr val="tx1"/>
                </a:solidFill>
                <a:latin typeface="Times New Roman" panose="02020603050405020304" pitchFamily="18" charset="0"/>
                <a:cs typeface="Times New Roman" panose="02020603050405020304" pitchFamily="18" charset="0"/>
              </a:rPr>
              <a:t>transaction fails in the </a:t>
            </a:r>
            <a:r>
              <a:rPr lang="en-US" sz="2000" i="1" dirty="0" smtClean="0">
                <a:solidFill>
                  <a:schemeClr val="tx1"/>
                </a:solidFill>
                <a:latin typeface="Times New Roman" panose="02020603050405020304" pitchFamily="18" charset="0"/>
                <a:cs typeface="Times New Roman" panose="02020603050405020304" pitchFamily="18" charset="0"/>
              </a:rPr>
              <a:t>middle</a:t>
            </a:r>
            <a:r>
              <a:rPr lang="en-US" sz="2000" dirty="0" smtClean="0">
                <a:solidFill>
                  <a:schemeClr val="tx1"/>
                </a:solidFill>
                <a:latin typeface="Times New Roman" panose="02020603050405020304" pitchFamily="18" charset="0"/>
                <a:cs typeface="Times New Roman" panose="02020603050405020304" pitchFamily="18" charset="0"/>
              </a:rPr>
              <a:t>, then </a:t>
            </a:r>
            <a:r>
              <a:rPr lang="en-US" sz="2000" i="1" dirty="0">
                <a:solidFill>
                  <a:schemeClr val="tx1"/>
                </a:solidFill>
                <a:latin typeface="Times New Roman" panose="02020603050405020304" pitchFamily="18" charset="0"/>
                <a:cs typeface="Times New Roman" panose="02020603050405020304" pitchFamily="18" charset="0"/>
              </a:rPr>
              <a:t>all</a:t>
            </a:r>
            <a:r>
              <a:rPr lang="en-US" sz="2000" dirty="0">
                <a:solidFill>
                  <a:schemeClr val="tx1"/>
                </a:solidFill>
                <a:latin typeface="Times New Roman" panose="02020603050405020304" pitchFamily="18" charset="0"/>
                <a:cs typeface="Times New Roman" panose="02020603050405020304" pitchFamily="18" charset="0"/>
              </a:rPr>
              <a:t> the executed </a:t>
            </a:r>
            <a:r>
              <a:rPr lang="en-US" sz="2000" dirty="0" smtClean="0">
                <a:solidFill>
                  <a:schemeClr val="tx1"/>
                </a:solidFill>
                <a:latin typeface="Times New Roman" panose="02020603050405020304" pitchFamily="18" charset="0"/>
                <a:cs typeface="Times New Roman" panose="02020603050405020304" pitchFamily="18" charset="0"/>
              </a:rPr>
              <a:t>operations </a:t>
            </a:r>
            <a:r>
              <a:rPr lang="en-US" sz="2000" dirty="0">
                <a:solidFill>
                  <a:schemeClr val="tx1"/>
                </a:solidFill>
                <a:latin typeface="Times New Roman" panose="02020603050405020304" pitchFamily="18" charset="0"/>
                <a:cs typeface="Times New Roman" panose="02020603050405020304" pitchFamily="18" charset="0"/>
              </a:rPr>
              <a:t>are rolled </a:t>
            </a:r>
            <a:r>
              <a:rPr lang="en-US" sz="2000" dirty="0" smtClean="0">
                <a:solidFill>
                  <a:schemeClr val="tx1"/>
                </a:solidFill>
                <a:latin typeface="Times New Roman" panose="02020603050405020304" pitchFamily="18" charset="0"/>
                <a:cs typeface="Times New Roman" panose="02020603050405020304" pitchFamily="18" charset="0"/>
              </a:rPr>
              <a:t>back.</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46584B-E100-2CAE-C00F-D7E285A2BBA0}"/>
              </a:ext>
            </a:extLst>
          </p:cNvPr>
          <p:cNvSpPr>
            <a:spLocks noGrp="1"/>
          </p:cNvSpPr>
          <p:nvPr>
            <p:ph type="title"/>
          </p:nvPr>
        </p:nvSpPr>
        <p:spPr>
          <a:xfrm>
            <a:off x="365413" y="280771"/>
            <a:ext cx="7886700" cy="994172"/>
          </a:xfrm>
        </p:spPr>
        <p:txBody>
          <a:bodyPr/>
          <a:lstStyle/>
          <a:p>
            <a:r>
              <a:rPr lang="en-US" dirty="0">
                <a:latin typeface="Times New Roman" panose="02020603050405020304" pitchFamily="18" charset="0"/>
                <a:cs typeface="Times New Roman" panose="02020603050405020304" pitchFamily="18" charset="0"/>
              </a:rPr>
              <a:t>Possible States </a:t>
            </a:r>
            <a:r>
              <a:rPr lang="en-US" i="0" dirty="0">
                <a:effectLst/>
                <a:latin typeface="Times New Roman" panose="02020603050405020304" pitchFamily="18" charset="0"/>
                <a:cs typeface="Times New Roman" panose="02020603050405020304" pitchFamily="18" charset="0"/>
              </a:rPr>
              <a:t>of a Transaction Explained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179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8D428B-148A-2CEE-1647-FA77E5C83F5E}"/>
              </a:ext>
            </a:extLst>
          </p:cNvPr>
          <p:cNvSpPr>
            <a:spLocks noGrp="1"/>
          </p:cNvSpPr>
          <p:nvPr>
            <p:ph idx="1"/>
          </p:nvPr>
        </p:nvSpPr>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After aborting the transaction, the database recovery module will select one of the two operations:</a:t>
            </a:r>
          </a:p>
          <a:p>
            <a:pPr marL="800100" lvl="2" indent="0" algn="just">
              <a:buNone/>
            </a:pPr>
            <a:r>
              <a:rPr lang="en-US" sz="2000" b="1" dirty="0">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Re-start the transaction</a:t>
            </a:r>
          </a:p>
          <a:p>
            <a:pPr marL="800100" lvl="2" indent="0" algn="just">
              <a:buNone/>
            </a:pPr>
            <a:r>
              <a:rPr lang="en-US" sz="2000" b="1" dirty="0">
                <a:latin typeface="Times New Roman" panose="02020603050405020304" pitchFamily="18" charset="0"/>
                <a:cs typeface="Times New Roman" panose="02020603050405020304" pitchFamily="18" charset="0"/>
              </a:rPr>
              <a:t>2. </a:t>
            </a:r>
            <a:r>
              <a:rPr lang="en-US" sz="2000" dirty="0">
                <a:solidFill>
                  <a:schemeClr val="tx1"/>
                </a:solidFill>
                <a:latin typeface="Times New Roman" panose="02020603050405020304" pitchFamily="18" charset="0"/>
                <a:cs typeface="Times New Roman" panose="02020603050405020304" pitchFamily="18" charset="0"/>
              </a:rPr>
              <a:t>Kill the transaction</a:t>
            </a:r>
          </a:p>
          <a:p>
            <a:pPr marL="557213" lvl="1" indent="-214313" algn="just">
              <a:buFont typeface="+mj-lt"/>
              <a:buAutoNum type="arabicParenR"/>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3. Active state</a:t>
            </a:r>
          </a:p>
          <a:p>
            <a:pPr algn="just"/>
            <a:r>
              <a:rPr lang="en-US" sz="2000" dirty="0">
                <a:solidFill>
                  <a:schemeClr val="tx1"/>
                </a:solidFill>
                <a:latin typeface="Times New Roman" panose="02020603050405020304" pitchFamily="18" charset="0"/>
                <a:cs typeface="Times New Roman" panose="02020603050405020304" pitchFamily="18" charset="0"/>
              </a:rPr>
              <a:t>The active state is the first state of every transaction (the transaction is being executed).</a:t>
            </a:r>
          </a:p>
          <a:p>
            <a:pPr algn="just"/>
            <a:r>
              <a:rPr lang="en-US" sz="2000" dirty="0">
                <a:solidFill>
                  <a:schemeClr val="tx1"/>
                </a:solidFill>
                <a:latin typeface="Times New Roman" panose="02020603050405020304" pitchFamily="18" charset="0"/>
                <a:cs typeface="Times New Roman" panose="02020603050405020304" pitchFamily="18" charset="0"/>
              </a:rPr>
              <a:t>For example: Insertion or deletion or updating a record is done in the active state </a:t>
            </a:r>
            <a:r>
              <a:rPr lang="en-US" sz="2000" b="1" dirty="0">
                <a:solidFill>
                  <a:schemeClr val="tx1"/>
                </a:solidFill>
                <a:latin typeface="Times New Roman" panose="02020603050405020304" pitchFamily="18" charset="0"/>
                <a:cs typeface="Times New Roman" panose="02020603050405020304" pitchFamily="18" charset="0"/>
              </a:rPr>
              <a:t>BUT</a:t>
            </a:r>
            <a:r>
              <a:rPr lang="en-US" sz="2000" dirty="0">
                <a:solidFill>
                  <a:schemeClr val="tx1"/>
                </a:solidFill>
                <a:latin typeface="Times New Roman" panose="02020603050405020304" pitchFamily="18" charset="0"/>
                <a:cs typeface="Times New Roman" panose="02020603050405020304" pitchFamily="18" charset="0"/>
              </a:rPr>
              <a:t> all the records are still not </a:t>
            </a:r>
            <a:r>
              <a:rPr lang="en-US" sz="2000" i="1" dirty="0">
                <a:solidFill>
                  <a:schemeClr val="tx1"/>
                </a:solidFill>
                <a:latin typeface="Times New Roman" panose="02020603050405020304" pitchFamily="18" charset="0"/>
                <a:cs typeface="Times New Roman" panose="02020603050405020304" pitchFamily="18" charset="0"/>
              </a:rPr>
              <a:t>saved</a:t>
            </a:r>
            <a:r>
              <a:rPr lang="en-US" sz="2000" dirty="0">
                <a:solidFill>
                  <a:schemeClr val="tx1"/>
                </a:solidFill>
                <a:latin typeface="Times New Roman" panose="02020603050405020304" pitchFamily="18" charset="0"/>
                <a:cs typeface="Times New Roman" panose="02020603050405020304" pitchFamily="18" charset="0"/>
              </a:rPr>
              <a:t> (committed) to the database.</a:t>
            </a:r>
          </a:p>
          <a:p>
            <a:pPr marL="557213" lvl="1" indent="-214313" algn="just">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endParaRPr>
          </a:p>
        </p:txBody>
      </p:sp>
      <p:sp>
        <p:nvSpPr>
          <p:cNvPr id="4" name="Title 1">
            <a:extLst>
              <a:ext uri="{FF2B5EF4-FFF2-40B4-BE49-F238E27FC236}">
                <a16:creationId xmlns:a16="http://schemas.microsoft.com/office/drawing/2014/main" id="{3D46584B-E100-2CAE-C00F-D7E285A2BBA0}"/>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Possible States of a Transaction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3158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EC9E3-FC6B-7FDF-C127-7C232D121A4D}"/>
              </a:ext>
            </a:extLst>
          </p:cNvPr>
          <p:cNvSpPr>
            <a:spLocks noGrp="1"/>
          </p:cNvSpPr>
          <p:nvPr>
            <p:ph idx="1"/>
          </p:nvPr>
        </p:nvSpPr>
        <p:spPr/>
        <p:txBody>
          <a:bodyPr>
            <a:noAutofit/>
          </a:bodyPr>
          <a:lstStyle/>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4. Partially Committed</a:t>
            </a:r>
          </a:p>
          <a:p>
            <a:pPr algn="just"/>
            <a:r>
              <a:rPr lang="en-US" sz="2000" dirty="0">
                <a:solidFill>
                  <a:schemeClr val="tx1"/>
                </a:solidFill>
                <a:latin typeface="Times New Roman" panose="02020603050405020304" pitchFamily="18" charset="0"/>
                <a:cs typeface="Times New Roman" panose="02020603050405020304" pitchFamily="18" charset="0"/>
              </a:rPr>
              <a:t>a transaction executes its final </a:t>
            </a:r>
            <a:r>
              <a:rPr lang="en-US" sz="2000" dirty="0" smtClean="0">
                <a:solidFill>
                  <a:schemeClr val="tx1"/>
                </a:solidFill>
                <a:latin typeface="Times New Roman" panose="02020603050405020304" pitchFamily="18" charset="0"/>
                <a:cs typeface="Times New Roman" panose="02020603050405020304" pitchFamily="18" charset="0"/>
              </a:rPr>
              <a:t>step, </a:t>
            </a:r>
            <a:r>
              <a:rPr lang="en-US" sz="2000" dirty="0">
                <a:solidFill>
                  <a:schemeClr val="tx1"/>
                </a:solidFill>
                <a:latin typeface="Times New Roman" panose="02020603050405020304" pitchFamily="18" charset="0"/>
                <a:cs typeface="Times New Roman" panose="02020603050405020304" pitchFamily="18" charset="0"/>
              </a:rPr>
              <a:t>but the data is still not saved to the database.</a:t>
            </a:r>
          </a:p>
          <a:p>
            <a:pPr algn="just"/>
            <a:r>
              <a:rPr lang="en-US" sz="2000" dirty="0">
                <a:solidFill>
                  <a:schemeClr val="tx1"/>
                </a:solidFill>
                <a:latin typeface="Times New Roman" panose="02020603050405020304" pitchFamily="18" charset="0"/>
                <a:cs typeface="Times New Roman" panose="02020603050405020304" pitchFamily="18" charset="0"/>
              </a:rPr>
              <a:t>Ex : total mark calculation, a final display of the total marks step is executed in this state.</a:t>
            </a: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5. Committed</a:t>
            </a:r>
          </a:p>
          <a:p>
            <a:pPr algn="just"/>
            <a:r>
              <a:rPr lang="en-US" sz="2000" dirty="0">
                <a:solidFill>
                  <a:schemeClr val="tx1"/>
                </a:solidFill>
                <a:latin typeface="Times New Roman" panose="02020603050405020304" pitchFamily="18" charset="0"/>
                <a:cs typeface="Times New Roman" panose="02020603050405020304" pitchFamily="18" charset="0"/>
              </a:rPr>
              <a:t>if the transaction executes all its </a:t>
            </a:r>
            <a:r>
              <a:rPr lang="en-US" sz="2000" dirty="0" smtClean="0">
                <a:solidFill>
                  <a:schemeClr val="tx1"/>
                </a:solidFill>
                <a:latin typeface="Times New Roman" panose="02020603050405020304" pitchFamily="18" charset="0"/>
                <a:cs typeface="Times New Roman" panose="02020603050405020304" pitchFamily="18" charset="0"/>
              </a:rPr>
              <a:t>steps </a:t>
            </a:r>
            <a:r>
              <a:rPr lang="en-US" sz="2000" dirty="0">
                <a:solidFill>
                  <a:schemeClr val="tx1"/>
                </a:solidFill>
                <a:latin typeface="Times New Roman" panose="02020603050405020304" pitchFamily="18" charset="0"/>
                <a:cs typeface="Times New Roman" panose="02020603050405020304" pitchFamily="18" charset="0"/>
              </a:rPr>
              <a:t>successfully. In this state, all the effects are now </a:t>
            </a:r>
            <a:r>
              <a:rPr lang="en-US" sz="2000" i="1" dirty="0">
                <a:solidFill>
                  <a:schemeClr val="tx1"/>
                </a:solidFill>
                <a:latin typeface="Times New Roman" panose="02020603050405020304" pitchFamily="18" charset="0"/>
                <a:cs typeface="Times New Roman" panose="02020603050405020304" pitchFamily="18" charset="0"/>
              </a:rPr>
              <a:t>permanently</a:t>
            </a:r>
            <a:r>
              <a:rPr lang="en-US" sz="2000" dirty="0">
                <a:solidFill>
                  <a:schemeClr val="tx1"/>
                </a:solidFill>
                <a:latin typeface="Times New Roman" panose="02020603050405020304" pitchFamily="18" charset="0"/>
                <a:cs typeface="Times New Roman" panose="02020603050405020304" pitchFamily="18" charset="0"/>
              </a:rPr>
              <a:t> saved in the database.</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D46584B-E100-2CAE-C00F-D7E285A2BBA0}"/>
              </a:ext>
            </a:extLst>
          </p:cNvPr>
          <p:cNvSpPr>
            <a:spLocks noGrp="1"/>
          </p:cNvSpPr>
          <p:nvPr>
            <p:ph type="title"/>
          </p:nvPr>
        </p:nvSpPr>
        <p:spPr>
          <a:xfrm>
            <a:off x="311700" y="445025"/>
            <a:ext cx="8520600" cy="572700"/>
          </a:xfrm>
        </p:spPr>
        <p:txBody>
          <a:bodyPr/>
          <a:lstStyle/>
          <a:p>
            <a:r>
              <a:rPr lang="en-US" dirty="0">
                <a:latin typeface="Times New Roman" panose="02020603050405020304" pitchFamily="18" charset="0"/>
                <a:cs typeface="Times New Roman" panose="02020603050405020304" pitchFamily="18" charset="0"/>
              </a:rPr>
              <a:t>Possible States </a:t>
            </a:r>
            <a:r>
              <a:rPr lang="en-US" i="0" dirty="0">
                <a:effectLst/>
                <a:latin typeface="Times New Roman" panose="02020603050405020304" pitchFamily="18" charset="0"/>
                <a:cs typeface="Times New Roman" panose="02020603050405020304" pitchFamily="18" charset="0"/>
              </a:rPr>
              <a:t>of a Transaction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224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Possible States of a Transaction Explained</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752475" y="1300162"/>
            <a:ext cx="7639050" cy="3403463"/>
          </a:xfrm>
          <a:prstGeom prst="rect">
            <a:avLst/>
          </a:prstGeom>
        </p:spPr>
      </p:pic>
    </p:spTree>
    <p:extLst>
      <p:ext uri="{BB962C8B-B14F-4D97-AF65-F5344CB8AC3E}">
        <p14:creationId xmlns:p14="http://schemas.microsoft.com/office/powerpoint/2010/main" val="3782891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9760-1ABB-489D-CC1B-D778493FC8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Items</a:t>
            </a:r>
          </a:p>
        </p:txBody>
      </p:sp>
      <p:sp>
        <p:nvSpPr>
          <p:cNvPr id="3" name="Content Placeholder 2">
            <a:extLst>
              <a:ext uri="{FF2B5EF4-FFF2-40B4-BE49-F238E27FC236}">
                <a16:creationId xmlns:a16="http://schemas.microsoft.com/office/drawing/2014/main" id="{EFE1EE9E-6AE0-D7E3-9C75-C9E1740252B1}"/>
              </a:ext>
            </a:extLst>
          </p:cNvPr>
          <p:cNvSpPr>
            <a:spLocks noGrp="1"/>
          </p:cNvSpPr>
          <p:nvPr>
            <p:ph idx="1"/>
          </p:nvPr>
        </p:nvSpPr>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What is a data item?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Items : </a:t>
            </a:r>
            <a:r>
              <a:rPr lang="en-US" sz="2000" dirty="0">
                <a:solidFill>
                  <a:schemeClr val="tx1"/>
                </a:solidFill>
                <a:latin typeface="Times New Roman" panose="02020603050405020304" pitchFamily="18" charset="0"/>
                <a:cs typeface="Times New Roman" panose="02020603050405020304" pitchFamily="18" charset="0"/>
              </a:rPr>
              <a:t>units of data to which access is controlled (size may vary, how</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Give examples?</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database must be partitioned into </a:t>
            </a:r>
            <a:r>
              <a:rPr lang="en-US" sz="2000" b="1" dirty="0">
                <a:solidFill>
                  <a:schemeClr val="tx1"/>
                </a:solidFill>
                <a:latin typeface="Times New Roman" panose="02020603050405020304" pitchFamily="18" charset="0"/>
                <a:cs typeface="Times New Roman" panose="02020603050405020304" pitchFamily="18" charset="0"/>
              </a:rPr>
              <a:t>items. </a:t>
            </a:r>
            <a:r>
              <a:rPr lang="en-US" sz="2000" dirty="0" smtClean="0">
                <a:solidFill>
                  <a:schemeClr val="tx1"/>
                </a:solidFill>
                <a:latin typeface="Times New Roman" panose="02020603050405020304" pitchFamily="18" charset="0"/>
                <a:cs typeface="Times New Roman" panose="02020603050405020304" pitchFamily="18" charset="0"/>
              </a:rPr>
              <a:t>Why?</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The size of items used by system is often called its </a:t>
            </a:r>
            <a:r>
              <a:rPr lang="en-US" sz="2000" b="1" dirty="0">
                <a:solidFill>
                  <a:schemeClr val="tx1"/>
                </a:solidFill>
                <a:latin typeface="Times New Roman" panose="02020603050405020304" pitchFamily="18" charset="0"/>
                <a:cs typeface="Times New Roman" panose="02020603050405020304" pitchFamily="18" charset="0"/>
              </a:rPr>
              <a:t>granularity</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fine-grained</a:t>
            </a:r>
            <a:r>
              <a:rPr lang="en-US" sz="2000" dirty="0">
                <a:solidFill>
                  <a:schemeClr val="tx1"/>
                </a:solidFill>
                <a:latin typeface="Times New Roman" panose="02020603050405020304" pitchFamily="18" charset="0"/>
                <a:cs typeface="Times New Roman" panose="02020603050405020304" pitchFamily="18" charset="0"/>
              </a:rPr>
              <a:t>" system uses small items and "</a:t>
            </a:r>
            <a:r>
              <a:rPr lang="en-US" sz="2000" b="1" dirty="0">
                <a:solidFill>
                  <a:schemeClr val="tx1"/>
                </a:solidFill>
                <a:latin typeface="Times New Roman" panose="02020603050405020304" pitchFamily="18" charset="0"/>
                <a:cs typeface="Times New Roman" panose="02020603050405020304" pitchFamily="18" charset="0"/>
              </a:rPr>
              <a:t>coarse-grained</a:t>
            </a:r>
            <a:r>
              <a:rPr lang="en-US" sz="2000" dirty="0">
                <a:solidFill>
                  <a:schemeClr val="tx1"/>
                </a:solidFill>
                <a:latin typeface="Times New Roman" panose="02020603050405020304" pitchFamily="18" charset="0"/>
                <a:cs typeface="Times New Roman" panose="02020603050405020304" pitchFamily="18" charset="0"/>
              </a:rPr>
              <a:t>" one uses large items</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2145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sp>
        <p:nvSpPr>
          <p:cNvPr id="3663" name="Google Shape;3663;p33"/>
          <p:cNvSpPr txBox="1">
            <a:spLocks noGrp="1"/>
          </p:cNvSpPr>
          <p:nvPr>
            <p:ph type="ctrTitle"/>
          </p:nvPr>
        </p:nvSpPr>
        <p:spPr>
          <a:xfrm>
            <a:off x="713225" y="705975"/>
            <a:ext cx="8264520" cy="2940600"/>
          </a:xfrm>
          <a:prstGeom prst="rect">
            <a:avLst/>
          </a:prstGeom>
        </p:spPr>
        <p:txBody>
          <a:bodyPr spcFirstLastPara="1" wrap="square" lIns="0" tIns="91425" rIns="91425" bIns="91425" anchor="ctr" anchorCtr="0">
            <a:noAutofit/>
          </a:bodyPr>
          <a:lstStyle/>
          <a:p>
            <a:pPr lvl="0"/>
            <a:r>
              <a:rPr lang="en-US" dirty="0" smtClean="0"/>
              <a:t>Transaction </a:t>
            </a:r>
            <a:r>
              <a:rPr lang="en-US" dirty="0" smtClean="0"/>
              <a:t>Management </a:t>
            </a:r>
            <a:br>
              <a:rPr lang="en-US" dirty="0" smtClean="0"/>
            </a:br>
            <a:r>
              <a:rPr lang="en-US" sz="2500" dirty="0" smtClean="0"/>
              <a:t>Second Lecture </a:t>
            </a:r>
            <a:endParaRPr sz="2500" dirty="0"/>
          </a:p>
        </p:txBody>
      </p:sp>
      <p:pic>
        <p:nvPicPr>
          <p:cNvPr id="3666" name="Google Shape;3666;p33">
            <a:hlinkClick r:id="" action="ppaction://hlinkshowjump?jump=nextslide"/>
          </p:cNvPr>
          <p:cNvPicPr preferRelativeResize="0"/>
          <p:nvPr/>
        </p:nvPicPr>
        <p:blipFill>
          <a:blip r:embed="rId3">
            <a:alphaModFix/>
          </a:blip>
          <a:stretch>
            <a:fillRect/>
          </a:stretch>
        </p:blipFill>
        <p:spPr>
          <a:xfrm>
            <a:off x="4306925" y="-148012"/>
            <a:ext cx="760599" cy="1375027"/>
          </a:xfrm>
          <a:prstGeom prst="rect">
            <a:avLst/>
          </a:prstGeom>
          <a:noFill/>
          <a:ln>
            <a:noFill/>
          </a:ln>
        </p:spPr>
      </p:pic>
      <p:sp>
        <p:nvSpPr>
          <p:cNvPr id="6" name="Google Shape;3664;p33"/>
          <p:cNvSpPr txBox="1">
            <a:spLocks noGrp="1"/>
          </p:cNvSpPr>
          <p:nvPr>
            <p:ph type="subTitle" idx="1"/>
          </p:nvPr>
        </p:nvSpPr>
        <p:spPr>
          <a:xfrm>
            <a:off x="83128" y="4345554"/>
            <a:ext cx="5119539" cy="659400"/>
          </a:xfrm>
          <a:prstGeom prst="rect">
            <a:avLst/>
          </a:prstGeom>
        </p:spPr>
        <p:txBody>
          <a:bodyPr spcFirstLastPara="1" wrap="square" lIns="91425" tIns="91425" rIns="91425" bIns="91425" anchor="ctr" anchorCtr="0">
            <a:noAutofit/>
          </a:bodyPr>
          <a:lstStyle/>
          <a:p>
            <a:pPr marL="0" lvl="0" indent="0"/>
            <a:r>
              <a:rPr lang="en-US" dirty="0" err="1"/>
              <a:t>Levente</a:t>
            </a:r>
            <a:r>
              <a:rPr lang="en-US" dirty="0"/>
              <a:t> </a:t>
            </a:r>
            <a:r>
              <a:rPr lang="en-US" dirty="0" err="1"/>
              <a:t>Erős</a:t>
            </a:r>
            <a:r>
              <a:rPr lang="en-US" dirty="0"/>
              <a:t> – eros@db.bme.hu </a:t>
            </a:r>
          </a:p>
          <a:p>
            <a:pPr marL="0" lvl="0" indent="0"/>
            <a:r>
              <a:rPr lang="en-US" dirty="0"/>
              <a:t>Ruba </a:t>
            </a:r>
            <a:r>
              <a:rPr lang="en-US" dirty="0" err="1"/>
              <a:t>AlMahasneh</a:t>
            </a:r>
            <a:r>
              <a:rPr lang="en-US" dirty="0"/>
              <a:t> - mahasnehr@gsuite.tmit.bme.hu </a:t>
            </a:r>
            <a:endParaRPr dirty="0"/>
          </a:p>
        </p:txBody>
      </p:sp>
      <p:sp>
        <p:nvSpPr>
          <p:cNvPr id="7" name="Rectangle 6"/>
          <p:cNvSpPr/>
          <p:nvPr/>
        </p:nvSpPr>
        <p:spPr>
          <a:xfrm>
            <a:off x="534156" y="385611"/>
            <a:ext cx="3393608" cy="553998"/>
          </a:xfrm>
          <a:prstGeom prst="rect">
            <a:avLst/>
          </a:prstGeom>
        </p:spPr>
        <p:txBody>
          <a:bodyPr wrap="square">
            <a:spAutoFit/>
          </a:bodyPr>
          <a:lstStyle/>
          <a:p>
            <a:r>
              <a:rPr lang="en-US" sz="3000" b="1" dirty="0">
                <a:ln w="13462">
                  <a:solidFill>
                    <a:schemeClr val="bg1"/>
                  </a:solidFill>
                  <a:prstDash val="solid"/>
                </a:ln>
                <a:solidFill>
                  <a:schemeClr val="tx1"/>
                </a:solidFill>
                <a:effectLst>
                  <a:outerShdw dist="38100" dir="2700000" algn="bl" rotWithShape="0">
                    <a:schemeClr val="accent5"/>
                  </a:outerShdw>
                </a:effectLst>
                <a:latin typeface="Arial Black" panose="020B0A04020102020204" pitchFamily="34" charset="0"/>
              </a:rPr>
              <a:t>Databases</a:t>
            </a:r>
            <a:endParaRPr lang="en-US" sz="3000" dirty="0">
              <a:solidFill>
                <a:schemeClr val="tx1"/>
              </a:solidFill>
              <a:latin typeface="Arial Black" panose="020B0A04020102020204" pitchFamily="34" charset="0"/>
            </a:endParaRPr>
          </a:p>
        </p:txBody>
      </p:sp>
      <p:pic>
        <p:nvPicPr>
          <p:cNvPr id="8" name="Picture 7"/>
          <p:cNvPicPr>
            <a:picLocks noChangeAspect="1"/>
          </p:cNvPicPr>
          <p:nvPr/>
        </p:nvPicPr>
        <p:blipFill>
          <a:blip r:embed="rId4"/>
          <a:stretch>
            <a:fillRect/>
          </a:stretch>
        </p:blipFill>
        <p:spPr>
          <a:xfrm>
            <a:off x="8210550" y="4257675"/>
            <a:ext cx="933450" cy="885825"/>
          </a:xfrm>
          <a:prstGeom prst="rect">
            <a:avLst/>
          </a:prstGeom>
        </p:spPr>
      </p:pic>
    </p:spTree>
    <p:extLst>
      <p:ext uri="{BB962C8B-B14F-4D97-AF65-F5344CB8AC3E}">
        <p14:creationId xmlns:p14="http://schemas.microsoft.com/office/powerpoint/2010/main" val="1185510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Agenda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0" indent="-342900">
              <a:lnSpc>
                <a:spcPct val="107000"/>
              </a:lnSpc>
              <a:buFont typeface="+mj-lt"/>
              <a:buAutoNum type="arabicPeriod"/>
            </a:pPr>
            <a:r>
              <a:rPr lang="en-US" sz="1500" b="1" dirty="0" smtClean="0">
                <a:latin typeface="Times New Roman" panose="02020603050405020304" pitchFamily="18" charset="0"/>
                <a:ea typeface="Calibri" panose="020F0502020204030204" pitchFamily="34" charset="0"/>
                <a:cs typeface="Times New Roman" panose="02020603050405020304" pitchFamily="18" charset="0"/>
              </a:rPr>
              <a:t>Read/Write </a:t>
            </a:r>
            <a:r>
              <a:rPr lang="en-US" sz="1500" b="1" dirty="0">
                <a:latin typeface="Times New Roman" panose="02020603050405020304" pitchFamily="18" charset="0"/>
                <a:ea typeface="Calibri" panose="020F0502020204030204" pitchFamily="34" charset="0"/>
                <a:cs typeface="Times New Roman" panose="02020603050405020304" pitchFamily="18" charset="0"/>
              </a:rPr>
              <a:t>Precedence Graph</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500" b="1" dirty="0">
                <a:latin typeface="Times New Roman" panose="02020603050405020304" pitchFamily="18" charset="0"/>
                <a:ea typeface="Calibri" panose="020F0502020204030204" pitchFamily="34" charset="0"/>
                <a:cs typeface="Times New Roman" panose="02020603050405020304" pitchFamily="18" charset="0"/>
              </a:rPr>
              <a:t>Locks on Hierarchal structure –Tree Protocol</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500" b="1" dirty="0">
                <a:latin typeface="Times New Roman" panose="02020603050405020304" pitchFamily="18" charset="0"/>
                <a:ea typeface="Calibri" panose="020F0502020204030204" pitchFamily="34" charset="0"/>
                <a:cs typeface="Times New Roman" panose="02020603050405020304" pitchFamily="18" charset="0"/>
              </a:rPr>
              <a:t>Tree Protocol</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US" sz="1500" b="1" dirty="0">
                <a:latin typeface="Times New Roman" panose="02020603050405020304" pitchFamily="18" charset="0"/>
                <a:ea typeface="Calibri" panose="020F0502020204030204" pitchFamily="34" charset="0"/>
                <a:cs typeface="Times New Roman" panose="02020603050405020304" pitchFamily="18" charset="0"/>
              </a:rPr>
              <a:t>Warning Protocol</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500" b="1" dirty="0">
                <a:latin typeface="Times New Roman" panose="02020603050405020304" pitchFamily="18" charset="0"/>
                <a:ea typeface="Calibri" panose="020F0502020204030204" pitchFamily="34" charset="0"/>
                <a:cs typeface="Times New Roman" panose="02020603050405020304" pitchFamily="18" charset="0"/>
              </a:rPr>
              <a:t>Scheduling with time stamps Protocol</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500" b="1" dirty="0">
                <a:latin typeface="Times New Roman" panose="02020603050405020304" pitchFamily="18" charset="0"/>
                <a:ea typeface="Calibri" panose="020F0502020204030204" pitchFamily="34" charset="0"/>
                <a:cs typeface="Times New Roman" panose="02020603050405020304" pitchFamily="18" charset="0"/>
              </a:rPr>
              <a:t>When to abort a transaction?</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500" b="1" dirty="0">
                <a:latin typeface="Times New Roman" panose="02020603050405020304" pitchFamily="18" charset="0"/>
                <a:ea typeface="Calibri" panose="020F0502020204030204" pitchFamily="34" charset="0"/>
                <a:cs typeface="Times New Roman" panose="02020603050405020304" pitchFamily="18" charset="0"/>
              </a:rPr>
              <a:t>Time Stamps Transaction Handling</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3176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39700" lvl="1" indent="0">
              <a:buNone/>
            </a:pPr>
            <a:r>
              <a:rPr lang="en-US" sz="20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R/W Lock Model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Lock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Read Lock (</a:t>
            </a:r>
            <a:r>
              <a:rPr lang="en-US" sz="20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RLock</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596900" lvl="1" indent="0">
              <a:buNone/>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Write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Lock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WLock</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596900" lvl="1" indent="0">
              <a:buNone/>
            </a:pP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r>
              <a:rPr lang="en-US" sz="20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Goal</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Less restrictive lock management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higher performance </a:t>
            </a:r>
          </a:p>
          <a:p>
            <a:pPr marL="596900" lvl="1" indent="0">
              <a:buNone/>
            </a:pPr>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005594" y="1546971"/>
            <a:ext cx="2680820" cy="1881187"/>
          </a:xfrm>
          <a:prstGeom prst="rect">
            <a:avLst/>
          </a:prstGeom>
        </p:spPr>
      </p:pic>
      <p:sp>
        <p:nvSpPr>
          <p:cNvPr id="2" name="TextBox 1"/>
          <p:cNvSpPr txBox="1"/>
          <p:nvPr/>
        </p:nvSpPr>
        <p:spPr>
          <a:xfrm>
            <a:off x="6432062" y="3536851"/>
            <a:ext cx="2078892" cy="307777"/>
          </a:xfrm>
          <a:prstGeom prst="rect">
            <a:avLst/>
          </a:prstGeom>
          <a:noFill/>
        </p:spPr>
        <p:txBody>
          <a:bodyPr wrap="square" rtlCol="0">
            <a:spAutoFit/>
          </a:bodyPr>
          <a:lstStyle/>
          <a:p>
            <a:r>
              <a:rPr lang="en-US" dirty="0" smtClean="0"/>
              <a:t>Compatibility Matrix</a:t>
            </a:r>
            <a:endParaRPr lang="en-US" dirty="0"/>
          </a:p>
        </p:txBody>
      </p:sp>
      <p:sp>
        <p:nvSpPr>
          <p:cNvPr id="8" name="Title 1">
            <a:extLst>
              <a:ext uri="{FF2B5EF4-FFF2-40B4-BE49-F238E27FC236}">
                <a16:creationId xmlns:a16="http://schemas.microsoft.com/office/drawing/2014/main" id="{B4D3D7C4-5829-E7EB-19BB-2A65D440D74D}"/>
              </a:ext>
            </a:extLst>
          </p:cNvPr>
          <p:cNvSpPr txBox="1">
            <a:spLocks/>
          </p:cNvSpPr>
          <p:nvPr/>
        </p:nvSpPr>
        <p:spPr>
          <a:xfrm>
            <a:off x="397670" y="39372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Aldrich"/>
              <a:buNone/>
              <a:defRPr sz="2800" b="1" i="0" u="none" strike="noStrike" cap="none">
                <a:solidFill>
                  <a:schemeClr val="accent3"/>
                </a:solidFill>
                <a:latin typeface="Aldrich"/>
                <a:ea typeface="Aldrich"/>
                <a:cs typeface="Aldrich"/>
                <a:sym typeface="Aldrich"/>
              </a:defRPr>
            </a:lvl1pPr>
            <a:lvl2pPr marR="0" lvl="1"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2pPr>
            <a:lvl3pPr marR="0" lvl="2"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3pPr>
            <a:lvl4pPr marR="0" lvl="3"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4pPr>
            <a:lvl5pPr marR="0" lvl="4"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5pPr>
            <a:lvl6pPr marR="0" lvl="5"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6pPr>
            <a:lvl7pPr marR="0" lvl="6"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7pPr>
            <a:lvl8pPr marR="0" lvl="7"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8pPr>
            <a:lvl9pPr marR="0" lvl="8"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9pPr>
          </a:lstStyle>
          <a:p>
            <a:r>
              <a:rPr lang="en-US" dirty="0" smtClean="0">
                <a:latin typeface="Times New Roman" panose="02020603050405020304" pitchFamily="18" charset="0"/>
                <a:cs typeface="Times New Roman" panose="02020603050405020304" pitchFamily="18" charset="0"/>
              </a:rPr>
              <a:t>R/W </a:t>
            </a:r>
            <a:r>
              <a:rPr lang="en-US" dirty="0">
                <a:latin typeface="Times New Roman" panose="02020603050405020304" pitchFamily="18" charset="0"/>
                <a:cs typeface="Times New Roman" panose="02020603050405020304" pitchFamily="18" charset="0"/>
              </a:rPr>
              <a:t>Lock Model</a:t>
            </a:r>
          </a:p>
        </p:txBody>
      </p:sp>
    </p:spTree>
    <p:extLst>
      <p:ext uri="{BB962C8B-B14F-4D97-AF65-F5344CB8AC3E}">
        <p14:creationId xmlns:p14="http://schemas.microsoft.com/office/powerpoint/2010/main" val="1410748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Simple Lock Model </a:t>
            </a:r>
          </a:p>
        </p:txBody>
      </p:sp>
      <p:pic>
        <p:nvPicPr>
          <p:cNvPr id="7" name="Picture 6"/>
          <p:cNvPicPr>
            <a:picLocks noChangeAspect="1"/>
          </p:cNvPicPr>
          <p:nvPr/>
        </p:nvPicPr>
        <p:blipFill>
          <a:blip r:embed="rId2"/>
          <a:stretch>
            <a:fillRect/>
          </a:stretch>
        </p:blipFill>
        <p:spPr>
          <a:xfrm>
            <a:off x="5198918" y="1435344"/>
            <a:ext cx="3429000" cy="2819400"/>
          </a:xfrm>
          <a:prstGeom prst="rect">
            <a:avLst/>
          </a:prstGeom>
        </p:spPr>
      </p:pic>
      <p:pic>
        <p:nvPicPr>
          <p:cNvPr id="8" name="Content Placeholder 7"/>
          <p:cNvPicPr>
            <a:picLocks noGrp="1" noChangeAspect="1"/>
          </p:cNvPicPr>
          <p:nvPr>
            <p:ph idx="1"/>
          </p:nvPr>
        </p:nvPicPr>
        <p:blipFill>
          <a:blip r:embed="rId3"/>
          <a:stretch>
            <a:fillRect/>
          </a:stretch>
        </p:blipFill>
        <p:spPr>
          <a:xfrm>
            <a:off x="438150" y="1321289"/>
            <a:ext cx="4000500" cy="3219450"/>
          </a:xfrm>
          <a:prstGeom prst="rect">
            <a:avLst/>
          </a:prstGeom>
        </p:spPr>
      </p:pic>
    </p:spTree>
    <p:extLst>
      <p:ext uri="{BB962C8B-B14F-4D97-AF65-F5344CB8AC3E}">
        <p14:creationId xmlns:p14="http://schemas.microsoft.com/office/powerpoint/2010/main" val="21860389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7402" y="1516185"/>
            <a:ext cx="3835148" cy="3298013"/>
          </a:xfrm>
        </p:spPr>
      </p:pic>
      <p:sp>
        <p:nvSpPr>
          <p:cNvPr id="7" name="Title 1">
            <a:extLst>
              <a:ext uri="{FF2B5EF4-FFF2-40B4-BE49-F238E27FC236}">
                <a16:creationId xmlns:a16="http://schemas.microsoft.com/office/drawing/2014/main" id="{B4D3D7C4-5829-E7EB-19BB-2A65D440D74D}"/>
              </a:ext>
            </a:extLst>
          </p:cNvPr>
          <p:cNvSpPr txBox="1">
            <a:spLocks noGrp="1"/>
          </p:cNvSpPr>
          <p:nvPr>
            <p:ph type="title"/>
          </p:nvPr>
        </p:nvSpPr>
        <p:spPr>
          <a:xfrm>
            <a:off x="5727761" y="859240"/>
            <a:ext cx="3150515" cy="572700"/>
          </a:xfrm>
          <a:prstGeom prst="rect">
            <a:avLst/>
          </a:prstGeom>
          <a:noFill/>
          <a:ln>
            <a:noFill/>
          </a:ln>
        </p:spPr>
        <p:txBody>
          <a:bodyPr spcFirstLastPara="1" wrap="square" lIns="91425" tIns="91425" rIns="91425" bIns="91425"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2800"/>
              <a:buFont typeface="Aldrich"/>
              <a:buNone/>
              <a:defRPr sz="2800" b="1" i="0" u="none" strike="noStrike" cap="none">
                <a:solidFill>
                  <a:schemeClr val="accent3"/>
                </a:solidFill>
                <a:latin typeface="Aldrich"/>
                <a:ea typeface="Aldrich"/>
                <a:cs typeface="Aldrich"/>
                <a:sym typeface="Aldrich"/>
              </a:defRPr>
            </a:lvl1pPr>
            <a:lvl2pPr marR="0" lvl="1"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2pPr>
            <a:lvl3pPr marR="0" lvl="2"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3pPr>
            <a:lvl4pPr marR="0" lvl="3"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4pPr>
            <a:lvl5pPr marR="0" lvl="4"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5pPr>
            <a:lvl6pPr marR="0" lvl="5"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6pPr>
            <a:lvl7pPr marR="0" lvl="6"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7pPr>
            <a:lvl8pPr marR="0" lvl="7"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8pPr>
            <a:lvl9pPr marR="0" lvl="8"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9pPr>
          </a:lstStyle>
          <a:p>
            <a:r>
              <a:rPr lang="en-US" dirty="0">
                <a:latin typeface="Times New Roman" panose="02020603050405020304" pitchFamily="18" charset="0"/>
                <a:cs typeface="Times New Roman" panose="02020603050405020304" pitchFamily="18" charset="0"/>
              </a:rPr>
              <a:t>R/W Lock Model </a:t>
            </a:r>
          </a:p>
        </p:txBody>
      </p:sp>
      <p:sp>
        <p:nvSpPr>
          <p:cNvPr id="5" name="Title 1">
            <a:extLst>
              <a:ext uri="{FF2B5EF4-FFF2-40B4-BE49-F238E27FC236}">
                <a16:creationId xmlns:a16="http://schemas.microsoft.com/office/drawing/2014/main" id="{B4D3D7C4-5829-E7EB-19BB-2A65D440D74D}"/>
              </a:ext>
            </a:extLst>
          </p:cNvPr>
          <p:cNvSpPr txBox="1">
            <a:spLocks/>
          </p:cNvSpPr>
          <p:nvPr/>
        </p:nvSpPr>
        <p:spPr>
          <a:xfrm>
            <a:off x="440653" y="859240"/>
            <a:ext cx="3150515"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accent3"/>
              </a:buClr>
              <a:buSzPts val="2800"/>
              <a:buFont typeface="Aldrich"/>
              <a:buNone/>
              <a:defRPr sz="2800" b="1" i="0" u="none" strike="noStrike" cap="none">
                <a:solidFill>
                  <a:schemeClr val="accent3"/>
                </a:solidFill>
                <a:latin typeface="Aldrich"/>
                <a:ea typeface="Aldrich"/>
                <a:cs typeface="Aldrich"/>
                <a:sym typeface="Aldrich"/>
              </a:defRPr>
            </a:lvl1pPr>
            <a:lvl2pPr marR="0" lvl="1"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2pPr>
            <a:lvl3pPr marR="0" lvl="2"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3pPr>
            <a:lvl4pPr marR="0" lvl="3"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4pPr>
            <a:lvl5pPr marR="0" lvl="4"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5pPr>
            <a:lvl6pPr marR="0" lvl="5"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6pPr>
            <a:lvl7pPr marR="0" lvl="6"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7pPr>
            <a:lvl8pPr marR="0" lvl="7"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8pPr>
            <a:lvl9pPr marR="0" lvl="8" algn="l" rtl="0">
              <a:lnSpc>
                <a:spcPct val="100000"/>
              </a:lnSpc>
              <a:spcBef>
                <a:spcPts val="0"/>
              </a:spcBef>
              <a:spcAft>
                <a:spcPts val="0"/>
              </a:spcAft>
              <a:buClr>
                <a:schemeClr val="accent3"/>
              </a:buClr>
              <a:buSzPts val="2800"/>
              <a:buFont typeface="Oswald SemiBold"/>
              <a:buNone/>
              <a:defRPr sz="2800" b="0" i="0" u="none" strike="noStrike" cap="none">
                <a:solidFill>
                  <a:schemeClr val="accent3"/>
                </a:solidFill>
                <a:latin typeface="Oswald SemiBold"/>
                <a:ea typeface="Oswald SemiBold"/>
                <a:cs typeface="Oswald SemiBold"/>
                <a:sym typeface="Oswald SemiBold"/>
              </a:defRPr>
            </a:lvl9pPr>
          </a:lstStyle>
          <a:p>
            <a:r>
              <a:rPr lang="en-US" dirty="0" smtClean="0">
                <a:latin typeface="Times New Roman" panose="02020603050405020304" pitchFamily="18" charset="0"/>
                <a:cs typeface="Times New Roman" panose="02020603050405020304" pitchFamily="18" charset="0"/>
              </a:rPr>
              <a:t>Simple Lock Model </a:t>
            </a:r>
            <a:endParaRPr lang="en-US" dirty="0">
              <a:latin typeface="Times New Roman" panose="02020603050405020304" pitchFamily="18" charset="0"/>
              <a:cs typeface="Times New Roman" panose="02020603050405020304" pitchFamily="18" charset="0"/>
            </a:endParaRPr>
          </a:p>
        </p:txBody>
      </p:sp>
      <p:sp>
        <p:nvSpPr>
          <p:cNvPr id="2" name="Right Arrow 1"/>
          <p:cNvSpPr/>
          <p:nvPr/>
        </p:nvSpPr>
        <p:spPr>
          <a:xfrm>
            <a:off x="4078562" y="859240"/>
            <a:ext cx="1161805" cy="656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62482" y="1555466"/>
            <a:ext cx="4000500" cy="3219450"/>
          </a:xfrm>
          <a:prstGeom prst="rect">
            <a:avLst/>
          </a:prstGeom>
        </p:spPr>
      </p:pic>
    </p:spTree>
    <p:extLst>
      <p:ext uri="{BB962C8B-B14F-4D97-AF65-F5344CB8AC3E}">
        <p14:creationId xmlns:p14="http://schemas.microsoft.com/office/powerpoint/2010/main" val="31792672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3427" y="1523562"/>
            <a:ext cx="3573096" cy="2907761"/>
          </a:xfrm>
          <a:prstGeom prst="rect">
            <a:avLst/>
          </a:prstGeom>
        </p:spPr>
      </p:pic>
      <p:pic>
        <p:nvPicPr>
          <p:cNvPr id="6" name="Content Placeholder 3"/>
          <p:cNvPicPr>
            <a:picLocks noGrp="1" noChangeAspect="1"/>
          </p:cNvPicPr>
          <p:nvPr>
            <p:ph idx="1"/>
          </p:nvPr>
        </p:nvPicPr>
        <p:blipFill>
          <a:blip r:embed="rId3"/>
          <a:stretch>
            <a:fillRect/>
          </a:stretch>
        </p:blipFill>
        <p:spPr>
          <a:xfrm>
            <a:off x="4701931" y="1427529"/>
            <a:ext cx="3429000" cy="2819400"/>
          </a:xfrm>
          <a:prstGeom prst="rect">
            <a:avLst/>
          </a:prstGeom>
        </p:spPr>
      </p:pic>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Read/Write </a:t>
            </a:r>
            <a:r>
              <a:rPr lang="en-US" dirty="0" smtClean="0">
                <a:latin typeface="Times New Roman" panose="02020603050405020304" pitchFamily="18" charset="0"/>
                <a:cs typeface="Times New Roman" panose="02020603050405020304" pitchFamily="18" charset="0"/>
              </a:rPr>
              <a:t>Precedence Graph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679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96791" y="1638011"/>
            <a:ext cx="3429000" cy="2819400"/>
          </a:xfrm>
          <a:prstGeom prst="rect">
            <a:avLst/>
          </a:prstGeom>
        </p:spPr>
      </p:pic>
      <p:pic>
        <p:nvPicPr>
          <p:cNvPr id="6" name="Picture 5"/>
          <p:cNvPicPr>
            <a:picLocks noChangeAspect="1"/>
          </p:cNvPicPr>
          <p:nvPr/>
        </p:nvPicPr>
        <p:blipFill>
          <a:blip r:embed="rId3"/>
          <a:stretch>
            <a:fillRect/>
          </a:stretch>
        </p:blipFill>
        <p:spPr>
          <a:xfrm>
            <a:off x="515648" y="1250461"/>
            <a:ext cx="4371975" cy="3008924"/>
          </a:xfrm>
          <a:prstGeom prst="rect">
            <a:avLst/>
          </a:prstGeom>
        </p:spPr>
      </p:pic>
      <p:sp>
        <p:nvSpPr>
          <p:cNvPr id="5"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Read/Write </a:t>
            </a:r>
            <a:r>
              <a:rPr lang="en-US" dirty="0" smtClean="0">
                <a:latin typeface="Times New Roman" panose="02020603050405020304" pitchFamily="18" charset="0"/>
                <a:cs typeface="Times New Roman" panose="02020603050405020304" pitchFamily="18" charset="0"/>
              </a:rPr>
              <a:t>Precedence Graph </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26646" y="4668427"/>
            <a:ext cx="7784123" cy="307777"/>
          </a:xfrm>
          <a:prstGeom prst="rect">
            <a:avLst/>
          </a:prstGeom>
          <a:noFill/>
        </p:spPr>
        <p:txBody>
          <a:bodyPr wrap="square" rtlCol="0">
            <a:spAutoFit/>
          </a:bodyPr>
          <a:lstStyle/>
          <a:p>
            <a:r>
              <a:rPr lang="en-US" b="1" dirty="0" smtClean="0"/>
              <a:t>Ques</a:t>
            </a:r>
            <a:r>
              <a:rPr lang="en-US" dirty="0" smtClean="0"/>
              <a:t>: What is the precedence graph if we have two read locks requested ?</a:t>
            </a:r>
            <a:endParaRPr lang="en-US" dirty="0"/>
          </a:p>
        </p:txBody>
      </p:sp>
    </p:spTree>
    <p:extLst>
      <p:ext uri="{BB962C8B-B14F-4D97-AF65-F5344CB8AC3E}">
        <p14:creationId xmlns:p14="http://schemas.microsoft.com/office/powerpoint/2010/main" val="29977592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6"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Read/Write </a:t>
            </a:r>
            <a:r>
              <a:rPr lang="en-US" dirty="0" smtClean="0">
                <a:latin typeface="Times New Roman" panose="02020603050405020304" pitchFamily="18" charset="0"/>
                <a:cs typeface="Times New Roman" panose="02020603050405020304" pitchFamily="18" charset="0"/>
              </a:rPr>
              <a:t>Precedence Graph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16294" y="1017725"/>
            <a:ext cx="4953000" cy="3533775"/>
          </a:xfrm>
          <a:prstGeom prst="rect">
            <a:avLst/>
          </a:prstGeom>
        </p:spPr>
      </p:pic>
    </p:spTree>
    <p:extLst>
      <p:ext uri="{BB962C8B-B14F-4D97-AF65-F5344CB8AC3E}">
        <p14:creationId xmlns:p14="http://schemas.microsoft.com/office/powerpoint/2010/main" val="3088619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Precedence Graph-Serial Equivalent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20034" y="1330025"/>
            <a:ext cx="4248150" cy="2771775"/>
          </a:xfrm>
          <a:prstGeom prst="rect">
            <a:avLst/>
          </a:prstGeom>
        </p:spPr>
      </p:pic>
    </p:spTree>
    <p:extLst>
      <p:ext uri="{BB962C8B-B14F-4D97-AF65-F5344CB8AC3E}">
        <p14:creationId xmlns:p14="http://schemas.microsoft.com/office/powerpoint/2010/main" val="24174399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1700" y="1191491"/>
            <a:ext cx="4955869" cy="3806103"/>
          </a:xfrm>
          <a:prstGeom prst="rect">
            <a:avLst/>
          </a:prstGeom>
        </p:spPr>
      </p:pic>
      <p:sp>
        <p:nvSpPr>
          <p:cNvPr id="5"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Read/Write </a:t>
            </a:r>
            <a:r>
              <a:rPr lang="en-US" dirty="0" smtClean="0">
                <a:latin typeface="Times New Roman" panose="02020603050405020304" pitchFamily="18" charset="0"/>
                <a:cs typeface="Times New Roman" panose="02020603050405020304" pitchFamily="18" charset="0"/>
              </a:rPr>
              <a:t>Precedence Graph </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stretch>
            <a:fillRect/>
          </a:stretch>
        </p:blipFill>
        <p:spPr>
          <a:xfrm>
            <a:off x="6123710" y="3144981"/>
            <a:ext cx="2951017" cy="1755341"/>
          </a:xfrm>
          <a:prstGeom prst="rect">
            <a:avLst/>
          </a:prstGeom>
        </p:spPr>
      </p:pic>
      <p:sp>
        <p:nvSpPr>
          <p:cNvPr id="2" name="Striped Right Arrow 1"/>
          <p:cNvSpPr/>
          <p:nvPr/>
        </p:nvSpPr>
        <p:spPr>
          <a:xfrm>
            <a:off x="5408246" y="3696677"/>
            <a:ext cx="715464" cy="57833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843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Schedule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39700" indent="0">
              <a:buNone/>
            </a:pPr>
            <a:r>
              <a:rPr lang="en-US" sz="2000" b="1" dirty="0" smtClean="0">
                <a:solidFill>
                  <a:schemeClr val="tx1"/>
                </a:solidFill>
                <a:latin typeface="Times New Roman" panose="02020603050405020304" pitchFamily="18" charset="0"/>
                <a:cs typeface="Times New Roman" panose="02020603050405020304" pitchFamily="18" charset="0"/>
              </a:rPr>
              <a:t>Schedule</a:t>
            </a: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i="1" u="sng" dirty="0">
                <a:solidFill>
                  <a:schemeClr val="tx1"/>
                </a:solidFill>
                <a:latin typeface="Times New Roman" panose="02020603050405020304" pitchFamily="18" charset="0"/>
                <a:cs typeface="Times New Roman" panose="02020603050405020304" pitchFamily="18" charset="0"/>
              </a:rPr>
              <a:t>order</a:t>
            </a:r>
            <a:r>
              <a:rPr lang="en-US" sz="2000" dirty="0">
                <a:solidFill>
                  <a:schemeClr val="tx1"/>
                </a:solidFill>
                <a:latin typeface="Times New Roman" panose="02020603050405020304" pitchFamily="18" charset="0"/>
                <a:cs typeface="Times New Roman" panose="02020603050405020304" pitchFamily="18" charset="0"/>
              </a:rPr>
              <a:t> in which </a:t>
            </a:r>
            <a:r>
              <a:rPr lang="en-US" sz="2000" dirty="0" smtClean="0">
                <a:solidFill>
                  <a:schemeClr val="tx1"/>
                </a:solidFill>
                <a:latin typeface="Times New Roman" panose="02020603050405020304" pitchFamily="18" charset="0"/>
                <a:cs typeface="Times New Roman" panose="02020603050405020304" pitchFamily="18" charset="0"/>
              </a:rPr>
              <a:t>the steps </a:t>
            </a:r>
            <a:r>
              <a:rPr lang="en-US" sz="2000" dirty="0">
                <a:solidFill>
                  <a:schemeClr val="tx1"/>
                </a:solidFill>
                <a:latin typeface="Times New Roman" panose="02020603050405020304" pitchFamily="18" charset="0"/>
                <a:cs typeface="Times New Roman" panose="02020603050405020304" pitchFamily="18" charset="0"/>
              </a:rPr>
              <a:t>of the </a:t>
            </a:r>
            <a:r>
              <a:rPr lang="en-US" sz="2000" dirty="0" smtClean="0">
                <a:solidFill>
                  <a:schemeClr val="tx1"/>
                </a:solidFill>
                <a:latin typeface="Times New Roman" panose="02020603050405020304" pitchFamily="18" charset="0"/>
                <a:cs typeface="Times New Roman" panose="02020603050405020304" pitchFamily="18" charset="0"/>
              </a:rPr>
              <a:t>transactions </a:t>
            </a:r>
            <a:r>
              <a:rPr lang="en-US" sz="2000" dirty="0">
                <a:solidFill>
                  <a:schemeClr val="tx1"/>
                </a:solidFill>
                <a:latin typeface="Times New Roman" panose="02020603050405020304" pitchFamily="18" charset="0"/>
                <a:cs typeface="Times New Roman" panose="02020603050405020304" pitchFamily="18" charset="0"/>
              </a:rPr>
              <a:t>(read, write and so on) are </a:t>
            </a:r>
            <a:r>
              <a:rPr lang="en-US" sz="2000" dirty="0" smtClean="0">
                <a:solidFill>
                  <a:schemeClr val="tx1"/>
                </a:solidFill>
                <a:latin typeface="Times New Roman" panose="02020603050405020304" pitchFamily="18" charset="0"/>
                <a:cs typeface="Times New Roman" panose="02020603050405020304" pitchFamily="18" charset="0"/>
              </a:rPr>
              <a:t>executed.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139700" lvl="1" indent="0">
              <a:buNone/>
            </a:pPr>
            <a:r>
              <a:rPr lang="en-US" sz="2000" b="1" dirty="0" smtClean="0">
                <a:solidFill>
                  <a:schemeClr val="tx1"/>
                </a:solidFill>
                <a:latin typeface="Times New Roman" panose="02020603050405020304" pitchFamily="18" charset="0"/>
                <a:cs typeface="Times New Roman" panose="02020603050405020304" pitchFamily="18" charset="0"/>
              </a:rPr>
              <a:t>Scheduler</a:t>
            </a:r>
            <a:r>
              <a:rPr lang="en-US" sz="2000" dirty="0">
                <a:solidFill>
                  <a:schemeClr val="tx1"/>
                </a:solidFill>
                <a:latin typeface="Times New Roman" panose="02020603050405020304" pitchFamily="18" charset="0"/>
                <a:cs typeface="Times New Roman" panose="02020603050405020304" pitchFamily="18" charset="0"/>
              </a:rPr>
              <a:t>: is a portion of the database system that arbitrates between conflicting requests. </a:t>
            </a:r>
            <a:r>
              <a:rPr lang="en-US" sz="2000" dirty="0" smtClean="0">
                <a:solidFill>
                  <a:schemeClr val="tx1"/>
                </a:solidFill>
                <a:latin typeface="Times New Roman" panose="02020603050405020304" pitchFamily="18" charset="0"/>
                <a:cs typeface="Times New Roman" panose="02020603050405020304" pitchFamily="18" charset="0"/>
              </a:rPr>
              <a:t>It controls </a:t>
            </a:r>
            <a:r>
              <a:rPr lang="en-US" sz="2000" dirty="0">
                <a:solidFill>
                  <a:schemeClr val="tx1"/>
                </a:solidFill>
                <a:latin typeface="Times New Roman" panose="02020603050405020304" pitchFamily="18" charset="0"/>
                <a:cs typeface="Times New Roman" panose="02020603050405020304" pitchFamily="18" charset="0"/>
              </a:rPr>
              <a:t>access rights of </a:t>
            </a:r>
            <a:r>
              <a:rPr lang="en-US" sz="2000" dirty="0" smtClean="0">
                <a:solidFill>
                  <a:schemeClr val="tx1"/>
                </a:solidFill>
                <a:latin typeface="Times New Roman" panose="02020603050405020304" pitchFamily="18" charset="0"/>
                <a:cs typeface="Times New Roman" panose="02020603050405020304" pitchFamily="18" charset="0"/>
              </a:rPr>
              <a:t>transactions.</a:t>
            </a:r>
            <a:endParaRPr lang="en-US" sz="2000" b="1"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9872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Precedence </a:t>
            </a:r>
            <a:r>
              <a:rPr lang="en-US" dirty="0" smtClean="0">
                <a:latin typeface="Times New Roman" panose="02020603050405020304" pitchFamily="18" charset="0"/>
                <a:cs typeface="Times New Roman" panose="02020603050405020304" pitchFamily="18" charset="0"/>
              </a:rPr>
              <a:t>Graph’s Rules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If there is no directed cycle graph        then our schedule is serializable and it has serial equivalent schedule.</a:t>
            </a:r>
          </a:p>
          <a:p>
            <a:r>
              <a:rPr lang="en-US" sz="2000" dirty="0" smtClean="0">
                <a:solidFill>
                  <a:schemeClr val="tx1"/>
                </a:solidFill>
                <a:latin typeface="Times New Roman" panose="02020603050405020304" pitchFamily="18" charset="0"/>
                <a:cs typeface="Times New Roman" panose="02020603050405020304" pitchFamily="18" charset="0"/>
              </a:rPr>
              <a:t>Read locks order is irreverent since it does not affect the data itself and no changes committed to the data  </a:t>
            </a:r>
          </a:p>
          <a:p>
            <a:r>
              <a:rPr lang="en-US" sz="2000" dirty="0">
                <a:solidFill>
                  <a:schemeClr val="tx1"/>
                </a:solidFill>
                <a:latin typeface="Times New Roman" panose="02020603050405020304" pitchFamily="18" charset="0"/>
                <a:cs typeface="Times New Roman" panose="02020603050405020304" pitchFamily="18" charset="0"/>
              </a:rPr>
              <a:t>No edges between Read locks why?</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Remark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Unlock</a:t>
            </a:r>
            <a:r>
              <a:rPr lang="en-US" sz="2000" dirty="0">
                <a:solidFill>
                  <a:schemeClr val="tx1"/>
                </a:solidFill>
                <a:latin typeface="Times New Roman" panose="02020603050405020304" pitchFamily="18" charset="0"/>
                <a:cs typeface="Times New Roman" panose="02020603050405020304" pitchFamily="18" charset="0"/>
              </a:rPr>
              <a:t> is source of the arrow , </a:t>
            </a:r>
            <a:r>
              <a:rPr lang="en-US" sz="2000" dirty="0" smtClean="0">
                <a:solidFill>
                  <a:srgbClr val="FF0000"/>
                </a:solidFill>
                <a:latin typeface="Times New Roman" panose="02020603050405020304" pitchFamily="18" charset="0"/>
                <a:cs typeface="Times New Roman" panose="02020603050405020304" pitchFamily="18" charset="0"/>
              </a:rPr>
              <a:t>W/R </a:t>
            </a:r>
            <a:r>
              <a:rPr lang="en-US" sz="2000" dirty="0">
                <a:solidFill>
                  <a:schemeClr val="tx1"/>
                </a:solidFill>
                <a:latin typeface="Times New Roman" panose="02020603050405020304" pitchFamily="18" charset="0"/>
                <a:cs typeface="Times New Roman" panose="02020603050405020304" pitchFamily="18" charset="0"/>
              </a:rPr>
              <a:t>process is the destination of the arrow </a:t>
            </a:r>
            <a:r>
              <a:rPr lang="en-US" sz="2000" dirty="0" smtClean="0">
                <a:solidFill>
                  <a:schemeClr val="tx1"/>
                </a:solidFill>
                <a:latin typeface="Times New Roman" panose="02020603050405020304" pitchFamily="18" charset="0"/>
                <a:cs typeface="Times New Roman" panose="02020603050405020304" pitchFamily="18" charset="0"/>
              </a:rPr>
              <a:t>(edge) in </a:t>
            </a:r>
            <a:r>
              <a:rPr lang="en-US" sz="2000" dirty="0">
                <a:solidFill>
                  <a:schemeClr val="tx1"/>
                </a:solidFill>
                <a:latin typeface="Times New Roman" panose="02020603050405020304" pitchFamily="18" charset="0"/>
                <a:cs typeface="Times New Roman" panose="02020603050405020304" pitchFamily="18" charset="0"/>
              </a:rPr>
              <a:t>the graph. </a:t>
            </a: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Notched Right Arrow 3"/>
          <p:cNvSpPr/>
          <p:nvPr/>
        </p:nvSpPr>
        <p:spPr>
          <a:xfrm>
            <a:off x="4290646" y="1305171"/>
            <a:ext cx="336062" cy="27353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194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79888" y="3383435"/>
            <a:ext cx="4153773" cy="1497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2379888" y="1899506"/>
            <a:ext cx="4153773" cy="1438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a:spLocks noGrp="1"/>
          </p:cNvSpPr>
          <p:nvPr>
            <p:ph type="title"/>
          </p:nvPr>
        </p:nvSpPr>
        <p:spPr>
          <a:xfrm>
            <a:off x="441672" y="46964"/>
            <a:ext cx="8520600" cy="572700"/>
          </a:xfrm>
        </p:spPr>
        <p:txBody>
          <a:bodyPr/>
          <a:lstStyle/>
          <a:p>
            <a:r>
              <a:rPr lang="en-US" dirty="0">
                <a:latin typeface="Times New Roman" panose="02020603050405020304" pitchFamily="18" charset="0"/>
                <a:cs typeface="Times New Roman" panose="02020603050405020304" pitchFamily="18" charset="0"/>
              </a:rPr>
              <a:t>Precedence Graph’s Rules </a:t>
            </a:r>
          </a:p>
        </p:txBody>
      </p:sp>
      <p:pic>
        <p:nvPicPr>
          <p:cNvPr id="6" name="Picture 5"/>
          <p:cNvPicPr>
            <a:picLocks noChangeAspect="1"/>
          </p:cNvPicPr>
          <p:nvPr/>
        </p:nvPicPr>
        <p:blipFill>
          <a:blip r:embed="rId4"/>
          <a:stretch>
            <a:fillRect/>
          </a:stretch>
        </p:blipFill>
        <p:spPr>
          <a:xfrm>
            <a:off x="2379888" y="619664"/>
            <a:ext cx="4153773" cy="1234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339151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Locks on </a:t>
            </a: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ierarchical structure –Tree Protocol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00" y="1152475"/>
            <a:ext cx="5133136" cy="3416400"/>
          </a:xfrm>
        </p:spPr>
        <p:txBody>
          <a:bodyPr/>
          <a:lstStyle/>
          <a:p>
            <a:r>
              <a:rPr lang="en-US" sz="2000" b="1" u="sng" dirty="0" smtClean="0">
                <a:solidFill>
                  <a:schemeClr val="tx1"/>
                </a:solidFill>
                <a:latin typeface="Times New Roman" panose="02020603050405020304" pitchFamily="18" charset="0"/>
                <a:cs typeface="Times New Roman" panose="02020603050405020304" pitchFamily="18" charset="0"/>
              </a:rPr>
              <a:t>Goal</a:t>
            </a:r>
            <a:r>
              <a:rPr lang="en-US" sz="2000" dirty="0" smtClean="0">
                <a:solidFill>
                  <a:schemeClr val="tx1"/>
                </a:solidFill>
                <a:latin typeface="Times New Roman" panose="02020603050405020304" pitchFamily="18" charset="0"/>
                <a:cs typeface="Times New Roman" panose="02020603050405020304" pitchFamily="18" charset="0"/>
              </a:rPr>
              <a:t> : Locking some parts of the tree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Protocols</a:t>
            </a:r>
            <a:r>
              <a:rPr lang="en-US" sz="2000" dirty="0" smtClean="0">
                <a:solidFill>
                  <a:schemeClr val="tx1"/>
                </a:solidFill>
                <a:latin typeface="Times New Roman" panose="02020603050405020304" pitchFamily="18" charset="0"/>
                <a:cs typeface="Times New Roman" panose="02020603050405020304" pitchFamily="18" charset="0"/>
              </a:rPr>
              <a:t> : </a:t>
            </a:r>
          </a:p>
          <a:p>
            <a:pPr lvl="1"/>
            <a:r>
              <a:rPr lang="en-US" sz="2000" b="1" dirty="0">
                <a:solidFill>
                  <a:schemeClr val="tx1"/>
                </a:solidFill>
                <a:latin typeface="Times New Roman" panose="02020603050405020304" pitchFamily="18" charset="0"/>
                <a:cs typeface="Times New Roman" panose="02020603050405020304" pitchFamily="18" charset="0"/>
              </a:rPr>
              <a:t>Tree Protocol </a:t>
            </a:r>
            <a:r>
              <a:rPr lang="en-US" sz="2000" dirty="0" smtClean="0">
                <a:solidFill>
                  <a:schemeClr val="tx1"/>
                </a:solidFill>
                <a:latin typeface="Times New Roman" panose="02020603050405020304" pitchFamily="18" charset="0"/>
                <a:cs typeface="Times New Roman" panose="02020603050405020304" pitchFamily="18" charset="0"/>
              </a:rPr>
              <a:t>: uses LOCK on a single node.</a:t>
            </a:r>
          </a:p>
          <a:p>
            <a:pPr lvl="2"/>
            <a:r>
              <a:rPr lang="en-US" sz="2000" dirty="0" smtClean="0">
                <a:solidFill>
                  <a:schemeClr val="tx1"/>
                </a:solidFill>
                <a:latin typeface="Times New Roman" panose="02020603050405020304" pitchFamily="18" charset="0"/>
                <a:cs typeface="Times New Roman" panose="02020603050405020304" pitchFamily="18" charset="0"/>
              </a:rPr>
              <a:t>Serializable </a:t>
            </a:r>
          </a:p>
          <a:p>
            <a:pPr lvl="2"/>
            <a:r>
              <a:rPr lang="en-US" sz="2000" dirty="0" smtClean="0">
                <a:solidFill>
                  <a:schemeClr val="tx1"/>
                </a:solidFill>
                <a:latin typeface="Times New Roman" panose="02020603050405020304" pitchFamily="18" charset="0"/>
                <a:cs typeface="Times New Roman" panose="02020603050405020304" pitchFamily="18" charset="0"/>
              </a:rPr>
              <a:t>No deadlocks </a:t>
            </a:r>
          </a:p>
          <a:p>
            <a:pPr lvl="1"/>
            <a:r>
              <a:rPr lang="en-US" sz="2000" b="1" dirty="0" smtClean="0">
                <a:solidFill>
                  <a:schemeClr val="tx1"/>
                </a:solidFill>
                <a:latin typeface="Times New Roman" panose="02020603050405020304" pitchFamily="18" charset="0"/>
                <a:cs typeface="Times New Roman" panose="02020603050405020304" pitchFamily="18" charset="0"/>
              </a:rPr>
              <a:t>Warning Protocol </a:t>
            </a:r>
            <a:r>
              <a:rPr lang="en-US" sz="2000" dirty="0" smtClean="0">
                <a:solidFill>
                  <a:schemeClr val="tx1"/>
                </a:solidFill>
                <a:latin typeface="Times New Roman" panose="02020603050405020304" pitchFamily="18" charset="0"/>
                <a:cs typeface="Times New Roman" panose="02020603050405020304" pitchFamily="18" charset="0"/>
              </a:rPr>
              <a:t>: Uses WARN or LOCK on a single node</a:t>
            </a:r>
          </a:p>
          <a:p>
            <a:pPr lvl="1"/>
            <a:endParaRPr lang="en-US" sz="2000" dirty="0">
              <a:solidFill>
                <a:schemeClr val="tx1"/>
              </a:solidFill>
              <a:latin typeface="Times New Roman" panose="02020603050405020304" pitchFamily="18" charset="0"/>
              <a:cs typeface="Times New Roman" panose="02020603050405020304" pitchFamily="18" charset="0"/>
            </a:endParaRPr>
          </a:p>
          <a:p>
            <a:pPr marL="596900" lvl="1" indent="0">
              <a:buNone/>
            </a:pPr>
            <a:r>
              <a:rPr lang="en-US" sz="2000" dirty="0" smtClean="0">
                <a:solidFill>
                  <a:schemeClr val="tx1"/>
                </a:solidFill>
                <a:latin typeface="Times New Roman" panose="02020603050405020304" pitchFamily="18" charset="0"/>
                <a:cs typeface="Times New Roman" panose="02020603050405020304" pitchFamily="18" charset="0"/>
              </a:rPr>
              <a:t> </a:t>
            </a:r>
          </a:p>
          <a:p>
            <a:pPr marL="596900" lvl="1" indent="0">
              <a:buNone/>
            </a:pPr>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5548050" y="1152475"/>
            <a:ext cx="3174856" cy="1518631"/>
          </a:xfrm>
          <a:prstGeom prst="rect">
            <a:avLst/>
          </a:prstGeom>
        </p:spPr>
      </p:pic>
    </p:spTree>
    <p:extLst>
      <p:ext uri="{BB962C8B-B14F-4D97-AF65-F5344CB8AC3E}">
        <p14:creationId xmlns:p14="http://schemas.microsoft.com/office/powerpoint/2010/main" val="35298736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00" y="1152475"/>
            <a:ext cx="6300115" cy="3935340"/>
          </a:xfrm>
        </p:spPr>
        <p:txBody>
          <a:bodyPr/>
          <a:lstStyle/>
          <a:p>
            <a:r>
              <a:rPr lang="en-US" sz="2000" u="sng" dirty="0">
                <a:solidFill>
                  <a:schemeClr val="tx1"/>
                </a:solidFill>
                <a:latin typeface="Times New Roman" panose="02020603050405020304" pitchFamily="18" charset="0"/>
                <a:cs typeface="Times New Roman" panose="02020603050405020304" pitchFamily="18" charset="0"/>
              </a:rPr>
              <a:t>Rules we must follow : </a:t>
            </a:r>
          </a:p>
          <a:p>
            <a:pPr marL="1054100" lvl="1" indent="-45720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First Lock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can be put on any single node </a:t>
            </a:r>
          </a:p>
          <a:p>
            <a:pPr marL="10541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Further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Locks must be children of a </a:t>
            </a:r>
            <a:r>
              <a:rPr lang="en-US" sz="20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Locked</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node </a:t>
            </a: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10541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One node can not be </a:t>
            </a:r>
            <a:r>
              <a:rPr lang="en-US" sz="20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relocked</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(each node can be only locked once)</a:t>
            </a:r>
          </a:p>
          <a:p>
            <a:pPr marL="596900" lvl="1" indent="0">
              <a:buNone/>
            </a:pPr>
            <a:endParaRPr lang="en-US" sz="20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r>
              <a:rPr lang="en-US" sz="20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Remarks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p>
          <a:p>
            <a:pPr marL="939800" lvl="1" indent="-3429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You are only allowed to access the Locked node [access privilege]</a:t>
            </a:r>
          </a:p>
          <a:p>
            <a:pPr marL="939800" lvl="1" indent="-3429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In Tree protocol, no </a:t>
            </a:r>
            <a:r>
              <a:rPr lang="en-US" sz="2000" i="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dead locks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occur </a:t>
            </a: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939800" lvl="1" indent="-3429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Tree protocol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produces Serializable Schedule </a:t>
            </a:r>
          </a:p>
          <a:p>
            <a:endParaRPr lang="en-US" dirty="0">
              <a:solidFill>
                <a:schemeClr val="tx1"/>
              </a:solidFill>
            </a:endParaRPr>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Locks on Hierarchal structure –Tree Protocol </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705600" y="1310395"/>
            <a:ext cx="2438400" cy="1809750"/>
          </a:xfrm>
          <a:prstGeom prst="rect">
            <a:avLst/>
          </a:prstGeom>
        </p:spPr>
      </p:pic>
    </p:spTree>
    <p:extLst>
      <p:ext uri="{BB962C8B-B14F-4D97-AF65-F5344CB8AC3E}">
        <p14:creationId xmlns:p14="http://schemas.microsoft.com/office/powerpoint/2010/main" val="31493355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00" y="1152475"/>
            <a:ext cx="5735809" cy="3841556"/>
          </a:xfrm>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Uses Warns and Locks </a:t>
            </a:r>
          </a:p>
          <a:p>
            <a:r>
              <a:rPr lang="en-US" sz="2000" dirty="0" smtClean="0">
                <a:solidFill>
                  <a:schemeClr val="tx1"/>
                </a:solidFill>
                <a:latin typeface="Times New Roman" panose="02020603050405020304" pitchFamily="18" charset="0"/>
                <a:cs typeface="Times New Roman" panose="02020603050405020304" pitchFamily="18" charset="0"/>
              </a:rPr>
              <a:t>Locking a node is access to the </a:t>
            </a:r>
            <a:r>
              <a:rPr lang="en-US" sz="2000" b="1" dirty="0" smtClean="0">
                <a:solidFill>
                  <a:schemeClr val="tx1"/>
                </a:solidFill>
                <a:latin typeface="Times New Roman" panose="02020603050405020304" pitchFamily="18" charset="0"/>
                <a:cs typeface="Times New Roman" panose="02020603050405020304" pitchFamily="18" charset="0"/>
              </a:rPr>
              <a:t>whole</a:t>
            </a:r>
            <a:r>
              <a:rPr lang="en-US" sz="2000" dirty="0" smtClean="0">
                <a:solidFill>
                  <a:schemeClr val="tx1"/>
                </a:solidFill>
                <a:latin typeface="Times New Roman" panose="02020603050405020304" pitchFamily="18" charset="0"/>
                <a:cs typeface="Times New Roman" panose="02020603050405020304" pitchFamily="18" charset="0"/>
              </a:rPr>
              <a:t> sub Tree (R,W)</a:t>
            </a:r>
          </a:p>
          <a:p>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u="sng" dirty="0" smtClean="0">
                <a:solidFill>
                  <a:schemeClr val="tx1"/>
                </a:solidFill>
                <a:latin typeface="Times New Roman" panose="02020603050405020304" pitchFamily="18" charset="0"/>
                <a:cs typeface="Times New Roman" panose="02020603050405020304" pitchFamily="18" charset="0"/>
              </a:rPr>
              <a:t>Rules:</a:t>
            </a:r>
            <a:endParaRPr lang="en-US" sz="2000" b="1" u="sng" dirty="0">
              <a:solidFill>
                <a:schemeClr val="tx1"/>
              </a:solidFill>
              <a:latin typeface="Times New Roman" panose="02020603050405020304" pitchFamily="18" charset="0"/>
              <a:cs typeface="Times New Roman" panose="02020603050405020304" pitchFamily="18" charset="0"/>
            </a:endParaRPr>
          </a:p>
          <a:p>
            <a:pPr marL="59690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Lock or Warn the </a:t>
            </a:r>
            <a:r>
              <a:rPr lang="en-US" sz="2000" b="1" dirty="0" smtClean="0">
                <a:solidFill>
                  <a:schemeClr val="tx1"/>
                </a:solidFill>
                <a:latin typeface="Times New Roman" panose="02020603050405020304" pitchFamily="18" charset="0"/>
                <a:cs typeface="Times New Roman" panose="02020603050405020304" pitchFamily="18" charset="0"/>
              </a:rPr>
              <a:t>root</a:t>
            </a:r>
            <a:r>
              <a:rPr lang="en-US" sz="2000" dirty="0" smtClean="0">
                <a:solidFill>
                  <a:schemeClr val="tx1"/>
                </a:solidFill>
                <a:latin typeface="Times New Roman" panose="02020603050405020304" pitchFamily="18" charset="0"/>
                <a:cs typeface="Times New Roman" panose="02020603050405020304" pitchFamily="18" charset="0"/>
              </a:rPr>
              <a:t> node </a:t>
            </a:r>
          </a:p>
          <a:p>
            <a:pPr marL="59690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You can only </a:t>
            </a:r>
            <a:r>
              <a:rPr lang="en-US" sz="2000" b="1" dirty="0" smtClean="0">
                <a:solidFill>
                  <a:schemeClr val="tx1"/>
                </a:solidFill>
                <a:latin typeface="Times New Roman" panose="02020603050405020304" pitchFamily="18" charset="0"/>
                <a:cs typeface="Times New Roman" panose="02020603050405020304" pitchFamily="18" charset="0"/>
              </a:rPr>
              <a:t>Lock</a:t>
            </a:r>
            <a:r>
              <a:rPr lang="en-US" sz="2000" dirty="0" smtClean="0">
                <a:solidFill>
                  <a:schemeClr val="tx1"/>
                </a:solidFill>
                <a:latin typeface="Times New Roman" panose="02020603050405020304" pitchFamily="18" charset="0"/>
                <a:cs typeface="Times New Roman" panose="02020603050405020304" pitchFamily="18" charset="0"/>
              </a:rPr>
              <a:t> or </a:t>
            </a:r>
            <a:r>
              <a:rPr lang="en-US" sz="2000" b="1" dirty="0" smtClean="0">
                <a:solidFill>
                  <a:schemeClr val="tx1"/>
                </a:solidFill>
                <a:latin typeface="Times New Roman" panose="02020603050405020304" pitchFamily="18" charset="0"/>
                <a:cs typeface="Times New Roman" panose="02020603050405020304" pitchFamily="18" charset="0"/>
              </a:rPr>
              <a:t>Warn</a:t>
            </a:r>
            <a:r>
              <a:rPr lang="en-US" sz="2000" dirty="0" smtClean="0">
                <a:solidFill>
                  <a:schemeClr val="tx1"/>
                </a:solidFill>
                <a:latin typeface="Times New Roman" panose="02020603050405020304" pitchFamily="18" charset="0"/>
                <a:cs typeface="Times New Roman" panose="02020603050405020304" pitchFamily="18" charset="0"/>
              </a:rPr>
              <a:t> a node if there is a </a:t>
            </a:r>
            <a:r>
              <a:rPr lang="en-US" sz="2000" b="1" dirty="0" smtClean="0">
                <a:solidFill>
                  <a:schemeClr val="tx1"/>
                </a:solidFill>
                <a:latin typeface="Times New Roman" panose="02020603050405020304" pitchFamily="18" charset="0"/>
                <a:cs typeface="Times New Roman" panose="02020603050405020304" pitchFamily="18" charset="0"/>
              </a:rPr>
              <a:t>Warn</a:t>
            </a:r>
            <a:r>
              <a:rPr lang="en-US" sz="2000" dirty="0" smtClean="0">
                <a:solidFill>
                  <a:schemeClr val="tx1"/>
                </a:solidFill>
                <a:latin typeface="Times New Roman" panose="02020603050405020304" pitchFamily="18" charset="0"/>
                <a:cs typeface="Times New Roman" panose="02020603050405020304" pitchFamily="18" charset="0"/>
              </a:rPr>
              <a:t> on the parent</a:t>
            </a:r>
          </a:p>
          <a:p>
            <a:pPr marL="59690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i="1" dirty="0" smtClean="0">
                <a:solidFill>
                  <a:schemeClr val="tx1"/>
                </a:solidFill>
                <a:latin typeface="Times New Roman" panose="02020603050405020304" pitchFamily="18" charset="0"/>
                <a:cs typeface="Times New Roman" panose="02020603050405020304" pitchFamily="18" charset="0"/>
              </a:rPr>
              <a:t>2 Phase locking must be used</a:t>
            </a:r>
            <a:r>
              <a:rPr lang="en-US" sz="2000" dirty="0" smtClean="0">
                <a:solidFill>
                  <a:schemeClr val="tx1"/>
                </a:solidFill>
                <a:latin typeface="Times New Roman" panose="02020603050405020304" pitchFamily="18" charset="0"/>
                <a:cs typeface="Times New Roman" panose="02020603050405020304" pitchFamily="18" charset="0"/>
              </a:rPr>
              <a:t>, meaning after the first </a:t>
            </a:r>
            <a:r>
              <a:rPr lang="en-US" sz="2000" i="1" dirty="0" smtClean="0">
                <a:solidFill>
                  <a:schemeClr val="tx1"/>
                </a:solidFill>
                <a:latin typeface="Times New Roman" panose="02020603050405020304" pitchFamily="18" charset="0"/>
                <a:cs typeface="Times New Roman" panose="02020603050405020304" pitchFamily="18" charset="0"/>
              </a:rPr>
              <a:t>unlock</a:t>
            </a:r>
            <a:r>
              <a:rPr lang="en-US" sz="2000" dirty="0" smtClean="0">
                <a:solidFill>
                  <a:schemeClr val="tx1"/>
                </a:solidFill>
                <a:latin typeface="Times New Roman" panose="02020603050405020304" pitchFamily="18" charset="0"/>
                <a:cs typeface="Times New Roman" panose="02020603050405020304" pitchFamily="18" charset="0"/>
              </a:rPr>
              <a:t> you can not place any warns or locks anywhere at the tree [crucial for schedule </a:t>
            </a:r>
            <a:r>
              <a:rPr lang="en-US" sz="2000" dirty="0" err="1" smtClean="0">
                <a:solidFill>
                  <a:schemeClr val="tx1"/>
                </a:solidFill>
                <a:latin typeface="Times New Roman" panose="02020603050405020304" pitchFamily="18" charset="0"/>
                <a:cs typeface="Times New Roman" panose="02020603050405020304" pitchFamily="18" charset="0"/>
              </a:rPr>
              <a:t>serializability</a:t>
            </a:r>
            <a:r>
              <a:rPr lang="en-US" sz="2000" dirty="0" smtClean="0">
                <a:solidFill>
                  <a:schemeClr val="tx1"/>
                </a:solidFill>
                <a:latin typeface="Times New Roman" panose="02020603050405020304" pitchFamily="18" charset="0"/>
                <a:cs typeface="Times New Roman" panose="02020603050405020304" pitchFamily="18" charset="0"/>
              </a:rPr>
              <a:t>]</a:t>
            </a:r>
          </a:p>
          <a:p>
            <a:pPr marL="482600" indent="-342900">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marL="482600" indent="-342900">
              <a:buFont typeface="+mj-lt"/>
              <a:buAutoNum type="arabicPeriod"/>
            </a:pPr>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pPr marL="482600" indent="-342900">
              <a:buFont typeface="+mj-lt"/>
              <a:buAutoNum type="arabicPeriod"/>
            </a:pP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424243"/>
            <a:ext cx="9247936" cy="572700"/>
          </a:xfrm>
        </p:spPr>
        <p:txBody>
          <a:bodyPr/>
          <a:lstStyle/>
          <a:p>
            <a:r>
              <a:rPr lang="en-US" dirty="0" smtClean="0">
                <a:latin typeface="Times New Roman" panose="02020603050405020304" pitchFamily="18" charset="0"/>
                <a:cs typeface="Times New Roman" panose="02020603050405020304" pitchFamily="18" charset="0"/>
              </a:rPr>
              <a:t>Locks on Hierarchal structure –Warning  Protocol </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114041" y="2666711"/>
            <a:ext cx="2646861" cy="2143125"/>
          </a:xfrm>
          <a:prstGeom prst="rect">
            <a:avLst/>
          </a:prstGeom>
        </p:spPr>
      </p:pic>
      <p:pic>
        <p:nvPicPr>
          <p:cNvPr id="10" name="Picture 9"/>
          <p:cNvPicPr>
            <a:picLocks noChangeAspect="1"/>
          </p:cNvPicPr>
          <p:nvPr/>
        </p:nvPicPr>
        <p:blipFill>
          <a:blip r:embed="rId3"/>
          <a:stretch>
            <a:fillRect/>
          </a:stretch>
        </p:blipFill>
        <p:spPr>
          <a:xfrm>
            <a:off x="6196524" y="1143285"/>
            <a:ext cx="2564378" cy="1377084"/>
          </a:xfrm>
          <a:prstGeom prst="rect">
            <a:avLst/>
          </a:prstGeom>
        </p:spPr>
      </p:pic>
    </p:spTree>
    <p:extLst>
      <p:ext uri="{BB962C8B-B14F-4D97-AF65-F5344CB8AC3E}">
        <p14:creationId xmlns:p14="http://schemas.microsoft.com/office/powerpoint/2010/main" val="3320113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2673" y="2800881"/>
            <a:ext cx="3401291" cy="1977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4213382" y="2800881"/>
            <a:ext cx="3398804" cy="1977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a:spLocks noGrp="1"/>
          </p:cNvSpPr>
          <p:nvPr>
            <p:ph type="title"/>
          </p:nvPr>
        </p:nvSpPr>
        <p:spPr>
          <a:xfrm>
            <a:off x="311699" y="445025"/>
            <a:ext cx="8901573" cy="572700"/>
          </a:xfrm>
        </p:spPr>
        <p:txBody>
          <a:bodyPr/>
          <a:lstStyle/>
          <a:p>
            <a:r>
              <a:rPr lang="en-US" dirty="0" smtClean="0">
                <a:latin typeface="Times New Roman" panose="02020603050405020304" pitchFamily="18" charset="0"/>
                <a:cs typeface="Times New Roman" panose="02020603050405020304" pitchFamily="18" charset="0"/>
              </a:rPr>
              <a:t>Locks on Hierarchal structure –Warning  Protocol </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311699" y="1238602"/>
            <a:ext cx="5096547" cy="1275998"/>
          </a:xfrm>
        </p:spPr>
        <p:txBody>
          <a:bodyPr/>
          <a:lstStyle/>
          <a:p>
            <a:pPr marL="139700" indent="0">
              <a:buNone/>
            </a:pPr>
            <a:r>
              <a:rPr lang="en-US" sz="2000" b="1" dirty="0">
                <a:solidFill>
                  <a:schemeClr val="tx1"/>
                </a:solidFill>
                <a:latin typeface="Times New Roman" panose="02020603050405020304" pitchFamily="18" charset="0"/>
                <a:cs typeface="Times New Roman" panose="02020603050405020304" pitchFamily="18" charset="0"/>
              </a:rPr>
              <a:t>Quest</a:t>
            </a:r>
            <a:r>
              <a:rPr lang="en-US" sz="2000" dirty="0">
                <a:solidFill>
                  <a:schemeClr val="tx1"/>
                </a:solidFill>
                <a:latin typeface="Times New Roman" panose="02020603050405020304" pitchFamily="18" charset="0"/>
                <a:cs typeface="Times New Roman" panose="02020603050405020304" pitchFamily="18" charset="0"/>
              </a:rPr>
              <a:t>: How can I perform Warn/Lock structure on the below Tree </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If I want to access the colored children ?</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6196524" y="1143284"/>
            <a:ext cx="2564378" cy="1467053"/>
          </a:xfrm>
          <a:prstGeom prst="rect">
            <a:avLst/>
          </a:prstGeom>
        </p:spPr>
      </p:pic>
      <p:sp>
        <p:nvSpPr>
          <p:cNvPr id="2" name="Right Arrow 1"/>
          <p:cNvSpPr/>
          <p:nvPr/>
        </p:nvSpPr>
        <p:spPr>
          <a:xfrm>
            <a:off x="5053183" y="1550473"/>
            <a:ext cx="749201" cy="562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0782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1782" y="1377712"/>
            <a:ext cx="7694956"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Can you think on how </a:t>
            </a:r>
            <a:r>
              <a:rPr lang="en-US" sz="2000" b="1" i="1" dirty="0" smtClean="0">
                <a:latin typeface="Times New Roman" panose="02020603050405020304" pitchFamily="18" charset="0"/>
                <a:cs typeface="Times New Roman" panose="02020603050405020304" pitchFamily="18" charset="0"/>
              </a:rPr>
              <a:t>another</a:t>
            </a:r>
            <a:r>
              <a:rPr lang="en-US" sz="2000" b="1" dirty="0" smtClean="0">
                <a:latin typeface="Times New Roman" panose="02020603050405020304" pitchFamily="18" charset="0"/>
                <a:cs typeface="Times New Roman" panose="02020603050405020304" pitchFamily="18" charset="0"/>
              </a:rPr>
              <a:t> transaction can lock the colored node?</a:t>
            </a:r>
            <a:endParaRPr lang="en-US" sz="2000" b="1"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Locks on Hierarchal structure –Warning  Protocol </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2221645" y="2003059"/>
            <a:ext cx="5419725" cy="2971800"/>
          </a:xfrm>
          <a:prstGeom prst="rect">
            <a:avLst/>
          </a:prstGeom>
        </p:spPr>
      </p:pic>
    </p:spTree>
    <p:extLst>
      <p:ext uri="{BB962C8B-B14F-4D97-AF65-F5344CB8AC3E}">
        <p14:creationId xmlns:p14="http://schemas.microsoft.com/office/powerpoint/2010/main" val="14472045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647762" y="1887294"/>
            <a:ext cx="2908238" cy="1853466"/>
          </a:xfrm>
          <a:prstGeom prst="rect">
            <a:avLst/>
          </a:prstGeom>
        </p:spPr>
      </p:pic>
      <p:pic>
        <p:nvPicPr>
          <p:cNvPr id="10" name="Picture 9"/>
          <p:cNvPicPr>
            <a:picLocks noChangeAspect="1"/>
          </p:cNvPicPr>
          <p:nvPr/>
        </p:nvPicPr>
        <p:blipFill>
          <a:blip r:embed="rId3"/>
          <a:stretch>
            <a:fillRect/>
          </a:stretch>
        </p:blipFill>
        <p:spPr>
          <a:xfrm>
            <a:off x="4700587" y="1807185"/>
            <a:ext cx="3400425" cy="1933575"/>
          </a:xfrm>
          <a:prstGeom prst="rect">
            <a:avLst/>
          </a:prstGeom>
        </p:spPr>
      </p:pic>
      <p:sp>
        <p:nvSpPr>
          <p:cNvPr id="11" name="Right Arrow 10"/>
          <p:cNvSpPr/>
          <p:nvPr/>
        </p:nvSpPr>
        <p:spPr>
          <a:xfrm>
            <a:off x="3751385" y="2485292"/>
            <a:ext cx="820615" cy="750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16970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Scheduling with timestamps Protocol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The transaction don’t overlap and influence each others final results , they don’t collide too much.</a:t>
            </a:r>
          </a:p>
          <a:p>
            <a:r>
              <a:rPr lang="en-US" sz="2000" b="1" dirty="0" smtClean="0">
                <a:solidFill>
                  <a:schemeClr val="tx1"/>
                </a:solidFill>
                <a:latin typeface="Times New Roman" panose="02020603050405020304" pitchFamily="18" charset="0"/>
                <a:cs typeface="Times New Roman" panose="02020603050405020304" pitchFamily="18" charset="0"/>
              </a:rPr>
              <a:t>Timestamping</a:t>
            </a:r>
            <a:r>
              <a:rPr lang="en-US" sz="2000" dirty="0" smtClean="0">
                <a:solidFill>
                  <a:schemeClr val="tx1"/>
                </a:solidFill>
                <a:latin typeface="Times New Roman" panose="02020603050405020304" pitchFamily="18" charset="0"/>
                <a:cs typeface="Times New Roman" panose="02020603050405020304" pitchFamily="18" charset="0"/>
              </a:rPr>
              <a:t>: for each transaction </a:t>
            </a:r>
            <a:r>
              <a:rPr lang="en-US" sz="2000" dirty="0">
                <a:solidFill>
                  <a:schemeClr val="tx1"/>
                </a:solidFill>
                <a:latin typeface="Times New Roman" panose="02020603050405020304" pitchFamily="18" charset="0"/>
                <a:cs typeface="Times New Roman" panose="02020603050405020304" pitchFamily="18" charset="0"/>
              </a:rPr>
              <a:t>a </a:t>
            </a:r>
            <a:r>
              <a:rPr lang="en-US" sz="2000" b="1" i="1" u="sng" dirty="0">
                <a:solidFill>
                  <a:schemeClr val="tx1"/>
                </a:solidFill>
                <a:latin typeface="Times New Roman" panose="02020603050405020304" pitchFamily="18" charset="0"/>
                <a:cs typeface="Times New Roman" panose="02020603050405020304" pitchFamily="18" charset="0"/>
              </a:rPr>
              <a:t>unique</a:t>
            </a:r>
            <a:r>
              <a:rPr lang="en-US" sz="2000" dirty="0">
                <a:solidFill>
                  <a:schemeClr val="tx1"/>
                </a:solidFill>
                <a:latin typeface="Times New Roman" panose="02020603050405020304" pitchFamily="18" charset="0"/>
                <a:cs typeface="Times New Roman" panose="02020603050405020304" pitchFamily="18" charset="0"/>
              </a:rPr>
              <a:t> identifier </a:t>
            </a:r>
            <a:r>
              <a:rPr lang="en-US" sz="2000" dirty="0" smtClean="0">
                <a:solidFill>
                  <a:schemeClr val="tx1"/>
                </a:solidFill>
                <a:latin typeface="Times New Roman" panose="02020603050405020304" pitchFamily="18" charset="0"/>
                <a:cs typeface="Times New Roman" panose="02020603050405020304" pitchFamily="18" charset="0"/>
              </a:rPr>
              <a:t>(time stamp) created </a:t>
            </a:r>
            <a:r>
              <a:rPr lang="en-US" sz="2000" dirty="0">
                <a:solidFill>
                  <a:schemeClr val="tx1"/>
                </a:solidFill>
                <a:latin typeface="Times New Roman" panose="02020603050405020304" pitchFamily="18" charset="0"/>
                <a:cs typeface="Times New Roman" panose="02020603050405020304" pitchFamily="18" charset="0"/>
              </a:rPr>
              <a:t>by DBMS that indicates relative starting time of a </a:t>
            </a:r>
            <a:r>
              <a:rPr lang="en-US" sz="2000" dirty="0" smtClean="0">
                <a:solidFill>
                  <a:schemeClr val="tx1"/>
                </a:solidFill>
                <a:latin typeface="Times New Roman" panose="02020603050405020304" pitchFamily="18" charset="0"/>
                <a:cs typeface="Times New Roman" panose="02020603050405020304" pitchFamily="18" charset="0"/>
              </a:rPr>
              <a:t>transaction</a:t>
            </a:r>
            <a:r>
              <a:rPr lang="en-US" sz="2000" dirty="0">
                <a:cs typeface="Times New Roman" panose="02020603050405020304" pitchFamily="18" charset="0"/>
              </a:rPr>
              <a:t> </a:t>
            </a:r>
            <a:r>
              <a:rPr lang="en-US" sz="2000" dirty="0" smtClean="0">
                <a:cs typeface="Times New Roman" panose="02020603050405020304" pitchFamily="18" charset="0"/>
              </a:rPr>
              <a:t>t</a:t>
            </a:r>
            <a:r>
              <a:rPr lang="en-US" sz="2000" dirty="0" smtClean="0"/>
              <a:t>(T 1)=1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Allocate time stamp for each transaction , it grows as the transaction proceed (timestamps are </a:t>
            </a:r>
            <a:r>
              <a:rPr lang="en-US" sz="2000" i="1" dirty="0" smtClean="0">
                <a:solidFill>
                  <a:schemeClr val="tx1"/>
                </a:solidFill>
                <a:latin typeface="Times New Roman" panose="02020603050405020304" pitchFamily="18" charset="0"/>
                <a:cs typeface="Times New Roman" panose="02020603050405020304" pitchFamily="18" charset="0"/>
              </a:rPr>
              <a:t>proportional to the start time</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smtClean="0">
                <a:solidFill>
                  <a:schemeClr val="tx1"/>
                </a:solidFill>
                <a:latin typeface="Times New Roman" panose="02020603050405020304" pitchFamily="18" charset="0"/>
                <a:cs typeface="Times New Roman" panose="02020603050405020304" pitchFamily="18" charset="0"/>
              </a:rPr>
              <a:t>Timestamps (Read/Write time stamps) are allocated </a:t>
            </a:r>
            <a:r>
              <a:rPr lang="en-US" sz="2000" dirty="0">
                <a:solidFill>
                  <a:schemeClr val="tx1"/>
                </a:solidFill>
                <a:latin typeface="Times New Roman" panose="02020603050405020304" pitchFamily="18" charset="0"/>
                <a:cs typeface="Times New Roman" panose="02020603050405020304" pitchFamily="18" charset="0"/>
              </a:rPr>
              <a:t>for each </a:t>
            </a:r>
            <a:r>
              <a:rPr lang="en-US" sz="2000" b="1" dirty="0" smtClean="0">
                <a:solidFill>
                  <a:schemeClr val="tx1"/>
                </a:solidFill>
                <a:latin typeface="Times New Roman" panose="02020603050405020304" pitchFamily="18" charset="0"/>
                <a:cs typeface="Times New Roman" panose="02020603050405020304" pitchFamily="18" charset="0"/>
              </a:rPr>
              <a:t>data item.</a:t>
            </a:r>
          </a:p>
          <a:p>
            <a:pPr lvl="1"/>
            <a:r>
              <a:rPr lang="en-US" sz="2000" b="1" dirty="0" smtClean="0">
                <a:solidFill>
                  <a:schemeClr val="tx1"/>
                </a:solidFill>
                <a:latin typeface="Times New Roman" panose="02020603050405020304" pitchFamily="18" charset="0"/>
                <a:cs typeface="Times New Roman" panose="02020603050405020304" pitchFamily="18" charset="0"/>
              </a:rPr>
              <a:t>Read timestamp </a:t>
            </a:r>
            <a:r>
              <a:rPr lang="en-US" sz="2000" dirty="0" smtClean="0">
                <a:solidFill>
                  <a:schemeClr val="tx1"/>
                </a:solidFill>
                <a:latin typeface="Times New Roman" panose="02020603050405020304" pitchFamily="18" charset="0"/>
                <a:cs typeface="Times New Roman" panose="02020603050405020304" pitchFamily="18" charset="0"/>
              </a:rPr>
              <a:t>for each data item [</a:t>
            </a:r>
            <a:r>
              <a:rPr lang="en-US" sz="2000" i="1" dirty="0" smtClean="0">
                <a:solidFill>
                  <a:schemeClr val="tx1"/>
                </a:solidFill>
                <a:latin typeface="Times New Roman" panose="02020603050405020304" pitchFamily="18" charset="0"/>
                <a:cs typeface="Times New Roman" panose="02020603050405020304" pitchFamily="18" charset="0"/>
              </a:rPr>
              <a:t>Timestamp of the </a:t>
            </a:r>
            <a:r>
              <a:rPr lang="en-US" sz="2000" dirty="0" smtClean="0">
                <a:solidFill>
                  <a:schemeClr val="tx1"/>
                </a:solidFill>
                <a:latin typeface="Times New Roman" panose="02020603050405020304" pitchFamily="18" charset="0"/>
                <a:cs typeface="Times New Roman" panose="02020603050405020304" pitchFamily="18" charset="0"/>
              </a:rPr>
              <a:t>transaction</a:t>
            </a:r>
            <a:r>
              <a:rPr lang="en-US" sz="2000" i="1" dirty="0" smtClean="0">
                <a:solidFill>
                  <a:schemeClr val="tx1"/>
                </a:solidFill>
                <a:latin typeface="Times New Roman" panose="02020603050405020304" pitchFamily="18" charset="0"/>
                <a:cs typeface="Times New Roman" panose="02020603050405020304" pitchFamily="18" charset="0"/>
              </a:rPr>
              <a:t> that read the data item most recently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t>R(A</a:t>
            </a:r>
            <a:r>
              <a:rPr lang="en-US" sz="2000" dirty="0"/>
              <a:t>)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b="1" dirty="0" smtClean="0">
                <a:solidFill>
                  <a:schemeClr val="tx1"/>
                </a:solidFill>
                <a:latin typeface="Times New Roman" panose="02020603050405020304" pitchFamily="18" charset="0"/>
                <a:cs typeface="Times New Roman" panose="02020603050405020304" pitchFamily="18" charset="0"/>
              </a:rPr>
              <a:t>Write timestamp </a:t>
            </a:r>
            <a:r>
              <a:rPr lang="en-US" sz="2000" dirty="0" smtClean="0">
                <a:solidFill>
                  <a:schemeClr val="tx1"/>
                </a:solidFill>
                <a:latin typeface="Times New Roman" panose="02020603050405020304" pitchFamily="18" charset="0"/>
                <a:cs typeface="Times New Roman" panose="02020603050405020304" pitchFamily="18" charset="0"/>
              </a:rPr>
              <a:t>for each data item </a:t>
            </a:r>
            <a:r>
              <a:rPr lang="en-US" sz="2000" dirty="0">
                <a:solidFill>
                  <a:schemeClr val="tx1"/>
                </a:solidFill>
                <a:latin typeface="Times New Roman" panose="02020603050405020304" pitchFamily="18" charset="0"/>
                <a:cs typeface="Times New Roman" panose="02020603050405020304" pitchFamily="18" charset="0"/>
              </a:rPr>
              <a:t>[</a:t>
            </a:r>
            <a:r>
              <a:rPr lang="en-US" sz="2000" i="1" dirty="0" smtClean="0">
                <a:solidFill>
                  <a:schemeClr val="tx1"/>
                </a:solidFill>
                <a:latin typeface="Times New Roman" panose="02020603050405020304" pitchFamily="18" charset="0"/>
                <a:cs typeface="Times New Roman" panose="02020603050405020304" pitchFamily="18" charset="0"/>
              </a:rPr>
              <a:t>Timestamp </a:t>
            </a:r>
            <a:r>
              <a:rPr lang="en-US" sz="2000" i="1" dirty="0">
                <a:solidFill>
                  <a:schemeClr val="tx1"/>
                </a:solidFill>
                <a:latin typeface="Times New Roman" panose="02020603050405020304" pitchFamily="18" charset="0"/>
                <a:cs typeface="Times New Roman" panose="02020603050405020304" pitchFamily="18" charset="0"/>
              </a:rPr>
              <a:t>of the </a:t>
            </a:r>
            <a:r>
              <a:rPr lang="en-US" sz="2000" dirty="0" smtClean="0">
                <a:solidFill>
                  <a:schemeClr val="tx1"/>
                </a:solidFill>
                <a:latin typeface="Times New Roman" panose="02020603050405020304" pitchFamily="18" charset="0"/>
                <a:cs typeface="Times New Roman" panose="02020603050405020304" pitchFamily="18" charset="0"/>
              </a:rPr>
              <a:t>transaction</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i="1" dirty="0">
                <a:solidFill>
                  <a:schemeClr val="tx1"/>
                </a:solidFill>
                <a:latin typeface="Times New Roman" panose="02020603050405020304" pitchFamily="18" charset="0"/>
                <a:cs typeface="Times New Roman" panose="02020603050405020304" pitchFamily="18" charset="0"/>
              </a:rPr>
              <a:t>t</a:t>
            </a:r>
            <a:r>
              <a:rPr lang="en-US" sz="2000" i="1" dirty="0" smtClean="0">
                <a:solidFill>
                  <a:schemeClr val="tx1"/>
                </a:solidFill>
                <a:latin typeface="Times New Roman" panose="02020603050405020304" pitchFamily="18" charset="0"/>
                <a:cs typeface="Times New Roman" panose="02020603050405020304" pitchFamily="18" charset="0"/>
              </a:rPr>
              <a:t>hat Wrote </a:t>
            </a:r>
            <a:r>
              <a:rPr lang="en-US" sz="2000" i="1" dirty="0">
                <a:solidFill>
                  <a:schemeClr val="tx1"/>
                </a:solidFill>
                <a:latin typeface="Times New Roman" panose="02020603050405020304" pitchFamily="18" charset="0"/>
                <a:cs typeface="Times New Roman" panose="02020603050405020304" pitchFamily="18" charset="0"/>
              </a:rPr>
              <a:t>the data item most recently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t>W(A) </a:t>
            </a:r>
            <a:endParaRPr lang="en-US" sz="2000" dirty="0"/>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9340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Ultimate Goal</a:t>
            </a:r>
            <a:r>
              <a:rPr lang="en-US" sz="2000" dirty="0" smtClean="0">
                <a:solidFill>
                  <a:schemeClr val="tx1"/>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en-US" sz="2000" dirty="0" smtClean="0">
                <a:solidFill>
                  <a:schemeClr val="tx1"/>
                </a:solidFill>
                <a:latin typeface="Times New Roman" panose="02020603050405020304" pitchFamily="18" charset="0"/>
                <a:cs typeface="Times New Roman" panose="02020603050405020304" pitchFamily="18" charset="0"/>
              </a:rPr>
              <a:t>Create </a:t>
            </a:r>
            <a:r>
              <a:rPr lang="en-US" sz="2000" dirty="0">
                <a:solidFill>
                  <a:schemeClr val="tx1"/>
                </a:solidFill>
                <a:latin typeface="Times New Roman" panose="02020603050405020304" pitchFamily="18" charset="0"/>
                <a:cs typeface="Times New Roman" panose="02020603050405020304" pitchFamily="18" charset="0"/>
              </a:rPr>
              <a:t>a </a:t>
            </a:r>
            <a:r>
              <a:rPr lang="en-US" sz="2000" b="1" i="1" dirty="0">
                <a:solidFill>
                  <a:schemeClr val="tx1"/>
                </a:solidFill>
                <a:latin typeface="Times New Roman" panose="02020603050405020304" pitchFamily="18" charset="0"/>
                <a:cs typeface="Times New Roman" panose="02020603050405020304" pitchFamily="18" charset="0"/>
              </a:rPr>
              <a:t>p</a:t>
            </a:r>
            <a:r>
              <a:rPr lang="en-US" sz="2000" b="1" i="1" dirty="0" smtClean="0">
                <a:solidFill>
                  <a:schemeClr val="tx1"/>
                </a:solidFill>
                <a:latin typeface="Times New Roman" panose="02020603050405020304" pitchFamily="18" charset="0"/>
                <a:cs typeface="Times New Roman" panose="02020603050405020304" pitchFamily="18" charset="0"/>
              </a:rPr>
              <a:t>redefine</a:t>
            </a:r>
            <a:r>
              <a:rPr lang="en-US" sz="2000" dirty="0" smtClean="0">
                <a:solidFill>
                  <a:schemeClr val="tx1"/>
                </a:solidFill>
                <a:latin typeface="Times New Roman" panose="02020603050405020304" pitchFamily="18" charset="0"/>
                <a:cs typeface="Times New Roman" panose="02020603050405020304" pitchFamily="18" charset="0"/>
              </a:rPr>
              <a:t> serial equivalent </a:t>
            </a:r>
            <a:r>
              <a:rPr lang="en-US" sz="2000" dirty="0">
                <a:solidFill>
                  <a:schemeClr val="tx1"/>
                </a:solidFill>
                <a:latin typeface="Times New Roman" panose="02020603050405020304" pitchFamily="18" charset="0"/>
                <a:cs typeface="Times New Roman" panose="02020603050405020304" pitchFamily="18" charset="0"/>
              </a:rPr>
              <a:t>with W</a:t>
            </a:r>
            <a:r>
              <a:rPr lang="en-US" sz="2000" dirty="0" smtClean="0">
                <a:solidFill>
                  <a:schemeClr val="tx1"/>
                </a:solidFill>
                <a:latin typeface="Times New Roman" panose="02020603050405020304" pitchFamily="18" charset="0"/>
                <a:cs typeface="Times New Roman" panose="02020603050405020304" pitchFamily="18" charset="0"/>
              </a:rPr>
              <a:t>, R </a:t>
            </a:r>
            <a:r>
              <a:rPr lang="en-US" sz="2000" dirty="0">
                <a:solidFill>
                  <a:schemeClr val="tx1"/>
                </a:solidFill>
                <a:latin typeface="Times New Roman" panose="02020603050405020304" pitchFamily="18" charset="0"/>
                <a:cs typeface="Times New Roman" panose="02020603050405020304" pitchFamily="18" charset="0"/>
              </a:rPr>
              <a:t>operations with all </a:t>
            </a:r>
            <a:r>
              <a:rPr lang="en-US" sz="2000" dirty="0" smtClean="0">
                <a:solidFill>
                  <a:schemeClr val="tx1"/>
                </a:solidFill>
                <a:latin typeface="Times New Roman" panose="02020603050405020304" pitchFamily="18" charset="0"/>
                <a:cs typeface="Times New Roman" panose="02020603050405020304" pitchFamily="18" charset="0"/>
              </a:rPr>
              <a:t>(unique) time </a:t>
            </a:r>
            <a:r>
              <a:rPr lang="en-US" sz="2000" dirty="0">
                <a:solidFill>
                  <a:schemeClr val="tx1"/>
                </a:solidFill>
                <a:latin typeface="Times New Roman" panose="02020603050405020304" pitchFamily="18" charset="0"/>
                <a:cs typeface="Times New Roman" panose="02020603050405020304" pitchFamily="18" charset="0"/>
              </a:rPr>
              <a:t>stamps of all transactions, so if there was any transaction requested </a:t>
            </a:r>
            <a:r>
              <a:rPr lang="en-US" sz="2000" dirty="0" smtClean="0">
                <a:solidFill>
                  <a:schemeClr val="tx1"/>
                </a:solidFill>
                <a:latin typeface="Times New Roman" panose="02020603050405020304" pitchFamily="18" charset="0"/>
                <a:cs typeface="Times New Roman" panose="02020603050405020304" pitchFamily="18" charset="0"/>
              </a:rPr>
              <a:t>a read or write operation </a:t>
            </a:r>
            <a:r>
              <a:rPr lang="en-US" sz="2000" dirty="0">
                <a:solidFill>
                  <a:schemeClr val="tx1"/>
                </a:solidFill>
                <a:latin typeface="Times New Roman" panose="02020603050405020304" pitchFamily="18" charset="0"/>
                <a:cs typeface="Times New Roman" panose="02020603050405020304" pitchFamily="18" charset="0"/>
              </a:rPr>
              <a:t>that </a:t>
            </a:r>
            <a:r>
              <a:rPr lang="en-US" sz="2000" b="1" dirty="0">
                <a:solidFill>
                  <a:schemeClr val="tx1"/>
                </a:solidFill>
                <a:latin typeface="Times New Roman" panose="02020603050405020304" pitchFamily="18" charset="0"/>
                <a:cs typeface="Times New Roman" panose="02020603050405020304" pitchFamily="18" charset="0"/>
              </a:rPr>
              <a:t>is against this serial equivalent </a:t>
            </a:r>
            <a:r>
              <a:rPr lang="en-US" sz="2000" b="1"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smtClean="0">
                <a:solidFill>
                  <a:schemeClr val="tx1"/>
                </a:solidFill>
                <a:latin typeface="Times New Roman" panose="02020603050405020304" pitchFamily="18" charset="0"/>
                <a:cs typeface="Times New Roman" panose="02020603050405020304" pitchFamily="18" charset="0"/>
              </a:rPr>
              <a:t>will </a:t>
            </a:r>
            <a:r>
              <a:rPr lang="en-US" sz="2000" b="1" dirty="0">
                <a:solidFill>
                  <a:schemeClr val="tx1"/>
                </a:solidFill>
                <a:latin typeface="Times New Roman" panose="02020603050405020304" pitchFamily="18" charset="0"/>
                <a:cs typeface="Times New Roman" panose="02020603050405020304" pitchFamily="18" charset="0"/>
              </a:rPr>
              <a:t>be </a:t>
            </a:r>
            <a:r>
              <a:rPr lang="en-US" sz="2000" b="1" dirty="0" smtClean="0">
                <a:solidFill>
                  <a:schemeClr val="tx1"/>
                </a:solidFill>
                <a:latin typeface="Times New Roman" panose="02020603050405020304" pitchFamily="18" charset="0"/>
                <a:cs typeface="Times New Roman" panose="02020603050405020304" pitchFamily="18" charset="0"/>
              </a:rPr>
              <a:t>aborted.</a:t>
            </a:r>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b="1" dirty="0" smtClean="0">
                <a:solidFill>
                  <a:schemeClr val="tx1"/>
                </a:solidFill>
                <a:latin typeface="Times New Roman" panose="02020603050405020304" pitchFamily="18" charset="0"/>
                <a:cs typeface="Times New Roman" panose="02020603050405020304" pitchFamily="18" charset="0"/>
              </a:rPr>
              <a:t>Example</a:t>
            </a:r>
            <a:r>
              <a:rPr lang="en-US" sz="2000" dirty="0" smtClean="0">
                <a:solidFill>
                  <a:schemeClr val="tx1"/>
                </a:solidFill>
                <a:latin typeface="Times New Roman" panose="02020603050405020304" pitchFamily="18" charset="0"/>
                <a:cs typeface="Times New Roman" panose="02020603050405020304" pitchFamily="18" charset="0"/>
              </a:rPr>
              <a:t> :</a:t>
            </a:r>
          </a:p>
          <a:p>
            <a:pPr marL="139700" indent="0">
              <a:buNone/>
            </a:pPr>
            <a:r>
              <a:rPr lang="en-US" sz="2000" u="sng" dirty="0" smtClean="0">
                <a:solidFill>
                  <a:schemeClr val="tx1"/>
                </a:solidFill>
                <a:latin typeface="Times New Roman" panose="02020603050405020304" pitchFamily="18" charset="0"/>
                <a:cs typeface="Times New Roman" panose="02020603050405020304" pitchFamily="18" charset="0"/>
              </a:rPr>
              <a:t>serial </a:t>
            </a:r>
            <a:r>
              <a:rPr lang="en-US" sz="2000" u="sng" dirty="0">
                <a:solidFill>
                  <a:schemeClr val="tx1"/>
                </a:solidFill>
                <a:latin typeface="Times New Roman" panose="02020603050405020304" pitchFamily="18" charset="0"/>
                <a:cs typeface="Times New Roman" panose="02020603050405020304" pitchFamily="18" charset="0"/>
              </a:rPr>
              <a:t>equivalent of transactions </a:t>
            </a:r>
            <a:r>
              <a:rPr lang="en-US" sz="2000" dirty="0">
                <a:solidFill>
                  <a:schemeClr val="tx1"/>
                </a:solidFill>
                <a:latin typeface="Times New Roman" panose="02020603050405020304" pitchFamily="18" charset="0"/>
                <a:cs typeface="Times New Roman" panose="02020603050405020304" pitchFamily="18" charset="0"/>
              </a:rPr>
              <a:t>T1,T2,T3…..</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t(T1) &lt; t(T2) &lt; t(T3) </a:t>
            </a:r>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[growing]</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This serial equivalent will be enforced otherwise anything that does not conform will be </a:t>
            </a:r>
            <a:r>
              <a:rPr lang="en-US" sz="2000" b="1" dirty="0">
                <a:solidFill>
                  <a:srgbClr val="FF0000"/>
                </a:solidFill>
                <a:latin typeface="Times New Roman" panose="02020603050405020304" pitchFamily="18" charset="0"/>
                <a:cs typeface="Times New Roman" panose="02020603050405020304" pitchFamily="18" charset="0"/>
              </a:rPr>
              <a:t>aborted</a:t>
            </a:r>
            <a:r>
              <a:rPr lang="en-US" sz="2000" dirty="0">
                <a:solidFill>
                  <a:schemeClr val="tx1"/>
                </a:solidFill>
                <a:latin typeface="Times New Roman" panose="02020603050405020304" pitchFamily="18" charset="0"/>
                <a:cs typeface="Times New Roman" panose="02020603050405020304" pitchFamily="18" charset="0"/>
              </a:rPr>
              <a:t> </a:t>
            </a: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13970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Scheduling with time stamps Protocol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823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Schedules</a:t>
            </a:r>
            <a:endParaRPr lang="en-US" dirty="0"/>
          </a:p>
        </p:txBody>
      </p:sp>
      <p:sp>
        <p:nvSpPr>
          <p:cNvPr id="3" name="Content Placeholder 2"/>
          <p:cNvSpPr>
            <a:spLocks noGrp="1"/>
          </p:cNvSpPr>
          <p:nvPr>
            <p:ph idx="1"/>
          </p:nvPr>
        </p:nvSpPr>
        <p:spPr>
          <a:xfrm>
            <a:off x="74926" y="941108"/>
            <a:ext cx="8818014" cy="4411571"/>
          </a:xfrm>
        </p:spPr>
        <p:txBody>
          <a:bodyPr/>
          <a:lstStyle/>
          <a:p>
            <a:pPr algn="just"/>
            <a:endParaRPr lang="en-US" sz="2000" b="1" dirty="0" smtClean="0">
              <a:solidFill>
                <a:schemeClr val="tx1"/>
              </a:solidFill>
              <a:latin typeface="Times New Roman" panose="02020603050405020304" pitchFamily="18" charset="0"/>
              <a:cs typeface="Times New Roman" panose="02020603050405020304" pitchFamily="18" charset="0"/>
            </a:endParaRPr>
          </a:p>
          <a:p>
            <a:pPr lvl="1" algn="just"/>
            <a:r>
              <a:rPr lang="en-US" sz="2000" b="1" dirty="0" smtClean="0">
                <a:solidFill>
                  <a:schemeClr val="tx1"/>
                </a:solidFill>
                <a:latin typeface="Times New Roman" panose="02020603050405020304" pitchFamily="18" charset="0"/>
                <a:cs typeface="Times New Roman" panose="02020603050405020304" pitchFamily="18" charset="0"/>
              </a:rPr>
              <a:t>Serial</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one transaction at a time - no overlapping </a:t>
            </a:r>
            <a:r>
              <a:rPr lang="en-US" sz="2000" dirty="0" smtClean="0">
                <a:solidFill>
                  <a:schemeClr val="tx1"/>
                </a:solidFill>
                <a:latin typeface="Times New Roman" panose="02020603050405020304" pitchFamily="18" charset="0"/>
                <a:cs typeface="Times New Roman" panose="02020603050405020304" pitchFamily="18" charset="0"/>
              </a:rPr>
              <a:t>transactions</a:t>
            </a:r>
          </a:p>
          <a:p>
            <a:pPr lvl="1" algn="just"/>
            <a:endParaRPr lang="en-US" sz="2000" dirty="0">
              <a:solidFill>
                <a:schemeClr val="tx1"/>
              </a:solidFill>
              <a:latin typeface="Times New Roman" panose="02020603050405020304" pitchFamily="18" charset="0"/>
              <a:cs typeface="Times New Roman" panose="02020603050405020304" pitchFamily="18" charset="0"/>
            </a:endParaRPr>
          </a:p>
          <a:p>
            <a:pPr lvl="1" algn="just"/>
            <a:r>
              <a:rPr lang="en-US" sz="2000" b="1" dirty="0" smtClean="0">
                <a:solidFill>
                  <a:schemeClr val="tx1"/>
                </a:solidFill>
                <a:latin typeface="Times New Roman" panose="02020603050405020304" pitchFamily="18" charset="0"/>
                <a:cs typeface="Times New Roman" panose="02020603050405020304" pitchFamily="18" charset="0"/>
              </a:rPr>
              <a:t>Non-Serial</a:t>
            </a:r>
            <a:r>
              <a:rPr lang="en-US" sz="2000" dirty="0" smtClean="0">
                <a:solidFill>
                  <a:schemeClr val="tx1"/>
                </a:solidFill>
                <a:latin typeface="Times New Roman" panose="02020603050405020304" pitchFamily="18" charset="0"/>
                <a:cs typeface="Times New Roman" panose="02020603050405020304" pitchFamily="18" charset="0"/>
              </a:rPr>
              <a:t>: overlapping transactions (most common in practice)</a:t>
            </a:r>
          </a:p>
          <a:p>
            <a:pPr lvl="1" algn="just"/>
            <a:endParaRPr lang="en-US" sz="2000" dirty="0">
              <a:solidFill>
                <a:schemeClr val="tx1"/>
              </a:solidFill>
              <a:latin typeface="Times New Roman" panose="02020603050405020304" pitchFamily="18" charset="0"/>
              <a:cs typeface="Times New Roman" panose="02020603050405020304" pitchFamily="18" charset="0"/>
            </a:endParaRPr>
          </a:p>
          <a:p>
            <a:pPr lvl="1" algn="just"/>
            <a:r>
              <a:rPr lang="en-US" sz="2000" b="1" dirty="0" smtClean="0">
                <a:solidFill>
                  <a:schemeClr val="tx1"/>
                </a:solidFill>
                <a:latin typeface="Times New Roman" panose="02020603050405020304" pitchFamily="18" charset="0"/>
                <a:cs typeface="Times New Roman" panose="02020603050405020304" pitchFamily="18" charset="0"/>
              </a:rPr>
              <a:t>Non-Serial can be</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Serializable</a:t>
            </a:r>
            <a:endParaRPr lang="en-US" sz="2000" dirty="0">
              <a:solidFill>
                <a:schemeClr val="tx1"/>
              </a:solidFill>
              <a:latin typeface="Times New Roman" panose="02020603050405020304" pitchFamily="18" charset="0"/>
              <a:cs typeface="Times New Roman" panose="02020603050405020304" pitchFamily="18" charset="0"/>
            </a:endParaRPr>
          </a:p>
          <a:p>
            <a:pPr lvl="1" algn="just"/>
            <a:endParaRPr lang="en-US" sz="2000" dirty="0" smtClean="0">
              <a:solidFill>
                <a:schemeClr val="tx1"/>
              </a:solidFill>
              <a:latin typeface="Times New Roman" panose="02020603050405020304" pitchFamily="18" charset="0"/>
              <a:cs typeface="Times New Roman" panose="02020603050405020304" pitchFamily="18" charset="0"/>
            </a:endParaRPr>
          </a:p>
          <a:p>
            <a:pPr lvl="1" algn="just"/>
            <a:r>
              <a:rPr lang="en-US" sz="2000" dirty="0">
                <a:solidFill>
                  <a:schemeClr val="tx1"/>
                </a:solidFill>
                <a:latin typeface="Times New Roman" panose="02020603050405020304" pitchFamily="18" charset="0"/>
                <a:cs typeface="Times New Roman" panose="02020603050405020304" pitchFamily="18" charset="0"/>
              </a:rPr>
              <a:t>A schedule </a:t>
            </a:r>
            <a:r>
              <a:rPr lang="en-US" sz="2000" dirty="0" smtClean="0">
                <a:solidFill>
                  <a:schemeClr val="tx1"/>
                </a:solidFill>
                <a:latin typeface="Times New Roman" panose="02020603050405020304" pitchFamily="18" charset="0"/>
                <a:cs typeface="Times New Roman" panose="02020603050405020304" pitchFamily="18" charset="0"/>
              </a:rPr>
              <a:t>said to be serializable </a:t>
            </a:r>
            <a:r>
              <a:rPr lang="en-US" sz="2000" b="1" dirty="0" smtClean="0">
                <a:solidFill>
                  <a:schemeClr val="tx1"/>
                </a:solidFill>
                <a:latin typeface="Times New Roman" panose="02020603050405020304" pitchFamily="18" charset="0"/>
                <a:cs typeface="Times New Roman" panose="02020603050405020304" pitchFamily="18" charset="0"/>
              </a:rPr>
              <a:t>IIF</a:t>
            </a:r>
            <a:r>
              <a:rPr lang="en-US" sz="2000" dirty="0" smtClean="0">
                <a:solidFill>
                  <a:schemeClr val="tx1"/>
                </a:solidFill>
                <a:latin typeface="Times New Roman" panose="02020603050405020304" pitchFamily="18" charset="0"/>
                <a:cs typeface="Times New Roman" panose="02020603050405020304" pitchFamily="18" charset="0"/>
              </a:rPr>
              <a:t> all its effects are equal to a serial schedule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serial </a:t>
            </a:r>
            <a:r>
              <a:rPr lang="en-US" sz="2000" b="1" dirty="0" smtClean="0">
                <a:solidFill>
                  <a:schemeClr val="tx1"/>
                </a:solidFill>
                <a:latin typeface="Times New Roman" panose="02020603050405020304" pitchFamily="18" charset="0"/>
                <a:cs typeface="Times New Roman" panose="02020603050405020304" pitchFamily="18" charset="0"/>
              </a:rPr>
              <a:t>equivalent exists </a:t>
            </a:r>
          </a:p>
          <a:p>
            <a:pPr marL="596900" lvl="1" indent="0" algn="just">
              <a:buNone/>
            </a:pPr>
            <a:endParaRPr lang="en-US" sz="2000" b="1" dirty="0">
              <a:solidFill>
                <a:schemeClr val="tx1"/>
              </a:solidFill>
              <a:latin typeface="Times New Roman" panose="02020603050405020304" pitchFamily="18" charset="0"/>
              <a:cs typeface="Times New Roman" panose="02020603050405020304" pitchFamily="18" charset="0"/>
            </a:endParaRPr>
          </a:p>
          <a:p>
            <a:pPr lvl="1" algn="just"/>
            <a:endParaRPr lang="en-US" sz="2000" b="1" dirty="0">
              <a:solidFill>
                <a:schemeClr val="tx1"/>
              </a:solidFill>
              <a:latin typeface="Times New Roman" panose="02020603050405020304" pitchFamily="18" charset="0"/>
              <a:cs typeface="Times New Roman" panose="02020603050405020304" pitchFamily="18" charset="0"/>
            </a:endParaRPr>
          </a:p>
          <a:p>
            <a:pPr lvl="1" algn="just"/>
            <a:endParaRPr lang="en-US" sz="2000" b="1" dirty="0">
              <a:solidFill>
                <a:schemeClr val="tx1"/>
              </a:solidFill>
              <a:latin typeface="Times New Roman" panose="02020603050405020304" pitchFamily="18" charset="0"/>
              <a:cs typeface="Times New Roman" panose="02020603050405020304" pitchFamily="18" charset="0"/>
            </a:endParaRPr>
          </a:p>
          <a:p>
            <a:pPr lvl="1" algn="just"/>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1835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When to abort a transaction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7118" y="1131693"/>
            <a:ext cx="8520600" cy="3416400"/>
          </a:xfrm>
        </p:spPr>
        <p:txBody>
          <a:bodyPr/>
          <a:lstStyle/>
          <a:p>
            <a:pPr algn="just"/>
            <a:r>
              <a:rPr lang="en-US" sz="2000" dirty="0">
                <a:solidFill>
                  <a:schemeClr val="tx1"/>
                </a:solidFill>
                <a:latin typeface="Times New Roman" panose="02020603050405020304" pitchFamily="18" charset="0"/>
                <a:cs typeface="Times New Roman" panose="02020603050405020304" pitchFamily="18" charset="0"/>
              </a:rPr>
              <a:t>If any of the checks fail and the transaction has reached a failed state then the database </a:t>
            </a:r>
            <a:r>
              <a:rPr lang="en-US" sz="2000" i="1" dirty="0">
                <a:solidFill>
                  <a:schemeClr val="tx1"/>
                </a:solidFill>
                <a:latin typeface="Times New Roman" panose="02020603050405020304" pitchFamily="18" charset="0"/>
                <a:cs typeface="Times New Roman" panose="02020603050405020304" pitchFamily="18" charset="0"/>
              </a:rPr>
              <a:t>recovery system </a:t>
            </a:r>
            <a:r>
              <a:rPr lang="en-US" sz="2000" dirty="0">
                <a:solidFill>
                  <a:schemeClr val="tx1"/>
                </a:solidFill>
                <a:latin typeface="Times New Roman" panose="02020603050405020304" pitchFamily="18" charset="0"/>
                <a:cs typeface="Times New Roman" panose="02020603050405020304" pitchFamily="18" charset="0"/>
              </a:rPr>
              <a:t>will revert to its previous </a:t>
            </a:r>
            <a:r>
              <a:rPr lang="en-US" sz="2000" u="sng" dirty="0">
                <a:solidFill>
                  <a:schemeClr val="tx1"/>
                </a:solidFill>
                <a:latin typeface="Times New Roman" panose="02020603050405020304" pitchFamily="18" charset="0"/>
                <a:cs typeface="Times New Roman" panose="02020603050405020304" pitchFamily="18" charset="0"/>
              </a:rPr>
              <a:t>consistent</a:t>
            </a:r>
            <a:r>
              <a:rPr lang="en-US" sz="2000" dirty="0">
                <a:solidFill>
                  <a:schemeClr val="tx1"/>
                </a:solidFill>
                <a:latin typeface="Times New Roman" panose="02020603050405020304" pitchFamily="18" charset="0"/>
                <a:cs typeface="Times New Roman" panose="02020603050405020304" pitchFamily="18" charset="0"/>
              </a:rPr>
              <a:t> state</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If the transaction fails in the </a:t>
            </a:r>
            <a:r>
              <a:rPr lang="en-US" sz="2000" i="1" dirty="0">
                <a:solidFill>
                  <a:schemeClr val="tx1"/>
                </a:solidFill>
                <a:latin typeface="Times New Roman" panose="02020603050405020304" pitchFamily="18" charset="0"/>
                <a:cs typeface="Times New Roman" panose="02020603050405020304" pitchFamily="18" charset="0"/>
              </a:rPr>
              <a:t>middle</a:t>
            </a:r>
            <a:r>
              <a:rPr lang="en-US" sz="2000" dirty="0">
                <a:solidFill>
                  <a:schemeClr val="tx1"/>
                </a:solidFill>
                <a:latin typeface="Times New Roman" panose="02020603050405020304" pitchFamily="18" charset="0"/>
                <a:cs typeface="Times New Roman" panose="02020603050405020304" pitchFamily="18" charset="0"/>
              </a:rPr>
              <a:t> of the transaction, then </a:t>
            </a:r>
            <a:r>
              <a:rPr lang="en-US" sz="2000" i="1" dirty="0">
                <a:solidFill>
                  <a:schemeClr val="tx1"/>
                </a:solidFill>
                <a:latin typeface="Times New Roman" panose="02020603050405020304" pitchFamily="18" charset="0"/>
                <a:cs typeface="Times New Roman" panose="02020603050405020304" pitchFamily="18" charset="0"/>
              </a:rPr>
              <a:t>all</a:t>
            </a:r>
            <a:r>
              <a:rPr lang="en-US" sz="2000" dirty="0">
                <a:solidFill>
                  <a:schemeClr val="tx1"/>
                </a:solidFill>
                <a:latin typeface="Times New Roman" panose="02020603050405020304" pitchFamily="18" charset="0"/>
                <a:cs typeface="Times New Roman" panose="02020603050405020304" pitchFamily="18" charset="0"/>
              </a:rPr>
              <a:t> the executed transactions are rolled back to its consistent </a:t>
            </a:r>
            <a:r>
              <a:rPr lang="en-US" sz="2000" dirty="0" smtClean="0">
                <a:solidFill>
                  <a:schemeClr val="tx1"/>
                </a:solidFill>
                <a:latin typeface="Times New Roman" panose="02020603050405020304" pitchFamily="18" charset="0"/>
                <a:cs typeface="Times New Roman" panose="02020603050405020304" pitchFamily="18" charset="0"/>
              </a:rPr>
              <a:t>state.</a:t>
            </a: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i="1" dirty="0">
                <a:solidFill>
                  <a:schemeClr val="tx1"/>
                </a:solidFill>
                <a:latin typeface="Times New Roman" panose="02020603050405020304" pitchFamily="18" charset="0"/>
                <a:cs typeface="Times New Roman" panose="02020603050405020304" pitchFamily="18" charset="0"/>
              </a:rPr>
              <a:t>After</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aborting</a:t>
            </a:r>
            <a:r>
              <a:rPr lang="en-US" sz="2000" dirty="0">
                <a:solidFill>
                  <a:schemeClr val="tx1"/>
                </a:solidFill>
                <a:latin typeface="Times New Roman" panose="02020603050405020304" pitchFamily="18" charset="0"/>
                <a:cs typeface="Times New Roman" panose="02020603050405020304" pitchFamily="18" charset="0"/>
              </a:rPr>
              <a:t> the transaction, the database recovery module will select one of the two operations:</a:t>
            </a:r>
          </a:p>
          <a:p>
            <a:pPr marL="800100" lvl="2" indent="0" algn="just">
              <a:buNone/>
            </a:pPr>
            <a:r>
              <a:rPr lang="en-US" sz="2000" b="1" dirty="0">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Re-start the transaction</a:t>
            </a:r>
          </a:p>
          <a:p>
            <a:pPr marL="800100" lvl="2" indent="0" algn="just">
              <a:buNone/>
            </a:pPr>
            <a:r>
              <a:rPr lang="en-US" sz="2000" b="1" dirty="0">
                <a:latin typeface="Times New Roman" panose="02020603050405020304" pitchFamily="18" charset="0"/>
                <a:cs typeface="Times New Roman" panose="02020603050405020304" pitchFamily="18" charset="0"/>
              </a:rPr>
              <a:t>2. </a:t>
            </a:r>
            <a:r>
              <a:rPr lang="en-US" sz="2000" dirty="0">
                <a:solidFill>
                  <a:schemeClr val="tx1"/>
                </a:solidFill>
                <a:latin typeface="Times New Roman" panose="02020603050405020304" pitchFamily="18" charset="0"/>
                <a:cs typeface="Times New Roman" panose="02020603050405020304" pitchFamily="18" charset="0"/>
              </a:rPr>
              <a:t>Kill the transaction</a:t>
            </a:r>
          </a:p>
          <a:p>
            <a:pPr algn="just"/>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0716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Time Stamps Transaction Handling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6227" y="852055"/>
            <a:ext cx="8520600" cy="3349674"/>
          </a:xfrm>
        </p:spPr>
        <p:txBody>
          <a:bodyPr/>
          <a:lstStyle/>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519547" y="1336963"/>
          <a:ext cx="7952508" cy="4343850"/>
        </p:xfrm>
        <a:graphic>
          <a:graphicData uri="http://schemas.openxmlformats.org/drawingml/2006/table">
            <a:tbl>
              <a:tblPr firstRow="1" bandRow="1">
                <a:tableStyleId>{4D0DA8C8-D4C8-489D-8222-2665FBFAC9BB}</a:tableStyleId>
              </a:tblPr>
              <a:tblGrid>
                <a:gridCol w="2650836">
                  <a:extLst>
                    <a:ext uri="{9D8B030D-6E8A-4147-A177-3AD203B41FA5}">
                      <a16:colId xmlns:a16="http://schemas.microsoft.com/office/drawing/2014/main" val="1175866410"/>
                    </a:ext>
                  </a:extLst>
                </a:gridCol>
                <a:gridCol w="2650836">
                  <a:extLst>
                    <a:ext uri="{9D8B030D-6E8A-4147-A177-3AD203B41FA5}">
                      <a16:colId xmlns:a16="http://schemas.microsoft.com/office/drawing/2014/main" val="4184623093"/>
                    </a:ext>
                  </a:extLst>
                </a:gridCol>
                <a:gridCol w="2650836">
                  <a:extLst>
                    <a:ext uri="{9D8B030D-6E8A-4147-A177-3AD203B41FA5}">
                      <a16:colId xmlns:a16="http://schemas.microsoft.com/office/drawing/2014/main" val="3381624347"/>
                    </a:ext>
                  </a:extLst>
                </a:gridCol>
              </a:tblGrid>
              <a:tr h="276877">
                <a:tc>
                  <a:txBody>
                    <a:bodyPr/>
                    <a:lstStyle/>
                    <a:p>
                      <a:pPr algn="ctr"/>
                      <a:r>
                        <a:rPr lang="en-US" sz="1500" b="1" dirty="0" smtClean="0">
                          <a:latin typeface="Times New Roman" panose="02020603050405020304" pitchFamily="18" charset="0"/>
                          <a:cs typeface="Times New Roman" panose="02020603050405020304" pitchFamily="18" charset="0"/>
                        </a:rPr>
                        <a:t>A</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sz="1500" b="1" dirty="0" smtClean="0">
                          <a:latin typeface="Times New Roman" panose="02020603050405020304" pitchFamily="18" charset="0"/>
                          <a:cs typeface="Times New Roman" panose="02020603050405020304" pitchFamily="18" charset="0"/>
                        </a:rPr>
                        <a:t>T tries</a:t>
                      </a:r>
                      <a:r>
                        <a:rPr lang="en-US" sz="1500" b="1" baseline="0" dirty="0" smtClean="0">
                          <a:latin typeface="Times New Roman" panose="02020603050405020304" pitchFamily="18" charset="0"/>
                          <a:cs typeface="Times New Roman" panose="02020603050405020304" pitchFamily="18" charset="0"/>
                        </a:rPr>
                        <a:t> </a:t>
                      </a:r>
                      <a:r>
                        <a:rPr lang="en-US" sz="1500" b="1" dirty="0" smtClean="0">
                          <a:latin typeface="Times New Roman" panose="02020603050405020304" pitchFamily="18" charset="0"/>
                          <a:cs typeface="Times New Roman" panose="02020603050405020304" pitchFamily="18" charset="0"/>
                        </a:rPr>
                        <a:t>reads </a:t>
                      </a:r>
                      <a:endParaRPr lang="en-US" sz="1500" b="1" dirty="0">
                        <a:latin typeface="Times New Roman" panose="02020603050405020304" pitchFamily="18" charset="0"/>
                        <a:cs typeface="Times New Roman" panose="02020603050405020304" pitchFamily="18" charset="0"/>
                      </a:endParaRPr>
                    </a:p>
                  </a:txBody>
                  <a:tcPr/>
                </a:tc>
                <a:tc>
                  <a:txBody>
                    <a:bodyPr/>
                    <a:lstStyle/>
                    <a:p>
                      <a:pPr algn="ctr"/>
                      <a:r>
                        <a:rPr lang="en-US" sz="1500" b="1" dirty="0" smtClean="0">
                          <a:latin typeface="Times New Roman" panose="02020603050405020304" pitchFamily="18" charset="0"/>
                          <a:cs typeface="Times New Roman" panose="02020603050405020304" pitchFamily="18" charset="0"/>
                        </a:rPr>
                        <a:t>T tries writes</a:t>
                      </a:r>
                      <a:endParaRPr lang="en-US" sz="15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2493494"/>
                  </a:ext>
                </a:extLst>
              </a:tr>
              <a:tr h="672414">
                <a:tc>
                  <a:txBody>
                    <a:bodyPr/>
                    <a:lstStyle/>
                    <a:p>
                      <a:pPr algn="ctr"/>
                      <a:r>
                        <a:rPr lang="en-US" sz="1500" dirty="0" smtClean="0">
                          <a:latin typeface="Times New Roman" panose="02020603050405020304" pitchFamily="18" charset="0"/>
                          <a:cs typeface="Times New Roman" panose="02020603050405020304" pitchFamily="18" charset="0"/>
                        </a:rPr>
                        <a:t>R(A) &lt;=t(T)</a:t>
                      </a:r>
                      <a:r>
                        <a:rPr lang="en-US" sz="1500" baseline="0" dirty="0" smtClean="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latin typeface="Times New Roman" panose="02020603050405020304" pitchFamily="18" charset="0"/>
                          <a:cs typeface="Times New Roman" panose="02020603050405020304" pitchFamily="18" charset="0"/>
                        </a:rPr>
                        <a:t>W(A) &lt;=t(T)</a:t>
                      </a:r>
                      <a:r>
                        <a:rPr lang="en-US" sz="1500" baseline="0" dirty="0" smtClean="0">
                          <a:latin typeface="Times New Roman" panose="02020603050405020304" pitchFamily="18" charset="0"/>
                          <a:cs typeface="Times New Roman" panose="02020603050405020304" pitchFamily="18" charset="0"/>
                        </a:rPr>
                        <a:t> </a:t>
                      </a:r>
                      <a:endParaRPr lang="en-US" sz="1500" dirty="0" smtClean="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OK</a:t>
                      </a:r>
                      <a:br>
                        <a:rPr lang="en-US" sz="1500" dirty="0" smtClean="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R(A) :=t(T)</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OK</a:t>
                      </a:r>
                    </a:p>
                    <a:p>
                      <a:pPr algn="ctr"/>
                      <a:r>
                        <a:rPr lang="en-US" sz="1500" dirty="0" smtClean="0">
                          <a:latin typeface="Times New Roman" panose="02020603050405020304" pitchFamily="18" charset="0"/>
                          <a:cs typeface="Times New Roman" panose="02020603050405020304" pitchFamily="18" charset="0"/>
                        </a:rPr>
                        <a:t>W(T) :=t(T)</a:t>
                      </a:r>
                      <a:endParaRPr lang="en-US"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8555740"/>
                  </a:ext>
                </a:extLst>
              </a:tr>
              <a:tr h="672414">
                <a:tc>
                  <a:txBody>
                    <a:bodyPr/>
                    <a:lstStyle/>
                    <a:p>
                      <a:pPr algn="ctr"/>
                      <a:r>
                        <a:rPr lang="en-US" sz="1500" dirty="0" smtClean="0">
                          <a:latin typeface="Times New Roman" panose="02020603050405020304" pitchFamily="18" charset="0"/>
                          <a:cs typeface="Times New Roman" panose="02020603050405020304" pitchFamily="18" charset="0"/>
                        </a:rPr>
                        <a:t>R(A) &gt;t(T)</a:t>
                      </a:r>
                      <a:r>
                        <a:rPr lang="en-US" sz="1500" baseline="0" dirty="0" smtClean="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latin typeface="Times New Roman" panose="02020603050405020304" pitchFamily="18" charset="0"/>
                          <a:cs typeface="Times New Roman" panose="02020603050405020304" pitchFamily="18" charset="0"/>
                        </a:rPr>
                        <a:t>W(A) &lt;=t(T)</a:t>
                      </a:r>
                      <a:r>
                        <a:rPr lang="en-US" sz="1500" baseline="0" dirty="0" smtClean="0">
                          <a:latin typeface="Times New Roman" panose="02020603050405020304" pitchFamily="18" charset="0"/>
                          <a:cs typeface="Times New Roman" panose="02020603050405020304" pitchFamily="18" charset="0"/>
                        </a:rPr>
                        <a:t> </a:t>
                      </a:r>
                      <a:endParaRPr lang="en-US" sz="1500" dirty="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latin typeface="Times New Roman" panose="02020603050405020304" pitchFamily="18" charset="0"/>
                          <a:cs typeface="Times New Roman" panose="02020603050405020304" pitchFamily="18" charset="0"/>
                        </a:rPr>
                        <a:t>     OK </a:t>
                      </a:r>
                      <a:br>
                        <a:rPr lang="en-US" sz="1500" dirty="0" smtClean="0">
                          <a:latin typeface="Times New Roman" panose="02020603050405020304" pitchFamily="18" charset="0"/>
                          <a:cs typeface="Times New Roman" panose="02020603050405020304" pitchFamily="18" charset="0"/>
                        </a:rPr>
                      </a:br>
                      <a:r>
                        <a:rPr lang="en-US" sz="1500" dirty="0" smtClean="0">
                          <a:latin typeface="Times New Roman" panose="02020603050405020304" pitchFamily="18" charset="0"/>
                          <a:cs typeface="Times New Roman" panose="02020603050405020304" pitchFamily="18" charset="0"/>
                        </a:rPr>
                        <a:t>      R(A) :=R(A)</a:t>
                      </a:r>
                      <a:r>
                        <a:rPr lang="en-US" sz="1500" baseline="0" dirty="0" smtClean="0">
                          <a:latin typeface="Times New Roman" panose="02020603050405020304" pitchFamily="18" charset="0"/>
                          <a:cs typeface="Times New Roman" panose="02020603050405020304" pitchFamily="18" charset="0"/>
                        </a:rPr>
                        <a:t> REMAINS </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ABORT, because it doe</a:t>
                      </a:r>
                      <a:r>
                        <a:rPr lang="en-US" sz="1500" baseline="0" dirty="0" smtClean="0">
                          <a:latin typeface="Times New Roman" panose="02020603050405020304" pitchFamily="18" charset="0"/>
                          <a:cs typeface="Times New Roman" panose="02020603050405020304" pitchFamily="18" charset="0"/>
                        </a:rPr>
                        <a:t>s not conform with the serialized schedule TS </a:t>
                      </a:r>
                      <a:endParaRPr lang="en-US"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4961829"/>
                  </a:ext>
                </a:extLst>
              </a:tr>
              <a:tr h="870183">
                <a:tc>
                  <a:txBody>
                    <a:bodyPr/>
                    <a:lstStyle/>
                    <a:p>
                      <a:pPr algn="ctr"/>
                      <a:r>
                        <a:rPr lang="en-US" sz="1500" dirty="0" smtClean="0">
                          <a:latin typeface="Times New Roman" panose="02020603050405020304" pitchFamily="18" charset="0"/>
                          <a:cs typeface="Times New Roman" panose="02020603050405020304" pitchFamily="18" charset="0"/>
                        </a:rPr>
                        <a:t>R(A) &gt;t(T)</a:t>
                      </a:r>
                      <a:r>
                        <a:rPr lang="en-US" sz="1500" baseline="0" dirty="0" smtClean="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latin typeface="Times New Roman" panose="02020603050405020304" pitchFamily="18" charset="0"/>
                          <a:cs typeface="Times New Roman" panose="02020603050405020304" pitchFamily="18" charset="0"/>
                        </a:rPr>
                        <a:t>W(A) &gt;t(T)</a:t>
                      </a:r>
                      <a:r>
                        <a:rPr lang="en-US" sz="1500" baseline="0" dirty="0" smtClean="0">
                          <a:latin typeface="Times New Roman" panose="02020603050405020304" pitchFamily="18" charset="0"/>
                          <a:cs typeface="Times New Roman" panose="02020603050405020304" pitchFamily="18" charset="0"/>
                        </a:rPr>
                        <a:t> </a:t>
                      </a:r>
                      <a:endParaRPr lang="en-US" sz="1500" dirty="0" smtClean="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ABORT VALUE DOES</a:t>
                      </a:r>
                      <a:r>
                        <a:rPr lang="en-US" sz="1500" baseline="0" dirty="0" smtClean="0">
                          <a:latin typeface="Times New Roman" panose="02020603050405020304" pitchFamily="18" charset="0"/>
                          <a:cs typeface="Times New Roman" panose="02020603050405020304" pitchFamily="18" charset="0"/>
                        </a:rPr>
                        <a:t> NOT EXIST</a:t>
                      </a:r>
                      <a:endParaRPr lang="en-US" sz="15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latin typeface="Times New Roman" panose="02020603050405020304" pitchFamily="18" charset="0"/>
                          <a:cs typeface="Times New Roman" panose="02020603050405020304" pitchFamily="18" charset="0"/>
                        </a:rPr>
                        <a:t>ABORT, because it doe</a:t>
                      </a:r>
                      <a:r>
                        <a:rPr lang="en-US" sz="1500" baseline="0" dirty="0" smtClean="0">
                          <a:latin typeface="Times New Roman" panose="02020603050405020304" pitchFamily="18" charset="0"/>
                          <a:cs typeface="Times New Roman" panose="02020603050405020304" pitchFamily="18" charset="0"/>
                        </a:rPr>
                        <a:t>s not conform with the serialized schedule TS </a:t>
                      </a:r>
                      <a:endParaRPr lang="en-US" sz="1500" dirty="0" smtClean="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867962"/>
                  </a:ext>
                </a:extLst>
              </a:tr>
              <a:tr h="1463490">
                <a:tc>
                  <a:txBody>
                    <a:bodyPr/>
                    <a:lstStyle/>
                    <a:p>
                      <a:pPr algn="ctr"/>
                      <a:r>
                        <a:rPr lang="en-US" sz="1500" dirty="0" smtClean="0">
                          <a:latin typeface="Times New Roman" panose="02020603050405020304" pitchFamily="18" charset="0"/>
                          <a:cs typeface="Times New Roman" panose="02020603050405020304" pitchFamily="18" charset="0"/>
                        </a:rPr>
                        <a:t>R(A) &lt;=t(T)</a:t>
                      </a:r>
                      <a:r>
                        <a:rPr lang="en-US" sz="1500" baseline="0" dirty="0" smtClean="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latin typeface="Times New Roman" panose="02020603050405020304" pitchFamily="18" charset="0"/>
                          <a:cs typeface="Times New Roman" panose="02020603050405020304" pitchFamily="18" charset="0"/>
                        </a:rPr>
                        <a:t>W(A) &gt;t(T)</a:t>
                      </a:r>
                      <a:r>
                        <a:rPr lang="en-US" sz="1500" baseline="0" dirty="0" smtClean="0">
                          <a:latin typeface="Times New Roman" panose="02020603050405020304" pitchFamily="18" charset="0"/>
                          <a:cs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500" dirty="0" smtClean="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dirty="0" smtClean="0">
                          <a:solidFill>
                            <a:srgbClr val="FF0000"/>
                          </a:solidFill>
                          <a:latin typeface="Times New Roman" panose="02020603050405020304" pitchFamily="18" charset="0"/>
                          <a:cs typeface="Times New Roman" panose="02020603050405020304" pitchFamily="18" charset="0"/>
                        </a:rPr>
                        <a:t>R(A) &lt;= t(T)</a:t>
                      </a:r>
                      <a:r>
                        <a:rPr lang="en-US" sz="1500" baseline="0" dirty="0" smtClean="0">
                          <a:solidFill>
                            <a:srgbClr val="FF0000"/>
                          </a:solidFill>
                          <a:latin typeface="Times New Roman" panose="02020603050405020304" pitchFamily="18" charset="0"/>
                          <a:cs typeface="Times New Roman" panose="02020603050405020304" pitchFamily="18" charset="0"/>
                        </a:rPr>
                        <a:t> &lt; W</a:t>
                      </a:r>
                      <a:r>
                        <a:rPr lang="en-US" sz="1500" dirty="0" smtClean="0">
                          <a:solidFill>
                            <a:srgbClr val="FF0000"/>
                          </a:solidFill>
                          <a:latin typeface="Times New Roman" panose="02020603050405020304" pitchFamily="18" charset="0"/>
                          <a:cs typeface="Times New Roman" panose="02020603050405020304" pitchFamily="18" charset="0"/>
                        </a:rPr>
                        <a:t>(A) </a:t>
                      </a:r>
                      <a:endParaRPr lang="en-US" sz="1500" dirty="0">
                        <a:solidFill>
                          <a:srgbClr val="FF0000"/>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ABORT VALUE DOES</a:t>
                      </a:r>
                      <a:r>
                        <a:rPr lang="en-US" sz="1500" baseline="0" dirty="0" smtClean="0">
                          <a:latin typeface="Times New Roman" panose="02020603050405020304" pitchFamily="18" charset="0"/>
                          <a:cs typeface="Times New Roman" panose="02020603050405020304" pitchFamily="18" charset="0"/>
                        </a:rPr>
                        <a:t> NOT EXIST</a:t>
                      </a:r>
                      <a:endParaRPr lang="en-US"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smtClean="0">
                          <a:latin typeface="Times New Roman" panose="02020603050405020304" pitchFamily="18" charset="0"/>
                          <a:cs typeface="Times New Roman" panose="02020603050405020304" pitchFamily="18" charset="0"/>
                        </a:rPr>
                        <a:t>Either abort</a:t>
                      </a:r>
                      <a:r>
                        <a:rPr lang="en-US" sz="1500" baseline="0" dirty="0" smtClean="0">
                          <a:latin typeface="Times New Roman" panose="02020603050405020304" pitchFamily="18" charset="0"/>
                          <a:cs typeface="Times New Roman" panose="02020603050405020304" pitchFamily="18" charset="0"/>
                        </a:rPr>
                        <a:t> OR write, but the value will not updates (it will be rewritten), </a:t>
                      </a:r>
                      <a:r>
                        <a:rPr lang="en-US" sz="1500" i="1" baseline="0" dirty="0" smtClean="0">
                          <a:latin typeface="Times New Roman" panose="02020603050405020304" pitchFamily="18" charset="0"/>
                          <a:cs typeface="Times New Roman" panose="02020603050405020304" pitchFamily="18" charset="0"/>
                        </a:rPr>
                        <a:t>not abort and not write… </a:t>
                      </a:r>
                      <a:r>
                        <a:rPr lang="en-US" sz="1500" u="sng" baseline="0" dirty="0" smtClean="0">
                          <a:latin typeface="Times New Roman" panose="02020603050405020304" pitchFamily="18" charset="0"/>
                          <a:cs typeface="Times New Roman" panose="02020603050405020304" pitchFamily="18" charset="0"/>
                        </a:rPr>
                        <a:t>Thomas writing rule</a:t>
                      </a:r>
                      <a:endParaRPr lang="en-US" sz="1500" u="sng" dirty="0" smtClean="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4062989"/>
                  </a:ext>
                </a:extLst>
              </a:tr>
            </a:tbl>
          </a:graphicData>
        </a:graphic>
      </p:graphicFrame>
      <p:sp>
        <p:nvSpPr>
          <p:cNvPr id="5" name="TextBox 4"/>
          <p:cNvSpPr txBox="1"/>
          <p:nvPr/>
        </p:nvSpPr>
        <p:spPr>
          <a:xfrm>
            <a:off x="578498" y="965348"/>
            <a:ext cx="7696058" cy="553998"/>
          </a:xfrm>
          <a:prstGeom prst="rect">
            <a:avLst/>
          </a:prstGeom>
          <a:noFill/>
        </p:spPr>
        <p:txBody>
          <a:bodyPr wrap="square" rtlCol="0">
            <a:spAutoFit/>
          </a:bodyPr>
          <a:lstStyle/>
          <a:p>
            <a:r>
              <a:rPr lang="en-US" sz="1600" b="1" u="sng" dirty="0">
                <a:solidFill>
                  <a:schemeClr val="tx1"/>
                </a:solidFill>
                <a:latin typeface="Times New Roman" panose="02020603050405020304" pitchFamily="18" charset="0"/>
                <a:cs typeface="Times New Roman" panose="02020603050405020304" pitchFamily="18" charset="0"/>
              </a:rPr>
              <a:t>Action</a:t>
            </a:r>
            <a:r>
              <a:rPr lang="en-US" b="1" dirty="0">
                <a:solidFill>
                  <a:schemeClr val="tx1"/>
                </a:solidFill>
                <a:latin typeface="Times New Roman" panose="02020603050405020304" pitchFamily="18" charset="0"/>
                <a:cs typeface="Times New Roman" panose="02020603050405020304" pitchFamily="18" charset="0"/>
              </a:rPr>
              <a:t> : Transaction T reads or </a:t>
            </a:r>
            <a:r>
              <a:rPr lang="en-US" b="1" dirty="0" smtClean="0">
                <a:solidFill>
                  <a:schemeClr val="tx1"/>
                </a:solidFill>
                <a:latin typeface="Times New Roman" panose="02020603050405020304" pitchFamily="18" charset="0"/>
                <a:cs typeface="Times New Roman" panose="02020603050405020304" pitchFamily="18" charset="0"/>
              </a:rPr>
              <a:t>Writes </a:t>
            </a:r>
            <a:r>
              <a:rPr lang="en-US" b="1" dirty="0">
                <a:solidFill>
                  <a:schemeClr val="tx1"/>
                </a:solidFill>
                <a:latin typeface="Times New Roman" panose="02020603050405020304" pitchFamily="18" charset="0"/>
                <a:cs typeface="Times New Roman" panose="02020603050405020304" pitchFamily="18" charset="0"/>
              </a:rPr>
              <a:t>Data Item </a:t>
            </a:r>
            <a:r>
              <a:rPr lang="en-US" b="1" i="1" dirty="0">
                <a:solidFill>
                  <a:schemeClr val="tx1"/>
                </a:solidFill>
                <a:latin typeface="Times New Roman" panose="02020603050405020304" pitchFamily="18" charset="0"/>
                <a:cs typeface="Times New Roman" panose="02020603050405020304" pitchFamily="18" charset="0"/>
              </a:rPr>
              <a:t>A</a:t>
            </a:r>
            <a:r>
              <a:rPr lang="en-US" b="1" dirty="0">
                <a:solidFill>
                  <a:schemeClr val="tx1"/>
                </a:solidFill>
                <a:latin typeface="Times New Roman" panose="02020603050405020304" pitchFamily="18" charset="0"/>
                <a:cs typeface="Times New Roman" panose="02020603050405020304" pitchFamily="18" charset="0"/>
              </a:rPr>
              <a:t>. WE REPRESETNT t(T)</a:t>
            </a:r>
          </a:p>
          <a:p>
            <a:endParaRPr lang="en-US" b="1" dirty="0"/>
          </a:p>
        </p:txBody>
      </p:sp>
    </p:spTree>
    <p:extLst>
      <p:ext uri="{BB962C8B-B14F-4D97-AF65-F5344CB8AC3E}">
        <p14:creationId xmlns:p14="http://schemas.microsoft.com/office/powerpoint/2010/main" val="36690284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662"/>
        <p:cNvGrpSpPr/>
        <p:nvPr/>
      </p:nvGrpSpPr>
      <p:grpSpPr>
        <a:xfrm>
          <a:off x="0" y="0"/>
          <a:ext cx="0" cy="0"/>
          <a:chOff x="0" y="0"/>
          <a:chExt cx="0" cy="0"/>
        </a:xfrm>
      </p:grpSpPr>
      <p:sp>
        <p:nvSpPr>
          <p:cNvPr id="3663" name="Google Shape;3663;p33"/>
          <p:cNvSpPr txBox="1">
            <a:spLocks noGrp="1"/>
          </p:cNvSpPr>
          <p:nvPr>
            <p:ph type="ctrTitle"/>
          </p:nvPr>
        </p:nvSpPr>
        <p:spPr>
          <a:xfrm>
            <a:off x="713225" y="705975"/>
            <a:ext cx="8264520" cy="2940600"/>
          </a:xfrm>
          <a:prstGeom prst="rect">
            <a:avLst/>
          </a:prstGeom>
        </p:spPr>
        <p:txBody>
          <a:bodyPr spcFirstLastPara="1" wrap="square" lIns="0" tIns="91425" rIns="91425" bIns="91425" anchor="ctr" anchorCtr="0">
            <a:noAutofit/>
          </a:bodyPr>
          <a:lstStyle/>
          <a:p>
            <a:r>
              <a:rPr lang="en-US" dirty="0" smtClean="0"/>
              <a:t>Transaction </a:t>
            </a:r>
            <a:r>
              <a:rPr lang="en-US" dirty="0"/>
              <a:t>Management </a:t>
            </a:r>
            <a:r>
              <a:rPr lang="en-US" sz="2500" dirty="0"/>
              <a:t/>
            </a:r>
            <a:br>
              <a:rPr lang="en-US" sz="2500" dirty="0"/>
            </a:br>
            <a:r>
              <a:rPr lang="en-US" sz="2500" dirty="0" smtClean="0"/>
              <a:t/>
            </a:r>
            <a:br>
              <a:rPr lang="en-US" sz="2500" dirty="0" smtClean="0"/>
            </a:br>
            <a:r>
              <a:rPr lang="en-US" sz="2500" dirty="0" smtClean="0"/>
              <a:t>Third Lecture</a:t>
            </a:r>
            <a:r>
              <a:rPr lang="en-US" dirty="0"/>
              <a:t/>
            </a:r>
            <a:br>
              <a:rPr lang="en-US" dirty="0"/>
            </a:br>
            <a:endParaRPr dirty="0"/>
          </a:p>
        </p:txBody>
      </p:sp>
      <p:pic>
        <p:nvPicPr>
          <p:cNvPr id="3666" name="Google Shape;3666;p33">
            <a:hlinkClick r:id="" action="ppaction://hlinkshowjump?jump=nextslide"/>
          </p:cNvPr>
          <p:cNvPicPr preferRelativeResize="0"/>
          <p:nvPr/>
        </p:nvPicPr>
        <p:blipFill>
          <a:blip r:embed="rId3">
            <a:alphaModFix/>
          </a:blip>
          <a:stretch>
            <a:fillRect/>
          </a:stretch>
        </p:blipFill>
        <p:spPr>
          <a:xfrm>
            <a:off x="4306925" y="-148012"/>
            <a:ext cx="760599" cy="1375027"/>
          </a:xfrm>
          <a:prstGeom prst="rect">
            <a:avLst/>
          </a:prstGeom>
          <a:noFill/>
          <a:ln>
            <a:noFill/>
          </a:ln>
        </p:spPr>
      </p:pic>
      <p:sp>
        <p:nvSpPr>
          <p:cNvPr id="8" name="Google Shape;3664;p33"/>
          <p:cNvSpPr txBox="1">
            <a:spLocks/>
          </p:cNvSpPr>
          <p:nvPr/>
        </p:nvSpPr>
        <p:spPr>
          <a:xfrm>
            <a:off x="83128" y="4345554"/>
            <a:ext cx="5119539" cy="659400"/>
          </a:xfrm>
          <a:prstGeom prst="rect">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Blinker"/>
              <a:buNone/>
              <a:defRPr sz="1800" b="0" i="0" u="none" strike="noStrike" cap="none">
                <a:solidFill>
                  <a:schemeClr val="dk2"/>
                </a:solidFill>
                <a:latin typeface="Blinker"/>
                <a:ea typeface="Blinker"/>
                <a:cs typeface="Blinker"/>
                <a:sym typeface="Blinker"/>
              </a:defRPr>
            </a:lvl1pPr>
            <a:lvl2pPr marL="914400" marR="0" lvl="1"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2pPr>
            <a:lvl3pPr marL="1371600" marR="0" lvl="2"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3pPr>
            <a:lvl4pPr marL="1828800" marR="0" lvl="3"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4pPr>
            <a:lvl5pPr marL="2286000" marR="0" lvl="4"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5pPr>
            <a:lvl6pPr marL="2743200" marR="0" lvl="5"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6pPr>
            <a:lvl7pPr marL="3200400" marR="0" lvl="6"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7pPr>
            <a:lvl8pPr marL="3657600" marR="0" lvl="7"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8pPr>
            <a:lvl9pPr marL="4114800" marR="0" lvl="8" indent="-317500" algn="ctr" rtl="0">
              <a:lnSpc>
                <a:spcPct val="100000"/>
              </a:lnSpc>
              <a:spcBef>
                <a:spcPts val="0"/>
              </a:spcBef>
              <a:spcAft>
                <a:spcPts val="0"/>
              </a:spcAft>
              <a:buClr>
                <a:schemeClr val="accent3"/>
              </a:buClr>
              <a:buSzPts val="1800"/>
              <a:buFont typeface="Blinker"/>
              <a:buNone/>
              <a:defRPr sz="1800" b="0" i="0" u="none" strike="noStrike" cap="none">
                <a:solidFill>
                  <a:schemeClr val="accent3"/>
                </a:solidFill>
                <a:latin typeface="Blinker"/>
                <a:ea typeface="Blinker"/>
                <a:cs typeface="Blinker"/>
                <a:sym typeface="Blinker"/>
              </a:defRPr>
            </a:lvl9pPr>
          </a:lstStyle>
          <a:p>
            <a:pPr marL="0" indent="0"/>
            <a:r>
              <a:rPr lang="en-US" smtClean="0"/>
              <a:t>Levente Erős – eros@db.bme.hu </a:t>
            </a:r>
          </a:p>
          <a:p>
            <a:pPr marL="0" indent="0"/>
            <a:r>
              <a:rPr lang="en-US" smtClean="0"/>
              <a:t>Ruba AlMahasneh - mahasnehr@gsuite.tmit.bme.hu </a:t>
            </a:r>
            <a:endParaRPr lang="en-US" dirty="0"/>
          </a:p>
        </p:txBody>
      </p:sp>
      <p:pic>
        <p:nvPicPr>
          <p:cNvPr id="9" name="Picture 8"/>
          <p:cNvPicPr>
            <a:picLocks noChangeAspect="1"/>
          </p:cNvPicPr>
          <p:nvPr/>
        </p:nvPicPr>
        <p:blipFill>
          <a:blip r:embed="rId4"/>
          <a:stretch>
            <a:fillRect/>
          </a:stretch>
        </p:blipFill>
        <p:spPr>
          <a:xfrm>
            <a:off x="8137398" y="4055370"/>
            <a:ext cx="933450" cy="885825"/>
          </a:xfrm>
          <a:prstGeom prst="rect">
            <a:avLst/>
          </a:prstGeom>
        </p:spPr>
      </p:pic>
    </p:spTree>
    <p:extLst>
      <p:ext uri="{BB962C8B-B14F-4D97-AF65-F5344CB8AC3E}">
        <p14:creationId xmlns:p14="http://schemas.microsoft.com/office/powerpoint/2010/main" val="10820665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07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Scheduling </a:t>
            </a:r>
            <a:r>
              <a:rPr lang="en-US" b="1" dirty="0">
                <a:latin typeface="Times New Roman" panose="02020603050405020304" pitchFamily="18" charset="0"/>
                <a:ea typeface="Calibri" panose="020F0502020204030204" pitchFamily="34" charset="0"/>
                <a:cs typeface="Times New Roman" panose="02020603050405020304" pitchFamily="18" charset="0"/>
              </a:rPr>
              <a:t>Transactions With Time Stamps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Version Handling/Management Time Stamp Scheduling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Handling Transactions Errors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Possible causes and solutions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Time stamps and strictness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Handling OS and Media Errors –Journaling</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Redo Recovery Protocol Procedure  </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70753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Scheduling Transactions With Timestamps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8571" y="1121249"/>
            <a:ext cx="7051990" cy="3416400"/>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GOAL</a:t>
            </a:r>
            <a:r>
              <a:rPr lang="en-US" sz="2000" dirty="0">
                <a:solidFill>
                  <a:schemeClr val="tx1"/>
                </a:solidFill>
                <a:latin typeface="Times New Roman" panose="02020603050405020304" pitchFamily="18" charset="0"/>
                <a:cs typeface="Times New Roman" panose="02020603050405020304" pitchFamily="18" charset="0"/>
              </a:rPr>
              <a:t>: to build the serial equivalent schedule using time stamps for the transactions </a:t>
            </a:r>
            <a:r>
              <a:rPr lang="en-US" sz="2000" dirty="0" smtClean="0">
                <a:solidFill>
                  <a:schemeClr val="tx1"/>
                </a:solidFill>
                <a:latin typeface="Times New Roman" panose="02020603050405020304" pitchFamily="18" charset="0"/>
                <a:cs typeface="Times New Roman" panose="02020603050405020304" pitchFamily="18" charset="0"/>
              </a:rPr>
              <a:t>[we </a:t>
            </a:r>
            <a:r>
              <a:rPr lang="en-US" sz="2000" dirty="0">
                <a:solidFill>
                  <a:schemeClr val="tx1"/>
                </a:solidFill>
                <a:latin typeface="Times New Roman" panose="02020603050405020304" pitchFamily="18" charset="0"/>
                <a:cs typeface="Times New Roman" panose="02020603050405020304" pitchFamily="18" charset="0"/>
              </a:rPr>
              <a:t>are not using the lock concept</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Every transaction has a unique time stamp. We are forcing serial equivalent schedule where Transactions are executed in near zero amount of time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There will be overlapping among transactions, thus if they do not follow the serial equivalent they must be aborted. </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rot="16200000">
            <a:off x="6860194" y="1332584"/>
            <a:ext cx="2895600" cy="1381125"/>
          </a:xfrm>
          <a:prstGeom prst="rect">
            <a:avLst/>
          </a:prstGeom>
        </p:spPr>
      </p:pic>
    </p:spTree>
    <p:extLst>
      <p:ext uri="{BB962C8B-B14F-4D97-AF65-F5344CB8AC3E}">
        <p14:creationId xmlns:p14="http://schemas.microsoft.com/office/powerpoint/2010/main" val="38691303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Version Handling/Management </a:t>
            </a:r>
            <a:r>
              <a:rPr lang="en-US" dirty="0" smtClean="0">
                <a:latin typeface="Times New Roman" panose="02020603050405020304" pitchFamily="18" charset="0"/>
                <a:cs typeface="Times New Roman" panose="02020603050405020304" pitchFamily="18" charset="0"/>
              </a:rPr>
              <a:t>Timestamp </a:t>
            </a:r>
            <a:r>
              <a:rPr lang="en-US" dirty="0">
                <a:latin typeface="Times New Roman" panose="02020603050405020304" pitchFamily="18" charset="0"/>
                <a:cs typeface="Times New Roman" panose="02020603050405020304" pitchFamily="18" charset="0"/>
              </a:rPr>
              <a:t>Scheduling </a:t>
            </a:r>
          </a:p>
        </p:txBody>
      </p:sp>
      <p:sp>
        <p:nvSpPr>
          <p:cNvPr id="3" name="Content Placeholder 2"/>
          <p:cNvSpPr>
            <a:spLocks noGrp="1"/>
          </p:cNvSpPr>
          <p:nvPr>
            <p:ph idx="1"/>
          </p:nvPr>
        </p:nvSpPr>
        <p:spPr>
          <a:xfrm>
            <a:off x="263209" y="1388003"/>
            <a:ext cx="8520600" cy="3416400"/>
          </a:xfrm>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When a data item is written, the original one is not overwritten but a new version of it is created.</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The time stamp is not changed but a new time stamp is created for this transaction.</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Ques</a:t>
            </a:r>
            <a:r>
              <a:rPr lang="en-US" sz="2000" dirty="0" smtClean="0">
                <a:solidFill>
                  <a:schemeClr val="tx1"/>
                </a:solidFill>
                <a:latin typeface="Times New Roman" panose="02020603050405020304" pitchFamily="18" charset="0"/>
                <a:cs typeface="Times New Roman" panose="02020603050405020304" pitchFamily="18" charset="0"/>
              </a:rPr>
              <a:t>: What shall we do at T2 where it wants to read A? </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4885064" y="3664026"/>
            <a:ext cx="4087913" cy="1479474"/>
          </a:xfrm>
          <a:prstGeom prst="rect">
            <a:avLst/>
          </a:prstGeom>
        </p:spPr>
      </p:pic>
    </p:spTree>
    <p:extLst>
      <p:ext uri="{BB962C8B-B14F-4D97-AF65-F5344CB8AC3E}">
        <p14:creationId xmlns:p14="http://schemas.microsoft.com/office/powerpoint/2010/main" val="39203917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08" y="1431392"/>
            <a:ext cx="8704945" cy="1642399"/>
          </a:xfrm>
        </p:spPr>
        <p:txBody>
          <a:bodyPr/>
          <a:lstStyle/>
          <a:p>
            <a:r>
              <a:rPr lang="en-US" sz="2000" dirty="0">
                <a:solidFill>
                  <a:schemeClr val="tx1"/>
                </a:solidFill>
                <a:latin typeface="Times New Roman" panose="02020603050405020304" pitchFamily="18" charset="0"/>
                <a:cs typeface="Times New Roman" panose="02020603050405020304" pitchFamily="18" charset="0"/>
              </a:rPr>
              <a:t>Different versions serve as logs and history tracking record for the data items and the </a:t>
            </a:r>
            <a:r>
              <a:rPr lang="en-US" sz="2000" dirty="0" smtClean="0">
                <a:solidFill>
                  <a:schemeClr val="tx1"/>
                </a:solidFill>
                <a:latin typeface="Times New Roman" panose="02020603050405020304" pitchFamily="18" charset="0"/>
                <a:cs typeface="Times New Roman" panose="02020603050405020304" pitchFamily="18" charset="0"/>
              </a:rPr>
              <a:t>operations that are done on </a:t>
            </a:r>
            <a:r>
              <a:rPr lang="en-US" sz="2000" dirty="0">
                <a:solidFill>
                  <a:schemeClr val="tx1"/>
                </a:solidFill>
                <a:latin typeface="Times New Roman" panose="02020603050405020304" pitchFamily="18" charset="0"/>
                <a:cs typeface="Times New Roman" panose="02020603050405020304" pitchFamily="18" charset="0"/>
              </a:rPr>
              <a:t>them and when</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How does Timestamp </a:t>
            </a:r>
            <a:r>
              <a:rPr lang="en-US" sz="2000" dirty="0">
                <a:solidFill>
                  <a:schemeClr val="tx1"/>
                </a:solidFill>
                <a:latin typeface="Times New Roman" panose="02020603050405020304" pitchFamily="18" charset="0"/>
                <a:cs typeface="Times New Roman" panose="02020603050405020304" pitchFamily="18" charset="0"/>
              </a:rPr>
              <a:t>scheduling </a:t>
            </a:r>
            <a:r>
              <a:rPr lang="en-US" sz="2000" dirty="0" smtClean="0">
                <a:solidFill>
                  <a:schemeClr val="tx1"/>
                </a:solidFill>
                <a:latin typeface="Times New Roman" panose="02020603050405020304" pitchFamily="18" charset="0"/>
                <a:cs typeface="Times New Roman" panose="02020603050405020304" pitchFamily="18" charset="0"/>
              </a:rPr>
              <a:t>avoid </a:t>
            </a:r>
            <a:r>
              <a:rPr lang="en-US" sz="2000" dirty="0">
                <a:solidFill>
                  <a:schemeClr val="tx1"/>
                </a:solidFill>
                <a:latin typeface="Times New Roman" panose="02020603050405020304" pitchFamily="18" charset="0"/>
                <a:cs typeface="Times New Roman" panose="02020603050405020304" pitchFamily="18" charset="0"/>
              </a:rPr>
              <a:t>the two aborts we explained </a:t>
            </a:r>
            <a:r>
              <a:rPr lang="en-US" sz="2000" dirty="0" smtClean="0">
                <a:solidFill>
                  <a:schemeClr val="tx1"/>
                </a:solidFill>
                <a:latin typeface="Times New Roman" panose="02020603050405020304" pitchFamily="18" charset="0"/>
                <a:cs typeface="Times New Roman" panose="02020603050405020304" pitchFamily="18" charset="0"/>
              </a:rPr>
              <a:t>earlier?</a:t>
            </a:r>
          </a:p>
        </p:txBody>
      </p:sp>
      <p:sp>
        <p:nvSpPr>
          <p:cNvPr id="5"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Version Handling/Management Time Stamp Scheduling  </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78301" y="2926080"/>
            <a:ext cx="3495821" cy="1938992"/>
          </a:xfrm>
          <a:prstGeom prst="rect">
            <a:avLst/>
          </a:prstGeom>
          <a:noFill/>
        </p:spPr>
        <p:txBody>
          <a:bodyPr wrap="square" rtlCol="0">
            <a:spAutoFit/>
          </a:bodyPr>
          <a:lstStyle/>
          <a:p>
            <a:r>
              <a:rPr lang="en-US" sz="2000" b="1" i="1" dirty="0" smtClean="0">
                <a:solidFill>
                  <a:schemeClr val="tx1"/>
                </a:solidFill>
                <a:latin typeface="Times New Roman" panose="02020603050405020304" pitchFamily="18" charset="0"/>
                <a:cs typeface="Times New Roman" panose="02020603050405020304" pitchFamily="18" charset="0"/>
              </a:rPr>
              <a:t>Ques: </a:t>
            </a:r>
            <a:r>
              <a:rPr lang="en-US" sz="2000" i="1" dirty="0" smtClean="0">
                <a:solidFill>
                  <a:schemeClr val="tx1"/>
                </a:solidFill>
                <a:latin typeface="Times New Roman" panose="02020603050405020304" pitchFamily="18" charset="0"/>
                <a:cs typeface="Times New Roman" panose="02020603050405020304" pitchFamily="18" charset="0"/>
              </a:rPr>
              <a:t>When </a:t>
            </a:r>
            <a:r>
              <a:rPr lang="en-US" sz="2000" i="1" dirty="0">
                <a:solidFill>
                  <a:schemeClr val="tx1"/>
                </a:solidFill>
                <a:latin typeface="Times New Roman" panose="02020603050405020304" pitchFamily="18" charset="0"/>
                <a:cs typeface="Times New Roman" panose="02020603050405020304" pitchFamily="18" charset="0"/>
              </a:rPr>
              <a:t>we want to perform the read operation of </a:t>
            </a:r>
            <a:r>
              <a:rPr lang="en-US" sz="2000" i="1" dirty="0" smtClean="0">
                <a:solidFill>
                  <a:schemeClr val="tx1"/>
                </a:solidFill>
                <a:latin typeface="Times New Roman" panose="02020603050405020304" pitchFamily="18" charset="0"/>
                <a:cs typeface="Times New Roman" panose="02020603050405020304" pitchFamily="18" charset="0"/>
              </a:rPr>
              <a:t>T2=&gt;R(A) </a:t>
            </a:r>
            <a:r>
              <a:rPr lang="en-US" sz="2000" i="1" dirty="0">
                <a:solidFill>
                  <a:schemeClr val="tx1"/>
                </a:solidFill>
                <a:latin typeface="Times New Roman" panose="02020603050405020304" pitchFamily="18" charset="0"/>
                <a:cs typeface="Times New Roman" panose="02020603050405020304" pitchFamily="18" charset="0"/>
              </a:rPr>
              <a:t>what shall we do to </a:t>
            </a:r>
            <a:r>
              <a:rPr lang="en-US" sz="2000" i="1" dirty="0" smtClean="0">
                <a:solidFill>
                  <a:schemeClr val="tx1"/>
                </a:solidFill>
                <a:latin typeface="Times New Roman" panose="02020603050405020304" pitchFamily="18" charset="0"/>
                <a:cs typeface="Times New Roman" panose="02020603050405020304" pitchFamily="18" charset="0"/>
              </a:rPr>
              <a:t>guarantee </a:t>
            </a:r>
            <a:r>
              <a:rPr lang="en-US" sz="2000" i="1" dirty="0">
                <a:solidFill>
                  <a:schemeClr val="tx1"/>
                </a:solidFill>
                <a:latin typeface="Times New Roman" panose="02020603050405020304" pitchFamily="18" charset="0"/>
                <a:cs typeface="Times New Roman" panose="02020603050405020304" pitchFamily="18" charset="0"/>
              </a:rPr>
              <a:t>we are getting the </a:t>
            </a:r>
            <a:r>
              <a:rPr lang="en-US" sz="2000" i="1" dirty="0" smtClean="0">
                <a:solidFill>
                  <a:schemeClr val="tx1"/>
                </a:solidFill>
                <a:latin typeface="Times New Roman" panose="02020603050405020304" pitchFamily="18" charset="0"/>
                <a:cs typeface="Times New Roman" panose="02020603050405020304" pitchFamily="18" charset="0"/>
              </a:rPr>
              <a:t>latest value of </a:t>
            </a:r>
            <a:r>
              <a:rPr lang="en-US" sz="2000" i="1" dirty="0">
                <a:solidFill>
                  <a:schemeClr val="tx1"/>
                </a:solidFill>
                <a:latin typeface="Times New Roman" panose="02020603050405020304" pitchFamily="18" charset="0"/>
                <a:cs typeface="Times New Roman" panose="02020603050405020304" pitchFamily="18" charset="0"/>
              </a:rPr>
              <a:t>item A?</a:t>
            </a:r>
          </a:p>
          <a:p>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86250" y="2726419"/>
            <a:ext cx="4857750" cy="2486025"/>
          </a:xfrm>
          <a:prstGeom prst="rect">
            <a:avLst/>
          </a:prstGeom>
        </p:spPr>
      </p:pic>
    </p:spTree>
    <p:extLst>
      <p:ext uri="{BB962C8B-B14F-4D97-AF65-F5344CB8AC3E}">
        <p14:creationId xmlns:p14="http://schemas.microsoft.com/office/powerpoint/2010/main" val="23763061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Handling Transactions Errors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Transaction Error</a:t>
            </a:r>
            <a:r>
              <a:rPr lang="en-US" sz="2000" dirty="0" smtClean="0">
                <a:solidFill>
                  <a:schemeClr val="tx1"/>
                </a:solidFill>
                <a:latin typeface="Times New Roman" panose="02020603050405020304" pitchFamily="18" charset="0"/>
                <a:cs typeface="Times New Roman" panose="02020603050405020304" pitchFamily="18" charset="0"/>
              </a:rPr>
              <a:t>: is whatever cause a transaction not to terminate is considered a transaction error </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Possible Causes: </a:t>
            </a:r>
          </a:p>
          <a:p>
            <a:pPr marL="10541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Deadlock Resolution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Abort </a:t>
            </a:r>
          </a:p>
          <a:p>
            <a:pPr marL="10541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Ensuring </a:t>
            </a:r>
            <a:r>
              <a:rPr lang="en-US" sz="2000" dirty="0" err="1"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serializability</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of the schedule  Abort </a:t>
            </a:r>
          </a:p>
          <a:p>
            <a:pPr marL="10541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Arithmetic/program error  </a:t>
            </a: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1054100" lvl="1" indent="-457200">
              <a:buFont typeface="+mj-lt"/>
              <a:buAutoNum type="arabicPeriod"/>
            </a:pPr>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10541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OS Error</a:t>
            </a:r>
          </a:p>
          <a:p>
            <a:pPr marL="10541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Media Failure </a:t>
            </a:r>
          </a:p>
          <a:p>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22154166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Consistent state</a:t>
            </a:r>
            <a:r>
              <a:rPr lang="en-US" sz="2000" dirty="0" smtClean="0">
                <a:solidFill>
                  <a:schemeClr val="tx1"/>
                </a:solidFill>
                <a:latin typeface="Times New Roman" panose="02020603050405020304" pitchFamily="18" charset="0"/>
                <a:cs typeface="Times New Roman" panose="02020603050405020304" pitchFamily="18" charset="0"/>
              </a:rPr>
              <a:t>: the state of the DB only contains successful (fully executed) transactions.</a:t>
            </a:r>
          </a:p>
          <a:p>
            <a:r>
              <a:rPr lang="en-US" sz="2000" dirty="0" smtClean="0">
                <a:solidFill>
                  <a:schemeClr val="tx1"/>
                </a:solidFill>
                <a:latin typeface="Times New Roman" panose="02020603050405020304" pitchFamily="18" charset="0"/>
                <a:cs typeface="Times New Roman" panose="02020603050405020304" pitchFamily="18" charset="0"/>
              </a:rPr>
              <a:t>The history of DB made from series of consistent states (one after another).</a:t>
            </a:r>
          </a:p>
          <a:p>
            <a:r>
              <a:rPr lang="en-US" sz="2000" dirty="0" smtClean="0">
                <a:solidFill>
                  <a:schemeClr val="tx1"/>
                </a:solidFill>
                <a:latin typeface="Times New Roman" panose="02020603050405020304" pitchFamily="18" charset="0"/>
                <a:cs typeface="Times New Roman" panose="02020603050405020304" pitchFamily="18" charset="0"/>
              </a:rPr>
              <a:t>How can we make sure the  DB changes from one consistence place to another ? </a:t>
            </a:r>
          </a:p>
          <a:p>
            <a:r>
              <a:rPr lang="en-US" sz="2000" b="1" i="1" dirty="0" smtClean="0">
                <a:solidFill>
                  <a:schemeClr val="tx1"/>
                </a:solidFill>
                <a:latin typeface="Times New Roman" panose="02020603050405020304" pitchFamily="18" charset="0"/>
                <a:cs typeface="Times New Roman" panose="02020603050405020304" pitchFamily="18" charset="0"/>
              </a:rPr>
              <a:t>We eliminate the possibility of the first three transaction errors to ensure consistency of the DB states</a:t>
            </a:r>
          </a:p>
          <a:p>
            <a:endParaRPr lang="en-US" sz="2000" b="1" i="1" dirty="0" smtClean="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Find the commit points. What is a commit point?  </a:t>
            </a:r>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Handling Transactions Errors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3951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00" y="1131693"/>
            <a:ext cx="8520600" cy="3416400"/>
          </a:xfrm>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Each transaction has work place, it performs all the actions there then it reaches the commit point when those operations are moved from the work space to the actual public DB space [</a:t>
            </a:r>
            <a:r>
              <a:rPr lang="en-US" sz="2000" dirty="0">
                <a:solidFill>
                  <a:schemeClr val="tx1"/>
                </a:solidFill>
                <a:latin typeface="Times New Roman" panose="02020603050405020304" pitchFamily="18" charset="0"/>
                <a:cs typeface="Times New Roman" panose="02020603050405020304" pitchFamily="18" charset="0"/>
              </a:rPr>
              <a:t>then the first 3 errors can not affect the </a:t>
            </a:r>
            <a:r>
              <a:rPr lang="en-US" sz="2000" dirty="0" smtClean="0">
                <a:solidFill>
                  <a:schemeClr val="tx1"/>
                </a:solidFill>
                <a:latin typeface="Times New Roman" panose="02020603050405020304" pitchFamily="18" charset="0"/>
                <a:cs typeface="Times New Roman" panose="02020603050405020304" pitchFamily="18" charset="0"/>
              </a:rPr>
              <a:t>DB, why ? </a:t>
            </a:r>
            <a:r>
              <a:rPr lang="en-US" sz="2000" i="1" dirty="0">
                <a:solidFill>
                  <a:schemeClr val="tx1"/>
                </a:solidFill>
                <a:latin typeface="Times New Roman" panose="02020603050405020304" pitchFamily="18" charset="0"/>
                <a:cs typeface="Times New Roman" panose="02020603050405020304" pitchFamily="18" charset="0"/>
              </a:rPr>
              <a:t>transaction can not fail </a:t>
            </a:r>
            <a:r>
              <a:rPr lang="en-US" sz="2000" i="1" dirty="0" smtClean="0">
                <a:solidFill>
                  <a:schemeClr val="tx1"/>
                </a:solidFill>
                <a:latin typeface="Times New Roman" panose="02020603050405020304" pitchFamily="18" charset="0"/>
                <a:cs typeface="Times New Roman" panose="02020603050405020304" pitchFamily="18" charset="0"/>
              </a:rPr>
              <a:t>anymore</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smtClean="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How does that help in keeping consistent DB state?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Conclusion</a:t>
            </a:r>
            <a:r>
              <a:rPr lang="en-US" sz="2000" dirty="0">
                <a:solidFill>
                  <a:schemeClr val="tx1"/>
                </a:solidFill>
                <a:latin typeface="Times New Roman" panose="02020603050405020304" pitchFamily="18" charset="0"/>
                <a:cs typeface="Times New Roman" panose="02020603050405020304" pitchFamily="18" charset="0"/>
              </a:rPr>
              <a:t>: everything is dirty data before the commit </a:t>
            </a:r>
            <a:r>
              <a:rPr lang="en-US" sz="2000" dirty="0" smtClean="0">
                <a:solidFill>
                  <a:schemeClr val="tx1"/>
                </a:solidFill>
                <a:latin typeface="Times New Roman" panose="02020603050405020304" pitchFamily="18" charset="0"/>
                <a:cs typeface="Times New Roman" panose="02020603050405020304" pitchFamily="18" charset="0"/>
              </a:rPr>
              <a:t>point .</a:t>
            </a:r>
            <a:endParaRPr lang="en-US" sz="2000" dirty="0">
              <a:solidFill>
                <a:schemeClr val="tx1"/>
              </a:solidFill>
              <a:latin typeface="Times New Roman" panose="02020603050405020304" pitchFamily="18" charset="0"/>
              <a:cs typeface="Times New Roman" panose="02020603050405020304" pitchFamily="18" charset="0"/>
            </a:endParaRPr>
          </a:p>
          <a:p>
            <a:pPr marL="13970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Handling Transactions </a:t>
            </a:r>
            <a:r>
              <a:rPr lang="en-US" dirty="0">
                <a:latin typeface="Times New Roman" panose="02020603050405020304" pitchFamily="18" charset="0"/>
                <a:cs typeface="Times New Roman" panose="02020603050405020304" pitchFamily="18" charset="0"/>
              </a:rPr>
              <a:t>Errors-Strict 2PL</a:t>
            </a:r>
          </a:p>
        </p:txBody>
      </p:sp>
    </p:spTree>
    <p:extLst>
      <p:ext uri="{BB962C8B-B14F-4D97-AF65-F5344CB8AC3E}">
        <p14:creationId xmlns:p14="http://schemas.microsoft.com/office/powerpoint/2010/main" val="304954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24243"/>
            <a:ext cx="8520600" cy="572700"/>
          </a:xfrm>
        </p:spPr>
        <p:txBody>
          <a:bodyPr/>
          <a:lstStyle/>
          <a:p>
            <a:r>
              <a:rPr lang="en-US" dirty="0" err="1">
                <a:latin typeface="Times New Roman" panose="02020603050405020304" pitchFamily="18" charset="0"/>
                <a:cs typeface="Times New Roman" panose="02020603050405020304" pitchFamily="18" charset="0"/>
              </a:rPr>
              <a:t>Serializability</a:t>
            </a:r>
            <a:r>
              <a:rPr lang="en-US" dirty="0">
                <a:latin typeface="Times New Roman" panose="02020603050405020304" pitchFamily="18" charset="0"/>
                <a:cs typeface="Times New Roman" panose="02020603050405020304" pitchFamily="18" charset="0"/>
              </a:rPr>
              <a:t> of Schedules </a:t>
            </a:r>
          </a:p>
        </p:txBody>
      </p:sp>
      <p:sp>
        <p:nvSpPr>
          <p:cNvPr id="3" name="Content Placeholder 2"/>
          <p:cNvSpPr>
            <a:spLocks noGrp="1"/>
          </p:cNvSpPr>
          <p:nvPr>
            <p:ph idx="1"/>
          </p:nvPr>
        </p:nvSpPr>
        <p:spPr/>
        <p:txBody>
          <a:bodyPr>
            <a:no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0121" y="996943"/>
            <a:ext cx="7586663" cy="1231106"/>
          </a:xfrm>
          <a:prstGeom prst="rect">
            <a:avLst/>
          </a:prstGeom>
          <a:noFill/>
        </p:spPr>
        <p:txBody>
          <a:bodyPr wrap="square" rtlCol="0">
            <a:spAutoFit/>
          </a:bodyPr>
          <a:lstStyle/>
          <a:p>
            <a:pPr marL="596900" lvl="1" indent="0">
              <a:buNone/>
            </a:pPr>
            <a:r>
              <a:rPr lang="en-US" sz="2000" b="1" dirty="0">
                <a:solidFill>
                  <a:schemeClr val="tx1"/>
                </a:solidFill>
                <a:latin typeface="Times New Roman" panose="02020603050405020304" pitchFamily="18" charset="0"/>
                <a:cs typeface="Times New Roman" panose="02020603050405020304" pitchFamily="18" charset="0"/>
              </a:rPr>
              <a:t>Ques</a:t>
            </a:r>
            <a:r>
              <a:rPr lang="en-US" sz="2000" dirty="0">
                <a:solidFill>
                  <a:schemeClr val="tx1"/>
                </a:solidFill>
                <a:latin typeface="Times New Roman" panose="02020603050405020304" pitchFamily="18" charset="0"/>
                <a:cs typeface="Times New Roman" panose="02020603050405020304" pitchFamily="18" charset="0"/>
              </a:rPr>
              <a:t>: </a:t>
            </a:r>
          </a:p>
          <a:p>
            <a:pPr marL="596900" lvl="1" indent="0">
              <a:buNone/>
            </a:pPr>
            <a:r>
              <a:rPr lang="en-US" sz="2000" dirty="0">
                <a:solidFill>
                  <a:schemeClr val="tx1"/>
                </a:solidFill>
                <a:latin typeface="Times New Roman" panose="02020603050405020304" pitchFamily="18" charset="0"/>
                <a:cs typeface="Times New Roman" panose="02020603050405020304" pitchFamily="18" charset="0"/>
              </a:rPr>
              <a:t>Spot the serial and non serial schedule(s) parts. </a:t>
            </a:r>
            <a:endParaRPr lang="en-US" sz="2000" dirty="0" smtClean="0">
              <a:solidFill>
                <a:schemeClr val="tx1"/>
              </a:solidFill>
              <a:latin typeface="Times New Roman" panose="02020603050405020304" pitchFamily="18" charset="0"/>
              <a:cs typeface="Times New Roman" panose="02020603050405020304" pitchFamily="18" charset="0"/>
            </a:endParaRPr>
          </a:p>
          <a:p>
            <a:pPr marL="596900" lvl="1" indent="0">
              <a:buNone/>
            </a:pPr>
            <a:r>
              <a:rPr lang="en-US" sz="2000" dirty="0" smtClean="0">
                <a:solidFill>
                  <a:schemeClr val="tx1"/>
                </a:solidFill>
                <a:latin typeface="Times New Roman" panose="02020603050405020304" pitchFamily="18" charset="0"/>
                <a:cs typeface="Times New Roman" panose="02020603050405020304" pitchFamily="18" charset="0"/>
              </a:rPr>
              <a:t>Do serialized </a:t>
            </a:r>
            <a:r>
              <a:rPr lang="en-US" sz="2000" b="1" dirty="0" smtClean="0">
                <a:solidFill>
                  <a:schemeClr val="tx1"/>
                </a:solidFill>
                <a:latin typeface="Times New Roman" panose="02020603050405020304" pitchFamily="18" charset="0"/>
                <a:cs typeface="Times New Roman" panose="02020603050405020304" pitchFamily="18" charset="0"/>
              </a:rPr>
              <a:t>schedules</a:t>
            </a:r>
            <a:r>
              <a:rPr lang="en-US" sz="2000" dirty="0" smtClean="0">
                <a:solidFill>
                  <a:schemeClr val="tx1"/>
                </a:solidFill>
                <a:latin typeface="Times New Roman" panose="02020603050405020304" pitchFamily="18" charset="0"/>
                <a:cs typeface="Times New Roman" panose="02020603050405020304" pitchFamily="18" charset="0"/>
              </a:rPr>
              <a:t> exist in practice? Why?</a:t>
            </a:r>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5" name="Rectangle 4"/>
          <p:cNvSpPr/>
          <p:nvPr/>
        </p:nvSpPr>
        <p:spPr>
          <a:xfrm>
            <a:off x="464343" y="2613632"/>
            <a:ext cx="5229225" cy="1323439"/>
          </a:xfrm>
          <a:prstGeom prst="rect">
            <a:avLst/>
          </a:prstGeom>
        </p:spPr>
        <p:txBody>
          <a:bodyPr wrap="square">
            <a:spAutoFit/>
          </a:bodyPr>
          <a:lstStyle/>
          <a:p>
            <a:r>
              <a:rPr lang="en-US" sz="2000" u="sng" dirty="0" smtClean="0">
                <a:solidFill>
                  <a:schemeClr val="tx1"/>
                </a:solidFill>
                <a:latin typeface="Times New Roman" panose="02020603050405020304" pitchFamily="18" charset="0"/>
                <a:cs typeface="Times New Roman" panose="02020603050405020304" pitchFamily="18" charset="0"/>
              </a:rPr>
              <a:t>Since </a:t>
            </a:r>
            <a:r>
              <a:rPr lang="en-US" sz="2000" u="sng" dirty="0" smtClean="0">
                <a:latin typeface="Times New Roman" panose="02020603050405020304" pitchFamily="18" charset="0"/>
                <a:cs typeface="Times New Roman" panose="02020603050405020304" pitchFamily="18" charset="0"/>
              </a:rPr>
              <a:t>Serial </a:t>
            </a:r>
            <a:r>
              <a:rPr lang="en-US" sz="2000" u="sng" dirty="0">
                <a:latin typeface="Times New Roman" panose="02020603050405020304" pitchFamily="18" charset="0"/>
                <a:cs typeface="Times New Roman" panose="02020603050405020304" pitchFamily="18" charset="0"/>
              </a:rPr>
              <a:t>schedules are very unlikely in many </a:t>
            </a:r>
            <a:r>
              <a:rPr lang="en-US" sz="2000" u="sng" dirty="0" smtClean="0">
                <a:latin typeface="Times New Roman" panose="02020603050405020304" pitchFamily="18" charset="0"/>
                <a:cs typeface="Times New Roman" panose="02020603050405020304" pitchFamily="18" charset="0"/>
              </a:rPr>
              <a:t>practical cases</a:t>
            </a:r>
            <a:r>
              <a:rPr lang="en-US" sz="2000" u="sng"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u="sng" dirty="0" smtClean="0">
                <a:solidFill>
                  <a:schemeClr val="tx1"/>
                </a:solidFill>
                <a:latin typeface="Times New Roman" panose="02020603050405020304" pitchFamily="18" charset="0"/>
                <a:cs typeface="Times New Roman" panose="02020603050405020304" pitchFamily="18" charset="0"/>
              </a:rPr>
              <a:t>Serial </a:t>
            </a:r>
            <a:r>
              <a:rPr lang="en-US" sz="2000" u="sng" dirty="0">
                <a:solidFill>
                  <a:schemeClr val="tx1"/>
                </a:solidFill>
                <a:latin typeface="Times New Roman" panose="02020603050405020304" pitchFamily="18" charset="0"/>
                <a:cs typeface="Times New Roman" panose="02020603050405020304" pitchFamily="18" charset="0"/>
              </a:rPr>
              <a:t>equivalent guarantees the same order as that obtained by running the same transactions </a:t>
            </a:r>
            <a:r>
              <a:rPr lang="en-US" sz="2000" b="1" i="1" u="sng" dirty="0">
                <a:solidFill>
                  <a:schemeClr val="tx1"/>
                </a:solidFill>
                <a:latin typeface="Times New Roman" panose="02020603050405020304" pitchFamily="18" charset="0"/>
                <a:cs typeface="Times New Roman" panose="02020603050405020304" pitchFamily="18" charset="0"/>
              </a:rPr>
              <a:t>serially</a:t>
            </a:r>
            <a:r>
              <a:rPr lang="en-US" sz="2000" u="sng" dirty="0">
                <a:solidFill>
                  <a:schemeClr val="tx1"/>
                </a:solidFill>
                <a:latin typeface="Times New Roman" panose="02020603050405020304" pitchFamily="18" charset="0"/>
                <a:cs typeface="Times New Roman" panose="02020603050405020304" pitchFamily="18" charset="0"/>
              </a:rPr>
              <a:t> in some order.</a:t>
            </a:r>
          </a:p>
        </p:txBody>
      </p:sp>
      <p:pic>
        <p:nvPicPr>
          <p:cNvPr id="8" name="Picture 7"/>
          <p:cNvPicPr>
            <a:picLocks noChangeAspect="1"/>
          </p:cNvPicPr>
          <p:nvPr/>
        </p:nvPicPr>
        <p:blipFill>
          <a:blip r:embed="rId3"/>
          <a:stretch>
            <a:fillRect/>
          </a:stretch>
        </p:blipFill>
        <p:spPr>
          <a:xfrm>
            <a:off x="5693568" y="609342"/>
            <a:ext cx="3429000" cy="2952750"/>
          </a:xfrm>
          <a:prstGeom prst="rect">
            <a:avLst/>
          </a:prstGeom>
        </p:spPr>
      </p:pic>
    </p:spTree>
    <p:extLst>
      <p:ext uri="{BB962C8B-B14F-4D97-AF65-F5344CB8AC3E}">
        <p14:creationId xmlns:p14="http://schemas.microsoft.com/office/powerpoint/2010/main" val="24939413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Strict </a:t>
            </a:r>
            <a:r>
              <a:rPr lang="en-US" sz="2000" b="1" dirty="0">
                <a:solidFill>
                  <a:schemeClr val="tx1"/>
                </a:solidFill>
                <a:latin typeface="Times New Roman" panose="02020603050405020304" pitchFamily="18" charset="0"/>
                <a:cs typeface="Times New Roman" panose="02020603050405020304" pitchFamily="18" charset="0"/>
              </a:rPr>
              <a:t>two phase locking </a:t>
            </a:r>
            <a:r>
              <a:rPr lang="en-US" sz="2000" dirty="0">
                <a:solidFill>
                  <a:schemeClr val="tx1"/>
                </a:solidFill>
                <a:latin typeface="Times New Roman" panose="02020603050405020304" pitchFamily="18" charset="0"/>
                <a:cs typeface="Times New Roman" panose="02020603050405020304" pitchFamily="18" charset="0"/>
              </a:rPr>
              <a:t>:</a:t>
            </a:r>
          </a:p>
          <a:p>
            <a:pPr marL="139700" indent="0">
              <a:buNone/>
            </a:pPr>
            <a:r>
              <a:rPr lang="en-US" sz="2000" dirty="0">
                <a:solidFill>
                  <a:schemeClr val="tx1"/>
                </a:solidFill>
                <a:latin typeface="Times New Roman" panose="02020603050405020304" pitchFamily="18" charset="0"/>
                <a:cs typeface="Times New Roman" panose="02020603050405020304" pitchFamily="18" charset="0"/>
              </a:rPr>
              <a:t>A transaction follows strict 2PL </a:t>
            </a:r>
            <a:r>
              <a:rPr lang="en-US" sz="2000" b="1" dirty="0">
                <a:solidFill>
                  <a:schemeClr val="tx1"/>
                </a:solidFill>
                <a:latin typeface="Times New Roman" panose="02020603050405020304" pitchFamily="18" charset="0"/>
                <a:cs typeface="Times New Roman" panose="02020603050405020304" pitchFamily="18" charset="0"/>
              </a:rPr>
              <a:t>IIF</a:t>
            </a:r>
            <a:r>
              <a:rPr lang="en-US" sz="2000" dirty="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2PL</a:t>
            </a:r>
          </a:p>
          <a:p>
            <a:pPr lvl="1"/>
            <a:r>
              <a:rPr lang="en-US" sz="2000" dirty="0">
                <a:solidFill>
                  <a:schemeClr val="tx1"/>
                </a:solidFill>
                <a:latin typeface="Times New Roman" panose="02020603050405020304" pitchFamily="18" charset="0"/>
                <a:cs typeface="Times New Roman" panose="02020603050405020304" pitchFamily="18" charset="0"/>
              </a:rPr>
              <a:t>It only writes in the DB after </a:t>
            </a:r>
            <a:r>
              <a:rPr lang="en-US" sz="2000" dirty="0" smtClean="0">
                <a:solidFill>
                  <a:schemeClr val="tx1"/>
                </a:solidFill>
                <a:latin typeface="Times New Roman" panose="02020603050405020304" pitchFamily="18" charset="0"/>
                <a:cs typeface="Times New Roman" panose="02020603050405020304" pitchFamily="18" charset="0"/>
              </a:rPr>
              <a:t>the transaction has </a:t>
            </a:r>
            <a:r>
              <a:rPr lang="en-US" sz="2000" dirty="0">
                <a:solidFill>
                  <a:schemeClr val="tx1"/>
                </a:solidFill>
                <a:latin typeface="Times New Roman" panose="02020603050405020304" pitchFamily="18" charset="0"/>
                <a:cs typeface="Times New Roman" panose="02020603050405020304" pitchFamily="18" charset="0"/>
              </a:rPr>
              <a:t>reached its </a:t>
            </a:r>
            <a:r>
              <a:rPr lang="en-US" sz="2000" i="1" dirty="0">
                <a:solidFill>
                  <a:schemeClr val="tx1"/>
                </a:solidFill>
                <a:latin typeface="Times New Roman" panose="02020603050405020304" pitchFamily="18" charset="0"/>
                <a:cs typeface="Times New Roman" panose="02020603050405020304" pitchFamily="18" charset="0"/>
              </a:rPr>
              <a:t>commit </a:t>
            </a:r>
            <a:r>
              <a:rPr lang="en-US" sz="2000" i="1" dirty="0" smtClean="0">
                <a:solidFill>
                  <a:schemeClr val="tx1"/>
                </a:solidFill>
                <a:latin typeface="Times New Roman" panose="02020603050405020304" pitchFamily="18" charset="0"/>
                <a:cs typeface="Times New Roman" panose="02020603050405020304" pitchFamily="18" charset="0"/>
              </a:rPr>
              <a:t>point</a:t>
            </a:r>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dirty="0" smtClean="0">
                <a:solidFill>
                  <a:schemeClr val="tx1"/>
                </a:solidFill>
                <a:latin typeface="Times New Roman" panose="02020603050405020304" pitchFamily="18" charset="0"/>
                <a:cs typeface="Times New Roman" panose="02020603050405020304" pitchFamily="18" charset="0"/>
              </a:rPr>
              <a:t>Cascading </a:t>
            </a:r>
            <a:r>
              <a:rPr lang="en-US" sz="2000" b="1" dirty="0">
                <a:solidFill>
                  <a:schemeClr val="tx1"/>
                </a:solidFill>
                <a:latin typeface="Times New Roman" panose="02020603050405020304" pitchFamily="18" charset="0"/>
                <a:cs typeface="Times New Roman" panose="02020603050405020304" pitchFamily="18" charset="0"/>
              </a:rPr>
              <a:t>abort:</a:t>
            </a:r>
            <a:r>
              <a:rPr lang="en-US" sz="2000" dirty="0">
                <a:solidFill>
                  <a:schemeClr val="tx1"/>
                </a:solidFill>
                <a:latin typeface="Times New Roman" panose="02020603050405020304" pitchFamily="18" charset="0"/>
                <a:cs typeface="Times New Roman" panose="02020603050405020304" pitchFamily="18" charset="0"/>
              </a:rPr>
              <a:t> A situation in which the abort of one transaction forces the abort of another transaction to prevent the second transaction from reading invalid (uncommitted) data</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No Dirty Data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no Cascading aborts</a:t>
            </a:r>
          </a:p>
          <a:p>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All those safety measures will affect the performance of the operations (no free lunch concept)</a:t>
            </a:r>
          </a:p>
          <a:p>
            <a:endParaRPr lang="en-US" sz="2000" dirty="0"/>
          </a:p>
        </p:txBody>
      </p:sp>
      <p:sp>
        <p:nvSpPr>
          <p:cNvPr id="7"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Strict 2PL</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5014546" y="0"/>
            <a:ext cx="4038600" cy="2024185"/>
          </a:xfrm>
          <a:prstGeom prst="rect">
            <a:avLst/>
          </a:prstGeom>
        </p:spPr>
      </p:pic>
    </p:spTree>
    <p:extLst>
      <p:ext uri="{BB962C8B-B14F-4D97-AF65-F5344CB8AC3E}">
        <p14:creationId xmlns:p14="http://schemas.microsoft.com/office/powerpoint/2010/main" val="160193657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Time stamps and strictness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00" y="1152475"/>
            <a:ext cx="8832300" cy="3416400"/>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Problem</a:t>
            </a:r>
            <a:r>
              <a:rPr lang="en-US" sz="2000" dirty="0">
                <a:solidFill>
                  <a:schemeClr val="tx1"/>
                </a:solidFill>
                <a:latin typeface="Times New Roman" panose="02020603050405020304" pitchFamily="18" charset="0"/>
                <a:cs typeface="Times New Roman" panose="02020603050405020304" pitchFamily="18" charset="0"/>
              </a:rPr>
              <a:t> : time stamps  </a:t>
            </a:r>
            <a:r>
              <a:rPr lang="en-US" sz="2000" dirty="0" smtClean="0">
                <a:solidFill>
                  <a:schemeClr val="tx1"/>
                </a:solidFill>
                <a:latin typeface="Times New Roman" panose="02020603050405020304" pitchFamily="18" charset="0"/>
                <a:cs typeface="Times New Roman" panose="02020603050405020304" pitchFamily="18" charset="0"/>
              </a:rPr>
              <a:t>scheduling </a:t>
            </a:r>
            <a:r>
              <a:rPr lang="en-US" sz="2000" dirty="0">
                <a:solidFill>
                  <a:schemeClr val="tx1"/>
                </a:solidFill>
                <a:latin typeface="Times New Roman" panose="02020603050405020304" pitchFamily="18" charset="0"/>
                <a:cs typeface="Times New Roman" panose="02020603050405020304" pitchFamily="18" charset="0"/>
              </a:rPr>
              <a:t>is optimal in case </a:t>
            </a:r>
            <a:r>
              <a:rPr lang="en-US" sz="2000" dirty="0" smtClean="0">
                <a:solidFill>
                  <a:schemeClr val="tx1"/>
                </a:solidFill>
                <a:latin typeface="Times New Roman" panose="02020603050405020304" pitchFamily="18" charset="0"/>
                <a:cs typeface="Times New Roman" panose="02020603050405020304" pitchFamily="18" charset="0"/>
              </a:rPr>
              <a:t>there are not overlapping transactions, and it uses aborts</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when needed.</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2600192" y="2256987"/>
            <a:ext cx="3495675" cy="2257425"/>
          </a:xfrm>
          <a:prstGeom prst="rect">
            <a:avLst/>
          </a:prstGeom>
        </p:spPr>
      </p:pic>
    </p:spTree>
    <p:extLst>
      <p:ext uri="{BB962C8B-B14F-4D97-AF65-F5344CB8AC3E}">
        <p14:creationId xmlns:p14="http://schemas.microsoft.com/office/powerpoint/2010/main" val="36868468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Time stamps and strictness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00" y="1152475"/>
            <a:ext cx="8832300" cy="3416400"/>
          </a:xfrm>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The time stamps are placed on different points (commit point, actual writing on DB) which can be problematic </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stretch>
            <a:fillRect/>
          </a:stretch>
        </p:blipFill>
        <p:spPr>
          <a:xfrm>
            <a:off x="2250698" y="2211221"/>
            <a:ext cx="4486275" cy="2162175"/>
          </a:xfrm>
          <a:prstGeom prst="rect">
            <a:avLst/>
          </a:prstGeom>
        </p:spPr>
      </p:pic>
    </p:spTree>
    <p:extLst>
      <p:ext uri="{BB962C8B-B14F-4D97-AF65-F5344CB8AC3E}">
        <p14:creationId xmlns:p14="http://schemas.microsoft.com/office/powerpoint/2010/main" val="10209305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00" y="1152475"/>
            <a:ext cx="5119992" cy="3416400"/>
          </a:xfrm>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Solutions</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rPr>
              <a:t>W</a:t>
            </a:r>
            <a:r>
              <a:rPr lang="en-US" sz="2000" dirty="0" smtClean="0">
                <a:solidFill>
                  <a:schemeClr val="tx1"/>
                </a:solidFill>
                <a:latin typeface="Times New Roman" panose="02020603050405020304" pitchFamily="18" charset="0"/>
                <a:cs typeface="Times New Roman" panose="02020603050405020304" pitchFamily="18" charset="0"/>
              </a:rPr>
              <a:t>e introduce </a:t>
            </a:r>
            <a:r>
              <a:rPr lang="en-US" sz="2000" b="1" dirty="0" smtClean="0">
                <a:solidFill>
                  <a:schemeClr val="tx1"/>
                </a:solidFill>
                <a:latin typeface="Times New Roman" panose="02020603050405020304" pitchFamily="18" charset="0"/>
                <a:cs typeface="Times New Roman" panose="02020603050405020304" pitchFamily="18" charset="0"/>
              </a:rPr>
              <a:t>lock</a:t>
            </a:r>
            <a:r>
              <a:rPr lang="en-US" sz="2000" dirty="0" smtClean="0">
                <a:solidFill>
                  <a:schemeClr val="tx1"/>
                </a:solidFill>
                <a:latin typeface="Times New Roman" panose="02020603050405020304" pitchFamily="18" charset="0"/>
                <a:cs typeface="Times New Roman" panose="02020603050405020304" pitchFamily="18" charset="0"/>
              </a:rPr>
              <a:t> with the </a:t>
            </a:r>
            <a:r>
              <a:rPr lang="en-US" sz="2000" b="1" dirty="0" smtClean="0">
                <a:solidFill>
                  <a:schemeClr val="tx1"/>
                </a:solidFill>
                <a:latin typeface="Times New Roman" panose="02020603050405020304" pitchFamily="18" charset="0"/>
                <a:cs typeface="Times New Roman" panose="02020603050405020304" pitchFamily="18" charset="0"/>
              </a:rPr>
              <a:t>time stamp </a:t>
            </a:r>
            <a:r>
              <a:rPr lang="en-US" sz="2000" dirty="0" smtClean="0">
                <a:solidFill>
                  <a:schemeClr val="tx1"/>
                </a:solidFill>
                <a:latin typeface="Times New Roman" panose="02020603050405020304" pitchFamily="18" charset="0"/>
                <a:cs typeface="Times New Roman" panose="02020603050405020304" pitchFamily="18" charset="0"/>
              </a:rPr>
              <a:t>scheduling between the </a:t>
            </a:r>
            <a:r>
              <a:rPr lang="en-US" sz="2000" i="1" u="sng" dirty="0" smtClean="0">
                <a:solidFill>
                  <a:schemeClr val="tx1"/>
                </a:solidFill>
                <a:latin typeface="Times New Roman" panose="02020603050405020304" pitchFamily="18" charset="0"/>
                <a:cs typeface="Times New Roman" panose="02020603050405020304" pitchFamily="18" charset="0"/>
              </a:rPr>
              <a:t>beginning of the transaction and the actual writing in the DB </a:t>
            </a:r>
            <a:r>
              <a:rPr lang="en-US" sz="2000" dirty="0" smtClean="0">
                <a:solidFill>
                  <a:schemeClr val="tx1"/>
                </a:solidFill>
                <a:latin typeface="Times New Roman" panose="02020603050405020304" pitchFamily="18" charset="0"/>
                <a:cs typeface="Times New Roman" panose="02020603050405020304" pitchFamily="18" charset="0"/>
              </a:rPr>
              <a:t>from the local space </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 </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2- We accept that there will be dirty data </a:t>
            </a:r>
          </a:p>
          <a:p>
            <a:pPr marL="139700" indent="0">
              <a:buNone/>
            </a:pPr>
            <a:r>
              <a:rPr lang="en-US" sz="2000" dirty="0" smtClean="0">
                <a:solidFill>
                  <a:schemeClr val="tx1"/>
                </a:solidFill>
                <a:latin typeface="Times New Roman" panose="02020603050405020304" pitchFamily="18" charset="0"/>
                <a:cs typeface="Times New Roman" panose="02020603050405020304" pitchFamily="18" charset="0"/>
              </a:rPr>
              <a:t>if we do not want to compromise the desired performance. </a:t>
            </a:r>
          </a:p>
          <a:p>
            <a:pPr marL="139700" indent="0">
              <a:buNone/>
            </a:pP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Time stamps and strictness </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00184" y="4620280"/>
            <a:ext cx="7049478" cy="707886"/>
          </a:xfrm>
          <a:prstGeom prst="rect">
            <a:avLst/>
          </a:prstGeom>
          <a:noFill/>
        </p:spPr>
        <p:txBody>
          <a:bodyPr wrap="squar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How does that affect the processing performance?</a:t>
            </a:r>
          </a:p>
          <a:p>
            <a:endParaRPr lang="en-US" sz="2000" dirty="0">
              <a:solidFill>
                <a:schemeClr val="accent1">
                  <a:lumMod val="50000"/>
                </a:schemeClr>
              </a:solidFill>
            </a:endParaRPr>
          </a:p>
        </p:txBody>
      </p:sp>
      <p:pic>
        <p:nvPicPr>
          <p:cNvPr id="7" name="Picture 6"/>
          <p:cNvPicPr>
            <a:picLocks noChangeAspect="1"/>
          </p:cNvPicPr>
          <p:nvPr/>
        </p:nvPicPr>
        <p:blipFill>
          <a:blip r:embed="rId3"/>
          <a:stretch>
            <a:fillRect/>
          </a:stretch>
        </p:blipFill>
        <p:spPr>
          <a:xfrm>
            <a:off x="5504718" y="587741"/>
            <a:ext cx="3639282" cy="2905125"/>
          </a:xfrm>
          <a:prstGeom prst="rect">
            <a:avLst/>
          </a:prstGeom>
        </p:spPr>
      </p:pic>
    </p:spTree>
    <p:extLst>
      <p:ext uri="{BB962C8B-B14F-4D97-AF65-F5344CB8AC3E}">
        <p14:creationId xmlns:p14="http://schemas.microsoft.com/office/powerpoint/2010/main" val="8312579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Aggressive Vs Conservative Protocols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139700" indent="0" fontAlgn="base">
              <a:buNone/>
            </a:pPr>
            <a:r>
              <a:rPr lang="en-US" sz="2000" b="1" dirty="0" smtClean="0">
                <a:solidFill>
                  <a:schemeClr val="tx1"/>
                </a:solidFill>
                <a:latin typeface="Times New Roman" panose="02020603050405020304" pitchFamily="18" charset="0"/>
                <a:cs typeface="Times New Roman" panose="02020603050405020304" pitchFamily="18" charset="0"/>
              </a:rPr>
              <a:t>1. Conservative Protocols :</a:t>
            </a:r>
          </a:p>
          <a:p>
            <a:pPr marL="139700" indent="0" fontAlgn="base">
              <a:buNone/>
            </a:pPr>
            <a:endParaRPr lang="en-US" sz="2000" dirty="0">
              <a:solidFill>
                <a:schemeClr val="tx1"/>
              </a:solidFill>
              <a:latin typeface="Times New Roman" panose="02020603050405020304" pitchFamily="18" charset="0"/>
              <a:cs typeface="Times New Roman" panose="02020603050405020304" pitchFamily="18" charset="0"/>
            </a:endParaRPr>
          </a:p>
          <a:p>
            <a:pPr lvl="1" fontAlgn="base"/>
            <a:r>
              <a:rPr lang="en-US" sz="2000" dirty="0">
                <a:solidFill>
                  <a:schemeClr val="tx1"/>
                </a:solidFill>
                <a:latin typeface="Times New Roman" panose="02020603050405020304" pitchFamily="18" charset="0"/>
                <a:cs typeface="Times New Roman" panose="02020603050405020304" pitchFamily="18" charset="0"/>
              </a:rPr>
              <a:t>It is also known as </a:t>
            </a:r>
            <a:r>
              <a:rPr lang="en-US" sz="2000" i="1" dirty="0">
                <a:solidFill>
                  <a:schemeClr val="tx1"/>
                </a:solidFill>
                <a:latin typeface="Times New Roman" panose="02020603050405020304" pitchFamily="18" charset="0"/>
                <a:cs typeface="Times New Roman" panose="02020603050405020304" pitchFamily="18" charset="0"/>
              </a:rPr>
              <a:t>Static</a:t>
            </a:r>
            <a:r>
              <a:rPr lang="en-US" sz="2000" dirty="0">
                <a:solidFill>
                  <a:schemeClr val="tx1"/>
                </a:solidFill>
                <a:latin typeface="Times New Roman" panose="02020603050405020304" pitchFamily="18" charset="0"/>
                <a:cs typeface="Times New Roman" panose="02020603050405020304" pitchFamily="18" charset="0"/>
              </a:rPr>
              <a:t> 2-PL.</a:t>
            </a:r>
          </a:p>
          <a:p>
            <a:pPr lvl="1" fontAlgn="base"/>
            <a:r>
              <a:rPr lang="en-US" sz="2000" dirty="0">
                <a:solidFill>
                  <a:schemeClr val="tx1"/>
                </a:solidFill>
                <a:latin typeface="Times New Roman" panose="02020603050405020304" pitchFamily="18" charset="0"/>
                <a:cs typeface="Times New Roman" panose="02020603050405020304" pitchFamily="18" charset="0"/>
              </a:rPr>
              <a:t>This protocol requires the transaction to lock</a:t>
            </a:r>
            <a:r>
              <a:rPr lang="en-US" sz="2000" b="1" dirty="0">
                <a:solidFill>
                  <a:schemeClr val="tx1"/>
                </a:solidFill>
                <a:latin typeface="Times New Roman" panose="02020603050405020304" pitchFamily="18" charset="0"/>
                <a:cs typeface="Times New Roman" panose="02020603050405020304" pitchFamily="18" charset="0"/>
              </a:rPr>
              <a:t> all </a:t>
            </a:r>
            <a:r>
              <a:rPr lang="en-US" sz="2000" dirty="0">
                <a:solidFill>
                  <a:schemeClr val="tx1"/>
                </a:solidFill>
                <a:latin typeface="Times New Roman" panose="02020603050405020304" pitchFamily="18" charset="0"/>
                <a:cs typeface="Times New Roman" panose="02020603050405020304" pitchFamily="18" charset="0"/>
              </a:rPr>
              <a:t>the items it access before the transaction begins execution by pre-declaring its read-set and write-set.</a:t>
            </a:r>
          </a:p>
          <a:p>
            <a:pPr lvl="1" fontAlgn="base"/>
            <a:r>
              <a:rPr lang="en-US" sz="2000" dirty="0">
                <a:solidFill>
                  <a:schemeClr val="tx1"/>
                </a:solidFill>
                <a:latin typeface="Times New Roman" panose="02020603050405020304" pitchFamily="18" charset="0"/>
                <a:cs typeface="Times New Roman" panose="02020603050405020304" pitchFamily="18" charset="0"/>
              </a:rPr>
              <a:t>If any of the pre-declared items needed cannot be locked, the transaction does not lock any of the items, instead, it waits until all the items are available for locking</a:t>
            </a:r>
            <a:r>
              <a:rPr lang="en-US" sz="2000" dirty="0" smtClean="0">
                <a:solidFill>
                  <a:schemeClr val="tx1"/>
                </a:solidFill>
                <a:latin typeface="Times New Roman" panose="02020603050405020304" pitchFamily="18" charset="0"/>
                <a:cs typeface="Times New Roman" panose="02020603050405020304" pitchFamily="18" charset="0"/>
              </a:rPr>
              <a:t>.</a:t>
            </a:r>
          </a:p>
          <a:p>
            <a:pPr lvl="1" fontAlgn="base"/>
            <a:r>
              <a:rPr lang="en-US" sz="2000" b="1" i="1" dirty="0">
                <a:solidFill>
                  <a:srgbClr val="000000"/>
                </a:solidFill>
                <a:latin typeface="Times New Roman" panose="02020603050405020304" pitchFamily="18" charset="0"/>
                <a:ea typeface="Arial"/>
                <a:cs typeface="Times New Roman" panose="02020603050405020304" pitchFamily="18" charset="0"/>
                <a:sym typeface="Arial"/>
              </a:rPr>
              <a:t>Conservative 2PL is deadlock-free.</a:t>
            </a:r>
            <a:endParaRPr lang="en-US" sz="2000" b="1" i="1" dirty="0">
              <a:latin typeface="Times New Roman" panose="02020603050405020304" pitchFamily="18" charset="0"/>
              <a:cs typeface="Times New Roman" panose="02020603050405020304" pitchFamily="18" charset="0"/>
            </a:endParaRPr>
          </a:p>
          <a:p>
            <a:pPr lvl="1" fontAlgn="base"/>
            <a:endParaRPr lang="en-US" sz="2000" dirty="0">
              <a:solidFill>
                <a:schemeClr val="tx1"/>
              </a:solidFill>
              <a:latin typeface="Times New Roman" panose="02020603050405020304" pitchFamily="18" charset="0"/>
              <a:cs typeface="Times New Roman" panose="02020603050405020304" pitchFamily="18" charset="0"/>
            </a:endParaRPr>
          </a:p>
          <a:p>
            <a:pPr fontAlgn="base"/>
            <a:endParaRPr lang="en-US" sz="2000" b="1"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4308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699" y="1152475"/>
            <a:ext cx="8011685" cy="3416400"/>
          </a:xfrm>
        </p:spPr>
        <p:txBody>
          <a:bodyPr/>
          <a:lstStyle/>
          <a:p>
            <a:pPr marL="139700" indent="0" algn="just" fontAlgn="base">
              <a:buNone/>
            </a:pPr>
            <a:r>
              <a:rPr lang="en-US" sz="2000" b="1" dirty="0" smtClean="0">
                <a:solidFill>
                  <a:schemeClr val="tx1"/>
                </a:solidFill>
                <a:latin typeface="Times New Roman" panose="02020603050405020304" pitchFamily="18" charset="0"/>
                <a:cs typeface="Times New Roman" panose="02020603050405020304" pitchFamily="18" charset="0"/>
              </a:rPr>
              <a:t>2</a:t>
            </a: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Aggressive Protocols (puts </a:t>
            </a:r>
            <a:r>
              <a:rPr lang="en-US" sz="2000" b="1" dirty="0">
                <a:solidFill>
                  <a:schemeClr val="tx1"/>
                </a:solidFill>
                <a:latin typeface="Times New Roman" panose="02020603050405020304" pitchFamily="18" charset="0"/>
                <a:cs typeface="Times New Roman" panose="02020603050405020304" pitchFamily="18" charset="0"/>
              </a:rPr>
              <a:t>performance before avoiding aborts) </a:t>
            </a:r>
            <a:r>
              <a:rPr lang="en-US" sz="2000" b="1" dirty="0" smtClean="0">
                <a:solidFill>
                  <a:schemeClr val="tx1"/>
                </a:solidFill>
                <a:latin typeface="Times New Roman" panose="02020603050405020304" pitchFamily="18" charset="0"/>
                <a:cs typeface="Times New Roman" panose="02020603050405020304" pitchFamily="18" charset="0"/>
              </a:rPr>
              <a:t>:</a:t>
            </a:r>
          </a:p>
          <a:p>
            <a:pPr marL="139700" indent="0" algn="just" fontAlgn="base">
              <a:buNone/>
            </a:pPr>
            <a:endParaRPr lang="en-US" sz="2000" b="1" dirty="0">
              <a:solidFill>
                <a:schemeClr val="tx1"/>
              </a:solidFill>
              <a:latin typeface="Times New Roman" panose="02020603050405020304" pitchFamily="18" charset="0"/>
              <a:cs typeface="Times New Roman" panose="02020603050405020304" pitchFamily="18" charset="0"/>
            </a:endParaRPr>
          </a:p>
          <a:p>
            <a:pPr algn="just" fontAlgn="base"/>
            <a:r>
              <a:rPr lang="en-US" sz="2000" dirty="0" smtClean="0">
                <a:solidFill>
                  <a:schemeClr val="tx1"/>
                </a:solidFill>
                <a:latin typeface="Times New Roman" panose="02020603050405020304" pitchFamily="18" charset="0"/>
                <a:cs typeface="Times New Roman" panose="02020603050405020304" pitchFamily="18" charset="0"/>
              </a:rPr>
              <a:t>Requests </a:t>
            </a:r>
            <a:r>
              <a:rPr lang="en-US" sz="2000" dirty="0">
                <a:solidFill>
                  <a:schemeClr val="tx1"/>
                </a:solidFill>
                <a:latin typeface="Times New Roman" panose="02020603050405020304" pitchFamily="18" charset="0"/>
                <a:cs typeface="Times New Roman" panose="02020603050405020304" pitchFamily="18" charset="0"/>
              </a:rPr>
              <a:t>a lock on an </a:t>
            </a:r>
            <a:r>
              <a:rPr lang="en-US" sz="2000" dirty="0" smtClean="0">
                <a:solidFill>
                  <a:schemeClr val="tx1"/>
                </a:solidFill>
                <a:latin typeface="Times New Roman" panose="02020603050405020304" pitchFamily="18" charset="0"/>
                <a:cs typeface="Times New Roman" panose="02020603050405020304" pitchFamily="18" charset="0"/>
              </a:rPr>
              <a:t>item immediately </a:t>
            </a:r>
            <a:r>
              <a:rPr lang="en-US" sz="2000" dirty="0">
                <a:solidFill>
                  <a:schemeClr val="tx1"/>
                </a:solidFill>
                <a:latin typeface="Times New Roman" panose="02020603050405020304" pitchFamily="18" charset="0"/>
                <a:cs typeface="Times New Roman" panose="02020603050405020304" pitchFamily="18" charset="0"/>
              </a:rPr>
              <a:t>before reading or writing the item. If an item is to be written </a:t>
            </a:r>
            <a:r>
              <a:rPr lang="en-US" sz="2000" dirty="0" smtClean="0">
                <a:solidFill>
                  <a:schemeClr val="tx1"/>
                </a:solidFill>
                <a:latin typeface="Times New Roman" panose="02020603050405020304" pitchFamily="18" charset="0"/>
                <a:cs typeface="Times New Roman" panose="02020603050405020304" pitchFamily="18" charset="0"/>
              </a:rPr>
              <a:t>after reading</a:t>
            </a:r>
            <a:r>
              <a:rPr lang="en-US" sz="2000" dirty="0">
                <a:solidFill>
                  <a:schemeClr val="tx1"/>
                </a:solidFill>
                <a:latin typeface="Times New Roman" panose="02020603050405020304" pitchFamily="18" charset="0"/>
                <a:cs typeface="Times New Roman" panose="02020603050405020304" pitchFamily="18" charset="0"/>
              </a:rPr>
              <a:t>, the read-lock is taken first and upgraded to a write-lock when needed.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fontAlgn="base"/>
            <a:r>
              <a:rPr lang="en-US" sz="2000" dirty="0" smtClean="0">
                <a:solidFill>
                  <a:schemeClr val="tx1"/>
                </a:solidFill>
                <a:latin typeface="Times New Roman" panose="02020603050405020304" pitchFamily="18" charset="0"/>
                <a:cs typeface="Times New Roman" panose="02020603050405020304" pitchFamily="18" charset="0"/>
              </a:rPr>
              <a:t>Can this lead to deadlocks ?</a:t>
            </a:r>
          </a:p>
          <a:p>
            <a:pPr algn="just" fontAlgn="base"/>
            <a:endParaRPr lang="en-US" sz="2000" dirty="0" smtClean="0">
              <a:solidFill>
                <a:schemeClr val="tx1"/>
              </a:solidFill>
              <a:latin typeface="Times New Roman" panose="02020603050405020304" pitchFamily="18" charset="0"/>
              <a:cs typeface="Times New Roman" panose="02020603050405020304" pitchFamily="18" charset="0"/>
            </a:endParaRPr>
          </a:p>
          <a:p>
            <a:pPr algn="just" fontAlgn="base"/>
            <a:r>
              <a:rPr lang="en-US" sz="2000" dirty="0" smtClean="0">
                <a:solidFill>
                  <a:schemeClr val="tx1"/>
                </a:solidFill>
                <a:latin typeface="Times New Roman" panose="02020603050405020304" pitchFamily="18" charset="0"/>
                <a:cs typeface="Times New Roman" panose="02020603050405020304" pitchFamily="18" charset="0"/>
              </a:rPr>
              <a:t>Which has better </a:t>
            </a:r>
            <a:r>
              <a:rPr lang="en-US" sz="2000" dirty="0">
                <a:solidFill>
                  <a:schemeClr val="tx1"/>
                </a:solidFill>
                <a:latin typeface="Times New Roman" panose="02020603050405020304" pitchFamily="18" charset="0"/>
                <a:cs typeface="Times New Roman" panose="02020603050405020304" pitchFamily="18" charset="0"/>
              </a:rPr>
              <a:t>performance Aggressive Vs Conservative ?</a:t>
            </a:r>
            <a:endParaRPr lang="en-US" sz="2000" dirty="0" smtClean="0">
              <a:solidFill>
                <a:schemeClr val="tx1"/>
              </a:solidFill>
              <a:latin typeface="Times New Roman" panose="02020603050405020304" pitchFamily="18" charset="0"/>
              <a:cs typeface="Times New Roman" panose="02020603050405020304" pitchFamily="18" charset="0"/>
            </a:endParaRPr>
          </a:p>
          <a:p>
            <a:pPr algn="just"/>
            <a:endParaRPr lang="en-US" dirty="0"/>
          </a:p>
        </p:txBody>
      </p:sp>
      <p:sp>
        <p:nvSpPr>
          <p:cNvPr id="6"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Aggressive Vs Conservative Protocols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34093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96900" lvl="1" indent="0" algn="just" fontAlgn="base">
              <a:buNone/>
            </a:pPr>
            <a:r>
              <a:rPr lang="en-US" sz="2000" b="1" dirty="0">
                <a:solidFill>
                  <a:schemeClr val="tx1"/>
                </a:solidFill>
                <a:latin typeface="Times New Roman" panose="02020603050405020304" pitchFamily="18" charset="0"/>
                <a:cs typeface="Times New Roman" panose="02020603050405020304" pitchFamily="18" charset="0"/>
              </a:rPr>
              <a:t>Example:</a:t>
            </a:r>
            <a:r>
              <a:rPr lang="en-US" sz="2000" dirty="0">
                <a:solidFill>
                  <a:schemeClr val="tx1"/>
                </a:solidFill>
                <a:latin typeface="Times New Roman" panose="02020603050405020304" pitchFamily="18" charset="0"/>
                <a:cs typeface="Times New Roman" panose="02020603050405020304" pitchFamily="18" charset="0"/>
              </a:rPr>
              <a:t> </a:t>
            </a:r>
            <a:r>
              <a:rPr lang="en-US" sz="2000" i="1" u="sng" dirty="0" smtClean="0">
                <a:solidFill>
                  <a:schemeClr val="tx1"/>
                </a:solidFill>
                <a:latin typeface="Times New Roman" panose="02020603050405020304" pitchFamily="18" charset="0"/>
                <a:cs typeface="Times New Roman" panose="02020603050405020304" pitchFamily="18" charset="0"/>
              </a:rPr>
              <a:t>Timestamp </a:t>
            </a:r>
            <a:r>
              <a:rPr lang="en-US" sz="2000" i="1" u="sng" dirty="0">
                <a:solidFill>
                  <a:schemeClr val="tx1"/>
                </a:solidFill>
                <a:latin typeface="Times New Roman" panose="02020603050405020304" pitchFamily="18" charset="0"/>
                <a:cs typeface="Times New Roman" panose="02020603050405020304" pitchFamily="18" charset="0"/>
              </a:rPr>
              <a:t>scheduling</a:t>
            </a:r>
            <a:r>
              <a:rPr lang="en-US" sz="2000" dirty="0">
                <a:solidFill>
                  <a:schemeClr val="tx1"/>
                </a:solidFill>
                <a:latin typeface="Times New Roman" panose="02020603050405020304" pitchFamily="18" charset="0"/>
                <a:cs typeface="Times New Roman" panose="02020603050405020304" pitchFamily="18" charset="0"/>
              </a:rPr>
              <a:t>, we allow the transactions to run, which doesn't even lock and transactions don’t wait just perform operations and if a given operation is not allowed, abort.</a:t>
            </a:r>
          </a:p>
        </p:txBody>
      </p:sp>
      <p:sp>
        <p:nvSpPr>
          <p:cNvPr id="6"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Aggressive </a:t>
            </a:r>
            <a:r>
              <a:rPr lang="en-US" dirty="0" smtClean="0">
                <a:solidFill>
                  <a:schemeClr val="accent1">
                    <a:lumMod val="50000"/>
                  </a:schemeClr>
                </a:solidFill>
                <a:latin typeface="Times New Roman" panose="02020603050405020304" pitchFamily="18" charset="0"/>
                <a:cs typeface="Times New Roman" panose="02020603050405020304" pitchFamily="18" charset="0"/>
              </a:rPr>
              <a:t>Protocols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4273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9443"/>
            <a:ext cx="8520600" cy="915269"/>
          </a:xfrm>
        </p:spPr>
        <p:txBody>
          <a:bodyPr/>
          <a:lstStyle/>
          <a:p>
            <a:r>
              <a:rPr lang="en-US" dirty="0">
                <a:latin typeface="Times New Roman" panose="02020603050405020304" pitchFamily="18" charset="0"/>
                <a:cs typeface="Times New Roman" panose="02020603050405020304" pitchFamily="18" charset="0"/>
              </a:rPr>
              <a:t>Difference between Conservative and </a:t>
            </a:r>
            <a:r>
              <a:rPr lang="en-US" dirty="0" smtClean="0">
                <a:latin typeface="Times New Roman" panose="02020603050405020304" pitchFamily="18" charset="0"/>
                <a:cs typeface="Times New Roman" panose="02020603050405020304" pitchFamily="18" charset="0"/>
              </a:rPr>
              <a:t>Strict/Aggressive </a:t>
            </a:r>
            <a:r>
              <a:rPr lang="en-US" dirty="0">
                <a:latin typeface="Times New Roman" panose="02020603050405020304" pitchFamily="18" charset="0"/>
                <a:cs typeface="Times New Roman" panose="02020603050405020304" pitchFamily="18" charset="0"/>
              </a:rPr>
              <a:t>2-PL :</a:t>
            </a:r>
          </a:p>
        </p:txBody>
      </p:sp>
      <p:sp>
        <p:nvSpPr>
          <p:cNvPr id="3" name="Content Placeholder 2"/>
          <p:cNvSpPr>
            <a:spLocks noGrp="1"/>
          </p:cNvSpPr>
          <p:nvPr>
            <p:ph idx="1"/>
          </p:nvPr>
        </p:nvSpPr>
        <p:spPr>
          <a:xfrm>
            <a:off x="311700" y="1360294"/>
            <a:ext cx="8520600" cy="3416400"/>
          </a:xfrm>
        </p:spPr>
        <p:txBody>
          <a:bodyPr/>
          <a:lstStyle/>
          <a:p>
            <a:endParaRPr lang="en-US" dirty="0" smtClean="0"/>
          </a:p>
          <a:p>
            <a:endParaRPr lang="en-US" dirty="0"/>
          </a:p>
          <a:p>
            <a:endParaRPr lang="en-US" dirty="0"/>
          </a:p>
          <a:p>
            <a:endParaRPr lang="en-US" dirty="0"/>
          </a:p>
        </p:txBody>
      </p:sp>
      <p:graphicFrame>
        <p:nvGraphicFramePr>
          <p:cNvPr id="7" name="Table 6"/>
          <p:cNvGraphicFramePr>
            <a:graphicFrameLocks noGrp="1"/>
          </p:cNvGraphicFramePr>
          <p:nvPr>
            <p:extLst/>
          </p:nvPr>
        </p:nvGraphicFramePr>
        <p:xfrm>
          <a:off x="394854" y="1332454"/>
          <a:ext cx="8437446" cy="3444240"/>
        </p:xfrm>
        <a:graphic>
          <a:graphicData uri="http://schemas.openxmlformats.org/drawingml/2006/table">
            <a:tbl>
              <a:tblPr firstRow="1" bandRow="1">
                <a:tableStyleId>{4D0DA8C8-D4C8-489D-8222-2665FBFAC9BB}</a:tableStyleId>
              </a:tblPr>
              <a:tblGrid>
                <a:gridCol w="4218723">
                  <a:extLst>
                    <a:ext uri="{9D8B030D-6E8A-4147-A177-3AD203B41FA5}">
                      <a16:colId xmlns:a16="http://schemas.microsoft.com/office/drawing/2014/main" val="3301668648"/>
                    </a:ext>
                  </a:extLst>
                </a:gridCol>
                <a:gridCol w="4218723">
                  <a:extLst>
                    <a:ext uri="{9D8B030D-6E8A-4147-A177-3AD203B41FA5}">
                      <a16:colId xmlns:a16="http://schemas.microsoft.com/office/drawing/2014/main" val="1794529711"/>
                    </a:ext>
                  </a:extLst>
                </a:gridCol>
              </a:tblGrid>
              <a:tr h="86501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In Conservative 2-PL, A transaction has to acquire locks on all the data items it requires before the transaction begins it execution.</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In Strict 2-PL, A transaction can acquire locks on data items whenever it requires (only in growing phase) during its execution.</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5318347"/>
                  </a:ext>
                </a:extLst>
              </a:tr>
              <a:tr h="4933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does not have growing phase.</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has growing phase.</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6281255"/>
                  </a:ext>
                </a:extLst>
              </a:tr>
              <a:tr h="4933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has shrinking phase.</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has partial shrinking phase.</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3489233"/>
                  </a:ext>
                </a:extLst>
              </a:tr>
              <a:tr h="66968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ensures that the schedule generated would be Serializable and Deadlock-Free.</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ensures that the schedule generated would be Serializable, Recoverable and </a:t>
                      </a:r>
                      <a:r>
                        <a:rPr lang="en-US" sz="1400" dirty="0" err="1" smtClean="0">
                          <a:latin typeface="Times New Roman" panose="02020603050405020304" pitchFamily="18" charset="0"/>
                          <a:cs typeface="Times New Roman" panose="02020603050405020304" pitchFamily="18" charset="0"/>
                        </a:rPr>
                        <a:t>Cascadeless</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3765052"/>
                  </a:ext>
                </a:extLst>
              </a:tr>
              <a:tr h="70784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does not ensures Recoverable and </a:t>
                      </a:r>
                      <a:r>
                        <a:rPr lang="en-US" sz="1400" dirty="0" err="1" smtClean="0">
                          <a:latin typeface="Times New Roman" panose="02020603050405020304" pitchFamily="18" charset="0"/>
                          <a:cs typeface="Times New Roman" panose="02020603050405020304" pitchFamily="18" charset="0"/>
                        </a:rPr>
                        <a:t>Cascadeless</a:t>
                      </a:r>
                      <a:r>
                        <a:rPr lang="en-US" sz="1400" dirty="0" smtClean="0">
                          <a:latin typeface="Times New Roman" panose="02020603050405020304" pitchFamily="18" charset="0"/>
                          <a:cs typeface="Times New Roman" panose="02020603050405020304" pitchFamily="18" charset="0"/>
                        </a:rPr>
                        <a:t> schedule.</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smtClean="0">
                          <a:latin typeface="Times New Roman" panose="02020603050405020304" pitchFamily="18" charset="0"/>
                          <a:cs typeface="Times New Roman" panose="02020603050405020304" pitchFamily="18" charset="0"/>
                        </a:rPr>
                        <a:t>It does not ensures Deadlock-Free schedule.</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833284"/>
                  </a:ext>
                </a:extLst>
              </a:tr>
            </a:tbl>
          </a:graphicData>
        </a:graphic>
      </p:graphicFrame>
      <p:sp>
        <p:nvSpPr>
          <p:cNvPr id="4" name="TextBox 3"/>
          <p:cNvSpPr txBox="1"/>
          <p:nvPr/>
        </p:nvSpPr>
        <p:spPr>
          <a:xfrm>
            <a:off x="1286411" y="908811"/>
            <a:ext cx="2919047" cy="67710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Conservative 2-PL</a:t>
            </a:r>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6" name="TextBox 5"/>
          <p:cNvSpPr txBox="1"/>
          <p:nvPr/>
        </p:nvSpPr>
        <p:spPr>
          <a:xfrm>
            <a:off x="5505157" y="880344"/>
            <a:ext cx="2229730" cy="67710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Strict </a:t>
            </a:r>
            <a:r>
              <a:rPr lang="en-US" sz="2400" b="1" dirty="0">
                <a:latin typeface="Times New Roman" panose="02020603050405020304" pitchFamily="18" charset="0"/>
                <a:cs typeface="Times New Roman" panose="02020603050405020304" pitchFamily="18" charset="0"/>
              </a:rPr>
              <a:t>2-PL</a:t>
            </a:r>
          </a:p>
          <a:p>
            <a:endParaRPr lang="en-US" b="1" dirty="0"/>
          </a:p>
        </p:txBody>
      </p:sp>
    </p:spTree>
    <p:extLst>
      <p:ext uri="{BB962C8B-B14F-4D97-AF65-F5344CB8AC3E}">
        <p14:creationId xmlns:p14="http://schemas.microsoft.com/office/powerpoint/2010/main" val="5475075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99" y="445025"/>
            <a:ext cx="8686827" cy="572700"/>
          </a:xfrm>
        </p:spPr>
        <p:txBody>
          <a:bodyPr/>
          <a:lstStyle/>
          <a:p>
            <a:r>
              <a:rPr lang="en-US" dirty="0">
                <a:latin typeface="Times New Roman" panose="02020603050405020304" pitchFamily="18" charset="0"/>
                <a:cs typeface="Times New Roman" panose="02020603050405020304" pitchFamily="18" charset="0"/>
              </a:rPr>
              <a:t>Difference between Conservative and Strict 2-PL :</a:t>
            </a:r>
          </a:p>
        </p:txBody>
      </p:sp>
      <p:sp>
        <p:nvSpPr>
          <p:cNvPr id="3" name="Content Placeholder 2"/>
          <p:cNvSpPr>
            <a:spLocks noGrp="1"/>
          </p:cNvSpPr>
          <p:nvPr>
            <p:ph idx="1"/>
          </p:nvPr>
        </p:nvSpPr>
        <p:spPr>
          <a:xfrm>
            <a:off x="394812" y="1408785"/>
            <a:ext cx="8520600" cy="3416400"/>
          </a:xfrm>
        </p:spPr>
        <p:txBody>
          <a:bodyPr/>
          <a:lstStyle/>
          <a:p>
            <a:endParaRPr lang="en-US" dirty="0"/>
          </a:p>
          <a:p>
            <a:endParaRPr lang="en-US" dirty="0"/>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nvPr>
        </p:nvGraphicFramePr>
        <p:xfrm>
          <a:off x="1454621" y="1802680"/>
          <a:ext cx="6096000" cy="2926080"/>
        </p:xfrm>
        <a:graphic>
          <a:graphicData uri="http://schemas.openxmlformats.org/drawingml/2006/table">
            <a:tbl>
              <a:tblPr firstRow="1" bandRow="1">
                <a:tableStyleId>{4D0DA8C8-D4C8-489D-8222-2665FBFAC9BB}</a:tableStyleId>
              </a:tblPr>
              <a:tblGrid>
                <a:gridCol w="3048000">
                  <a:extLst>
                    <a:ext uri="{9D8B030D-6E8A-4147-A177-3AD203B41FA5}">
                      <a16:colId xmlns:a16="http://schemas.microsoft.com/office/drawing/2014/main" val="2144848746"/>
                    </a:ext>
                  </a:extLst>
                </a:gridCol>
                <a:gridCol w="3048000">
                  <a:extLst>
                    <a:ext uri="{9D8B030D-6E8A-4147-A177-3AD203B41FA5}">
                      <a16:colId xmlns:a16="http://schemas.microsoft.com/office/drawing/2014/main" val="3285864328"/>
                    </a:ext>
                  </a:extLst>
                </a:gridCol>
              </a:tblGrid>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 does not ensure Strict Schedule.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 ensures that the schedule generated would be Strict.</a:t>
                      </a:r>
                    </a:p>
                  </a:txBody>
                  <a:tcPr/>
                </a:tc>
                <a:extLst>
                  <a:ext uri="{0D108BD9-81ED-4DB2-BD59-A6C34878D82A}">
                    <a16:rowId xmlns:a16="http://schemas.microsoft.com/office/drawing/2014/main" val="2946854733"/>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 is less popular as compared to Strict 2-PL.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 is the most popular variation of 2-PL.</a:t>
                      </a:r>
                    </a:p>
                    <a:p>
                      <a:endParaRPr lang="en-US" dirty="0"/>
                    </a:p>
                  </a:txBody>
                  <a:tcPr/>
                </a:tc>
                <a:extLst>
                  <a:ext uri="{0D108BD9-81ED-4DB2-BD59-A6C34878D82A}">
                    <a16:rowId xmlns:a16="http://schemas.microsoft.com/office/drawing/2014/main" val="2669450072"/>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 is not used in practice.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It is the most popular variation of 2-PL</a:t>
                      </a:r>
                    </a:p>
                    <a:p>
                      <a:endParaRPr lang="en-US" dirty="0"/>
                    </a:p>
                  </a:txBody>
                  <a:tcPr/>
                </a:tc>
                <a:extLst>
                  <a:ext uri="{0D108BD9-81ED-4DB2-BD59-A6C34878D82A}">
                    <a16:rowId xmlns:a16="http://schemas.microsoft.com/office/drawing/2014/main" val="2278517425"/>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In Conservative 2-PL, a transaction can read a value of uncommitted transaction.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In Strict 2-PL, a transaction only reads value of committed transaction.</a:t>
                      </a:r>
                    </a:p>
                    <a:p>
                      <a:endParaRPr lang="en-US" dirty="0"/>
                    </a:p>
                  </a:txBody>
                  <a:tcPr/>
                </a:tc>
                <a:extLst>
                  <a:ext uri="{0D108BD9-81ED-4DB2-BD59-A6C34878D82A}">
                    <a16:rowId xmlns:a16="http://schemas.microsoft.com/office/drawing/2014/main" val="4015160178"/>
                  </a:ext>
                </a:extLst>
              </a:tr>
            </a:tbl>
          </a:graphicData>
        </a:graphic>
      </p:graphicFrame>
      <p:sp>
        <p:nvSpPr>
          <p:cNvPr id="6" name="TextBox 5"/>
          <p:cNvSpPr txBox="1"/>
          <p:nvPr/>
        </p:nvSpPr>
        <p:spPr>
          <a:xfrm>
            <a:off x="1793630" y="1267179"/>
            <a:ext cx="2919047" cy="67710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Conservative 2-PL</a:t>
            </a:r>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5016784" y="1267179"/>
            <a:ext cx="2229730" cy="677108"/>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Strict </a:t>
            </a:r>
            <a:r>
              <a:rPr lang="en-US" sz="2400" b="1" dirty="0">
                <a:latin typeface="Times New Roman" panose="02020603050405020304" pitchFamily="18" charset="0"/>
                <a:cs typeface="Times New Roman" panose="02020603050405020304" pitchFamily="18" charset="0"/>
              </a:rPr>
              <a:t>2-PL</a:t>
            </a:r>
          </a:p>
          <a:p>
            <a:endParaRPr lang="en-US" b="1" dirty="0"/>
          </a:p>
        </p:txBody>
      </p:sp>
    </p:spTree>
    <p:extLst>
      <p:ext uri="{BB962C8B-B14F-4D97-AF65-F5344CB8AC3E}">
        <p14:creationId xmlns:p14="http://schemas.microsoft.com/office/powerpoint/2010/main" val="5020245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solidFill>
                  <a:schemeClr val="tx1"/>
                </a:solidFill>
                <a:latin typeface="Times New Roman" panose="02020603050405020304" pitchFamily="18" charset="0"/>
                <a:cs typeface="Times New Roman" panose="02020603050405020304" pitchFamily="18" charset="0"/>
              </a:rPr>
              <a:t>Journaling guarantees that all changes are on disk before a transaction is marked committed as long as O/S and hardware caching are disabled</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Journaling (Log) for any transaction:</a:t>
            </a:r>
          </a:p>
          <a:p>
            <a:pPr lvl="1"/>
            <a:r>
              <a:rPr lang="en-US" sz="2000" dirty="0">
                <a:solidFill>
                  <a:schemeClr val="tx1"/>
                </a:solidFill>
                <a:latin typeface="Times New Roman" panose="02020603050405020304" pitchFamily="18" charset="0"/>
                <a:cs typeface="Times New Roman" panose="02020603050405020304" pitchFamily="18" charset="0"/>
              </a:rPr>
              <a:t>(T, Begin)</a:t>
            </a:r>
          </a:p>
          <a:p>
            <a:pPr lvl="1"/>
            <a:r>
              <a:rPr lang="en-US" sz="2000" dirty="0">
                <a:solidFill>
                  <a:schemeClr val="tx1"/>
                </a:solidFill>
                <a:latin typeface="Times New Roman" panose="02020603050405020304" pitchFamily="18" charset="0"/>
                <a:cs typeface="Times New Roman" panose="02020603050405020304" pitchFamily="18" charset="0"/>
              </a:rPr>
              <a:t>(T, Commit)</a:t>
            </a:r>
          </a:p>
          <a:p>
            <a:pPr lvl="1"/>
            <a:r>
              <a:rPr lang="en-US" sz="2000" dirty="0">
                <a:solidFill>
                  <a:schemeClr val="tx1"/>
                </a:solidFill>
                <a:latin typeface="Times New Roman" panose="02020603050405020304" pitchFamily="18" charset="0"/>
                <a:cs typeface="Times New Roman" panose="02020603050405020304" pitchFamily="18" charset="0"/>
              </a:rPr>
              <a:t>(T, Abort)</a:t>
            </a:r>
          </a:p>
          <a:p>
            <a:pPr lvl="1"/>
            <a:r>
              <a:rPr lang="en-US" sz="2000" dirty="0">
                <a:solidFill>
                  <a:schemeClr val="tx1"/>
                </a:solidFill>
                <a:latin typeface="Times New Roman" panose="02020603050405020304" pitchFamily="18" charset="0"/>
                <a:cs typeface="Times New Roman" panose="02020603050405020304" pitchFamily="18" charset="0"/>
              </a:rPr>
              <a:t>Write operation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(T</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A’s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old value + A’s New value)</a:t>
            </a:r>
            <a:endParaRPr lang="en-US" sz="2000" dirty="0">
              <a:solidFill>
                <a:schemeClr val="tx1"/>
              </a:solidFill>
              <a:latin typeface="Times New Roman" panose="02020603050405020304" pitchFamily="18" charset="0"/>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Handling OS and Media Errors –Journaling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69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27463" y="470263"/>
            <a:ext cx="6961640" cy="4188585"/>
          </a:xfrm>
          <a:prstGeom prst="rect">
            <a:avLst/>
          </a:prstGeom>
        </p:spPr>
      </p:pic>
    </p:spTree>
    <p:extLst>
      <p:ext uri="{BB962C8B-B14F-4D97-AF65-F5344CB8AC3E}">
        <p14:creationId xmlns:p14="http://schemas.microsoft.com/office/powerpoint/2010/main" val="11789936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solidFill>
                  <a:schemeClr val="tx1"/>
                </a:solidFill>
                <a:latin typeface="Times New Roman" panose="02020603050405020304" pitchFamily="18" charset="0"/>
                <a:cs typeface="Times New Roman" panose="02020603050405020304" pitchFamily="18" charset="0"/>
              </a:rPr>
              <a:t>A Journal is written to mass storage before DB is written, except for </a:t>
            </a:r>
            <a:r>
              <a:rPr lang="en-US" sz="2000" b="1" i="1" dirty="0" smtClean="0">
                <a:solidFill>
                  <a:schemeClr val="tx1"/>
                </a:solidFill>
                <a:latin typeface="Times New Roman" panose="02020603050405020304" pitchFamily="18" charset="0"/>
                <a:cs typeface="Times New Roman" panose="02020603050405020304" pitchFamily="18" charset="0"/>
              </a:rPr>
              <a:t>abort</a:t>
            </a:r>
            <a:r>
              <a:rPr lang="en-US" sz="2000" dirty="0" smtClean="0">
                <a:solidFill>
                  <a:schemeClr val="tx1"/>
                </a:solidFill>
                <a:latin typeface="Times New Roman" panose="02020603050405020304" pitchFamily="18" charset="0"/>
                <a:cs typeface="Times New Roman" panose="02020603050405020304" pitchFamily="18" charset="0"/>
              </a:rPr>
              <a:t> (which is first performed then the logging of the event happens) </a:t>
            </a:r>
          </a:p>
          <a:p>
            <a:r>
              <a:rPr lang="en-US" sz="2000" b="1" dirty="0" smtClean="0">
                <a:solidFill>
                  <a:schemeClr val="tx1"/>
                </a:solidFill>
                <a:latin typeface="Times New Roman" panose="02020603050405020304" pitchFamily="18" charset="0"/>
                <a:cs typeface="Times New Roman" panose="02020603050405020304" pitchFamily="18" charset="0"/>
              </a:rPr>
              <a:t>Redo Protocol is used</a:t>
            </a:r>
            <a:r>
              <a:rPr lang="en-US" sz="2000" dirty="0" smtClean="0">
                <a:solidFill>
                  <a:schemeClr val="tx1"/>
                </a:solidFill>
                <a:latin typeface="Times New Roman" panose="02020603050405020304" pitchFamily="18" charset="0"/>
                <a:cs typeface="Times New Roman" panose="02020603050405020304" pitchFamily="18" charset="0"/>
              </a:rPr>
              <a:t>: we will only store the </a:t>
            </a:r>
            <a:r>
              <a:rPr lang="en-US" sz="2000" i="1" dirty="0" smtClean="0">
                <a:solidFill>
                  <a:schemeClr val="tx1"/>
                </a:solidFill>
                <a:latin typeface="Times New Roman" panose="02020603050405020304" pitchFamily="18" charset="0"/>
                <a:cs typeface="Times New Roman" panose="02020603050405020304" pitchFamily="18" charset="0"/>
              </a:rPr>
              <a:t>new value </a:t>
            </a:r>
            <a:r>
              <a:rPr lang="en-US" sz="2000" dirty="0" smtClean="0">
                <a:solidFill>
                  <a:schemeClr val="tx1"/>
                </a:solidFill>
                <a:latin typeface="Times New Roman" panose="02020603050405020304" pitchFamily="18" charset="0"/>
                <a:cs typeface="Times New Roman" panose="02020603050405020304" pitchFamily="18" charset="0"/>
              </a:rPr>
              <a:t>of the transaction that has been written.</a:t>
            </a:r>
          </a:p>
          <a:p>
            <a:r>
              <a:rPr lang="en-US" sz="2000" i="1" u="sng" dirty="0" smtClean="0">
                <a:solidFill>
                  <a:schemeClr val="tx1"/>
                </a:solidFill>
                <a:latin typeface="Times New Roman" panose="02020603050405020304" pitchFamily="18" charset="0"/>
                <a:cs typeface="Times New Roman" panose="02020603050405020304" pitchFamily="18" charset="0"/>
              </a:rPr>
              <a:t>Redo</a:t>
            </a:r>
            <a:r>
              <a:rPr lang="en-US" sz="2000" u="sng" dirty="0" smtClean="0">
                <a:solidFill>
                  <a:schemeClr val="tx1"/>
                </a:solidFill>
                <a:latin typeface="Times New Roman" panose="02020603050405020304" pitchFamily="18" charset="0"/>
                <a:cs typeface="Times New Roman" panose="02020603050405020304" pitchFamily="18" charset="0"/>
              </a:rPr>
              <a:t> </a:t>
            </a:r>
            <a:r>
              <a:rPr lang="en-US" sz="2000" u="sng" dirty="0">
                <a:solidFill>
                  <a:schemeClr val="tx1"/>
                </a:solidFill>
                <a:latin typeface="Times New Roman" panose="02020603050405020304" pitchFamily="18" charset="0"/>
                <a:cs typeface="Times New Roman" panose="02020603050405020304" pitchFamily="18" charset="0"/>
              </a:rPr>
              <a:t>Protocol</a:t>
            </a:r>
            <a:r>
              <a:rPr lang="en-US" sz="2000" u="sng" dirty="0" smtClean="0">
                <a:solidFill>
                  <a:schemeClr val="tx1"/>
                </a:solidFill>
                <a:latin typeface="Times New Roman" panose="02020603050405020304" pitchFamily="18" charset="0"/>
                <a:cs typeface="Times New Roman" panose="02020603050405020304" pitchFamily="18" charset="0"/>
              </a:rPr>
              <a:t> is strict 2PL protocol [steps]:</a:t>
            </a:r>
          </a:p>
          <a:p>
            <a:pPr lvl="1"/>
            <a:r>
              <a:rPr lang="en-US" sz="2000" dirty="0" smtClean="0">
                <a:solidFill>
                  <a:schemeClr val="tx1"/>
                </a:solidFill>
                <a:latin typeface="Times New Roman" panose="02020603050405020304" pitchFamily="18" charset="0"/>
                <a:cs typeface="Times New Roman" panose="02020603050405020304" pitchFamily="18" charset="0"/>
              </a:rPr>
              <a:t>(T, Begin) </a:t>
            </a:r>
          </a:p>
          <a:p>
            <a:pPr lvl="1"/>
            <a:r>
              <a:rPr lang="en-US" sz="2000" dirty="0" smtClean="0">
                <a:solidFill>
                  <a:schemeClr val="tx1"/>
                </a:solidFill>
                <a:latin typeface="Times New Roman" panose="02020603050405020304" pitchFamily="18" charset="0"/>
                <a:cs typeface="Times New Roman" panose="02020603050405020304" pitchFamily="18" charset="0"/>
              </a:rPr>
              <a:t>(T, A, New value)</a:t>
            </a:r>
          </a:p>
          <a:p>
            <a:pPr lvl="1"/>
            <a:r>
              <a:rPr lang="en-US" sz="2000" dirty="0" smtClean="0">
                <a:solidFill>
                  <a:schemeClr val="tx1"/>
                </a:solidFill>
                <a:latin typeface="Times New Roman" panose="02020603050405020304" pitchFamily="18" charset="0"/>
                <a:cs typeface="Times New Roman" panose="02020603050405020304" pitchFamily="18" charset="0"/>
              </a:rPr>
              <a:t>(T, Commit)</a:t>
            </a:r>
          </a:p>
          <a:p>
            <a:pPr lvl="1"/>
            <a:r>
              <a:rPr lang="en-US" sz="2000" dirty="0" smtClean="0">
                <a:solidFill>
                  <a:schemeClr val="tx1"/>
                </a:solidFill>
                <a:latin typeface="Times New Roman" panose="02020603050405020304" pitchFamily="18" charset="0"/>
                <a:cs typeface="Times New Roman" panose="02020603050405020304" pitchFamily="18" charset="0"/>
              </a:rPr>
              <a:t>Move Journal</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smtClean="0">
                <a:solidFill>
                  <a:schemeClr val="tx1"/>
                </a:solidFill>
                <a:latin typeface="Times New Roman" panose="02020603050405020304" pitchFamily="18" charset="0"/>
                <a:cs typeface="Times New Roman" panose="02020603050405020304" pitchFamily="18" charset="0"/>
              </a:rPr>
              <a:t> Mass storage in DB</a:t>
            </a:r>
          </a:p>
          <a:p>
            <a:pPr lvl="1"/>
            <a:r>
              <a:rPr lang="en-US" sz="2000" dirty="0" smtClean="0">
                <a:solidFill>
                  <a:schemeClr val="tx1"/>
                </a:solidFill>
                <a:latin typeface="Times New Roman" panose="02020603050405020304" pitchFamily="18" charset="0"/>
                <a:cs typeface="Times New Roman" panose="02020603050405020304" pitchFamily="18" charset="0"/>
              </a:rPr>
              <a:t>If any Modification in RAM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Mass storage [HDD]</a:t>
            </a:r>
          </a:p>
          <a:p>
            <a:pPr lvl="1"/>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Releasing Locks </a:t>
            </a: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Handling OS and Media Errors –Journaling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7603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Journaling </a:t>
            </a:r>
            <a:r>
              <a:rPr lang="en-US" dirty="0" smtClean="0">
                <a:latin typeface="Times New Roman" panose="02020603050405020304" pitchFamily="18" charset="0"/>
                <a:cs typeface="Times New Roman" panose="02020603050405020304" pitchFamily="18" charset="0"/>
              </a:rPr>
              <a:t>Performance ?</a:t>
            </a:r>
            <a:endParaRPr lang="en-US" dirty="0"/>
          </a:p>
        </p:txBody>
      </p:sp>
      <p:sp>
        <p:nvSpPr>
          <p:cNvPr id="3" name="Content Placeholder 2"/>
          <p:cNvSpPr>
            <a:spLocks noGrp="1"/>
          </p:cNvSpPr>
          <p:nvPr>
            <p:ph idx="1"/>
          </p:nvPr>
        </p:nvSpPr>
        <p:spPr>
          <a:xfrm>
            <a:off x="-289169" y="2117969"/>
            <a:ext cx="6557107" cy="2450905"/>
          </a:xfrm>
        </p:spPr>
        <p:txBody>
          <a:bodyPr/>
          <a:lstStyle/>
          <a:p>
            <a:pPr marL="596900" lvl="1" indent="0">
              <a:buNone/>
            </a:pPr>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save changed pages in the database cache to the hard disk, </a:t>
            </a:r>
            <a:r>
              <a:rPr lang="en-US" sz="2000" dirty="0" smtClean="0">
                <a:solidFill>
                  <a:schemeClr val="tx1"/>
                </a:solidFill>
                <a:latin typeface="Times New Roman" panose="02020603050405020304" pitchFamily="18" charset="0"/>
                <a:cs typeface="Times New Roman" panose="02020603050405020304" pitchFamily="18" charset="0"/>
              </a:rPr>
              <a:t>we </a:t>
            </a:r>
            <a:r>
              <a:rPr lang="en-US" sz="2000" dirty="0">
                <a:solidFill>
                  <a:schemeClr val="tx1"/>
                </a:solidFill>
                <a:latin typeface="Times New Roman" panose="02020603050405020304" pitchFamily="18" charset="0"/>
                <a:cs typeface="Times New Roman" panose="02020603050405020304" pitchFamily="18" charset="0"/>
              </a:rPr>
              <a:t>set up </a:t>
            </a:r>
            <a:r>
              <a:rPr lang="en-US" sz="2000" b="1" dirty="0">
                <a:solidFill>
                  <a:schemeClr val="tx1"/>
                </a:solidFill>
                <a:latin typeface="Times New Roman" panose="02020603050405020304" pitchFamily="18" charset="0"/>
                <a:cs typeface="Times New Roman" panose="02020603050405020304" pitchFamily="18" charset="0"/>
              </a:rPr>
              <a:t>journaling checkpoints</a:t>
            </a:r>
            <a:r>
              <a:rPr lang="en-US" sz="2000" dirty="0">
                <a:solidFill>
                  <a:schemeClr val="tx1"/>
                </a:solidFill>
                <a:latin typeface="Times New Roman" panose="02020603050405020304" pitchFamily="18" charset="0"/>
                <a:cs typeface="Times New Roman" panose="02020603050405020304" pitchFamily="18" charset="0"/>
              </a:rPr>
              <a:t> to occur </a:t>
            </a:r>
            <a:r>
              <a:rPr lang="en-US" sz="2000" dirty="0" smtClean="0">
                <a:solidFill>
                  <a:schemeClr val="tx1"/>
                </a:solidFill>
                <a:latin typeface="Times New Roman" panose="02020603050405020304" pitchFamily="18" charset="0"/>
                <a:cs typeface="Times New Roman" panose="02020603050405020304" pitchFamily="18" charset="0"/>
              </a:rPr>
              <a:t>automatically. </a:t>
            </a:r>
            <a:r>
              <a:rPr lang="en-US" sz="2000" dirty="0">
                <a:solidFill>
                  <a:schemeClr val="tx1"/>
                </a:solidFill>
                <a:latin typeface="Times New Roman" panose="02020603050405020304" pitchFamily="18" charset="0"/>
                <a:cs typeface="Times New Roman" panose="02020603050405020304" pitchFamily="18" charset="0"/>
              </a:rPr>
              <a:t>After the checkpoint has been reached, the data in the journal file is no longer needed, so the file can be reused.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6404097" y="2016491"/>
            <a:ext cx="2619375" cy="2486025"/>
          </a:xfrm>
          <a:prstGeom prst="rect">
            <a:avLst/>
          </a:prstGeom>
        </p:spPr>
      </p:pic>
      <p:sp>
        <p:nvSpPr>
          <p:cNvPr id="6" name="TextBox 5"/>
          <p:cNvSpPr txBox="1"/>
          <p:nvPr/>
        </p:nvSpPr>
        <p:spPr>
          <a:xfrm>
            <a:off x="311701" y="1219200"/>
            <a:ext cx="7370822" cy="1015663"/>
          </a:xfrm>
          <a:prstGeom prst="rect">
            <a:avLst/>
          </a:prstGeom>
          <a:noFill/>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What if restoring a consistent state required going very far back in the logs?</a:t>
            </a:r>
          </a:p>
          <a:p>
            <a:endParaRPr lang="en-US" sz="2000" dirty="0"/>
          </a:p>
        </p:txBody>
      </p:sp>
    </p:spTree>
    <p:extLst>
      <p:ext uri="{BB962C8B-B14F-4D97-AF65-F5344CB8AC3E}">
        <p14:creationId xmlns:p14="http://schemas.microsoft.com/office/powerpoint/2010/main" val="27657309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If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 OS can not run for some reason (crash) we must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set (restore)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 DB to a consistent </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state (the committed transactions). </a:t>
            </a: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Which will be the latest /most recent one logged in the journal</a:t>
            </a:r>
            <a:r>
              <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939800" lvl="1" indent="-342900">
              <a:buFont typeface="+mj-lt"/>
              <a:buAutoNum type="alphaUcPeriod"/>
            </a:pP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r>
              <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Why we choose the most recent version ? </a:t>
            </a:r>
            <a:endParaRPr lang="en-US" sz="2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596900" lvl="1" indent="0">
              <a:buNone/>
            </a:pPr>
            <a:r>
              <a:rPr lang="en-US" sz="2000" b="1" dirty="0">
                <a:solidFill>
                  <a:schemeClr val="tx1"/>
                </a:solidFill>
                <a:latin typeface="Times New Roman" panose="02020603050405020304" pitchFamily="18" charset="0"/>
                <a:cs typeface="Times New Roman" panose="02020603050405020304" pitchFamily="18" charset="0"/>
              </a:rPr>
              <a:t>Check point </a:t>
            </a:r>
            <a:r>
              <a:rPr lang="en-US" sz="2000" dirty="0">
                <a:solidFill>
                  <a:schemeClr val="tx1"/>
                </a:solidFill>
                <a:latin typeface="Times New Roman" panose="02020603050405020304" pitchFamily="18" charset="0"/>
                <a:cs typeface="Times New Roman" panose="02020603050405020304" pitchFamily="18" charset="0"/>
              </a:rPr>
              <a:t>: artificial consistent state, where you can start a new transaction == Latest consistent sate </a:t>
            </a:r>
          </a:p>
          <a:p>
            <a:pPr marL="596900" lvl="1" indent="0">
              <a:buNone/>
            </a:pPr>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sz="20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4"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We Need Journaling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5993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Redo </a:t>
            </a:r>
            <a:r>
              <a:rPr lang="en-US" dirty="0" smtClean="0">
                <a:latin typeface="Times New Roman" panose="02020603050405020304" pitchFamily="18" charset="0"/>
                <a:cs typeface="Times New Roman" panose="02020603050405020304" pitchFamily="18" charset="0"/>
              </a:rPr>
              <a:t>Recovery Protocol Procedure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b="1" dirty="0" smtClean="0">
                <a:solidFill>
                  <a:schemeClr val="tx1"/>
                </a:solidFill>
                <a:latin typeface="Times New Roman" panose="02020603050405020304" pitchFamily="18" charset="0"/>
                <a:cs typeface="Times New Roman" panose="02020603050405020304" pitchFamily="18" charset="0"/>
              </a:rPr>
              <a:t>Redo Recovery Steps:</a:t>
            </a:r>
          </a:p>
          <a:p>
            <a:endParaRPr lang="en-US" sz="2000" b="1" dirty="0" smtClean="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Release locks </a:t>
            </a:r>
          </a:p>
          <a:p>
            <a:pPr lvl="1"/>
            <a:r>
              <a:rPr lang="en-US" sz="2000" dirty="0" smtClean="0">
                <a:solidFill>
                  <a:schemeClr val="tx1"/>
                </a:solidFill>
                <a:latin typeface="Times New Roman" panose="02020603050405020304" pitchFamily="18" charset="0"/>
                <a:cs typeface="Times New Roman" panose="02020603050405020304" pitchFamily="18" charset="0"/>
              </a:rPr>
              <a:t>Finding committed transactions from the last </a:t>
            </a:r>
            <a:r>
              <a:rPr lang="en-US" sz="2000" i="1" dirty="0" smtClean="0">
                <a:solidFill>
                  <a:schemeClr val="tx1"/>
                </a:solidFill>
                <a:latin typeface="Times New Roman" panose="02020603050405020304" pitchFamily="18" charset="0"/>
                <a:cs typeface="Times New Roman" panose="02020603050405020304" pitchFamily="18" charset="0"/>
              </a:rPr>
              <a:t>consistent state =</a:t>
            </a:r>
            <a:r>
              <a:rPr lang="en-US" sz="2000" b="1" i="1" dirty="0" smtClean="0">
                <a:solidFill>
                  <a:schemeClr val="tx1"/>
                </a:solidFill>
                <a:latin typeface="Times New Roman" panose="02020603050405020304" pitchFamily="18" charset="0"/>
                <a:cs typeface="Times New Roman" panose="02020603050405020304" pitchFamily="18" charset="0"/>
              </a:rPr>
              <a:t>check point</a:t>
            </a:r>
            <a:r>
              <a:rPr lang="en-US" sz="2000" b="1" dirty="0" smtClean="0">
                <a:solidFill>
                  <a:schemeClr val="tx1"/>
                </a:solidFill>
                <a:latin typeface="Times New Roman" panose="02020603050405020304" pitchFamily="18" charset="0"/>
                <a:cs typeface="Times New Roman" panose="02020603050405020304" pitchFamily="18" charset="0"/>
              </a:rPr>
              <a:t> </a:t>
            </a:r>
          </a:p>
          <a:p>
            <a:pPr lvl="1"/>
            <a:r>
              <a:rPr lang="en-US" sz="2000" dirty="0" smtClean="0">
                <a:solidFill>
                  <a:schemeClr val="tx1"/>
                </a:solidFill>
                <a:latin typeface="Times New Roman" panose="02020603050405020304" pitchFamily="18" charset="0"/>
                <a:cs typeface="Times New Roman" panose="02020603050405020304" pitchFamily="18" charset="0"/>
              </a:rPr>
              <a:t>Re-play [rewriting to the DB] committed transactions based on the journal</a:t>
            </a: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689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Railway Studies University by Slidesgo">
  <a:themeElements>
    <a:clrScheme name="Simple Light">
      <a:dk1>
        <a:srgbClr val="000000"/>
      </a:dk1>
      <a:lt1>
        <a:srgbClr val="C9C9C9"/>
      </a:lt1>
      <a:dk2>
        <a:srgbClr val="DADADA"/>
      </a:dk2>
      <a:lt2>
        <a:srgbClr val="FFFFFF"/>
      </a:lt2>
      <a:accent1>
        <a:srgbClr val="C8CAE5"/>
      </a:accent1>
      <a:accent2>
        <a:srgbClr val="7B81BE"/>
      </a:accent2>
      <a:accent3>
        <a:srgbClr val="2D4E9D"/>
      </a:accent3>
      <a:accent4>
        <a:srgbClr val="292F69"/>
      </a:accent4>
      <a:accent5>
        <a:srgbClr val="212247"/>
      </a:accent5>
      <a:accent6>
        <a:srgbClr val="FFFFFF"/>
      </a:accent6>
      <a:hlink>
        <a:srgbClr val="2D4E9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91717</TotalTime>
  <Words>5533</Words>
  <Application>Microsoft Office PowerPoint</Application>
  <PresentationFormat>On-screen Show (16:9)</PresentationFormat>
  <Paragraphs>581</Paragraphs>
  <Slides>93</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93</vt:i4>
      </vt:variant>
    </vt:vector>
  </HeadingPairs>
  <TitlesOfParts>
    <vt:vector size="102" baseType="lpstr">
      <vt:lpstr>Arial Black</vt:lpstr>
      <vt:lpstr>Times New Roman</vt:lpstr>
      <vt:lpstr>Arial</vt:lpstr>
      <vt:lpstr>Aldrich</vt:lpstr>
      <vt:lpstr>Calibri</vt:lpstr>
      <vt:lpstr>Wingdings</vt:lpstr>
      <vt:lpstr>Oswald SemiBold</vt:lpstr>
      <vt:lpstr>Blinker</vt:lpstr>
      <vt:lpstr>Railway Studies University by Slidesgo</vt:lpstr>
      <vt:lpstr>Transaction Management   First Lecture </vt:lpstr>
      <vt:lpstr>Agenda  </vt:lpstr>
      <vt:lpstr>Transactions</vt:lpstr>
      <vt:lpstr>Example: Money Transfer</vt:lpstr>
      <vt:lpstr>Data Items</vt:lpstr>
      <vt:lpstr>Schedule</vt:lpstr>
      <vt:lpstr>Schedules</vt:lpstr>
      <vt:lpstr>Serializability of Schedules </vt:lpstr>
      <vt:lpstr>PowerPoint Presentation</vt:lpstr>
      <vt:lpstr>Serializability of Schedules </vt:lpstr>
      <vt:lpstr>Discussion</vt:lpstr>
      <vt:lpstr>Concurrency Control</vt:lpstr>
      <vt:lpstr>Concurrency Possible Problems [Cases to avoid with schedules-Problems with schedules ]:  </vt:lpstr>
      <vt:lpstr>Lost Updates </vt:lpstr>
      <vt:lpstr>Lost Updates </vt:lpstr>
      <vt:lpstr>Unrepeatable Read</vt:lpstr>
      <vt:lpstr>Phantom Read </vt:lpstr>
      <vt:lpstr>Conclusion –possible solution </vt:lpstr>
      <vt:lpstr>Concurrency Control Techniques – Scheduler</vt:lpstr>
      <vt:lpstr>Concurrency Control -Relationship of the Lock Manager, Scheduler, and Protocol </vt:lpstr>
      <vt:lpstr>Concurrency Control Techniques </vt:lpstr>
      <vt:lpstr>Deadlock- Concurrent Processing </vt:lpstr>
      <vt:lpstr>Deadlock</vt:lpstr>
      <vt:lpstr>Deadlock Avoidance/Detection- Wait for Graph</vt:lpstr>
      <vt:lpstr>Deadlock Avoidance/Detection- Wait for Graph</vt:lpstr>
      <vt:lpstr>Deadlock- Possible Solutions</vt:lpstr>
      <vt:lpstr>Deadlock</vt:lpstr>
      <vt:lpstr>Live lock- Concurrent Execution </vt:lpstr>
      <vt:lpstr>Transaction Models </vt:lpstr>
      <vt:lpstr>Precedence Graph </vt:lpstr>
      <vt:lpstr>Discussion  </vt:lpstr>
      <vt:lpstr>How Locks Control Concurrency When Transactions Execute in Parallel</vt:lpstr>
      <vt:lpstr>Possible Solution</vt:lpstr>
      <vt:lpstr>Remarks </vt:lpstr>
      <vt:lpstr>THE TWO-PHASE LOCKING PROTOCOL </vt:lpstr>
      <vt:lpstr>THE TWO-PHASE LOCKING PROTOCOL </vt:lpstr>
      <vt:lpstr>Serial equivalent from the precedent graph </vt:lpstr>
      <vt:lpstr>Which transaction is two-phase protocol and which is not ?</vt:lpstr>
      <vt:lpstr>Control Concurrency when Transactions Execute in Parallel</vt:lpstr>
      <vt:lpstr>Lock Based Protocol- Lock Manager</vt:lpstr>
      <vt:lpstr>How Does items Granularity Affect Performance with Locks? </vt:lpstr>
      <vt:lpstr>Brain Teaser</vt:lpstr>
      <vt:lpstr>Granularity  </vt:lpstr>
      <vt:lpstr>Conclusion: To Achieve More Concurrency While Guaranteeing Correctness. What must be done?  </vt:lpstr>
      <vt:lpstr>Is Abort Desirable or Not ? Why! </vt:lpstr>
      <vt:lpstr>Possible States of a Transaction Explained</vt:lpstr>
      <vt:lpstr>Possible States of a Transaction</vt:lpstr>
      <vt:lpstr>Possible States of a Transaction</vt:lpstr>
      <vt:lpstr>Possible States of a Transaction Explained</vt:lpstr>
      <vt:lpstr>Transaction Management  Second Lecture </vt:lpstr>
      <vt:lpstr>Agenda </vt:lpstr>
      <vt:lpstr>PowerPoint Presentation</vt:lpstr>
      <vt:lpstr>Simple Lock Model </vt:lpstr>
      <vt:lpstr>R/W Lock Model </vt:lpstr>
      <vt:lpstr>Read/Write Precedence Graph </vt:lpstr>
      <vt:lpstr>Read/Write Precedence Graph </vt:lpstr>
      <vt:lpstr>Read/Write Precedence Graph </vt:lpstr>
      <vt:lpstr>Precedence Graph-Serial Equivalent  </vt:lpstr>
      <vt:lpstr>Read/Write Precedence Graph </vt:lpstr>
      <vt:lpstr>Precedence Graph’s Rules </vt:lpstr>
      <vt:lpstr>Precedence Graph’s Rules </vt:lpstr>
      <vt:lpstr>Locks on Hierarchical structure –Tree Protocol </vt:lpstr>
      <vt:lpstr>Locks on Hierarchal structure –Tree Protocol </vt:lpstr>
      <vt:lpstr>Locks on Hierarchal structure –Warning  Protocol </vt:lpstr>
      <vt:lpstr>Locks on Hierarchal structure –Warning  Protocol </vt:lpstr>
      <vt:lpstr>Locks on Hierarchal structure –Warning  Protocol </vt:lpstr>
      <vt:lpstr>PowerPoint Presentation</vt:lpstr>
      <vt:lpstr>Scheduling with timestamps Protocol </vt:lpstr>
      <vt:lpstr>Scheduling with time stamps Protocol </vt:lpstr>
      <vt:lpstr>When to abort a transaction ?</vt:lpstr>
      <vt:lpstr>Time Stamps Transaction Handling</vt:lpstr>
      <vt:lpstr>Transaction Management   Third Lecture </vt:lpstr>
      <vt:lpstr>Agenda</vt:lpstr>
      <vt:lpstr>Scheduling Transactions With Timestamps</vt:lpstr>
      <vt:lpstr>Version Handling/Management Timestamp Scheduling </vt:lpstr>
      <vt:lpstr>Version Handling/Management Time Stamp Scheduling  </vt:lpstr>
      <vt:lpstr>Handling Transactions Errors</vt:lpstr>
      <vt:lpstr>Handling Transactions Errors</vt:lpstr>
      <vt:lpstr>Handling Transactions Errors-Strict 2PL</vt:lpstr>
      <vt:lpstr>Strict 2PL</vt:lpstr>
      <vt:lpstr>Time stamps and strictness </vt:lpstr>
      <vt:lpstr>Time stamps and strictness </vt:lpstr>
      <vt:lpstr>Time stamps and strictness </vt:lpstr>
      <vt:lpstr>Aggressive Vs Conservative Protocols </vt:lpstr>
      <vt:lpstr>Aggressive Vs Conservative Protocols </vt:lpstr>
      <vt:lpstr>Aggressive Protocols -</vt:lpstr>
      <vt:lpstr>Difference between Conservative and Strict/Aggressive 2-PL :</vt:lpstr>
      <vt:lpstr>Difference between Conservative and Strict 2-PL :</vt:lpstr>
      <vt:lpstr>Handling OS and Media Errors –Journaling </vt:lpstr>
      <vt:lpstr>Handling OS and Media Errors –Journaling </vt:lpstr>
      <vt:lpstr>Journaling Performance ?</vt:lpstr>
      <vt:lpstr>Why We Need Journaling ?</vt:lpstr>
      <vt:lpstr>Redo Recovery Protocol Procedure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 Management</dc:title>
  <dc:creator>Ruba</dc:creator>
  <cp:lastModifiedBy>Ruba</cp:lastModifiedBy>
  <cp:revision>1015</cp:revision>
  <dcterms:modified xsi:type="dcterms:W3CDTF">2023-12-03T09:54:07Z</dcterms:modified>
</cp:coreProperties>
</file>