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theme/theme8.xml" ContentType="application/vnd.openxmlformats-officedocument.theme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  <p:sldMasterId id="2147483660" r:id="rId13"/>
  </p:sldMasterIdLst>
  <p:notesMasterIdLst>
    <p:notesMasterId r:id="rId89"/>
  </p:notesMasterIdLst>
  <p:sldIdLst>
    <p:sldId id="256" r:id="rId14"/>
    <p:sldId id="259" r:id="rId15"/>
    <p:sldId id="788" r:id="rId16"/>
    <p:sldId id="793" r:id="rId17"/>
    <p:sldId id="795" r:id="rId18"/>
    <p:sldId id="796" r:id="rId19"/>
    <p:sldId id="789" r:id="rId20"/>
    <p:sldId id="799" r:id="rId21"/>
    <p:sldId id="373" r:id="rId22"/>
    <p:sldId id="374" r:id="rId23"/>
    <p:sldId id="376" r:id="rId24"/>
    <p:sldId id="304" r:id="rId25"/>
    <p:sldId id="396" r:id="rId26"/>
    <p:sldId id="397" r:id="rId27"/>
    <p:sldId id="395" r:id="rId28"/>
    <p:sldId id="398" r:id="rId29"/>
    <p:sldId id="310" r:id="rId30"/>
    <p:sldId id="312" r:id="rId31"/>
    <p:sldId id="315" r:id="rId32"/>
    <p:sldId id="318" r:id="rId33"/>
    <p:sldId id="324" r:id="rId34"/>
    <p:sldId id="325" r:id="rId35"/>
    <p:sldId id="382" r:id="rId36"/>
    <p:sldId id="383" r:id="rId37"/>
    <p:sldId id="384" r:id="rId38"/>
    <p:sldId id="385" r:id="rId39"/>
    <p:sldId id="801" r:id="rId40"/>
    <p:sldId id="802" r:id="rId41"/>
    <p:sldId id="804" r:id="rId42"/>
    <p:sldId id="803" r:id="rId43"/>
    <p:sldId id="805" r:id="rId44"/>
    <p:sldId id="806" r:id="rId45"/>
    <p:sldId id="807" r:id="rId46"/>
    <p:sldId id="809" r:id="rId47"/>
    <p:sldId id="808" r:id="rId48"/>
    <p:sldId id="810" r:id="rId49"/>
    <p:sldId id="811" r:id="rId50"/>
    <p:sldId id="812" r:id="rId51"/>
    <p:sldId id="813" r:id="rId52"/>
    <p:sldId id="814" r:id="rId53"/>
    <p:sldId id="815" r:id="rId54"/>
    <p:sldId id="816" r:id="rId55"/>
    <p:sldId id="817" r:id="rId56"/>
    <p:sldId id="818" r:id="rId57"/>
    <p:sldId id="819" r:id="rId58"/>
    <p:sldId id="821" r:id="rId59"/>
    <p:sldId id="822" r:id="rId60"/>
    <p:sldId id="823" r:id="rId61"/>
    <p:sldId id="824" r:id="rId62"/>
    <p:sldId id="825" r:id="rId63"/>
    <p:sldId id="829" r:id="rId64"/>
    <p:sldId id="831" r:id="rId65"/>
    <p:sldId id="832" r:id="rId66"/>
    <p:sldId id="833" r:id="rId67"/>
    <p:sldId id="834" r:id="rId68"/>
    <p:sldId id="835" r:id="rId69"/>
    <p:sldId id="836" r:id="rId70"/>
    <p:sldId id="837" r:id="rId71"/>
    <p:sldId id="838" r:id="rId72"/>
    <p:sldId id="839" r:id="rId73"/>
    <p:sldId id="841" r:id="rId74"/>
    <p:sldId id="840" r:id="rId75"/>
    <p:sldId id="842" r:id="rId76"/>
    <p:sldId id="843" r:id="rId77"/>
    <p:sldId id="844" r:id="rId78"/>
    <p:sldId id="845" r:id="rId79"/>
    <p:sldId id="846" r:id="rId80"/>
    <p:sldId id="847" r:id="rId81"/>
    <p:sldId id="848" r:id="rId82"/>
    <p:sldId id="849" r:id="rId83"/>
    <p:sldId id="850" r:id="rId84"/>
    <p:sldId id="851" r:id="rId85"/>
    <p:sldId id="852" r:id="rId86"/>
    <p:sldId id="853" r:id="rId87"/>
    <p:sldId id="854" r:id="rId8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3.xml"/><Relationship Id="rId21" Type="http://schemas.openxmlformats.org/officeDocument/2006/relationships/slide" Target="slides/slide8.xml"/><Relationship Id="rId42" Type="http://schemas.openxmlformats.org/officeDocument/2006/relationships/slide" Target="slides/slide29.xml"/><Relationship Id="rId47" Type="http://schemas.openxmlformats.org/officeDocument/2006/relationships/slide" Target="slides/slide34.xml"/><Relationship Id="rId63" Type="http://schemas.openxmlformats.org/officeDocument/2006/relationships/slide" Target="slides/slide50.xml"/><Relationship Id="rId68" Type="http://schemas.openxmlformats.org/officeDocument/2006/relationships/slide" Target="slides/slide55.xml"/><Relationship Id="rId84" Type="http://schemas.openxmlformats.org/officeDocument/2006/relationships/slide" Target="slides/slide71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3.xml"/><Relationship Id="rId11" Type="http://schemas.openxmlformats.org/officeDocument/2006/relationships/slideMaster" Target="slideMasters/slideMaster7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53" Type="http://schemas.openxmlformats.org/officeDocument/2006/relationships/slide" Target="slides/slide40.xml"/><Relationship Id="rId58" Type="http://schemas.openxmlformats.org/officeDocument/2006/relationships/slide" Target="slides/slide45.xml"/><Relationship Id="rId74" Type="http://schemas.openxmlformats.org/officeDocument/2006/relationships/slide" Target="slides/slide61.xml"/><Relationship Id="rId79" Type="http://schemas.openxmlformats.org/officeDocument/2006/relationships/slide" Target="slides/slide66.xml"/><Relationship Id="rId5" Type="http://schemas.openxmlformats.org/officeDocument/2006/relationships/slideMaster" Target="slideMasters/slideMaster1.xml"/><Relationship Id="rId90" Type="http://schemas.openxmlformats.org/officeDocument/2006/relationships/presProps" Target="presProps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43" Type="http://schemas.openxmlformats.org/officeDocument/2006/relationships/slide" Target="slides/slide30.xml"/><Relationship Id="rId48" Type="http://schemas.openxmlformats.org/officeDocument/2006/relationships/slide" Target="slides/slide35.xml"/><Relationship Id="rId64" Type="http://schemas.openxmlformats.org/officeDocument/2006/relationships/slide" Target="slides/slide51.xml"/><Relationship Id="rId69" Type="http://schemas.openxmlformats.org/officeDocument/2006/relationships/slide" Target="slides/slide56.xml"/><Relationship Id="rId8" Type="http://schemas.openxmlformats.org/officeDocument/2006/relationships/slideMaster" Target="slideMasters/slideMaster4.xml"/><Relationship Id="rId51" Type="http://schemas.openxmlformats.org/officeDocument/2006/relationships/slide" Target="slides/slide38.xml"/><Relationship Id="rId72" Type="http://schemas.openxmlformats.org/officeDocument/2006/relationships/slide" Target="slides/slide59.xml"/><Relationship Id="rId80" Type="http://schemas.openxmlformats.org/officeDocument/2006/relationships/slide" Target="slides/slide67.xml"/><Relationship Id="rId85" Type="http://schemas.openxmlformats.org/officeDocument/2006/relationships/slide" Target="slides/slide72.xml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slide" Target="slides/slide33.xml"/><Relationship Id="rId59" Type="http://schemas.openxmlformats.org/officeDocument/2006/relationships/slide" Target="slides/slide46.xml"/><Relationship Id="rId67" Type="http://schemas.openxmlformats.org/officeDocument/2006/relationships/slide" Target="slides/slide54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54" Type="http://schemas.openxmlformats.org/officeDocument/2006/relationships/slide" Target="slides/slide41.xml"/><Relationship Id="rId62" Type="http://schemas.openxmlformats.org/officeDocument/2006/relationships/slide" Target="slides/slide49.xml"/><Relationship Id="rId70" Type="http://schemas.openxmlformats.org/officeDocument/2006/relationships/slide" Target="slides/slide57.xml"/><Relationship Id="rId75" Type="http://schemas.openxmlformats.org/officeDocument/2006/relationships/slide" Target="slides/slide62.xml"/><Relationship Id="rId83" Type="http://schemas.openxmlformats.org/officeDocument/2006/relationships/slide" Target="slides/slide70.xml"/><Relationship Id="rId88" Type="http://schemas.openxmlformats.org/officeDocument/2006/relationships/slide" Target="slides/slide75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slide" Target="slides/slide36.xml"/><Relationship Id="rId57" Type="http://schemas.openxmlformats.org/officeDocument/2006/relationships/slide" Target="slides/slide44.xml"/><Relationship Id="rId10" Type="http://schemas.openxmlformats.org/officeDocument/2006/relationships/slideMaster" Target="slideMasters/slideMaster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52" Type="http://schemas.openxmlformats.org/officeDocument/2006/relationships/slide" Target="slides/slide39.xml"/><Relationship Id="rId60" Type="http://schemas.openxmlformats.org/officeDocument/2006/relationships/slide" Target="slides/slide47.xml"/><Relationship Id="rId65" Type="http://schemas.openxmlformats.org/officeDocument/2006/relationships/slide" Target="slides/slide52.xml"/><Relationship Id="rId73" Type="http://schemas.openxmlformats.org/officeDocument/2006/relationships/slide" Target="slides/slide60.xml"/><Relationship Id="rId78" Type="http://schemas.openxmlformats.org/officeDocument/2006/relationships/slide" Target="slides/slide65.xml"/><Relationship Id="rId81" Type="http://schemas.openxmlformats.org/officeDocument/2006/relationships/slide" Target="slides/slide68.xml"/><Relationship Id="rId86" Type="http://schemas.openxmlformats.org/officeDocument/2006/relationships/slide" Target="slides/slide73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3" Type="http://schemas.openxmlformats.org/officeDocument/2006/relationships/slideMaster" Target="slideMasters/slideMaster9.xml"/><Relationship Id="rId18" Type="http://schemas.openxmlformats.org/officeDocument/2006/relationships/slide" Target="slides/slide5.xml"/><Relationship Id="rId39" Type="http://schemas.openxmlformats.org/officeDocument/2006/relationships/slide" Target="slides/slide26.xml"/><Relationship Id="rId34" Type="http://schemas.openxmlformats.org/officeDocument/2006/relationships/slide" Target="slides/slide21.xml"/><Relationship Id="rId50" Type="http://schemas.openxmlformats.org/officeDocument/2006/relationships/slide" Target="slides/slide37.xml"/><Relationship Id="rId55" Type="http://schemas.openxmlformats.org/officeDocument/2006/relationships/slide" Target="slides/slide42.xml"/><Relationship Id="rId76" Type="http://schemas.openxmlformats.org/officeDocument/2006/relationships/slide" Target="slides/slide63.xml"/><Relationship Id="rId7" Type="http://schemas.openxmlformats.org/officeDocument/2006/relationships/slideMaster" Target="slideMasters/slideMaster3.xml"/><Relationship Id="rId71" Type="http://schemas.openxmlformats.org/officeDocument/2006/relationships/slide" Target="slides/slide58.xml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29" Type="http://schemas.openxmlformats.org/officeDocument/2006/relationships/slide" Target="slides/slide16.xml"/><Relationship Id="rId24" Type="http://schemas.openxmlformats.org/officeDocument/2006/relationships/slide" Target="slides/slide11.xml"/><Relationship Id="rId40" Type="http://schemas.openxmlformats.org/officeDocument/2006/relationships/slide" Target="slides/slide27.xml"/><Relationship Id="rId45" Type="http://schemas.openxmlformats.org/officeDocument/2006/relationships/slide" Target="slides/slide32.xml"/><Relationship Id="rId66" Type="http://schemas.openxmlformats.org/officeDocument/2006/relationships/slide" Target="slides/slide53.xml"/><Relationship Id="rId87" Type="http://schemas.openxmlformats.org/officeDocument/2006/relationships/slide" Target="slides/slide74.xml"/><Relationship Id="rId61" Type="http://schemas.openxmlformats.org/officeDocument/2006/relationships/slide" Target="slides/slide48.xml"/><Relationship Id="rId82" Type="http://schemas.openxmlformats.org/officeDocument/2006/relationships/slide" Target="slides/slide69.xml"/><Relationship Id="rId19" Type="http://schemas.openxmlformats.org/officeDocument/2006/relationships/slide" Target="slides/slide6.xml"/><Relationship Id="rId14" Type="http://schemas.openxmlformats.org/officeDocument/2006/relationships/slide" Target="slides/slide1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56" Type="http://schemas.openxmlformats.org/officeDocument/2006/relationships/slide" Target="slides/slide43.xml"/><Relationship Id="rId77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F530E-81E2-4680-8A77-79CE364656C2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305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789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 preserve="1">
  <p:cSld name="Cím és tartalom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8B52FFA-120C-4144-8D34-99E10DB92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34125"/>
            <a:ext cx="6242998" cy="334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hu-HU"/>
              <a:t>Lecke címe</a:t>
            </a:r>
          </a:p>
        </p:txBody>
      </p:sp>
    </p:spTree>
    <p:extLst>
      <p:ext uri="{BB962C8B-B14F-4D97-AF65-F5344CB8AC3E}">
        <p14:creationId xmlns:p14="http://schemas.microsoft.com/office/powerpoint/2010/main" val="405254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0"/>
          </p:nvPr>
        </p:nvSpPr>
        <p:spPr/>
        <p:txBody>
          <a:bodyPr>
            <a:normAutofit/>
          </a:bodyPr>
          <a:lstStyle/>
          <a:p>
            <a:r>
              <a:rPr lang="hu-HU"/>
              <a:t>Mobile Software Development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9F71C9-278E-471F-A52B-879E4728A843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8" name="Tartalom helye 7"/>
          <p:cNvSpPr>
            <a:spLocks noGrp="1"/>
          </p:cNvSpPr>
          <p:nvPr>
            <p:ph sz="quarter" idx="12"/>
          </p:nvPr>
        </p:nvSpPr>
        <p:spPr>
          <a:xfrm>
            <a:off x="609600" y="1051200"/>
            <a:ext cx="10972800" cy="515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/>
            </a:lvl1pPr>
            <a:lvl2pPr marL="685800" indent="-216000">
              <a:spcBef>
                <a:spcPts val="400"/>
              </a:spcBef>
              <a:buFont typeface="Bariol Regular" panose="02000506040000020003" pitchFamily="2" charset="0"/>
              <a:buChar char="&gt;"/>
              <a:defRPr/>
            </a:lvl2pPr>
            <a:lvl3pPr marL="1180800" indent="-216000">
              <a:spcBef>
                <a:spcPts val="400"/>
              </a:spcBef>
              <a:buFont typeface="Bariol Regular" panose="02000506040000020003" pitchFamily="2" charset="0"/>
              <a:buChar char="–"/>
              <a:defRPr/>
            </a:lvl3pPr>
            <a:lvl4pPr marL="1566000" indent="-158400">
              <a:spcBef>
                <a:spcPts val="350"/>
              </a:spcBef>
              <a:defRPr/>
            </a:lvl4pPr>
            <a:lvl5pPr marL="2023200" indent="-158400">
              <a:spcBef>
                <a:spcPts val="350"/>
              </a:spcBef>
              <a:defRPr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</p:spTree>
    <p:extLst>
      <p:ext uri="{BB962C8B-B14F-4D97-AF65-F5344CB8AC3E}">
        <p14:creationId xmlns:p14="http://schemas.microsoft.com/office/powerpoint/2010/main" val="481700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 preserve="1">
  <p:cSld name="Cím és tartalom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8B52FFA-120C-4144-8D34-99E10DB92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34125"/>
            <a:ext cx="6242998" cy="334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hu-HU"/>
              <a:t>Lecke címe</a:t>
            </a:r>
          </a:p>
        </p:txBody>
      </p:sp>
    </p:spTree>
    <p:extLst>
      <p:ext uri="{BB962C8B-B14F-4D97-AF65-F5344CB8AC3E}">
        <p14:creationId xmlns:p14="http://schemas.microsoft.com/office/powerpoint/2010/main" val="220221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5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6" r:id="rId3"/>
    <p:sldLayoutId id="214748368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8" r:id="rId2"/>
    <p:sldLayoutId id="2147483661" r:id="rId3"/>
    <p:sldLayoutId id="214748368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2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95;p3">
            <a:extLst>
              <a:ext uri="{FF2B5EF4-FFF2-40B4-BE49-F238E27FC236}">
                <a16:creationId xmlns:a16="http://schemas.microsoft.com/office/drawing/2014/main" id="{0130CC2A-847C-4199-A58D-B33ACB79B6F6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512762" y="6140645"/>
            <a:ext cx="532636" cy="528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6;p3">
            <a:extLst>
              <a:ext uri="{FF2B5EF4-FFF2-40B4-BE49-F238E27FC236}">
                <a16:creationId xmlns:a16="http://schemas.microsoft.com/office/drawing/2014/main" id="{134A0EAC-AB1F-446D-B6D4-ADA5CEE686B3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0808191" y="5951624"/>
            <a:ext cx="1292221" cy="9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97;p3">
            <a:extLst>
              <a:ext uri="{FF2B5EF4-FFF2-40B4-BE49-F238E27FC236}">
                <a16:creationId xmlns:a16="http://schemas.microsoft.com/office/drawing/2014/main" id="{A6439135-5B8C-456A-987A-98B3BB2589AA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8476962" y="6161391"/>
            <a:ext cx="1899700" cy="52833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1399AB18-B6CA-48F5-8841-F02FAE7CC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34125"/>
            <a:ext cx="6242998" cy="3348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hu-HU"/>
              <a:t>Lecke címe</a:t>
            </a:r>
          </a:p>
        </p:txBody>
      </p:sp>
    </p:spTree>
    <p:extLst>
      <p:ext uri="{BB962C8B-B14F-4D97-AF65-F5344CB8AC3E}">
        <p14:creationId xmlns:p14="http://schemas.microsoft.com/office/powerpoint/2010/main" val="39311868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guides/language/language-tour" TargetMode="Externa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8" y="4571206"/>
            <a:ext cx="8530117" cy="527050"/>
          </a:xfrm>
        </p:spPr>
        <p:txBody>
          <a:bodyPr/>
          <a:lstStyle/>
          <a:p>
            <a:pPr algn="l"/>
            <a:r>
              <a:rPr lang="en-US" dirty="0" err="1"/>
              <a:t>Mobilszoftver-platformok</a:t>
            </a:r>
            <a:r>
              <a:rPr lang="en-US" dirty="0"/>
              <a:t> - Flutter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5203286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202</a:t>
            </a:r>
            <a:r>
              <a:rPr lang="hu-HU" dirty="0"/>
              <a:t>5</a:t>
            </a:r>
            <a:r>
              <a:rPr lang="en-GB" dirty="0"/>
              <a:t> </a:t>
            </a:r>
            <a:r>
              <a:rPr lang="en-GB" dirty="0" err="1"/>
              <a:t>tavasz</a:t>
            </a:r>
            <a:endParaRPr lang="en-US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6017674"/>
            <a:ext cx="3897312" cy="814388"/>
          </a:xfrm>
        </p:spPr>
        <p:txBody>
          <a:bodyPr/>
          <a:lstStyle/>
          <a:p>
            <a:pPr algn="l"/>
            <a:r>
              <a:rPr lang="en-GB" sz="1600" dirty="0"/>
              <a:t>Pásztor Dániel</a:t>
            </a:r>
          </a:p>
          <a:p>
            <a:pPr algn="l"/>
            <a:r>
              <a:rPr lang="en-GB" sz="1600" dirty="0"/>
              <a:t>pasztor.daniel@aut.bme.hu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Dart - Nullable típus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típus után lévő </a:t>
            </a:r>
            <a:r>
              <a:rPr lang="en-GB" b="1"/>
              <a:t>?</a:t>
            </a:r>
            <a:r>
              <a:rPr lang="en-GB"/>
              <a:t> jelöli, hogy </a:t>
            </a:r>
            <a:r>
              <a:rPr lang="en-GB" i="1"/>
              <a:t>Nullable</a:t>
            </a:r>
            <a:endParaRPr lang="en-GB"/>
          </a:p>
          <a:p>
            <a:pPr lvl="1"/>
            <a:r>
              <a:rPr lang="en-GB"/>
              <a:t>Csak ekkor tartalmazhatja a változó a </a:t>
            </a:r>
            <a:r>
              <a:rPr lang="en-GB" b="1"/>
              <a:t>null</a:t>
            </a:r>
            <a:r>
              <a:rPr lang="en-GB"/>
              <a:t> értéket</a:t>
            </a:r>
          </a:p>
          <a:p>
            <a:r>
              <a:rPr lang="en-GB"/>
              <a:t>Hibák elkerülése miatt Nullable változón művelet meghívása nem lehetséges, a fordító ellenőrzi</a:t>
            </a:r>
          </a:p>
          <a:p>
            <a:r>
              <a:rPr lang="en-GB"/>
              <a:t>Főbb operátorok:</a:t>
            </a:r>
          </a:p>
          <a:p>
            <a:pPr lvl="1"/>
            <a:r>
              <a:rPr lang="en-GB" b="1"/>
              <a:t>?.</a:t>
            </a:r>
            <a:r>
              <a:rPr lang="en-GB"/>
              <a:t> - Null-safe metódus hívás</a:t>
            </a:r>
          </a:p>
          <a:p>
            <a:pPr lvl="1"/>
            <a:r>
              <a:rPr lang="en-GB" b="1"/>
              <a:t>!</a:t>
            </a:r>
            <a:r>
              <a:rPr lang="en-GB"/>
              <a:t> - Nullable változó kasztolása nem Nullable-re</a:t>
            </a:r>
          </a:p>
          <a:p>
            <a:pPr lvl="1"/>
            <a:r>
              <a:rPr lang="en-GB" b="1"/>
              <a:t>?? </a:t>
            </a:r>
            <a:r>
              <a:rPr lang="en-GB"/>
              <a:t>- Ha a bal oldal null, a jobb oldali értéket </a:t>
            </a:r>
            <a:br>
              <a:rPr lang="en-GB"/>
            </a:br>
            <a:r>
              <a:rPr lang="en-GB"/>
              <a:t>fogja visszaadni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086691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Dart - Nullable operátor példák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C00E249-DFC4-4A52-83D9-A5B28909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267" y="1895773"/>
            <a:ext cx="359695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String? hello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= </a:t>
            </a:r>
            <a:r>
              <a:rPr lang="en-US" altLang="en-US" sz="1800">
                <a:solidFill>
                  <a:srgbClr val="3A5393"/>
                </a:solidFill>
                <a:latin typeface="JetBrains Mono" panose="020B0509020102050004"/>
              </a:rPr>
              <a:t>null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print(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hello?.length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B08112-F45D-437C-B8C8-57DD461A9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264" y="3301187"/>
            <a:ext cx="3596951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String? hello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= </a:t>
            </a:r>
            <a:r>
              <a:rPr lang="en-US" altLang="en-US" sz="1800">
                <a:solidFill>
                  <a:srgbClr val="3A5393"/>
                </a:solidFill>
                <a:latin typeface="JetBrains Mono" panose="020B0509020102050004"/>
              </a:rPr>
              <a:t>null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>
                <a:solidFill>
                  <a:srgbClr val="080808"/>
                </a:solidFill>
                <a:latin typeface="JetBrains Mono" panose="020B0509020102050004"/>
              </a:rPr>
              <a:t>  hello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'Hello World!'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print(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hello!.length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F563069-27E5-40F4-A7AC-48942987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264" y="4982891"/>
            <a:ext cx="359695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String? hello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3A5393"/>
                </a:solidFill>
                <a:effectLst/>
                <a:latin typeface="JetBrains Mono" panose="020B0509020102050004"/>
              </a:rPr>
              <a:t>null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print(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hello ??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 'Null value!'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7010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Gyűjtemények létrehozása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/>
              <a:t>Általában kulcsszavakkal:</a:t>
            </a:r>
          </a:p>
          <a:p>
            <a:pPr lvl="1"/>
            <a:r>
              <a:rPr lang="hu-HU"/>
              <a:t>Lista: </a:t>
            </a:r>
            <a:r>
              <a:rPr lang="hu-HU" b="1"/>
              <a:t>[]</a:t>
            </a:r>
            <a:endParaRPr lang="hu-HU"/>
          </a:p>
          <a:p>
            <a:pPr lvl="1"/>
            <a:r>
              <a:rPr lang="hu-HU"/>
              <a:t>Map és halmaz: </a:t>
            </a:r>
            <a:r>
              <a:rPr lang="hu-HU" b="1"/>
              <a:t>{}</a:t>
            </a:r>
            <a:endParaRPr lang="hu-HU"/>
          </a:p>
          <a:p>
            <a:pPr lvl="1"/>
            <a:r>
              <a:rPr lang="hu-HU"/>
              <a:t>A típusát a fordító automatikusan választja, de </a:t>
            </a:r>
            <a:r>
              <a:rPr lang="hu-HU" b="1"/>
              <a:t>&lt;...&gt; </a:t>
            </a:r>
            <a:r>
              <a:rPr lang="hu-HU"/>
              <a:t>között meg is adható</a:t>
            </a:r>
          </a:p>
          <a:p>
            <a:r>
              <a:rPr lang="hu-HU"/>
              <a:t>Lehet </a:t>
            </a:r>
            <a:r>
              <a:rPr lang="hu-HU" i="1"/>
              <a:t>unmodifiable()</a:t>
            </a:r>
            <a:r>
              <a:rPr lang="hu-HU"/>
              <a:t> is, ekkor nem módosítható a gyűjtemény</a:t>
            </a:r>
          </a:p>
          <a:p>
            <a:endParaRPr lang="hu-HU" i="1"/>
          </a:p>
          <a:p>
            <a:endParaRPr lang="en-GB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3047BFF-569C-4FA4-8BC9-41F5EA4BD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686" y="4193227"/>
            <a:ext cx="462630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lang="hu-HU" altLang="en-US" sz="18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altLang="en-US" sz="1800" dirty="0">
                <a:solidFill>
                  <a:srgbClr val="067D17"/>
                </a:solidFill>
                <a:latin typeface="JetBrains Mono"/>
              </a:rPr>
              <a:t>'Hello'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hu-HU" altLang="en-US" sz="18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'World'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29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Feltételes elem hozzáadás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if-else if-else</a:t>
            </a:r>
            <a:r>
              <a:rPr lang="en-GB"/>
              <a:t> struktúra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Egyes feltételek után </a:t>
            </a:r>
            <a:r>
              <a:rPr lang="en-GB" b="1"/>
              <a:t>pontosan</a:t>
            </a:r>
            <a:r>
              <a:rPr lang="en-GB"/>
              <a:t> </a:t>
            </a:r>
            <a:r>
              <a:rPr lang="en-GB" b="1"/>
              <a:t>egy</a:t>
            </a:r>
            <a:r>
              <a:rPr lang="en-GB"/>
              <a:t> elem állhat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Ha több kell, meg lehet oldani, lásd később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Vessző </a:t>
            </a:r>
            <a:r>
              <a:rPr lang="en-GB" b="1"/>
              <a:t>csak</a:t>
            </a:r>
            <a:r>
              <a:rPr lang="en-GB"/>
              <a:t> az utolsó feltétel-elem pár után szerepel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Ez zárja le a struktúrát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spcBef>
                <a:spcPts val="0"/>
              </a:spcBef>
            </a:pPr>
            <a:endParaRPr lang="en-GB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4036B5-C2E4-461E-AFC3-0580E1C8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968422"/>
            <a:ext cx="1912703" cy="2031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isSuccess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'Siker'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if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isLoading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'Töltés'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'Gomb'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5AB9BCB-2CB5-40B6-BBEF-540D16E56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896" y="3968422"/>
            <a:ext cx="1351652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views 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'Siker'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'Gomb'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598AB27-62DE-41DB-982B-91F8E7616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4416" y="3968422"/>
            <a:ext cx="1351652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views 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'Töltés'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'Gomb'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4A90368-3ACC-4F55-BF89-B67CEF406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936" y="3968422"/>
            <a:ext cx="1351652" cy="9233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views 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'Gomb'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59001A-8317-4CF2-BBBA-FFA9C4BC0B26}"/>
              </a:ext>
            </a:extLst>
          </p:cNvPr>
          <p:cNvCxnSpPr>
            <a:stCxn id="6" idx="3"/>
          </p:cNvCxnSpPr>
          <p:nvPr/>
        </p:nvCxnSpPr>
        <p:spPr>
          <a:xfrm flipV="1">
            <a:off x="3093803" y="4568586"/>
            <a:ext cx="527093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4CE12B1-F658-482E-A76B-B54CEFD23A92}"/>
              </a:ext>
            </a:extLst>
          </p:cNvPr>
          <p:cNvCxnSpPr>
            <a:endCxn id="8" idx="1"/>
          </p:cNvCxnSpPr>
          <p:nvPr/>
        </p:nvCxnSpPr>
        <p:spPr>
          <a:xfrm flipV="1">
            <a:off x="3093803" y="4568587"/>
            <a:ext cx="2400613" cy="943213"/>
          </a:xfrm>
          <a:prstGeom prst="bentConnector3">
            <a:avLst>
              <a:gd name="adj1" fmla="val 870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880280-776D-402F-B6F1-5BEF36689B03}"/>
              </a:ext>
            </a:extLst>
          </p:cNvPr>
          <p:cNvCxnSpPr>
            <a:endCxn id="9" idx="1"/>
          </p:cNvCxnSpPr>
          <p:nvPr/>
        </p:nvCxnSpPr>
        <p:spPr>
          <a:xfrm flipV="1">
            <a:off x="3093803" y="4430087"/>
            <a:ext cx="4274133" cy="1338828"/>
          </a:xfrm>
          <a:prstGeom prst="bentConnector3">
            <a:avLst>
              <a:gd name="adj1" fmla="val 936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76932484"/>
      </p:ext>
    </p:extLst>
  </p:cSld>
  <p:clrMapOvr>
    <a:masterClrMapping/>
  </p:clrMapOvr>
  <p:transition spd="slow" advTm="43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Ciklikus elem hozzáadás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for</a:t>
            </a:r>
            <a:r>
              <a:rPr lang="en-GB"/>
              <a:t> ciklus gyűjteményen belül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klasszikus </a:t>
            </a:r>
            <a:r>
              <a:rPr lang="en-GB" b="1"/>
              <a:t>for </a:t>
            </a:r>
            <a:r>
              <a:rPr lang="en-GB"/>
              <a:t>és </a:t>
            </a:r>
            <a:r>
              <a:rPr lang="en-GB" b="1"/>
              <a:t>for-in </a:t>
            </a:r>
            <a:r>
              <a:rPr lang="en-GB"/>
              <a:t>ciklus is működik, de </a:t>
            </a:r>
            <a:r>
              <a:rPr lang="en-GB" b="1"/>
              <a:t>while</a:t>
            </a:r>
            <a:r>
              <a:rPr lang="en-GB"/>
              <a:t> ciklus </a:t>
            </a:r>
            <a:r>
              <a:rPr lang="en-GB" b="1"/>
              <a:t>nem</a:t>
            </a:r>
            <a:r>
              <a:rPr lang="en-GB"/>
              <a:t>!</a:t>
            </a:r>
            <a:endParaRPr lang="en-GB" b="1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Minden ciklus pontosan egy új elemet állít elő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break, continue</a:t>
            </a:r>
            <a:r>
              <a:rPr lang="en-GB"/>
              <a:t> nem értelmezett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spcBef>
                <a:spcPts val="0"/>
              </a:spcBef>
            </a:pPr>
            <a:endParaRPr lang="en-GB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1F139C-619B-4D7F-A2CE-1B1BF708A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50944"/>
            <a:ext cx="4105611" cy="147732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'Országok listája:'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countries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getCountryNames())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$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countries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CD28C6B-D1D7-4B58-B0CE-44E062DEC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100" y="3812445"/>
            <a:ext cx="2513830" cy="1754326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views 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'Országok listája:'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'Ország: Anglia'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'Ország: Magyarország'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'Ország: Németország'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1F0875-E118-46B3-BB35-56FA25233D6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943811" y="4689608"/>
            <a:ext cx="1444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74166173"/>
      </p:ext>
    </p:extLst>
  </p:cSld>
  <p:clrMapOvr>
    <a:masterClrMapping/>
  </p:clrMapOvr>
  <p:transition spd="slow" advTm="43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Gyűjtemény kibontás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Egy gyűjteményt szeretnénk "kicsomagolni", másik gyűjteménybe beszúrni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...</a:t>
            </a:r>
            <a:r>
              <a:rPr lang="en-GB"/>
              <a:t> operátor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...?</a:t>
            </a:r>
            <a:r>
              <a:rPr lang="en-GB"/>
              <a:t> operátor, ha a kicsomagolandó gyűjtemény lehet null is</a:t>
            </a:r>
            <a:endParaRPr lang="en-GB" b="1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spcBef>
                <a:spcPts val="0"/>
              </a:spcBef>
            </a:pPr>
            <a:endParaRPr lang="en-GB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BFDF96-DFDF-49BA-B731-11D15E05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00" y="3691423"/>
            <a:ext cx="3831498" cy="230832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twoList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twoList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//[[1, 2, 3], [1, 2, 3]]</a:t>
            </a:r>
            <a:b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combinedList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[...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...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print(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combinedList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 </a:t>
            </a: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//[1, 2, 3, 1, 2, 3]</a:t>
            </a:r>
            <a:b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4880531"/>
      </p:ext>
    </p:extLst>
  </p:cSld>
  <p:clrMapOvr>
    <a:masterClrMapping/>
  </p:clrMapOvr>
  <p:transition spd="slow" advTm="43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Műveletek kombinálása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Ezeket a műveleteket lehet kombinálni is!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Például több elemet akarok feltételesen hozzáadni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spcBef>
                <a:spcPts val="0"/>
              </a:spcBef>
            </a:pPr>
            <a:endParaRPr lang="en-GB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BFDF96-DFDF-49BA-B731-11D15E05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2897023"/>
            <a:ext cx="1782860" cy="20313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(isLoading) ...[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"Töltő ikon"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"Töltés"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"Gomb"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endParaRPr kumimoji="0" lang="hu-HU" altLang="hu-HU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5875298"/>
      </p:ext>
    </p:extLst>
  </p:cSld>
  <p:clrMapOvr>
    <a:masterClrMapping/>
  </p:clrMapOvr>
  <p:transition spd="slow" advTm="43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10F0-0EB2-4423-ACC4-2EC3CB46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Függvények deklarációja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14C7C-D0EF-4526-81CD-3691CC77F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Függvények deklarálásának általános mintája:</a:t>
            </a:r>
          </a:p>
          <a:p>
            <a:endParaRPr lang="hu-HU" dirty="0"/>
          </a:p>
          <a:p>
            <a:r>
              <a:rPr lang="hu-HU" dirty="0"/>
              <a:t>Ezekből kötelező:</a:t>
            </a:r>
          </a:p>
          <a:p>
            <a:pPr lvl="1"/>
            <a:r>
              <a:rPr lang="hu-HU" dirty="0"/>
              <a:t>Név</a:t>
            </a:r>
          </a:p>
          <a:p>
            <a:pPr lvl="1"/>
            <a:r>
              <a:rPr lang="hu-HU" dirty="0"/>
              <a:t>Paraméterek</a:t>
            </a:r>
          </a:p>
          <a:p>
            <a:pPr lvl="1"/>
            <a:r>
              <a:rPr lang="hu-HU" dirty="0"/>
              <a:t>Kód (kivéve </a:t>
            </a:r>
            <a:r>
              <a:rPr lang="hu-HU"/>
              <a:t>absztrakt osztályoknál)</a:t>
            </a:r>
            <a:endParaRPr lang="hu-HU" dirty="0"/>
          </a:p>
          <a:p>
            <a:r>
              <a:rPr lang="hu-HU" dirty="0"/>
              <a:t>Név: Tetszőleges </a:t>
            </a:r>
            <a:r>
              <a:rPr lang="hu-HU"/>
              <a:t>betűvel kezdődő </a:t>
            </a:r>
            <a:r>
              <a:rPr lang="hu-HU" dirty="0"/>
              <a:t>szó</a:t>
            </a:r>
          </a:p>
          <a:p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B8298-D76B-4BC4-AF97-B7021B3643D4}"/>
              </a:ext>
            </a:extLst>
          </p:cNvPr>
          <p:cNvSpPr txBox="1"/>
          <p:nvPr/>
        </p:nvSpPr>
        <p:spPr>
          <a:xfrm>
            <a:off x="1091953" y="2556769"/>
            <a:ext cx="934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Consolas" panose="020B0609020204030204" pitchFamily="49" charset="0"/>
              </a:rPr>
              <a:t>&lt;Típus&gt; &lt;Név&gt; &lt;Generikus jel&gt; &lt;Paraméterek&gt; &lt;Módosító jel&gt; &lt;Kód&gt;</a:t>
            </a: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49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Függvény paraméterek 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Függvénynév </a:t>
            </a:r>
            <a:r>
              <a:rPr lang="hu-HU" dirty="0"/>
              <a:t>után zárójelben deklarálva</a:t>
            </a:r>
          </a:p>
          <a:p>
            <a:r>
              <a:rPr lang="hu-HU" dirty="0"/>
              <a:t>Hasonlóan a változókhoz: &lt;típus&gt; &lt;név&gt;</a:t>
            </a:r>
          </a:p>
          <a:p>
            <a:r>
              <a:rPr lang="hu-HU" dirty="0"/>
              <a:t>Két fő kategória alapján különböztetjük meg a paramétereket:</a:t>
            </a:r>
          </a:p>
          <a:p>
            <a:pPr lvl="1"/>
            <a:r>
              <a:rPr lang="hu-HU" dirty="0"/>
              <a:t>Opcionális/Kötelező paraméterek: Meg kell-e adni az adott paramétert a hívásnál</a:t>
            </a:r>
          </a:p>
          <a:p>
            <a:pPr lvl="1"/>
            <a:r>
              <a:rPr lang="hu-HU" dirty="0"/>
              <a:t>Pozícionális/Nevesített paraméter: Számít-e, hogy hol helyezkedik el a paraméter a hívásban, vagy névvel jelöljük.</a:t>
            </a:r>
            <a:endParaRPr lang="en-GB" dirty="0"/>
          </a:p>
          <a:p>
            <a:r>
              <a:rPr lang="hu-HU" dirty="0"/>
              <a:t>Lehet alapértelmezett értékük, ezt </a:t>
            </a:r>
            <a:r>
              <a:rPr lang="hu-HU" b="1" dirty="0"/>
              <a:t>=</a:t>
            </a:r>
            <a:r>
              <a:rPr lang="hu-HU" dirty="0"/>
              <a:t> jelöljük a név után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836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Függvény paraméterek 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Mindig kötelező pozícionális paraméterekkel kezdjük a deklarációt (nincsen külön szintaktika)</a:t>
            </a:r>
          </a:p>
          <a:p>
            <a:r>
              <a:rPr lang="hu-HU" dirty="0"/>
              <a:t>Utána következhet:</a:t>
            </a:r>
          </a:p>
          <a:p>
            <a:pPr lvl="1"/>
            <a:r>
              <a:rPr lang="hu-HU" dirty="0"/>
              <a:t>Opcionális pozícionális paraméterek </a:t>
            </a:r>
            <a:r>
              <a:rPr lang="hu-HU" b="1" dirty="0"/>
              <a:t>szögletes zárójel [] </a:t>
            </a:r>
            <a:r>
              <a:rPr lang="hu-HU" dirty="0"/>
              <a:t>között, VAGY</a:t>
            </a:r>
          </a:p>
          <a:p>
            <a:pPr lvl="1"/>
            <a:r>
              <a:rPr lang="hu-HU" dirty="0"/>
              <a:t>Nevesített paraméterek </a:t>
            </a:r>
            <a:r>
              <a:rPr lang="hu-HU" b="1" dirty="0"/>
              <a:t>kapcsos zárójel {}</a:t>
            </a:r>
            <a:r>
              <a:rPr lang="hu-HU" dirty="0"/>
              <a:t> között</a:t>
            </a:r>
          </a:p>
          <a:p>
            <a:pPr lvl="2"/>
            <a:r>
              <a:rPr lang="hu-HU" dirty="0"/>
              <a:t>Alapértelmezetten opcionális, ha kötelező, akkor kell a </a:t>
            </a:r>
            <a:r>
              <a:rPr lang="hu-HU" b="1" dirty="0"/>
              <a:t>required</a:t>
            </a:r>
            <a:r>
              <a:rPr lang="hu-HU" dirty="0"/>
              <a:t> kulcsszó a paraméter elé</a:t>
            </a:r>
          </a:p>
          <a:p>
            <a:r>
              <a:rPr lang="hu-HU" dirty="0"/>
              <a:t>Nem nullable opci</a:t>
            </a:r>
            <a:r>
              <a:rPr lang="en-GB" dirty="0"/>
              <a:t>o</a:t>
            </a:r>
            <a:r>
              <a:rPr lang="hu-HU" dirty="0"/>
              <a:t>nális paraméternek </a:t>
            </a:r>
            <a:r>
              <a:rPr lang="hu-HU" b="1" dirty="0"/>
              <a:t>kötelező</a:t>
            </a:r>
            <a:r>
              <a:rPr lang="hu-HU" dirty="0"/>
              <a:t> alapértelmezett értéket adnunk</a:t>
            </a:r>
          </a:p>
          <a:p>
            <a:endParaRPr lang="hu-H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2061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Alkalmazást futtató platformok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561618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 lnSpcReduction="10000"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Mobil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Android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iOS</a:t>
            </a:r>
            <a:endParaRPr lang="en-GB" sz="2800" dirty="0">
              <a:latin typeface="+mn-lt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Desktop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Windows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macOS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Linux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Web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Beágyazott</a:t>
            </a:r>
            <a:r>
              <a:rPr lang="en-GB" sz="2800" dirty="0"/>
              <a:t> </a:t>
            </a:r>
            <a:r>
              <a:rPr lang="en-GB" sz="2800" dirty="0" err="1"/>
              <a:t>rendszerek</a:t>
            </a:r>
            <a:endParaRPr lang="en-GB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578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Példa függvény paraméterekre</a:t>
            </a:r>
            <a:endParaRPr lang="en-GB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hu-HU" i="1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DC1B8ED-966C-47F9-99C1-8ED9AD912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594" y="1825625"/>
            <a:ext cx="6700512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greetUser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name, 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'Hello'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])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print(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$greet $name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!'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greetUserNamed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required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name,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String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'Hello'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(name, greet);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'Dani'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greetUser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'Dani'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Szia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greetUserNamed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(greet: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'Hi'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, name: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'Dani'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889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Függvények mint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típusok</a:t>
            </a:r>
            <a:endParaRPr lang="en-GB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Dartban a függvények </a:t>
            </a:r>
            <a:r>
              <a:rPr lang="en-GB" dirty="0"/>
              <a:t>is </a:t>
            </a:r>
            <a:r>
              <a:rPr lang="hu-HU" dirty="0"/>
              <a:t>objektumokat alkotnak</a:t>
            </a:r>
          </a:p>
          <a:p>
            <a:r>
              <a:rPr lang="en-GB" b="1" dirty="0" err="1"/>
              <a:t>Típusként</a:t>
            </a:r>
            <a:r>
              <a:rPr lang="en-GB" dirty="0"/>
              <a:t> is </a:t>
            </a:r>
            <a:r>
              <a:rPr lang="en-GB" dirty="0" err="1"/>
              <a:t>deklarálható</a:t>
            </a:r>
            <a:r>
              <a:rPr lang="hu-HU" dirty="0"/>
              <a:t>, ennek formátuma: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CD317-8993-44F9-9350-D0BAF60F098A}"/>
              </a:ext>
            </a:extLst>
          </p:cNvPr>
          <p:cNvSpPr txBox="1"/>
          <p:nvPr/>
        </p:nvSpPr>
        <p:spPr>
          <a:xfrm>
            <a:off x="1537164" y="2928138"/>
            <a:ext cx="934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Consolas" panose="020B0609020204030204" pitchFamily="49" charset="0"/>
              </a:rPr>
              <a:t>&lt;Típus&gt; Function &lt;Paraméterek&gt; &lt;Módosító jel&gt; &lt;</a:t>
            </a:r>
            <a:r>
              <a:rPr lang="en-GB" sz="2000" dirty="0" err="1">
                <a:latin typeface="Consolas" panose="020B0609020204030204" pitchFamily="49" charset="0"/>
              </a:rPr>
              <a:t>Név</a:t>
            </a:r>
            <a:r>
              <a:rPr lang="hu-HU" sz="2000" dirty="0">
                <a:latin typeface="Consolas" panose="020B0609020204030204" pitchFamily="49" charset="0"/>
              </a:rPr>
              <a:t>&gt;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8B46D6B-E394-46F3-B7B9-4FB65B737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978" y="3415098"/>
            <a:ext cx="618162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executeOnFirst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list,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Function(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block)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block(list[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executeOnFirst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print);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04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Név nélküli függvények</a:t>
            </a:r>
            <a:endParaRPr lang="en-GB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Nem szükséges névvel ellátott függvényt létrehozni</a:t>
            </a:r>
          </a:p>
          <a:p>
            <a:r>
              <a:rPr lang="hu-HU" dirty="0"/>
              <a:t>Hasznos például függvény paraméteres függvények meghívásánál</a:t>
            </a:r>
          </a:p>
          <a:p>
            <a:r>
              <a:rPr lang="hu-HU" dirty="0"/>
              <a:t>Ennek a formátuma: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en-GB" dirty="0"/>
          </a:p>
          <a:p>
            <a:r>
              <a:rPr lang="en-GB" dirty="0"/>
              <a:t>Lambda </a:t>
            </a:r>
            <a:r>
              <a:rPr lang="en-GB" dirty="0" err="1"/>
              <a:t>függvények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utasítás</a:t>
            </a:r>
            <a:r>
              <a:rPr lang="en-GB" dirty="0"/>
              <a:t> </a:t>
            </a:r>
            <a:r>
              <a:rPr lang="en-GB" dirty="0" err="1"/>
              <a:t>esetén</a:t>
            </a: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05EAB-DF31-40EB-B86D-E892309E7517}"/>
              </a:ext>
            </a:extLst>
          </p:cNvPr>
          <p:cNvSpPr txBox="1"/>
          <p:nvPr/>
        </p:nvSpPr>
        <p:spPr>
          <a:xfrm>
            <a:off x="1571347" y="3346882"/>
            <a:ext cx="934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latin typeface="Consolas" panose="020B0609020204030204" pitchFamily="49" charset="0"/>
              </a:rPr>
              <a:t>&lt;Paraméterek&gt; &lt;Módosító jel&gt; &lt;Kód&gt;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8D2BEF-A2C4-408C-B0BE-78E281597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860" y="3746992"/>
            <a:ext cx="407821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executeOnFirst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([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 (value)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print(value);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9029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Láthatóság, static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ct val="80000"/>
            </a:pPr>
            <a:r>
              <a:rPr lang="en-GB" b="1"/>
              <a:t>Láthatóság:</a:t>
            </a:r>
            <a:r>
              <a:rPr lang="en-GB"/>
              <a:t> Az osztály mely részei láthatóak különböző helyekről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Dartban két szint: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Public</a:t>
            </a:r>
            <a:r>
              <a:rPr lang="en-GB"/>
              <a:t>: Publikus, bárhonnan látható, ez az alapértelmezett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(Library) private:</a:t>
            </a:r>
            <a:r>
              <a:rPr lang="en-GB"/>
              <a:t> Csak az adott könyvtár látja, kívülről nem látható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Gyakorlatban az adott fájlra vonatkozik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Ha egy osztály, mező, művelet vagy konstruktor neve </a:t>
            </a:r>
            <a:r>
              <a:rPr lang="en-GB" b="1"/>
              <a:t>_</a:t>
            </a:r>
            <a:r>
              <a:rPr lang="en-GB"/>
              <a:t>-vel kezdődik, library </a:t>
            </a:r>
            <a:r>
              <a:rPr lang="en-GB" b="1"/>
              <a:t>private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Statikus függvények, változók </a:t>
            </a:r>
            <a:r>
              <a:rPr lang="en-GB" b="1"/>
              <a:t>static</a:t>
            </a:r>
            <a:r>
              <a:rPr lang="en-GB"/>
              <a:t> kulcsszóval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endParaRPr lang="en-GB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308135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Konstruktorok</a:t>
            </a: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deklarálása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5345"/>
            <a:ext cx="10515600" cy="4174122"/>
          </a:xfrm>
        </p:spPr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hu-HU"/>
              <a:t>Fő felelőssége: Az adott osztályból egy objektum elérhetővé tétele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Egy </a:t>
            </a:r>
            <a:r>
              <a:rPr lang="en-GB" err="1"/>
              <a:t>konstruktor</a:t>
            </a:r>
            <a:r>
              <a:rPr lang="en-GB"/>
              <a:t> </a:t>
            </a:r>
            <a:r>
              <a:rPr lang="en-GB" err="1"/>
              <a:t>lehet</a:t>
            </a:r>
            <a:r>
              <a:rPr lang="en-GB"/>
              <a:t>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 err="1"/>
              <a:t>Alapértelmezett</a:t>
            </a:r>
            <a:r>
              <a:rPr lang="en-GB"/>
              <a:t>: Az </a:t>
            </a:r>
            <a:r>
              <a:rPr lang="en-GB" err="1"/>
              <a:t>osztály</a:t>
            </a:r>
            <a:r>
              <a:rPr lang="en-GB"/>
              <a:t> </a:t>
            </a:r>
            <a:r>
              <a:rPr lang="en-GB" err="1"/>
              <a:t>nevével</a:t>
            </a:r>
            <a:r>
              <a:rPr lang="en-GB"/>
              <a:t> </a:t>
            </a:r>
            <a:r>
              <a:rPr lang="en-GB" err="1"/>
              <a:t>azonosítjuk</a:t>
            </a:r>
            <a:endParaRPr lang="en-GB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 err="1"/>
              <a:t>Nevesített</a:t>
            </a:r>
            <a:r>
              <a:rPr lang="en-GB" b="1"/>
              <a:t>:</a:t>
            </a:r>
            <a:r>
              <a:rPr lang="en-GB"/>
              <a:t> Az </a:t>
            </a:r>
            <a:r>
              <a:rPr lang="en-GB" err="1"/>
              <a:t>osztály</a:t>
            </a:r>
            <a:r>
              <a:rPr lang="en-GB"/>
              <a:t> </a:t>
            </a:r>
            <a:r>
              <a:rPr lang="en-GB" err="1"/>
              <a:t>nevével</a:t>
            </a:r>
            <a:r>
              <a:rPr lang="en-GB"/>
              <a:t> </a:t>
            </a:r>
            <a:r>
              <a:rPr lang="en-GB" err="1"/>
              <a:t>és</a:t>
            </a:r>
            <a:r>
              <a:rPr lang="en-GB"/>
              <a:t> </a:t>
            </a:r>
            <a:r>
              <a:rPr lang="en-GB" err="1"/>
              <a:t>egy</a:t>
            </a:r>
            <a:r>
              <a:rPr lang="en-GB"/>
              <a:t> </a:t>
            </a:r>
            <a:r>
              <a:rPr lang="en-GB" err="1"/>
              <a:t>saját</a:t>
            </a:r>
            <a:r>
              <a:rPr lang="en-GB"/>
              <a:t> </a:t>
            </a:r>
            <a:r>
              <a:rPr lang="en-GB" err="1"/>
              <a:t>névvel</a:t>
            </a:r>
            <a:r>
              <a:rPr lang="en-GB"/>
              <a:t> azonosítjuk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Az objektum létrehozását: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Normál konstruktor: a konstruktor végzi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b="1"/>
              <a:t>factory</a:t>
            </a:r>
            <a:r>
              <a:rPr lang="en-GB"/>
              <a:t> konstruktor: a konstruktor kódblokk része</a:t>
            </a:r>
            <a:endParaRPr lang="en-GB" b="1"/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756167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Konstrukto</a:t>
            </a: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 - inicializáció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ct val="80000"/>
            </a:pPr>
            <a:r>
              <a:rPr lang="en-GB"/>
              <a:t>A </a:t>
            </a:r>
            <a:r>
              <a:rPr lang="en-GB" err="1"/>
              <a:t>konstruktor</a:t>
            </a:r>
            <a:r>
              <a:rPr lang="en-GB"/>
              <a:t> </a:t>
            </a:r>
            <a:r>
              <a:rPr lang="en-GB" err="1"/>
              <a:t>kódblokk</a:t>
            </a:r>
            <a:r>
              <a:rPr lang="en-GB"/>
              <a:t> </a:t>
            </a:r>
            <a:r>
              <a:rPr lang="en-GB" err="1"/>
              <a:t>rendes</a:t>
            </a:r>
            <a:r>
              <a:rPr lang="en-GB"/>
              <a:t> </a:t>
            </a:r>
            <a:r>
              <a:rPr lang="en-GB" err="1"/>
              <a:t>kód</a:t>
            </a:r>
            <a:r>
              <a:rPr lang="en-GB"/>
              <a:t>, </a:t>
            </a:r>
            <a:r>
              <a:rPr lang="en-GB" err="1"/>
              <a:t>eléri</a:t>
            </a:r>
            <a:r>
              <a:rPr lang="en-GB"/>
              <a:t> a </a:t>
            </a:r>
            <a:r>
              <a:rPr lang="en-GB" err="1"/>
              <a:t>változókat</a:t>
            </a: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err="1"/>
              <a:t>Probléma</a:t>
            </a:r>
            <a:r>
              <a:rPr lang="en-GB"/>
              <a:t> </a:t>
            </a:r>
            <a:r>
              <a:rPr lang="en-GB" err="1"/>
              <a:t>az</a:t>
            </a:r>
            <a:r>
              <a:rPr lang="en-GB"/>
              <a:t> </a:t>
            </a:r>
            <a:r>
              <a:rPr lang="en-GB" b="1" err="1"/>
              <a:t>inicializálandó</a:t>
            </a:r>
            <a:r>
              <a:rPr lang="en-GB" b="1"/>
              <a:t> </a:t>
            </a:r>
            <a:r>
              <a:rPr lang="en-GB" b="1" err="1"/>
              <a:t>változók</a:t>
            </a:r>
            <a:r>
              <a:rPr lang="en-GB"/>
              <a:t> </a:t>
            </a:r>
            <a:r>
              <a:rPr lang="en-GB" err="1"/>
              <a:t>kezelése</a:t>
            </a: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 err="1"/>
              <a:t>Megoldás</a:t>
            </a:r>
            <a:r>
              <a:rPr lang="en-GB"/>
              <a:t>: </a:t>
            </a:r>
            <a:r>
              <a:rPr lang="en-GB" b="1" err="1"/>
              <a:t>inicializációs</a:t>
            </a:r>
            <a:r>
              <a:rPr lang="en-GB" b="1"/>
              <a:t> lista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Konstruktor </a:t>
            </a:r>
            <a:r>
              <a:rPr lang="en-GB" err="1"/>
              <a:t>után</a:t>
            </a:r>
            <a:r>
              <a:rPr lang="en-GB"/>
              <a:t> a </a:t>
            </a:r>
            <a:r>
              <a:rPr lang="en-GB" b="1"/>
              <a:t>:</a:t>
            </a:r>
            <a:r>
              <a:rPr lang="en-GB"/>
              <a:t> </a:t>
            </a:r>
            <a:r>
              <a:rPr lang="en-GB" err="1"/>
              <a:t>jel</a:t>
            </a:r>
            <a:r>
              <a:rPr lang="en-GB"/>
              <a:t> </a:t>
            </a:r>
            <a:r>
              <a:rPr lang="en-GB" err="1"/>
              <a:t>után</a:t>
            </a:r>
            <a:r>
              <a:rPr lang="en-GB"/>
              <a:t>, </a:t>
            </a:r>
            <a:r>
              <a:rPr lang="en-GB" err="1"/>
              <a:t>kódblokk</a:t>
            </a:r>
            <a:r>
              <a:rPr lang="en-GB"/>
              <a:t> </a:t>
            </a:r>
            <a:r>
              <a:rPr lang="en-GB" err="1"/>
              <a:t>előtt</a:t>
            </a:r>
            <a:r>
              <a:rPr lang="en-GB"/>
              <a:t>, </a:t>
            </a:r>
            <a:r>
              <a:rPr lang="en-GB" err="1"/>
              <a:t>vesszővel</a:t>
            </a:r>
            <a:r>
              <a:rPr lang="en-GB"/>
              <a:t> elválasztva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  <a:buSzPct val="80000"/>
            </a:pPr>
            <a:r>
              <a:rPr lang="en-GB"/>
              <a:t>Osztály változóinak inicializálása: konstruktor paramétereinél </a:t>
            </a:r>
            <a:r>
              <a:rPr lang="en-GB" b="1"/>
              <a:t>this</a:t>
            </a:r>
            <a:r>
              <a:rPr lang="en-GB"/>
              <a:t> kulcsszó használata</a:t>
            </a:r>
          </a:p>
        </p:txBody>
      </p:sp>
    </p:spTree>
    <p:extLst>
      <p:ext uri="{BB962C8B-B14F-4D97-AF65-F5344CB8AC3E}">
        <p14:creationId xmlns:p14="http://schemas.microsoft.com/office/powerpoint/2010/main" val="4290564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Inicializáció</a:t>
            </a: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példa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A2AD1DA-EF29-4F4D-B4D3-37E9B1EBC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15" y="1690688"/>
            <a:ext cx="5984339" cy="369331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age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onlyAge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required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age}) 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(age,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person1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Person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18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'András'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person2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Person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onlyAge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(age 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20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2010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Flutter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projekt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D706F-E4E6-738A-9671-BC9B91E5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/>
              <a:t>Flutter alkalmazás több részből áll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.dart forrásfájlok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Erőforrások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Célplatform futtató környezet</a:t>
            </a:r>
          </a:p>
          <a:p>
            <a:pPr indent="-457200">
              <a:spcBef>
                <a:spcPts val="0"/>
              </a:spcBef>
            </a:pPr>
            <a:r>
              <a:rPr lang="en-GB"/>
              <a:t>Ezek mellett különböző konfigurációs fájlok</a:t>
            </a:r>
          </a:p>
          <a:p>
            <a:pPr indent="-457200">
              <a:spcBef>
                <a:spcPts val="0"/>
              </a:spcBef>
            </a:pPr>
            <a:r>
              <a:rPr lang="en-GB"/>
              <a:t>Verziókezelés</a:t>
            </a:r>
          </a:p>
          <a:p>
            <a:pPr indent="-457200">
              <a:spcBef>
                <a:spcPts val="0"/>
              </a:spcBef>
            </a:pPr>
            <a:r>
              <a:rPr lang="en-GB"/>
              <a:t>Fordítás közben elmentett fájlok</a:t>
            </a:r>
          </a:p>
          <a:p>
            <a:pPr indent="-457200">
              <a:spcBef>
                <a:spcPts val="0"/>
              </a:spcBef>
            </a:pPr>
            <a:r>
              <a:rPr lang="en-GB"/>
              <a:t>Fejlesztői környezethez köthető fájlok</a:t>
            </a:r>
          </a:p>
        </p:txBody>
      </p:sp>
    </p:spTree>
    <p:extLst>
      <p:ext uri="{BB962C8B-B14F-4D97-AF65-F5344CB8AC3E}">
        <p14:creationId xmlns:p14="http://schemas.microsoft.com/office/powerpoint/2010/main" val="4276881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Flutter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projekt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E7B9F8-B982-9A7F-9605-AF2E406B7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7226" y="1690688"/>
            <a:ext cx="5535345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dirty="0" err="1"/>
              <a:t>Forrásfájlok</a:t>
            </a:r>
            <a:r>
              <a:rPr lang="en-GB" dirty="0"/>
              <a:t> </a:t>
            </a:r>
            <a:r>
              <a:rPr lang="en-GB" i="1" dirty="0"/>
              <a:t>lib</a:t>
            </a:r>
            <a:r>
              <a:rPr lang="en-GB" dirty="0"/>
              <a:t> </a:t>
            </a:r>
            <a:r>
              <a:rPr lang="en-GB" dirty="0" err="1"/>
              <a:t>mappában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neve is, de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ajánlott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Tesztek</a:t>
            </a:r>
            <a:r>
              <a:rPr lang="en-GB" dirty="0"/>
              <a:t> </a:t>
            </a:r>
            <a:r>
              <a:rPr lang="en-GB" i="1" dirty="0"/>
              <a:t>test</a:t>
            </a:r>
            <a:r>
              <a:rPr lang="en-GB" dirty="0"/>
              <a:t> </a:t>
            </a:r>
            <a:r>
              <a:rPr lang="en-GB" dirty="0" err="1"/>
              <a:t>mappában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Célplatform</a:t>
            </a:r>
            <a:r>
              <a:rPr lang="en-GB" dirty="0"/>
              <a:t> </a:t>
            </a:r>
            <a:r>
              <a:rPr lang="en-GB" dirty="0" err="1"/>
              <a:t>futtató</a:t>
            </a:r>
            <a:r>
              <a:rPr lang="en-GB" dirty="0"/>
              <a:t> </a:t>
            </a:r>
            <a:r>
              <a:rPr lang="en-GB" dirty="0" err="1"/>
              <a:t>projektje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Módosítható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/>
              <a:t>Build </a:t>
            </a:r>
            <a:r>
              <a:rPr lang="en-GB" dirty="0" err="1"/>
              <a:t>fájlok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Fejlesztői</a:t>
            </a:r>
            <a:r>
              <a:rPr lang="en-GB" dirty="0"/>
              <a:t> </a:t>
            </a:r>
            <a:r>
              <a:rPr lang="en-GB" dirty="0" err="1"/>
              <a:t>környezet</a:t>
            </a:r>
            <a:r>
              <a:rPr lang="en-GB" dirty="0"/>
              <a:t> </a:t>
            </a:r>
            <a:r>
              <a:rPr lang="en-GB" dirty="0" err="1"/>
              <a:t>fájlok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Verziókezelő</a:t>
            </a:r>
            <a:r>
              <a:rPr lang="en-GB" dirty="0"/>
              <a:t> </a:t>
            </a:r>
            <a:r>
              <a:rPr lang="en-GB" dirty="0" err="1"/>
              <a:t>fájl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Projekt</a:t>
            </a:r>
            <a:r>
              <a:rPr lang="en-GB" dirty="0"/>
              <a:t> </a:t>
            </a:r>
            <a:r>
              <a:rPr lang="en-GB" dirty="0" err="1"/>
              <a:t>leíró</a:t>
            </a:r>
            <a:r>
              <a:rPr lang="en-GB" dirty="0"/>
              <a:t> </a:t>
            </a:r>
            <a:r>
              <a:rPr lang="en-GB" dirty="0" err="1"/>
              <a:t>fájl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2BD8E6-D66A-641B-A904-A9599BB5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95" y="1690688"/>
            <a:ext cx="3456836" cy="402363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FD6F55-A2FC-000E-3D94-15441CC81972}"/>
              </a:ext>
            </a:extLst>
          </p:cNvPr>
          <p:cNvSpPr/>
          <p:nvPr/>
        </p:nvSpPr>
        <p:spPr>
          <a:xfrm>
            <a:off x="1069910" y="2805404"/>
            <a:ext cx="3408784" cy="379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A2F1A-50B3-DF5F-0F7A-5D74E6527F4D}"/>
              </a:ext>
            </a:extLst>
          </p:cNvPr>
          <p:cNvSpPr/>
          <p:nvPr/>
        </p:nvSpPr>
        <p:spPr>
          <a:xfrm>
            <a:off x="1069909" y="3184849"/>
            <a:ext cx="3408784" cy="172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6CD352-8E07-2E69-8E67-F3226143883B}"/>
              </a:ext>
            </a:extLst>
          </p:cNvPr>
          <p:cNvGrpSpPr/>
          <p:nvPr/>
        </p:nvGrpSpPr>
        <p:grpSpPr>
          <a:xfrm>
            <a:off x="704850" y="2333958"/>
            <a:ext cx="458932" cy="1323642"/>
            <a:chOff x="704850" y="2333958"/>
            <a:chExt cx="458932" cy="132364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8330CE-994B-E213-8E2E-FC7DD3C9F1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4850" y="2333958"/>
              <a:ext cx="4929" cy="13236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37E526-D1FC-4802-3DD7-028ED0BEF5D8}"/>
                </a:ext>
              </a:extLst>
            </p:cNvPr>
            <p:cNvCxnSpPr>
              <a:cxnSpLocks/>
            </p:cNvCxnSpPr>
            <p:nvPr/>
          </p:nvCxnSpPr>
          <p:spPr>
            <a:xfrm>
              <a:off x="716174" y="2346747"/>
              <a:ext cx="44760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B67A20F-A978-58FE-8C0A-3B4288909DF5}"/>
                </a:ext>
              </a:extLst>
            </p:cNvPr>
            <p:cNvCxnSpPr>
              <a:cxnSpLocks/>
            </p:cNvCxnSpPr>
            <p:nvPr/>
          </p:nvCxnSpPr>
          <p:spPr>
            <a:xfrm>
              <a:off x="716174" y="2697374"/>
              <a:ext cx="44760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FDBA3C5-ACA1-0721-C7CB-515F82F3B1D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74" y="3643746"/>
              <a:ext cx="44760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649F55-1DFD-8F0E-A5AE-4EE4F405EC9A}"/>
                </a:ext>
              </a:extLst>
            </p:cNvPr>
            <p:cNvCxnSpPr>
              <a:cxnSpLocks/>
            </p:cNvCxnSpPr>
            <p:nvPr/>
          </p:nvCxnSpPr>
          <p:spPr>
            <a:xfrm>
              <a:off x="716174" y="3462771"/>
              <a:ext cx="44760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0BD499-EFCA-1013-3059-DA384CD429D0}"/>
              </a:ext>
            </a:extLst>
          </p:cNvPr>
          <p:cNvGrpSpPr/>
          <p:nvPr/>
        </p:nvGrpSpPr>
        <p:grpSpPr>
          <a:xfrm>
            <a:off x="697091" y="1933575"/>
            <a:ext cx="466691" cy="2862263"/>
            <a:chOff x="697091" y="1933575"/>
            <a:chExt cx="466691" cy="2862263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289448-33C7-E233-1C41-60973069975E}"/>
                </a:ext>
              </a:extLst>
            </p:cNvPr>
            <p:cNvCxnSpPr>
              <a:cxnSpLocks/>
            </p:cNvCxnSpPr>
            <p:nvPr/>
          </p:nvCxnSpPr>
          <p:spPr>
            <a:xfrm>
              <a:off x="704852" y="1933575"/>
              <a:ext cx="0" cy="28622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C299CF-646A-02F1-76B9-1CFB94288A36}"/>
                </a:ext>
              </a:extLst>
            </p:cNvPr>
            <p:cNvCxnSpPr>
              <a:cxnSpLocks/>
            </p:cNvCxnSpPr>
            <p:nvPr/>
          </p:nvCxnSpPr>
          <p:spPr>
            <a:xfrm>
              <a:off x="697091" y="1948168"/>
              <a:ext cx="466691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61924D-DF39-CC72-38CA-B92A3048B2D9}"/>
                </a:ext>
              </a:extLst>
            </p:cNvPr>
            <p:cNvCxnSpPr>
              <a:cxnSpLocks/>
            </p:cNvCxnSpPr>
            <p:nvPr/>
          </p:nvCxnSpPr>
          <p:spPr>
            <a:xfrm>
              <a:off x="716174" y="2535832"/>
              <a:ext cx="44760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8B2AE03-D9D0-63EA-6354-E157A169D040}"/>
                </a:ext>
              </a:extLst>
            </p:cNvPr>
            <p:cNvCxnSpPr>
              <a:cxnSpLocks/>
            </p:cNvCxnSpPr>
            <p:nvPr/>
          </p:nvCxnSpPr>
          <p:spPr>
            <a:xfrm>
              <a:off x="704383" y="4210866"/>
              <a:ext cx="449857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4AD0060-A600-2873-EC12-BCE94AD5305C}"/>
                </a:ext>
              </a:extLst>
            </p:cNvPr>
            <p:cNvCxnSpPr>
              <a:cxnSpLocks/>
            </p:cNvCxnSpPr>
            <p:nvPr/>
          </p:nvCxnSpPr>
          <p:spPr>
            <a:xfrm>
              <a:off x="706632" y="4029893"/>
              <a:ext cx="44760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28953C-6FCE-FDB7-4CB9-0A9A516210CF}"/>
                </a:ext>
              </a:extLst>
            </p:cNvPr>
            <p:cNvCxnSpPr>
              <a:cxnSpLocks/>
            </p:cNvCxnSpPr>
            <p:nvPr/>
          </p:nvCxnSpPr>
          <p:spPr>
            <a:xfrm>
              <a:off x="697091" y="4782366"/>
              <a:ext cx="449857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FE93C9-745E-DC36-AD36-ACA0557400D8}"/>
              </a:ext>
            </a:extLst>
          </p:cNvPr>
          <p:cNvGrpSpPr/>
          <p:nvPr/>
        </p:nvGrpSpPr>
        <p:grpSpPr>
          <a:xfrm>
            <a:off x="690563" y="2125957"/>
            <a:ext cx="473219" cy="2462213"/>
            <a:chOff x="130067" y="2133599"/>
            <a:chExt cx="473219" cy="246221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4E6D7E7-8C54-850E-6B23-77759E61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44547" y="2133599"/>
              <a:ext cx="0" cy="246221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D73CA47-1BE0-CDE8-C059-93B0A9893277}"/>
                </a:ext>
              </a:extLst>
            </p:cNvPr>
            <p:cNvCxnSpPr>
              <a:cxnSpLocks/>
            </p:cNvCxnSpPr>
            <p:nvPr/>
          </p:nvCxnSpPr>
          <p:spPr>
            <a:xfrm>
              <a:off x="136595" y="2148192"/>
              <a:ext cx="466691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D4FD22E-D431-98F7-897C-3EAF9A3B8A80}"/>
                </a:ext>
              </a:extLst>
            </p:cNvPr>
            <p:cNvCxnSpPr>
              <a:cxnSpLocks/>
            </p:cNvCxnSpPr>
            <p:nvPr/>
          </p:nvCxnSpPr>
          <p:spPr>
            <a:xfrm>
              <a:off x="130067" y="4583706"/>
              <a:ext cx="473219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00091DA-41A9-FE8A-1003-CF312400DC83}"/>
                </a:ext>
              </a:extLst>
            </p:cNvPr>
            <p:cNvCxnSpPr>
              <a:cxnSpLocks/>
            </p:cNvCxnSpPr>
            <p:nvPr/>
          </p:nvCxnSpPr>
          <p:spPr>
            <a:xfrm>
              <a:off x="155678" y="4436069"/>
              <a:ext cx="447608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AA62B23-3614-556C-70BE-567DC48F2BB4}"/>
              </a:ext>
            </a:extLst>
          </p:cNvPr>
          <p:cNvSpPr/>
          <p:nvPr/>
        </p:nvSpPr>
        <p:spPr>
          <a:xfrm>
            <a:off x="1069909" y="3743210"/>
            <a:ext cx="3408784" cy="172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A1F0A4-874B-B0C5-E15A-D29FB3ADA7EF}"/>
              </a:ext>
            </a:extLst>
          </p:cNvPr>
          <p:cNvSpPr/>
          <p:nvPr/>
        </p:nvSpPr>
        <p:spPr>
          <a:xfrm>
            <a:off x="1069909" y="4863824"/>
            <a:ext cx="3408784" cy="197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1345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0" grpId="1" animBg="1"/>
      <p:bldP spid="11" grpId="0" animBg="1"/>
      <p:bldP spid="11" grpId="1" animBg="1"/>
      <p:bldP spid="30" grpId="0" animBg="1"/>
      <p:bldP spid="30" grpId="1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Pubspec.yaml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40A29-F790-47FF-F17F-6F80C3F73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/>
              <a:t>Projekt konfigurációs fájl</a:t>
            </a:r>
          </a:p>
          <a:p>
            <a:pPr indent="-457200">
              <a:spcBef>
                <a:spcPts val="0"/>
              </a:spcBef>
            </a:pPr>
            <a:r>
              <a:rPr lang="en-GB"/>
              <a:t>Dart + Flutter specifikus rész</a:t>
            </a:r>
          </a:p>
          <a:p>
            <a:pPr indent="-457200">
              <a:spcBef>
                <a:spcPts val="0"/>
              </a:spcBef>
            </a:pPr>
            <a:r>
              <a:rPr lang="en-GB"/>
              <a:t>Projekt verziószám: A.B.C+X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Szemantikus verziózás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Platformfüggő implementáció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Android:</a:t>
            </a:r>
          </a:p>
          <a:p>
            <a:pPr lvl="2" indent="-457200">
              <a:spcBef>
                <a:spcPts val="0"/>
              </a:spcBef>
            </a:pPr>
            <a:r>
              <a:rPr lang="en-GB"/>
              <a:t>VersionName: A.B.C</a:t>
            </a:r>
          </a:p>
          <a:p>
            <a:pPr lvl="2" indent="-457200">
              <a:spcBef>
                <a:spcPts val="0"/>
              </a:spcBef>
            </a:pPr>
            <a:r>
              <a:rPr lang="en-GB"/>
              <a:t>VersionCode: X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iOS</a:t>
            </a:r>
          </a:p>
          <a:p>
            <a:pPr lvl="2" indent="-457200">
              <a:spcBef>
                <a:spcPts val="0"/>
              </a:spcBef>
            </a:pPr>
            <a:r>
              <a:rPr lang="en-GB"/>
              <a:t>CFBundleShortVersionString: A.B.C</a:t>
            </a:r>
          </a:p>
          <a:p>
            <a:pPr lvl="2" indent="-457200">
              <a:spcBef>
                <a:spcPts val="0"/>
              </a:spcBef>
            </a:pPr>
            <a:r>
              <a:rPr lang="en-GB"/>
              <a:t>CFBundleVersion: X</a:t>
            </a:r>
          </a:p>
          <a:p>
            <a:pPr indent="-457200">
              <a:spcBef>
                <a:spcPts val="0"/>
              </a:spcBef>
            </a:pPr>
            <a:r>
              <a:rPr lang="en-GB"/>
              <a:t>Projekt Dart verziószám kényszer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A530B-6DA1-4CF9-65CE-97FA31798EB1}"/>
              </a:ext>
            </a:extLst>
          </p:cNvPr>
          <p:cNvSpPr txBox="1"/>
          <p:nvPr/>
        </p:nvSpPr>
        <p:spPr>
          <a:xfrm>
            <a:off x="6737350" y="1690688"/>
            <a:ext cx="325660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600" b="0" i="0">
                <a:solidFill>
                  <a:srgbClr val="0033B3"/>
                </a:solidFill>
                <a:latin typeface="JetBrains Mono"/>
              </a:rPr>
              <a:t>name</a:t>
            </a:r>
            <a:r>
              <a:rPr lang="hu-HU" sz="1600" b="0" i="0">
                <a:solidFill>
                  <a:srgbClr val="080808"/>
                </a:solidFill>
                <a:latin typeface="JetBrains Mono"/>
              </a:rPr>
              <a:t>: employee_app</a:t>
            </a:r>
            <a:br>
              <a:rPr lang="hu-HU" sz="1600" b="0" i="0">
                <a:solidFill>
                  <a:srgbClr val="080808"/>
                </a:solidFill>
                <a:latin typeface="JetBrains Mono"/>
              </a:rPr>
            </a:br>
            <a:r>
              <a:rPr lang="hu-HU" sz="1600" b="0" i="0">
                <a:solidFill>
                  <a:srgbClr val="0033B3"/>
                </a:solidFill>
                <a:latin typeface="JetBrains Mono"/>
              </a:rPr>
              <a:t>description</a:t>
            </a:r>
            <a:r>
              <a:rPr lang="hu-HU" sz="1600" b="0" i="0">
                <a:solidFill>
                  <a:srgbClr val="080808"/>
                </a:solidFill>
                <a:latin typeface="JetBrains Mono"/>
              </a:rPr>
              <a:t>: A new Flutter project.</a:t>
            </a:r>
            <a:br>
              <a:rPr lang="hu-HU" sz="1600" b="0" i="0">
                <a:solidFill>
                  <a:srgbClr val="080808"/>
                </a:solidFill>
                <a:latin typeface="JetBrains Mono"/>
              </a:rPr>
            </a:br>
            <a:br>
              <a:rPr lang="hu-HU" sz="1600" b="0" i="0">
                <a:solidFill>
                  <a:srgbClr val="080808"/>
                </a:solidFill>
                <a:latin typeface="JetBrains Mono"/>
              </a:rPr>
            </a:br>
            <a:r>
              <a:rPr lang="hu-HU" sz="1600" b="0" i="0">
                <a:solidFill>
                  <a:srgbClr val="0033B3"/>
                </a:solidFill>
                <a:latin typeface="JetBrains Mono"/>
              </a:rPr>
              <a:t>publish_to</a:t>
            </a:r>
            <a:r>
              <a:rPr lang="hu-HU" sz="1600" b="0" i="0">
                <a:solidFill>
                  <a:srgbClr val="080808"/>
                </a:solidFill>
                <a:latin typeface="JetBrains Mono"/>
              </a:rPr>
              <a:t>: </a:t>
            </a:r>
            <a:r>
              <a:rPr lang="hu-HU" sz="1600" b="0" i="0">
                <a:solidFill>
                  <a:srgbClr val="067D17"/>
                </a:solidFill>
                <a:latin typeface="JetBrains Mono"/>
              </a:rPr>
              <a:t>'none'</a:t>
            </a:r>
            <a:br>
              <a:rPr lang="hu-HU" sz="1600" b="0" i="1">
                <a:solidFill>
                  <a:srgbClr val="8C8C8C"/>
                </a:solidFill>
                <a:latin typeface="JetBrains Mono"/>
              </a:rPr>
            </a:br>
            <a:br>
              <a:rPr lang="hu-HU" sz="1600" b="0" i="1">
                <a:solidFill>
                  <a:srgbClr val="8C8C8C"/>
                </a:solidFill>
                <a:latin typeface="JetBrains Mono"/>
              </a:rPr>
            </a:br>
            <a:r>
              <a:rPr lang="hu-HU" sz="1600" b="0" i="0">
                <a:solidFill>
                  <a:srgbClr val="0033B3"/>
                </a:solidFill>
                <a:latin typeface="JetBrains Mono"/>
              </a:rPr>
              <a:t>version</a:t>
            </a:r>
            <a:r>
              <a:rPr lang="hu-HU" sz="1600" b="0" i="0">
                <a:solidFill>
                  <a:srgbClr val="080808"/>
                </a:solidFill>
                <a:latin typeface="JetBrains Mono"/>
              </a:rPr>
              <a:t>: 1.0.0+1</a:t>
            </a:r>
            <a:br>
              <a:rPr lang="hu-HU" sz="1600" b="0" i="0">
                <a:solidFill>
                  <a:srgbClr val="080808"/>
                </a:solidFill>
                <a:latin typeface="JetBrains Mono"/>
              </a:rPr>
            </a:br>
            <a:br>
              <a:rPr lang="hu-HU" sz="1600" b="0" i="0">
                <a:solidFill>
                  <a:srgbClr val="080808"/>
                </a:solidFill>
                <a:latin typeface="JetBrains Mono"/>
              </a:rPr>
            </a:br>
            <a:r>
              <a:rPr lang="hu-HU" sz="1600" b="0" i="0">
                <a:solidFill>
                  <a:srgbClr val="0033B3"/>
                </a:solidFill>
                <a:latin typeface="JetBrains Mono"/>
              </a:rPr>
              <a:t>environment</a:t>
            </a:r>
            <a:r>
              <a:rPr lang="hu-HU" sz="1600" b="0" i="0">
                <a:solidFill>
                  <a:srgbClr val="080808"/>
                </a:solidFill>
                <a:latin typeface="JetBrains Mono"/>
              </a:rPr>
              <a:t>:</a:t>
            </a:r>
            <a:br>
              <a:rPr lang="hu-HU" sz="1600" b="0" i="0">
                <a:solidFill>
                  <a:srgbClr val="080808"/>
                </a:solidFill>
                <a:latin typeface="JetBrains Mono"/>
              </a:rPr>
            </a:br>
            <a:r>
              <a:rPr lang="hu-HU" sz="1600" b="0" i="0">
                <a:solidFill>
                  <a:srgbClr val="080808"/>
                </a:solidFill>
                <a:latin typeface="JetBrains Mono"/>
              </a:rPr>
              <a:t>  </a:t>
            </a:r>
            <a:r>
              <a:rPr lang="hu-HU" sz="1600" b="0" i="0">
                <a:solidFill>
                  <a:srgbClr val="0033B3"/>
                </a:solidFill>
                <a:latin typeface="JetBrains Mono"/>
              </a:rPr>
              <a:t>sdk</a:t>
            </a:r>
            <a:r>
              <a:rPr lang="hu-HU" sz="1600" b="0" i="0">
                <a:solidFill>
                  <a:srgbClr val="080808"/>
                </a:solidFill>
                <a:latin typeface="JetBrains Mono"/>
              </a:rPr>
              <a:t>: </a:t>
            </a:r>
            <a:r>
              <a:rPr lang="hu-HU" sz="1600" b="0" i="0">
                <a:solidFill>
                  <a:srgbClr val="067D17"/>
                </a:solidFill>
                <a:latin typeface="JetBrains Mono"/>
              </a:rPr>
              <a:t>"&gt;=2.12.0 &lt;3.0.0"</a:t>
            </a:r>
            <a:endParaRPr lang="hu-HU" sz="1600"/>
          </a:p>
        </p:txBody>
      </p:sp>
    </p:spTree>
    <p:extLst>
      <p:ext uri="{BB962C8B-B14F-4D97-AF65-F5344CB8AC3E}">
        <p14:creationId xmlns:p14="http://schemas.microsoft.com/office/powerpoint/2010/main" val="1249743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hu-HU" dirty="0"/>
              <a:t>Alkalmazást futtató platformok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7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Natív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Reszponzív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weboldal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Progressive Web App (PWA)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Telepített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böngésző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futtatja</a:t>
            </a:r>
            <a:endParaRPr lang="en-GB" sz="2800" dirty="0">
              <a:latin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Offline </a:t>
            </a:r>
            <a:r>
              <a:rPr lang="en-GB" sz="2800" dirty="0" err="1"/>
              <a:t>támogatás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Push notification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Hibrid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Weboldal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rendes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alkalmazásba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csomagolva</a:t>
            </a:r>
            <a:endParaRPr lang="en-GB" sz="2800" dirty="0">
              <a:latin typeface="+mn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Eléri</a:t>
            </a:r>
            <a:r>
              <a:rPr lang="en-GB" sz="2800" dirty="0"/>
              <a:t> a platform </a:t>
            </a:r>
            <a:r>
              <a:rPr lang="en-GB" sz="2800" dirty="0" err="1"/>
              <a:t>erőforrásait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Electron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Cross-platform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React Native, </a:t>
            </a:r>
            <a:r>
              <a:rPr lang="en-GB" sz="2800" dirty="0" err="1">
                <a:latin typeface="+mn-lt"/>
              </a:rPr>
              <a:t>NativeScript</a:t>
            </a:r>
            <a:r>
              <a:rPr lang="en-GB" sz="2800" dirty="0">
                <a:latin typeface="+mn-lt"/>
              </a:rPr>
              <a:t>, Xamarin Native</a:t>
            </a:r>
          </a:p>
        </p:txBody>
      </p:sp>
      <p:pic>
        <p:nvPicPr>
          <p:cNvPr id="6" name="Kép 5" descr="A képen képernyőkép látható&#10;&#10;Automatikusan generált leírás">
            <a:extLst>
              <a:ext uri="{FF2B5EF4-FFF2-40B4-BE49-F238E27FC236}">
                <a16:creationId xmlns:a16="http://schemas.microsoft.com/office/drawing/2014/main" id="{828C7EDB-03D2-4151-8C8B-297F3A8A66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85" y="1756505"/>
            <a:ext cx="2130585" cy="42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3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Szemantikus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verziózás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24D2A37-D146-C3E7-FCF2-2001AFF37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dirty="0" err="1"/>
              <a:t>Szemantikus</a:t>
            </a:r>
            <a:r>
              <a:rPr lang="en-GB" dirty="0"/>
              <a:t> </a:t>
            </a:r>
            <a:r>
              <a:rPr lang="en-GB" dirty="0" err="1"/>
              <a:t>verzió</a:t>
            </a:r>
            <a:r>
              <a:rPr lang="en-GB" dirty="0"/>
              <a:t>: A.B.C</a:t>
            </a:r>
          </a:p>
          <a:p>
            <a:pPr lvl="1" indent="-457200">
              <a:spcBef>
                <a:spcPts val="0"/>
              </a:spcBef>
            </a:pPr>
            <a:r>
              <a:rPr lang="en-GB" dirty="0"/>
              <a:t>A: Major</a:t>
            </a:r>
          </a:p>
          <a:p>
            <a:pPr lvl="1" indent="-457200">
              <a:spcBef>
                <a:spcPts val="0"/>
              </a:spcBef>
            </a:pPr>
            <a:r>
              <a:rPr lang="en-GB" dirty="0"/>
              <a:t>B: Minor</a:t>
            </a:r>
          </a:p>
          <a:p>
            <a:pPr lvl="1" indent="-457200">
              <a:spcBef>
                <a:spcPts val="0"/>
              </a:spcBef>
            </a:pPr>
            <a:r>
              <a:rPr lang="en-GB" dirty="0"/>
              <a:t>C: Patch</a:t>
            </a:r>
          </a:p>
          <a:p>
            <a:pPr indent="-457200">
              <a:spcBef>
                <a:spcPts val="0"/>
              </a:spcBef>
            </a:pPr>
            <a:r>
              <a:rPr lang="en-GB" dirty="0" err="1"/>
              <a:t>Opcionális</a:t>
            </a:r>
            <a:r>
              <a:rPr lang="en-GB" dirty="0"/>
              <a:t> </a:t>
            </a:r>
            <a:r>
              <a:rPr lang="en-GB" dirty="0" err="1"/>
              <a:t>jelölés</a:t>
            </a:r>
            <a:r>
              <a:rPr lang="en-GB" dirty="0"/>
              <a:t> + </a:t>
            </a:r>
            <a:r>
              <a:rPr lang="en-GB" dirty="0" err="1"/>
              <a:t>vagy</a:t>
            </a:r>
            <a:r>
              <a:rPr lang="en-GB" dirty="0"/>
              <a:t> - </a:t>
            </a:r>
            <a:r>
              <a:rPr lang="en-GB" dirty="0" err="1"/>
              <a:t>után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Verziószám</a:t>
            </a:r>
            <a:r>
              <a:rPr lang="en-GB" dirty="0"/>
              <a:t> </a:t>
            </a:r>
            <a:r>
              <a:rPr lang="en-GB" dirty="0" err="1"/>
              <a:t>változásnak</a:t>
            </a:r>
            <a:r>
              <a:rPr lang="en-GB" dirty="0"/>
              <a:t> </a:t>
            </a:r>
            <a:r>
              <a:rPr lang="en-GB" dirty="0" err="1"/>
              <a:t>jelentése</a:t>
            </a:r>
            <a:r>
              <a:rPr lang="en-GB" dirty="0"/>
              <a:t> van</a:t>
            </a:r>
          </a:p>
          <a:p>
            <a:pPr lvl="1" indent="-457200">
              <a:spcBef>
                <a:spcPts val="0"/>
              </a:spcBef>
            </a:pPr>
            <a:r>
              <a:rPr lang="en-GB" dirty="0"/>
              <a:t>Patch: </a:t>
            </a:r>
            <a:r>
              <a:rPr lang="en-GB" dirty="0" err="1"/>
              <a:t>Javítás</a:t>
            </a:r>
            <a:r>
              <a:rPr lang="en-GB" dirty="0"/>
              <a:t>, </a:t>
            </a:r>
            <a:r>
              <a:rPr lang="en-GB" dirty="0" err="1"/>
              <a:t>apróbb</a:t>
            </a:r>
            <a:r>
              <a:rPr lang="en-GB" dirty="0"/>
              <a:t> </a:t>
            </a:r>
            <a:r>
              <a:rPr lang="en-GB" dirty="0" err="1"/>
              <a:t>módosítás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/>
              <a:t>Minor: </a:t>
            </a:r>
            <a:r>
              <a:rPr lang="en-GB" dirty="0" err="1"/>
              <a:t>Új</a:t>
            </a:r>
            <a:r>
              <a:rPr lang="en-GB" dirty="0"/>
              <a:t> </a:t>
            </a:r>
            <a:r>
              <a:rPr lang="en-GB" dirty="0" err="1"/>
              <a:t>metódusok</a:t>
            </a:r>
            <a:r>
              <a:rPr lang="en-GB" dirty="0"/>
              <a:t>, de </a:t>
            </a:r>
            <a:r>
              <a:rPr lang="en-GB" dirty="0" err="1"/>
              <a:t>kompatibilis</a:t>
            </a:r>
            <a:r>
              <a:rPr lang="en-GB" dirty="0"/>
              <a:t> </a:t>
            </a:r>
            <a:r>
              <a:rPr lang="en-GB" dirty="0" err="1"/>
              <a:t>régivel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/>
              <a:t>Major: </a:t>
            </a:r>
            <a:r>
              <a:rPr lang="en-GB" dirty="0" err="1"/>
              <a:t>Jelentős</a:t>
            </a:r>
            <a:r>
              <a:rPr lang="en-GB" dirty="0"/>
              <a:t> </a:t>
            </a:r>
            <a:r>
              <a:rPr lang="en-GB" dirty="0" err="1"/>
              <a:t>módosítás</a:t>
            </a:r>
            <a:r>
              <a:rPr lang="en-GB" dirty="0"/>
              <a:t>, </a:t>
            </a:r>
            <a:r>
              <a:rPr lang="en-GB" dirty="0" err="1"/>
              <a:t>nincs</a:t>
            </a:r>
            <a:r>
              <a:rPr lang="en-GB" dirty="0"/>
              <a:t> </a:t>
            </a:r>
            <a:r>
              <a:rPr lang="en-GB" dirty="0" err="1"/>
              <a:t>kompatibilitás</a:t>
            </a:r>
            <a:endParaRPr lang="en-GB" dirty="0"/>
          </a:p>
          <a:p>
            <a:pPr indent="-457200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192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Függőségek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F49B1-681E-B79C-8F64-FD351CF2D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dirty="0" err="1"/>
              <a:t>Külső</a:t>
            </a:r>
            <a:r>
              <a:rPr lang="en-GB" dirty="0"/>
              <a:t> </a:t>
            </a:r>
            <a:r>
              <a:rPr lang="en-GB" dirty="0" err="1"/>
              <a:t>könyvtárakat</a:t>
            </a:r>
            <a:r>
              <a:rPr lang="en-GB" dirty="0"/>
              <a:t> is </a:t>
            </a:r>
            <a:r>
              <a:rPr lang="en-GB" dirty="0" err="1"/>
              <a:t>itt</a:t>
            </a:r>
            <a:r>
              <a:rPr lang="en-GB" dirty="0"/>
              <a:t> </a:t>
            </a:r>
            <a:r>
              <a:rPr lang="en-GB" dirty="0" err="1"/>
              <a:t>vesszük</a:t>
            </a:r>
            <a:r>
              <a:rPr lang="en-GB" dirty="0"/>
              <a:t> </a:t>
            </a:r>
            <a:r>
              <a:rPr lang="en-GB" dirty="0" err="1"/>
              <a:t>fel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i="1" dirty="0"/>
              <a:t>dependencies</a:t>
            </a:r>
            <a:r>
              <a:rPr lang="en-GB" dirty="0"/>
              <a:t>: A </a:t>
            </a:r>
            <a:r>
              <a:rPr lang="en-GB" dirty="0" err="1"/>
              <a:t>projekt</a:t>
            </a:r>
            <a:r>
              <a:rPr lang="en-GB" dirty="0"/>
              <a:t> </a:t>
            </a:r>
            <a:r>
              <a:rPr lang="en-GB" b="1" dirty="0" err="1"/>
              <a:t>fordításához</a:t>
            </a:r>
            <a:r>
              <a:rPr lang="en-GB" dirty="0"/>
              <a:t> </a:t>
            </a:r>
            <a:r>
              <a:rPr lang="en-GB" dirty="0" err="1"/>
              <a:t>szükséges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i="1" dirty="0" err="1"/>
              <a:t>dev_dependencies</a:t>
            </a:r>
            <a:r>
              <a:rPr lang="en-GB" dirty="0"/>
              <a:t>: A </a:t>
            </a:r>
            <a:r>
              <a:rPr lang="en-GB" dirty="0" err="1"/>
              <a:t>projekt</a:t>
            </a:r>
            <a:r>
              <a:rPr lang="en-GB" dirty="0"/>
              <a:t> </a:t>
            </a:r>
            <a:r>
              <a:rPr lang="en-GB" b="1" dirty="0" err="1"/>
              <a:t>készítéséhez</a:t>
            </a:r>
            <a:r>
              <a:rPr lang="en-GB" dirty="0"/>
              <a:t> </a:t>
            </a:r>
            <a:r>
              <a:rPr lang="en-GB" dirty="0" err="1"/>
              <a:t>szükséges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i="1" dirty="0" err="1"/>
              <a:t>dependency_overrides</a:t>
            </a:r>
            <a:r>
              <a:rPr lang="en-GB" dirty="0"/>
              <a:t>: </a:t>
            </a:r>
            <a:r>
              <a:rPr lang="en-GB" dirty="0" err="1"/>
              <a:t>Függőség</a:t>
            </a:r>
            <a:r>
              <a:rPr lang="en-GB" dirty="0"/>
              <a:t> </a:t>
            </a:r>
            <a:r>
              <a:rPr lang="en-GB" dirty="0" err="1"/>
              <a:t>verzió</a:t>
            </a:r>
            <a:r>
              <a:rPr lang="en-GB" dirty="0"/>
              <a:t> </a:t>
            </a:r>
            <a:r>
              <a:rPr lang="en-GB" dirty="0" err="1"/>
              <a:t>felülírás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Függőség</a:t>
            </a:r>
            <a:r>
              <a:rPr lang="en-GB" dirty="0"/>
              <a:t> </a:t>
            </a:r>
            <a:r>
              <a:rPr lang="en-GB" dirty="0" err="1"/>
              <a:t>több</a:t>
            </a:r>
            <a:r>
              <a:rPr lang="en-GB" dirty="0"/>
              <a:t> </a:t>
            </a:r>
            <a:r>
              <a:rPr lang="en-GB" dirty="0" err="1"/>
              <a:t>forrásból</a:t>
            </a:r>
            <a:r>
              <a:rPr lang="en-GB" dirty="0"/>
              <a:t> is </a:t>
            </a:r>
            <a:r>
              <a:rPr lang="en-GB" dirty="0" err="1"/>
              <a:t>jöhet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Ugyanolyan</a:t>
            </a:r>
            <a:r>
              <a:rPr lang="en-GB" dirty="0"/>
              <a:t> </a:t>
            </a:r>
            <a:r>
              <a:rPr lang="en-GB" dirty="0" err="1"/>
              <a:t>projekt</a:t>
            </a:r>
            <a:r>
              <a:rPr lang="en-GB" dirty="0"/>
              <a:t>, mint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alkalmazásunk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/>
              <a:t>SDK: Pl. </a:t>
            </a:r>
            <a:r>
              <a:rPr lang="en-GB" i="1" dirty="0"/>
              <a:t>flutter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/>
              <a:t>Hosted: </a:t>
            </a:r>
            <a:r>
              <a:rPr lang="en-GB" dirty="0" err="1"/>
              <a:t>Tipikusan</a:t>
            </a:r>
            <a:r>
              <a:rPr lang="en-GB" dirty="0"/>
              <a:t> </a:t>
            </a:r>
            <a:r>
              <a:rPr lang="en-GB" dirty="0" err="1"/>
              <a:t>pub.dev</a:t>
            </a:r>
            <a:r>
              <a:rPr lang="en-GB" dirty="0"/>
              <a:t>, de </a:t>
            </a:r>
            <a:r>
              <a:rPr lang="en-GB" dirty="0" err="1"/>
              <a:t>url-el</a:t>
            </a:r>
            <a:r>
              <a:rPr lang="en-GB" dirty="0"/>
              <a:t> </a:t>
            </a:r>
            <a:r>
              <a:rPr lang="en-GB" dirty="0" err="1"/>
              <a:t>módosítható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/>
              <a:t>Git: </a:t>
            </a:r>
            <a:r>
              <a:rPr lang="en-GB" i="1" dirty="0"/>
              <a:t>git</a:t>
            </a:r>
            <a:r>
              <a:rPr lang="en-GB" dirty="0"/>
              <a:t> </a:t>
            </a:r>
            <a:r>
              <a:rPr lang="en-GB" dirty="0" err="1"/>
              <a:t>paraméterrel</a:t>
            </a:r>
            <a:r>
              <a:rPr lang="en-GB" dirty="0"/>
              <a:t> </a:t>
            </a:r>
            <a:r>
              <a:rPr lang="en-GB" dirty="0" err="1"/>
              <a:t>adható</a:t>
            </a:r>
            <a:r>
              <a:rPr lang="en-GB" dirty="0"/>
              <a:t> meg</a:t>
            </a:r>
          </a:p>
          <a:p>
            <a:pPr lvl="1" indent="-457200">
              <a:spcBef>
                <a:spcPts val="0"/>
              </a:spcBef>
            </a:pPr>
            <a:r>
              <a:rPr lang="en-GB" dirty="0"/>
              <a:t>Path: </a:t>
            </a:r>
            <a:r>
              <a:rPr lang="en-GB" i="1" dirty="0"/>
              <a:t>path</a:t>
            </a:r>
            <a:r>
              <a:rPr lang="en-GB" dirty="0"/>
              <a:t>-al </a:t>
            </a:r>
            <a:r>
              <a:rPr lang="en-GB" dirty="0" err="1"/>
              <a:t>lokális</a:t>
            </a:r>
            <a:r>
              <a:rPr lang="en-GB" dirty="0"/>
              <a:t> </a:t>
            </a:r>
            <a:r>
              <a:rPr lang="en-GB" dirty="0" err="1"/>
              <a:t>könyvtár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Feloldott</a:t>
            </a:r>
            <a:r>
              <a:rPr lang="en-GB" dirty="0"/>
              <a:t> </a:t>
            </a:r>
            <a:r>
              <a:rPr lang="en-GB" dirty="0" err="1"/>
              <a:t>verziószámok</a:t>
            </a:r>
            <a:r>
              <a:rPr lang="en-GB" dirty="0"/>
              <a:t> </a:t>
            </a:r>
            <a:r>
              <a:rPr lang="en-GB" i="1" dirty="0"/>
              <a:t>.lock</a:t>
            </a:r>
            <a:r>
              <a:rPr lang="en-GB" dirty="0"/>
              <a:t> </a:t>
            </a:r>
            <a:r>
              <a:rPr lang="en-GB" dirty="0" err="1"/>
              <a:t>fájlban</a:t>
            </a:r>
            <a:endParaRPr lang="en-GB" dirty="0"/>
          </a:p>
          <a:p>
            <a:pPr indent="-457200">
              <a:spcBef>
                <a:spcPts val="0"/>
              </a:spcBef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534712-9609-EBD7-01B0-E4939F365A05}"/>
              </a:ext>
            </a:extLst>
          </p:cNvPr>
          <p:cNvSpPr txBox="1"/>
          <p:nvPr/>
        </p:nvSpPr>
        <p:spPr>
          <a:xfrm>
            <a:off x="8549487" y="2090172"/>
            <a:ext cx="294734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b="0" i="0" dirty="0">
                <a:solidFill>
                  <a:srgbClr val="0033B3"/>
                </a:solidFill>
                <a:latin typeface="JetBrains Mono"/>
              </a:rPr>
              <a:t>dependencies</a:t>
            </a:r>
            <a:r>
              <a:rPr lang="hu-HU" b="0" i="0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hu-HU" b="0" i="0" dirty="0">
                <a:solidFill>
                  <a:srgbClr val="080808"/>
                </a:solidFill>
                <a:latin typeface="JetBrains Mono"/>
              </a:rPr>
            </a:br>
            <a:r>
              <a:rPr lang="hu-HU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hu-HU" b="0" i="0" dirty="0">
                <a:solidFill>
                  <a:srgbClr val="0033B3"/>
                </a:solidFill>
                <a:latin typeface="JetBrains Mono"/>
              </a:rPr>
              <a:t>flutter</a:t>
            </a:r>
            <a:r>
              <a:rPr lang="hu-HU" b="0" i="0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hu-HU" b="0" i="0" dirty="0">
                <a:solidFill>
                  <a:srgbClr val="080808"/>
                </a:solidFill>
                <a:latin typeface="JetBrains Mono"/>
              </a:rPr>
            </a:br>
            <a:r>
              <a:rPr lang="hu-HU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hu-HU" b="0" i="0" dirty="0">
                <a:solidFill>
                  <a:srgbClr val="0033B3"/>
                </a:solidFill>
                <a:latin typeface="JetBrains Mono"/>
              </a:rPr>
              <a:t>sdk</a:t>
            </a:r>
            <a:r>
              <a:rPr lang="hu-HU" b="0" i="0" dirty="0">
                <a:solidFill>
                  <a:srgbClr val="080808"/>
                </a:solidFill>
                <a:latin typeface="JetBrains Mono"/>
              </a:rPr>
              <a:t>: flutter</a:t>
            </a:r>
            <a:br>
              <a:rPr lang="hu-HU" b="0" i="0" dirty="0">
                <a:solidFill>
                  <a:srgbClr val="080808"/>
                </a:solidFill>
                <a:latin typeface="JetBrains Mono"/>
              </a:rPr>
            </a:br>
            <a:r>
              <a:rPr lang="hu-HU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hu-HU" b="0" i="0" dirty="0">
                <a:solidFill>
                  <a:srgbClr val="0033B3"/>
                </a:solidFill>
                <a:latin typeface="JetBrains Mono"/>
              </a:rPr>
              <a:t>cupertino_icons</a:t>
            </a:r>
            <a:r>
              <a:rPr lang="hu-HU" b="0" i="0" dirty="0">
                <a:solidFill>
                  <a:srgbClr val="080808"/>
                </a:solidFill>
                <a:latin typeface="JetBrains Mono"/>
              </a:rPr>
              <a:t>: ^1.0.2</a:t>
            </a:r>
            <a:br>
              <a:rPr lang="hu-HU" b="0" i="0" dirty="0">
                <a:solidFill>
                  <a:srgbClr val="080808"/>
                </a:solidFill>
                <a:latin typeface="JetBrains Mono"/>
              </a:rPr>
            </a:br>
            <a:br>
              <a:rPr lang="hu-HU" b="0" i="0" dirty="0">
                <a:solidFill>
                  <a:srgbClr val="080808"/>
                </a:solidFill>
                <a:latin typeface="JetBrains Mono"/>
              </a:rPr>
            </a:br>
            <a:r>
              <a:rPr lang="hu-HU" b="0" i="0" dirty="0">
                <a:solidFill>
                  <a:srgbClr val="0033B3"/>
                </a:solidFill>
                <a:latin typeface="JetBrains Mono"/>
              </a:rPr>
              <a:t>dev_dependencies</a:t>
            </a:r>
            <a:r>
              <a:rPr lang="hu-HU" b="0" i="0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hu-HU" b="0" i="0" dirty="0">
                <a:solidFill>
                  <a:srgbClr val="080808"/>
                </a:solidFill>
                <a:latin typeface="JetBrains Mono"/>
              </a:rPr>
            </a:br>
            <a:r>
              <a:rPr lang="hu-HU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hu-HU" b="0" i="0" dirty="0">
                <a:solidFill>
                  <a:srgbClr val="0033B3"/>
                </a:solidFill>
                <a:latin typeface="JetBrains Mono"/>
              </a:rPr>
              <a:t>flutter_test</a:t>
            </a:r>
            <a:r>
              <a:rPr lang="hu-HU" b="0" i="0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hu-HU" b="0" i="0" dirty="0">
                <a:solidFill>
                  <a:srgbClr val="080808"/>
                </a:solidFill>
                <a:latin typeface="JetBrains Mono"/>
              </a:rPr>
            </a:br>
            <a:r>
              <a:rPr lang="hu-HU" b="0" i="0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hu-HU" b="0" i="0" dirty="0">
                <a:solidFill>
                  <a:srgbClr val="0033B3"/>
                </a:solidFill>
                <a:latin typeface="JetBrains Mono"/>
              </a:rPr>
              <a:t>sdk</a:t>
            </a:r>
            <a:r>
              <a:rPr lang="hu-HU" b="0" i="0" dirty="0">
                <a:solidFill>
                  <a:srgbClr val="080808"/>
                </a:solidFill>
                <a:latin typeface="JetBrains Mono"/>
              </a:rPr>
              <a:t>: flutter</a:t>
            </a:r>
            <a:br>
              <a:rPr lang="hu-HU" b="0" i="0" dirty="0">
                <a:solidFill>
                  <a:srgbClr val="080808"/>
                </a:solidFill>
                <a:latin typeface="JetBrains Mono"/>
              </a:rPr>
            </a:br>
            <a:r>
              <a:rPr lang="hu-HU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hu-HU" b="0" i="0" dirty="0">
                <a:solidFill>
                  <a:srgbClr val="0033B3"/>
                </a:solidFill>
                <a:latin typeface="JetBrains Mono"/>
              </a:rPr>
              <a:t>flutter_lints</a:t>
            </a:r>
            <a:r>
              <a:rPr lang="hu-HU" b="0" i="0" dirty="0">
                <a:solidFill>
                  <a:srgbClr val="080808"/>
                </a:solidFill>
                <a:latin typeface="JetBrains Mono"/>
              </a:rPr>
              <a:t>: ^1.0.0</a:t>
            </a:r>
            <a:r>
              <a:rPr lang="en-GB" b="0" i="0" dirty="0">
                <a:solidFill>
                  <a:srgbClr val="080808"/>
                </a:solidFill>
                <a:latin typeface="JetBrains Mono"/>
              </a:rPr>
              <a:t> </a:t>
            </a:r>
            <a:br>
              <a:rPr lang="hu-HU" b="0" i="0" dirty="0">
                <a:solidFill>
                  <a:srgbClr val="080808"/>
                </a:solidFill>
                <a:latin typeface="JetBrains Mono"/>
              </a:rPr>
            </a:br>
            <a:br>
              <a:rPr lang="hu-HU" b="0" i="0" dirty="0">
                <a:solidFill>
                  <a:srgbClr val="080808"/>
                </a:solidFill>
                <a:latin typeface="JetBrains Mono"/>
              </a:rPr>
            </a:br>
            <a:r>
              <a:rPr lang="hu-HU" b="0" i="0" dirty="0">
                <a:solidFill>
                  <a:srgbClr val="0033B3"/>
                </a:solidFill>
                <a:latin typeface="JetBrains Mono"/>
              </a:rPr>
              <a:t>dependency_overrides</a:t>
            </a:r>
            <a:r>
              <a:rPr lang="hu-HU" b="0" i="0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hu-HU" b="0" i="0" dirty="0">
                <a:solidFill>
                  <a:srgbClr val="080808"/>
                </a:solidFill>
                <a:latin typeface="JetBrains Mono"/>
              </a:rPr>
            </a:br>
            <a:r>
              <a:rPr lang="hu-HU" b="0" i="0" dirty="0">
                <a:solidFill>
                  <a:srgbClr val="080808"/>
                </a:solidFill>
                <a:latin typeface="JetBrains Mono"/>
              </a:rPr>
              <a:t>  </a:t>
            </a:r>
            <a:r>
              <a:rPr lang="hu-HU" b="0" i="0" dirty="0">
                <a:solidFill>
                  <a:srgbClr val="0033B3"/>
                </a:solidFill>
                <a:latin typeface="JetBrains Mono"/>
              </a:rPr>
              <a:t>http</a:t>
            </a:r>
            <a:r>
              <a:rPr lang="hu-HU" b="0" i="0" dirty="0">
                <a:solidFill>
                  <a:srgbClr val="080808"/>
                </a:solidFill>
                <a:latin typeface="JetBrains Mono"/>
              </a:rPr>
              <a:t>: 0.11.0</a:t>
            </a:r>
          </a:p>
        </p:txBody>
      </p:sp>
    </p:spTree>
    <p:extLst>
      <p:ext uri="{BB962C8B-B14F-4D97-AF65-F5344CB8AC3E}">
        <p14:creationId xmlns:p14="http://schemas.microsoft.com/office/powerpoint/2010/main" val="1736575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Verzió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kényszerek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17D32-00CC-F608-3124-AFDF9766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/>
              <a:t>Verzióra kényszereket lehet megadni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Pl. Különböző könyvtárak azonos függőségeinek feloldása</a:t>
            </a:r>
          </a:p>
          <a:p>
            <a:pPr indent="-457200">
              <a:spcBef>
                <a:spcPts val="0"/>
              </a:spcBef>
            </a:pPr>
            <a:r>
              <a:rPr lang="en-GB" b="1"/>
              <a:t>any</a:t>
            </a:r>
            <a:r>
              <a:rPr lang="en-GB"/>
              <a:t>: Tetszőleges verziószám megengedett</a:t>
            </a:r>
            <a:endParaRPr lang="en-GB" b="1"/>
          </a:p>
          <a:p>
            <a:pPr lvl="1" indent="-457200">
              <a:spcBef>
                <a:spcPts val="0"/>
              </a:spcBef>
            </a:pPr>
            <a:r>
              <a:rPr lang="en-GB" b="1"/>
              <a:t>Ne használjuk</a:t>
            </a:r>
            <a:endParaRPr lang="en-GB"/>
          </a:p>
          <a:p>
            <a:pPr indent="-457200">
              <a:spcBef>
                <a:spcPts val="0"/>
              </a:spcBef>
            </a:pPr>
            <a:r>
              <a:rPr lang="en-GB"/>
              <a:t>1.2.3: Pontos verziószám specifikálása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Nem biztos, hogy minden feltétel megoldható</a:t>
            </a:r>
          </a:p>
          <a:p>
            <a:pPr indent="-457200">
              <a:spcBef>
                <a:spcPts val="0"/>
              </a:spcBef>
            </a:pPr>
            <a:r>
              <a:rPr lang="en-GB" b="1"/>
              <a:t>&lt;, &lt;=, &gt;, &gt;=</a:t>
            </a:r>
            <a:r>
              <a:rPr lang="en-GB"/>
              <a:t>: Feltételek kombinálása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Szemantikus verziózás szerinti sorrend</a:t>
            </a:r>
          </a:p>
          <a:p>
            <a:pPr indent="-457200">
              <a:spcBef>
                <a:spcPts val="0"/>
              </a:spcBef>
            </a:pPr>
            <a:r>
              <a:rPr lang="en-GB" b="1"/>
              <a:t>^1.2.3</a:t>
            </a:r>
            <a:r>
              <a:rPr lang="en-GB"/>
              <a:t>: Legalább 1.2.3, de 2.0.0-nál kisebb</a:t>
            </a:r>
          </a:p>
          <a:p>
            <a:pPr lvl="1" indent="-457200">
              <a:spcBef>
                <a:spcPts val="0"/>
              </a:spcBef>
            </a:pPr>
            <a:r>
              <a:rPr lang="en-GB" b="1"/>
              <a:t>API </a:t>
            </a:r>
            <a:r>
              <a:rPr lang="en-GB"/>
              <a:t>kompatibilis verziók elfogadása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Tipikusan ezt használjuk 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300466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ts val="1000"/>
              </a:spcBef>
            </a:pPr>
            <a:b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</a:b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pub.dev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C72720-C1BE-72C2-009C-37BF0875E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378" y="1690688"/>
            <a:ext cx="5078054" cy="47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441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Felhasználói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alkalmazások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- UI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D341D-56DC-4B45-D78F-97FA7749F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Nézeteket</a:t>
            </a:r>
            <a:r>
              <a:rPr lang="en-GB" dirty="0"/>
              <a:t> </a:t>
            </a:r>
            <a:r>
              <a:rPr lang="en-GB" dirty="0" err="1"/>
              <a:t>tipikusan</a:t>
            </a:r>
            <a:r>
              <a:rPr lang="en-GB" dirty="0"/>
              <a:t> </a:t>
            </a:r>
            <a:r>
              <a:rPr lang="en-GB" b="1" dirty="0" err="1"/>
              <a:t>objektumok</a:t>
            </a:r>
            <a:r>
              <a:rPr lang="en-GB" dirty="0"/>
              <a:t> </a:t>
            </a:r>
            <a:r>
              <a:rPr lang="en-GB" dirty="0" err="1"/>
              <a:t>reprezentálják</a:t>
            </a:r>
            <a:endParaRPr lang="en-GB" dirty="0"/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Objektumokon</a:t>
            </a:r>
            <a:r>
              <a:rPr lang="en-GB" dirty="0"/>
              <a:t> </a:t>
            </a:r>
            <a:r>
              <a:rPr lang="en-GB" dirty="0" err="1"/>
              <a:t>műveletek</a:t>
            </a:r>
            <a:r>
              <a:rPr lang="en-GB" dirty="0"/>
              <a:t> </a:t>
            </a:r>
            <a:r>
              <a:rPr lang="en-GB" dirty="0" err="1"/>
              <a:t>segítségével</a:t>
            </a:r>
            <a:r>
              <a:rPr lang="en-GB" dirty="0"/>
              <a:t> </a:t>
            </a:r>
            <a:r>
              <a:rPr lang="en-GB" dirty="0" err="1"/>
              <a:t>kezeljük</a:t>
            </a:r>
            <a:r>
              <a:rPr lang="en-GB" dirty="0"/>
              <a:t> a </a:t>
            </a:r>
            <a:r>
              <a:rPr lang="en-GB" dirty="0" err="1"/>
              <a:t>felületet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Új</a:t>
            </a:r>
            <a:r>
              <a:rPr lang="en-GB" dirty="0"/>
              <a:t> </a:t>
            </a:r>
            <a:r>
              <a:rPr lang="en-GB" dirty="0" err="1"/>
              <a:t>nézetek</a:t>
            </a:r>
            <a:r>
              <a:rPr lang="en-GB" dirty="0"/>
              <a:t> </a:t>
            </a:r>
            <a:r>
              <a:rPr lang="en-GB" dirty="0" err="1"/>
              <a:t>hozzáadása</a:t>
            </a:r>
            <a:r>
              <a:rPr lang="en-GB" dirty="0"/>
              <a:t>, </a:t>
            </a:r>
            <a:r>
              <a:rPr lang="en-GB" dirty="0" err="1"/>
              <a:t>törlése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Különböző</a:t>
            </a:r>
            <a:r>
              <a:rPr lang="en-GB" dirty="0"/>
              <a:t> </a:t>
            </a:r>
            <a:r>
              <a:rPr lang="en-GB" dirty="0" err="1"/>
              <a:t>listenerek</a:t>
            </a:r>
            <a:r>
              <a:rPr lang="en-GB" dirty="0"/>
              <a:t> </a:t>
            </a:r>
            <a:r>
              <a:rPr lang="en-GB" dirty="0" err="1"/>
              <a:t>hozzáadása</a:t>
            </a:r>
            <a:endParaRPr lang="en-GB" dirty="0"/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Nézet</a:t>
            </a:r>
            <a:r>
              <a:rPr lang="en-GB" dirty="0"/>
              <a:t> </a:t>
            </a:r>
            <a:r>
              <a:rPr lang="en-GB" dirty="0" err="1"/>
              <a:t>objektumok</a:t>
            </a:r>
            <a:r>
              <a:rPr lang="en-GB" dirty="0"/>
              <a:t> </a:t>
            </a:r>
            <a:r>
              <a:rPr lang="en-GB" dirty="0" err="1"/>
              <a:t>felelősek</a:t>
            </a:r>
            <a:r>
              <a:rPr lang="en-GB" dirty="0"/>
              <a:t> a </a:t>
            </a:r>
            <a:r>
              <a:rPr lang="en-GB" dirty="0" err="1"/>
              <a:t>kirajzolásért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Memóriaigényesek</a:t>
            </a:r>
            <a:endParaRPr lang="en-GB" dirty="0"/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b="1" dirty="0" err="1"/>
              <a:t>Imperatív</a:t>
            </a:r>
            <a:r>
              <a:rPr lang="en-GB" b="1" dirty="0"/>
              <a:t> UI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Megadjuk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b="1" dirty="0" err="1"/>
              <a:t>hogyan</a:t>
            </a:r>
            <a:r>
              <a:rPr lang="en-GB" dirty="0"/>
              <a:t> </a:t>
            </a:r>
            <a:r>
              <a:rPr lang="en-GB" dirty="0" err="1"/>
              <a:t>álljon</a:t>
            </a:r>
            <a:r>
              <a:rPr lang="en-GB" dirty="0"/>
              <a:t> </a:t>
            </a:r>
            <a:r>
              <a:rPr lang="en-GB" dirty="0" err="1"/>
              <a:t>elő</a:t>
            </a:r>
            <a:r>
              <a:rPr lang="en-GB" dirty="0"/>
              <a:t> a </a:t>
            </a:r>
            <a:r>
              <a:rPr lang="en-GB" dirty="0" err="1"/>
              <a:t>nézet</a:t>
            </a:r>
            <a:endParaRPr lang="en-GB" dirty="0"/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Régebben</a:t>
            </a:r>
            <a:r>
              <a:rPr lang="en-GB" dirty="0"/>
              <a:t> </a:t>
            </a:r>
            <a:r>
              <a:rPr lang="en-GB" dirty="0" err="1"/>
              <a:t>ezt</a:t>
            </a:r>
            <a:r>
              <a:rPr lang="en-GB" dirty="0"/>
              <a:t> </a:t>
            </a:r>
            <a:r>
              <a:rPr lang="en-GB" dirty="0" err="1"/>
              <a:t>használták</a:t>
            </a:r>
            <a:r>
              <a:rPr lang="en-GB" dirty="0"/>
              <a:t> a </a:t>
            </a:r>
            <a:r>
              <a:rPr lang="en-GB" dirty="0" err="1"/>
              <a:t>keretrendszerek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Win32, Web, Android XML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4285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Imperatív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UI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példa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E2307-5269-318C-649A-98BB5FABF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Feladat: Nézet módosítása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0177B8-D192-C57D-FE3B-2B6DED800BBE}"/>
              </a:ext>
            </a:extLst>
          </p:cNvPr>
          <p:cNvSpPr/>
          <p:nvPr/>
        </p:nvSpPr>
        <p:spPr>
          <a:xfrm>
            <a:off x="838200" y="2830286"/>
            <a:ext cx="1474236" cy="203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/>
              <a:t>root</a:t>
            </a:r>
            <a:endParaRPr lang="hu-H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0017CA-C2B9-EC96-CD9D-98C0845FEDF2}"/>
              </a:ext>
            </a:extLst>
          </p:cNvPr>
          <p:cNvSpPr/>
          <p:nvPr/>
        </p:nvSpPr>
        <p:spPr>
          <a:xfrm>
            <a:off x="957943" y="3160454"/>
            <a:ext cx="1206759" cy="37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/>
              <a:t>ViewA</a:t>
            </a:r>
            <a:endParaRPr 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391CD-253A-D70A-582F-D1A034988AE2}"/>
              </a:ext>
            </a:extLst>
          </p:cNvPr>
          <p:cNvSpPr/>
          <p:nvPr/>
        </p:nvSpPr>
        <p:spPr>
          <a:xfrm>
            <a:off x="957942" y="3639668"/>
            <a:ext cx="1206759" cy="37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/>
              <a:t>ViewB</a:t>
            </a:r>
            <a:endParaRPr 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CAFD43-157A-EEBA-7601-BBCE82323BCB}"/>
              </a:ext>
            </a:extLst>
          </p:cNvPr>
          <p:cNvSpPr/>
          <p:nvPr/>
        </p:nvSpPr>
        <p:spPr>
          <a:xfrm>
            <a:off x="2918926" y="2830286"/>
            <a:ext cx="1474236" cy="203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/>
              <a:t>root</a:t>
            </a:r>
            <a:endParaRPr lang="hu-H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C0C7D1-570E-9F78-A312-D98B511F7AEC}"/>
              </a:ext>
            </a:extLst>
          </p:cNvPr>
          <p:cNvSpPr/>
          <p:nvPr/>
        </p:nvSpPr>
        <p:spPr>
          <a:xfrm>
            <a:off x="3052664" y="3160454"/>
            <a:ext cx="1206759" cy="37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/>
              <a:t>ViewB</a:t>
            </a:r>
            <a:endParaRPr lang="hu-H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E139BD-FC2A-3177-A63D-E561D7892BBC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312436" y="3847323"/>
            <a:ext cx="60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241CEF1-883B-3D96-A2A0-762216626209}"/>
              </a:ext>
            </a:extLst>
          </p:cNvPr>
          <p:cNvSpPr/>
          <p:nvPr/>
        </p:nvSpPr>
        <p:spPr>
          <a:xfrm>
            <a:off x="3052664" y="3639668"/>
            <a:ext cx="1206759" cy="37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/>
              <a:t>ViewC</a:t>
            </a:r>
            <a:endParaRPr lang="hu-HU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C09FD01-2C18-AB78-89B3-1947C48DF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8612" y="3039503"/>
            <a:ext cx="2940228" cy="120032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root.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setColor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Colors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orange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root.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removeViewAt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viewC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View();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root.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addView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viewC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14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Deklaratív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UI -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példa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8440795-C988-55FB-3065-53301D6C7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2468"/>
            <a:ext cx="10515600" cy="4174122"/>
          </a:xfrm>
        </p:spPr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Feladat</a:t>
            </a:r>
            <a:r>
              <a:rPr lang="en-GB" dirty="0"/>
              <a:t>: </a:t>
            </a:r>
            <a:r>
              <a:rPr lang="en-GB" dirty="0" err="1"/>
              <a:t>Nézet</a:t>
            </a:r>
            <a:r>
              <a:rPr lang="en-GB" dirty="0"/>
              <a:t> </a:t>
            </a:r>
            <a:r>
              <a:rPr lang="en-GB" dirty="0" err="1"/>
              <a:t>módosítása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811619-678A-5503-C58D-4A6ACC98793E}"/>
              </a:ext>
            </a:extLst>
          </p:cNvPr>
          <p:cNvSpPr/>
          <p:nvPr/>
        </p:nvSpPr>
        <p:spPr>
          <a:xfrm>
            <a:off x="2406922" y="2128266"/>
            <a:ext cx="1474236" cy="168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/>
              <a:t>root</a:t>
            </a:r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1F22DF-0557-B789-B6BD-2AED7883B1B9}"/>
              </a:ext>
            </a:extLst>
          </p:cNvPr>
          <p:cNvSpPr/>
          <p:nvPr/>
        </p:nvSpPr>
        <p:spPr>
          <a:xfrm>
            <a:off x="2533661" y="2608988"/>
            <a:ext cx="1206759" cy="37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/>
              <a:t>ViewA</a:t>
            </a:r>
            <a:endParaRPr lang="hu-HU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64DCF3-076E-078D-D979-938E834B12EE}"/>
              </a:ext>
            </a:extLst>
          </p:cNvPr>
          <p:cNvSpPr/>
          <p:nvPr/>
        </p:nvSpPr>
        <p:spPr>
          <a:xfrm>
            <a:off x="2526663" y="3195327"/>
            <a:ext cx="1206759" cy="37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/>
              <a:t>ViewB</a:t>
            </a:r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A9D4A3-8EF2-2C3C-7E75-2FB78ACE7FE2}"/>
              </a:ext>
            </a:extLst>
          </p:cNvPr>
          <p:cNvSpPr/>
          <p:nvPr/>
        </p:nvSpPr>
        <p:spPr>
          <a:xfrm>
            <a:off x="2406922" y="4563528"/>
            <a:ext cx="1474236" cy="13255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/>
              <a:t>root</a:t>
            </a:r>
            <a:endParaRPr lang="hu-H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94F9B4-D851-7138-71CA-AC295CA73220}"/>
              </a:ext>
            </a:extLst>
          </p:cNvPr>
          <p:cNvSpPr/>
          <p:nvPr/>
        </p:nvSpPr>
        <p:spPr>
          <a:xfrm>
            <a:off x="2533661" y="4920968"/>
            <a:ext cx="1206759" cy="37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/>
              <a:t>ViewB</a:t>
            </a:r>
            <a:endParaRPr lang="hu-H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E64AE6-A833-21DA-0CFF-F410758221A1}"/>
              </a:ext>
            </a:extLst>
          </p:cNvPr>
          <p:cNvSpPr/>
          <p:nvPr/>
        </p:nvSpPr>
        <p:spPr>
          <a:xfrm>
            <a:off x="2533661" y="5400182"/>
            <a:ext cx="1206759" cy="372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/>
              <a:t>ViewC</a:t>
            </a:r>
            <a:endParaRPr lang="hu-H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523CB6-6904-3B65-4D30-5F4EA3F1DF0D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3144040" y="3809332"/>
            <a:ext cx="0" cy="754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1">
            <a:extLst>
              <a:ext uri="{FF2B5EF4-FFF2-40B4-BE49-F238E27FC236}">
                <a16:creationId xmlns:a16="http://schemas.microsoft.com/office/drawing/2014/main" id="{5DFE7F4B-F7AF-7276-249F-236263EC8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0" y="1392233"/>
            <a:ext cx="3784555" cy="25853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Widget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ColoredList(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blue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children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WidgetA(),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WidgetB(),</a:t>
            </a:r>
            <a:r>
              <a:rPr kumimoji="0" lang="en-GB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]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);</a:t>
            </a:r>
            <a:r>
              <a:rPr kumimoji="0" lang="en-GB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CD4EDCE7-C42F-785E-65B5-7F3FBDEB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9880" y="4096504"/>
            <a:ext cx="3784553" cy="258532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Widget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build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ColoredList(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Colors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orange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children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[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WidgetB(),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WidgetC(),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]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);</a:t>
            </a:r>
            <a:b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57751C-CD0E-EAB1-FF8E-867D607A9F71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7342157" y="3977556"/>
            <a:ext cx="1" cy="11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554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Deklaratív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UI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máshol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5645-1473-8D92-0C8D-20F38D3AC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Deklaratív</a:t>
            </a:r>
            <a:r>
              <a:rPr lang="en-GB" dirty="0"/>
              <a:t> UI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új</a:t>
            </a:r>
            <a:r>
              <a:rPr lang="en-GB" dirty="0"/>
              <a:t> </a:t>
            </a:r>
            <a:r>
              <a:rPr lang="en-GB" dirty="0" err="1"/>
              <a:t>találmány</a:t>
            </a:r>
            <a:endParaRPr lang="en-GB" dirty="0"/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Hosszú </a:t>
            </a:r>
            <a:r>
              <a:rPr lang="en-GB" dirty="0" err="1"/>
              <a:t>listák</a:t>
            </a:r>
            <a:r>
              <a:rPr lang="en-GB" dirty="0"/>
              <a:t> </a:t>
            </a:r>
            <a:r>
              <a:rPr lang="en-GB" dirty="0" err="1"/>
              <a:t>kezelése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Összes</a:t>
            </a:r>
            <a:r>
              <a:rPr lang="en-GB" dirty="0"/>
              <a:t> </a:t>
            </a:r>
            <a:r>
              <a:rPr lang="en-GB" dirty="0" err="1"/>
              <a:t>elemből</a:t>
            </a:r>
            <a:r>
              <a:rPr lang="en-GB" dirty="0"/>
              <a:t> </a:t>
            </a:r>
            <a:r>
              <a:rPr lang="en-GB" dirty="0" err="1"/>
              <a:t>nézet</a:t>
            </a:r>
            <a:r>
              <a:rPr lang="en-GB" dirty="0"/>
              <a:t> </a:t>
            </a:r>
            <a:r>
              <a:rPr lang="en-GB" dirty="0" err="1"/>
              <a:t>memóriaigényes</a:t>
            </a:r>
            <a:r>
              <a:rPr lang="en-GB" dirty="0"/>
              <a:t> </a:t>
            </a:r>
            <a:r>
              <a:rPr lang="en-GB" dirty="0" err="1"/>
              <a:t>lenne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Leíró</a:t>
            </a:r>
            <a:r>
              <a:rPr lang="en-GB" dirty="0"/>
              <a:t> </a:t>
            </a:r>
            <a:r>
              <a:rPr lang="en-GB" dirty="0" err="1"/>
              <a:t>objektumok</a:t>
            </a:r>
            <a:r>
              <a:rPr lang="en-GB" dirty="0"/>
              <a:t> + </a:t>
            </a:r>
            <a:r>
              <a:rPr lang="en-GB" dirty="0" err="1"/>
              <a:t>véges</a:t>
            </a:r>
            <a:r>
              <a:rPr lang="en-GB" dirty="0"/>
              <a:t> </a:t>
            </a:r>
            <a:r>
              <a:rPr lang="en-GB" dirty="0" err="1"/>
              <a:t>számú</a:t>
            </a:r>
            <a:r>
              <a:rPr lang="en-GB" dirty="0"/>
              <a:t> </a:t>
            </a:r>
            <a:r>
              <a:rPr lang="en-GB" dirty="0" err="1"/>
              <a:t>nézet</a:t>
            </a:r>
            <a:r>
              <a:rPr lang="en-GB" dirty="0"/>
              <a:t> a </a:t>
            </a:r>
            <a:r>
              <a:rPr lang="en-GB" dirty="0" err="1"/>
              <a:t>listában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Android: </a:t>
            </a:r>
            <a:r>
              <a:rPr lang="en-GB" b="1" dirty="0" err="1"/>
              <a:t>RecyclerView</a:t>
            </a:r>
            <a:endParaRPr lang="en-GB" b="1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iOS: </a:t>
            </a:r>
            <a:r>
              <a:rPr lang="en-GB" b="1" dirty="0" err="1"/>
              <a:t>UICollectionView</a:t>
            </a:r>
            <a:endParaRPr lang="en-GB" b="1" dirty="0"/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De </a:t>
            </a:r>
            <a:r>
              <a:rPr lang="en-GB" dirty="0" err="1"/>
              <a:t>teljes</a:t>
            </a:r>
            <a:r>
              <a:rPr lang="en-GB" dirty="0"/>
              <a:t> </a:t>
            </a:r>
            <a:r>
              <a:rPr lang="en-GB" dirty="0" err="1"/>
              <a:t>keretrendszerre</a:t>
            </a:r>
            <a:r>
              <a:rPr lang="en-GB" dirty="0"/>
              <a:t> React Native </a:t>
            </a:r>
            <a:r>
              <a:rPr lang="en-GB" dirty="0" err="1"/>
              <a:t>és</a:t>
            </a:r>
            <a:r>
              <a:rPr lang="en-GB" dirty="0"/>
              <a:t> Flutter </a:t>
            </a:r>
            <a:r>
              <a:rPr lang="en-GB" dirty="0" err="1"/>
              <a:t>kezdte</a:t>
            </a:r>
            <a:r>
              <a:rPr lang="en-GB" dirty="0"/>
              <a:t> </a:t>
            </a:r>
            <a:r>
              <a:rPr lang="en-GB" dirty="0" err="1"/>
              <a:t>el</a:t>
            </a:r>
            <a:endParaRPr lang="en-GB" dirty="0"/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Azóta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rendszereknél</a:t>
            </a:r>
            <a:r>
              <a:rPr lang="en-GB" dirty="0"/>
              <a:t> is </a:t>
            </a:r>
            <a:r>
              <a:rPr lang="en-GB" dirty="0" err="1"/>
              <a:t>megjelent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Android: Jetpack Compose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iOS: </a:t>
            </a:r>
            <a:r>
              <a:rPr lang="en-GB" dirty="0" err="1"/>
              <a:t>SwiftUI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025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Flutter - Widget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4A08CBE-4CB6-B9DF-3A73-E23F8F312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Flutter </a:t>
            </a:r>
            <a:r>
              <a:rPr lang="en-GB" b="1" dirty="0" err="1"/>
              <a:t>deklaratív</a:t>
            </a:r>
            <a:r>
              <a:rPr lang="en-GB" b="1" dirty="0"/>
              <a:t> UI</a:t>
            </a:r>
            <a:r>
              <a:rPr lang="en-GB" dirty="0"/>
              <a:t> </a:t>
            </a:r>
            <a:r>
              <a:rPr lang="en-GB" dirty="0" err="1"/>
              <a:t>mintát</a:t>
            </a:r>
            <a:r>
              <a:rPr lang="en-GB" dirty="0"/>
              <a:t> </a:t>
            </a:r>
            <a:r>
              <a:rPr lang="en-GB" dirty="0" err="1"/>
              <a:t>használ</a:t>
            </a:r>
            <a:endParaRPr lang="en-GB" dirty="0"/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Leíró</a:t>
            </a:r>
            <a:r>
              <a:rPr lang="en-GB" dirty="0"/>
              <a:t> </a:t>
            </a:r>
            <a:r>
              <a:rPr lang="en-GB" dirty="0" err="1"/>
              <a:t>objektum</a:t>
            </a:r>
            <a:r>
              <a:rPr lang="en-GB" dirty="0"/>
              <a:t>: </a:t>
            </a:r>
            <a:r>
              <a:rPr lang="en-GB" b="1" dirty="0"/>
              <a:t>Widget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"</a:t>
            </a:r>
            <a:r>
              <a:rPr lang="en-GB" dirty="0" err="1"/>
              <a:t>Megváltozhatatlan</a:t>
            </a:r>
            <a:r>
              <a:rPr lang="en-GB" dirty="0"/>
              <a:t>" (</a:t>
            </a:r>
            <a:r>
              <a:rPr lang="en-GB" i="1" dirty="0"/>
              <a:t>Immutable</a:t>
            </a:r>
            <a:r>
              <a:rPr lang="en-GB" dirty="0"/>
              <a:t>)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Csak</a:t>
            </a:r>
            <a:r>
              <a:rPr lang="en-GB" dirty="0"/>
              <a:t> a </a:t>
            </a:r>
            <a:r>
              <a:rPr lang="en-GB" dirty="0" err="1"/>
              <a:t>nézet</a:t>
            </a:r>
            <a:r>
              <a:rPr lang="en-GB" dirty="0"/>
              <a:t> </a:t>
            </a:r>
            <a:r>
              <a:rPr lang="en-GB" dirty="0" err="1"/>
              <a:t>leírásához</a:t>
            </a:r>
            <a:r>
              <a:rPr lang="en-GB" dirty="0"/>
              <a:t> </a:t>
            </a:r>
            <a:r>
              <a:rPr lang="en-GB" dirty="0" err="1"/>
              <a:t>szükséges</a:t>
            </a:r>
            <a:r>
              <a:rPr lang="en-GB" dirty="0"/>
              <a:t> </a:t>
            </a:r>
            <a:r>
              <a:rPr lang="en-GB" dirty="0" err="1"/>
              <a:t>paramétereket</a:t>
            </a:r>
            <a:r>
              <a:rPr lang="en-GB" dirty="0"/>
              <a:t> </a:t>
            </a:r>
            <a:r>
              <a:rPr lang="en-GB" dirty="0" err="1"/>
              <a:t>tárol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Állapot</a:t>
            </a:r>
            <a:r>
              <a:rPr lang="en-GB" dirty="0"/>
              <a:t> </a:t>
            </a:r>
            <a:r>
              <a:rPr lang="en-GB" dirty="0" err="1"/>
              <a:t>máshol</a:t>
            </a:r>
            <a:r>
              <a:rPr lang="en-GB" dirty="0"/>
              <a:t> van </a:t>
            </a:r>
            <a:r>
              <a:rPr lang="en-GB" dirty="0" err="1"/>
              <a:t>tárolva</a:t>
            </a:r>
            <a:r>
              <a:rPr lang="en-GB" dirty="0"/>
              <a:t>!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Listenerek</a:t>
            </a:r>
            <a:r>
              <a:rPr lang="en-GB" dirty="0"/>
              <a:t>: </a:t>
            </a:r>
            <a:r>
              <a:rPr lang="en-GB" dirty="0" err="1"/>
              <a:t>Callback</a:t>
            </a:r>
            <a:r>
              <a:rPr lang="en-GB" dirty="0"/>
              <a:t> </a:t>
            </a:r>
            <a:r>
              <a:rPr lang="en-GB" dirty="0" err="1"/>
              <a:t>függvény</a:t>
            </a:r>
            <a:r>
              <a:rPr lang="en-GB" dirty="0"/>
              <a:t> </a:t>
            </a:r>
            <a:r>
              <a:rPr lang="en-GB" dirty="0" err="1"/>
              <a:t>paraméterek</a:t>
            </a:r>
            <a:endParaRPr lang="en-GB" dirty="0"/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Módosítás</a:t>
            </a:r>
            <a:r>
              <a:rPr lang="en-GB" dirty="0"/>
              <a:t>: </a:t>
            </a:r>
            <a:r>
              <a:rPr lang="en-GB" b="1" dirty="0" err="1"/>
              <a:t>Új</a:t>
            </a:r>
            <a:r>
              <a:rPr lang="en-GB" b="1" dirty="0"/>
              <a:t> </a:t>
            </a:r>
            <a:r>
              <a:rPr lang="en-GB" dirty="0"/>
              <a:t>widget </a:t>
            </a:r>
            <a:r>
              <a:rPr lang="en-GB" dirty="0" err="1"/>
              <a:t>létrehozása</a:t>
            </a:r>
            <a:endParaRPr lang="en-GB" dirty="0"/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Paraméterek</a:t>
            </a:r>
            <a:r>
              <a:rPr lang="en-GB" dirty="0"/>
              <a:t> </a:t>
            </a:r>
            <a:r>
              <a:rPr lang="en-GB" dirty="0" err="1"/>
              <a:t>tipikusan</a:t>
            </a:r>
            <a:r>
              <a:rPr lang="en-GB" dirty="0"/>
              <a:t> </a:t>
            </a:r>
            <a:r>
              <a:rPr lang="en-GB" dirty="0" err="1"/>
              <a:t>konstruktorban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759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Widgetek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9337-B9DC-1A63-22BA-0FE3F255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 lnSpcReduction="10000"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Flutterben</a:t>
            </a:r>
            <a:r>
              <a:rPr lang="en-GB" dirty="0"/>
              <a:t> </a:t>
            </a:r>
            <a:r>
              <a:rPr lang="en-GB" dirty="0" err="1"/>
              <a:t>minden</a:t>
            </a:r>
            <a:r>
              <a:rPr lang="en-GB" dirty="0"/>
              <a:t> UI-</a:t>
            </a:r>
            <a:r>
              <a:rPr lang="en-GB" dirty="0" err="1"/>
              <a:t>hoz</a:t>
            </a:r>
            <a:r>
              <a:rPr lang="en-GB" dirty="0"/>
              <a:t> </a:t>
            </a:r>
            <a:r>
              <a:rPr lang="en-GB" dirty="0" err="1"/>
              <a:t>kapcsolódó</a:t>
            </a:r>
            <a:r>
              <a:rPr lang="en-GB" dirty="0"/>
              <a:t> </a:t>
            </a:r>
            <a:r>
              <a:rPr lang="en-GB" dirty="0" err="1"/>
              <a:t>elem</a:t>
            </a:r>
            <a:r>
              <a:rPr lang="en-GB" dirty="0"/>
              <a:t> </a:t>
            </a:r>
            <a:r>
              <a:rPr lang="en-GB" b="1" dirty="0"/>
              <a:t>Widget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Widgetek</a:t>
            </a:r>
            <a:r>
              <a:rPr lang="en-GB" dirty="0"/>
              <a:t> </a:t>
            </a:r>
            <a:r>
              <a:rPr lang="en-GB" b="1" dirty="0" err="1"/>
              <a:t>kompozícióján</a:t>
            </a:r>
            <a:r>
              <a:rPr lang="en-GB" dirty="0"/>
              <a:t> a </a:t>
            </a:r>
            <a:r>
              <a:rPr lang="en-GB" dirty="0" err="1"/>
              <a:t>hangsúly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Leszármazás</a:t>
            </a:r>
            <a:r>
              <a:rPr lang="en-GB" dirty="0"/>
              <a:t> </a:t>
            </a:r>
            <a:r>
              <a:rPr lang="en-GB" dirty="0" err="1"/>
              <a:t>helyett</a:t>
            </a:r>
            <a:endParaRPr lang="en-GB" dirty="0"/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Widgetek</a:t>
            </a:r>
            <a:r>
              <a:rPr lang="en-GB" dirty="0"/>
              <a:t> </a:t>
            </a:r>
            <a:r>
              <a:rPr lang="en-GB" dirty="0" err="1"/>
              <a:t>tartalmazhatnak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widgetet</a:t>
            </a:r>
            <a:r>
              <a:rPr lang="en-GB" dirty="0"/>
              <a:t> is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Gyerek</a:t>
            </a:r>
            <a:r>
              <a:rPr lang="en-GB" dirty="0"/>
              <a:t> </a:t>
            </a:r>
            <a:r>
              <a:rPr lang="en-GB" dirty="0" err="1"/>
              <a:t>widgetek</a:t>
            </a:r>
            <a:r>
              <a:rPr lang="en-GB" dirty="0"/>
              <a:t> </a:t>
            </a:r>
            <a:r>
              <a:rPr lang="en-GB" dirty="0" err="1"/>
              <a:t>számától</a:t>
            </a:r>
            <a:r>
              <a:rPr lang="en-GB" dirty="0"/>
              <a:t> </a:t>
            </a:r>
            <a:r>
              <a:rPr lang="en-GB" dirty="0" err="1"/>
              <a:t>függően</a:t>
            </a:r>
            <a:r>
              <a:rPr lang="en-GB" dirty="0"/>
              <a:t> </a:t>
            </a:r>
            <a:r>
              <a:rPr lang="en-GB" dirty="0" err="1"/>
              <a:t>tipikusan</a:t>
            </a:r>
            <a:r>
              <a:rPr lang="en-GB" dirty="0"/>
              <a:t>: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0: </a:t>
            </a:r>
            <a:r>
              <a:rPr lang="en-GB" dirty="0" err="1"/>
              <a:t>Konkrét</a:t>
            </a:r>
            <a:r>
              <a:rPr lang="en-GB" dirty="0"/>
              <a:t> </a:t>
            </a:r>
            <a:r>
              <a:rPr lang="en-GB" dirty="0" err="1"/>
              <a:t>funkciót</a:t>
            </a:r>
            <a:r>
              <a:rPr lang="en-GB" dirty="0"/>
              <a:t> </a:t>
            </a:r>
            <a:r>
              <a:rPr lang="en-GB" dirty="0" err="1"/>
              <a:t>valósít</a:t>
            </a:r>
            <a:r>
              <a:rPr lang="en-GB" dirty="0"/>
              <a:t> meg (pl. </a:t>
            </a:r>
            <a:r>
              <a:rPr lang="en-GB" b="1" dirty="0"/>
              <a:t>Text</a:t>
            </a:r>
            <a:r>
              <a:rPr lang="en-GB" dirty="0"/>
              <a:t>)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1: </a:t>
            </a:r>
            <a:r>
              <a:rPr lang="en-GB" dirty="0" err="1"/>
              <a:t>Kiegészíti</a:t>
            </a:r>
            <a:r>
              <a:rPr lang="en-GB" dirty="0"/>
              <a:t> a </a:t>
            </a:r>
            <a:r>
              <a:rPr lang="en-GB" dirty="0" err="1"/>
              <a:t>megjelenítendő</a:t>
            </a:r>
            <a:r>
              <a:rPr lang="en-GB" dirty="0"/>
              <a:t> Widget-et (pl. </a:t>
            </a:r>
            <a:r>
              <a:rPr lang="en-GB" dirty="0" err="1"/>
              <a:t>Gombok</a:t>
            </a:r>
            <a:r>
              <a:rPr lang="en-GB" dirty="0"/>
              <a:t>)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Gyerek</a:t>
            </a:r>
            <a:r>
              <a:rPr lang="en-GB" dirty="0"/>
              <a:t> widget a </a:t>
            </a:r>
            <a:r>
              <a:rPr lang="en-GB" b="1" i="1" dirty="0"/>
              <a:t>child</a:t>
            </a:r>
            <a:r>
              <a:rPr lang="en-GB" i="1" dirty="0"/>
              <a:t> </a:t>
            </a:r>
            <a:r>
              <a:rPr lang="en-GB" dirty="0" err="1"/>
              <a:t>néven</a:t>
            </a:r>
            <a:r>
              <a:rPr lang="en-GB" dirty="0"/>
              <a:t> </a:t>
            </a:r>
            <a:r>
              <a:rPr lang="en-GB" dirty="0" err="1"/>
              <a:t>kerül</a:t>
            </a:r>
            <a:r>
              <a:rPr lang="en-GB" dirty="0"/>
              <a:t> </a:t>
            </a:r>
            <a:r>
              <a:rPr lang="en-GB" dirty="0" err="1"/>
              <a:t>átadásra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Több</a:t>
            </a:r>
            <a:r>
              <a:rPr lang="en-GB" dirty="0"/>
              <a:t>: </a:t>
            </a:r>
            <a:r>
              <a:rPr lang="en-GB" dirty="0" err="1"/>
              <a:t>Widgeteket</a:t>
            </a:r>
            <a:r>
              <a:rPr lang="en-GB" dirty="0"/>
              <a:t> </a:t>
            </a:r>
            <a:r>
              <a:rPr lang="en-GB" dirty="0" err="1"/>
              <a:t>rendezi</a:t>
            </a:r>
            <a:r>
              <a:rPr lang="en-GB" dirty="0"/>
              <a:t> </a:t>
            </a:r>
            <a:r>
              <a:rPr lang="en-GB" dirty="0" err="1"/>
              <a:t>egymáshoz</a:t>
            </a:r>
            <a:r>
              <a:rPr lang="en-GB" dirty="0"/>
              <a:t> </a:t>
            </a:r>
            <a:r>
              <a:rPr lang="en-GB" dirty="0" err="1"/>
              <a:t>képest</a:t>
            </a:r>
            <a:r>
              <a:rPr lang="en-GB" dirty="0"/>
              <a:t> (pl. </a:t>
            </a:r>
            <a:r>
              <a:rPr lang="en-GB" dirty="0" err="1"/>
              <a:t>sor</a:t>
            </a:r>
            <a:r>
              <a:rPr lang="en-GB" dirty="0"/>
              <a:t>)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Gyerek</a:t>
            </a:r>
            <a:r>
              <a:rPr lang="en-GB" dirty="0"/>
              <a:t> </a:t>
            </a:r>
            <a:r>
              <a:rPr lang="en-GB" dirty="0" err="1"/>
              <a:t>widgeteket</a:t>
            </a:r>
            <a:r>
              <a:rPr lang="en-GB" dirty="0"/>
              <a:t> a </a:t>
            </a:r>
            <a:r>
              <a:rPr lang="en-GB" b="1" i="1" dirty="0"/>
              <a:t>children</a:t>
            </a:r>
            <a:r>
              <a:rPr lang="en-GB" b="1" dirty="0"/>
              <a:t> </a:t>
            </a:r>
            <a:r>
              <a:rPr lang="en-GB" dirty="0" err="1"/>
              <a:t>néven</a:t>
            </a:r>
            <a:r>
              <a:rPr lang="en-GB" dirty="0"/>
              <a:t> </a:t>
            </a:r>
            <a:r>
              <a:rPr lang="en-GB" dirty="0" err="1"/>
              <a:t>adjuk</a:t>
            </a:r>
            <a:r>
              <a:rPr lang="en-GB" dirty="0"/>
              <a:t> </a:t>
            </a:r>
            <a:r>
              <a:rPr lang="en-GB" dirty="0" err="1"/>
              <a:t>át</a:t>
            </a:r>
            <a:endParaRPr lang="en-GB" dirty="0"/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b="1" dirty="0"/>
              <a:t>slot</a:t>
            </a:r>
            <a:r>
              <a:rPr lang="en-GB" dirty="0"/>
              <a:t> </a:t>
            </a:r>
            <a:r>
              <a:rPr lang="en-GB" dirty="0" err="1"/>
              <a:t>alapú</a:t>
            </a:r>
            <a:r>
              <a:rPr lang="en-GB" dirty="0"/>
              <a:t> (</a:t>
            </a:r>
            <a:r>
              <a:rPr lang="en-GB" dirty="0" err="1"/>
              <a:t>funkcionalitás</a:t>
            </a:r>
            <a:r>
              <a:rPr lang="en-GB" dirty="0"/>
              <a:t> </a:t>
            </a:r>
            <a:r>
              <a:rPr lang="en-GB" dirty="0" err="1"/>
              <a:t>függő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02434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/>
              <a:t>Flutter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2015: preview, 2018: </a:t>
            </a:r>
            <a:r>
              <a:rPr lang="en-GB" sz="2800" dirty="0" err="1">
                <a:latin typeface="+mn-lt"/>
              </a:rPr>
              <a:t>verzió</a:t>
            </a:r>
            <a:r>
              <a:rPr lang="en-GB" sz="2800" dirty="0">
                <a:latin typeface="+mn-lt"/>
              </a:rPr>
              <a:t> 1.0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Android, iOS, Web, Windows, macOS, Linux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Package Manager: Pub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Hibrid-natív</a:t>
            </a:r>
            <a:r>
              <a:rPr lang="en-GB" sz="2800" dirty="0"/>
              <a:t> </a:t>
            </a:r>
            <a:r>
              <a:rPr lang="en-GB" sz="2800" dirty="0" err="1"/>
              <a:t>alkalmazások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Teljes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keretrendszer</a:t>
            </a:r>
            <a:r>
              <a:rPr lang="en-GB" sz="2800" dirty="0">
                <a:latin typeface="+mn-lt"/>
              </a:rPr>
              <a:t> Dart-ban </a:t>
            </a:r>
            <a:r>
              <a:rPr lang="en-GB" sz="2800" dirty="0" err="1">
                <a:latin typeface="+mn-lt"/>
              </a:rPr>
              <a:t>elkészítve</a:t>
            </a:r>
            <a:endParaRPr lang="en-GB" sz="2800" dirty="0">
              <a:latin typeface="+mn-lt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42" y="1588854"/>
            <a:ext cx="4750858" cy="233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Widget - UI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kapcsolata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48694-F406-8A98-5708-9FA27FA6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Keretrendszer feladata a Widgetből nézet létrehozása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i="1"/>
              <a:t>main()</a:t>
            </a:r>
            <a:r>
              <a:rPr lang="en-GB"/>
              <a:t> függvényben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/>
              <a:t>Inicializáljuk az alkalmazást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/>
              <a:t>Létrehozzuk a fő (gyökér) Widgetet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/>
              <a:t>Átadjuk a Widgetet a </a:t>
            </a:r>
            <a:r>
              <a:rPr lang="en-GB" i="1"/>
              <a:t>runApp()</a:t>
            </a:r>
            <a:r>
              <a:rPr lang="en-GB"/>
              <a:t> függvénynek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Minden widgethez tartozik egy </a:t>
            </a:r>
            <a:r>
              <a:rPr lang="en-GB" i="1"/>
              <a:t>build()</a:t>
            </a:r>
            <a:r>
              <a:rPr lang="en-GB"/>
              <a:t> metódus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b="1"/>
              <a:t>StatelessWidget</a:t>
            </a:r>
            <a:r>
              <a:rPr lang="en-GB"/>
              <a:t>: A Widgetben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b="1"/>
              <a:t>StatefulWidget</a:t>
            </a:r>
            <a:r>
              <a:rPr lang="en-GB"/>
              <a:t>: A widgethez tartozó </a:t>
            </a:r>
            <a:r>
              <a:rPr lang="en-GB" b="1"/>
              <a:t>State-ben</a:t>
            </a:r>
            <a:endParaRPr lang="en-GB"/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i="1"/>
              <a:t>build()</a:t>
            </a:r>
            <a:r>
              <a:rPr lang="en-GB"/>
              <a:t> metódus újabb Widgeteket "csatol fel"</a:t>
            </a:r>
            <a:endParaRPr lang="en-GB" i="1"/>
          </a:p>
        </p:txBody>
      </p:sp>
    </p:spTree>
    <p:extLst>
      <p:ext uri="{BB962C8B-B14F-4D97-AF65-F5344CB8AC3E}">
        <p14:creationId xmlns:p14="http://schemas.microsoft.com/office/powerpoint/2010/main" val="3592890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Flutter - Hello Flutter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0C8821-A41B-3332-5F52-924D28282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65" y="1313665"/>
            <a:ext cx="3842719" cy="5355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runApp(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MyApp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MyApp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StatelessWidget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Widget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build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BuildContext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context) {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MaterialApp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title: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'Flutter Demo'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home: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Scaffold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body: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Center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child: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Text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'Hello Flutter!'</a:t>
            </a: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),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),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),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);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9444DCFA-5571-F629-157B-84911FF1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567" y="1407976"/>
            <a:ext cx="2598702" cy="46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8851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hu-HU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Flutter - Egyszerűbb widgetek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1071-FFE8-6735-58CC-E9630644F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Szöveg: </a:t>
            </a:r>
            <a:r>
              <a:rPr lang="en-GB" b="1"/>
              <a:t>Text</a:t>
            </a:r>
            <a:endParaRPr lang="en-GB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Kötelező paraméter: Kiírandó szöveg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i="1"/>
              <a:t>textStyle</a:t>
            </a:r>
            <a:r>
              <a:rPr lang="en-GB"/>
              <a:t>: Szöveg stílusozása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i="1"/>
              <a:t>textAlignment</a:t>
            </a:r>
            <a:r>
              <a:rPr lang="en-GB"/>
              <a:t>: Szöveg irányultsága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Kép: </a:t>
            </a:r>
            <a:r>
              <a:rPr lang="en-GB" b="1"/>
              <a:t>Image</a:t>
            </a:r>
            <a:endParaRPr lang="en-GB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/>
              <a:t>Szükséges </a:t>
            </a:r>
            <a:r>
              <a:rPr lang="en-GB" b="1"/>
              <a:t>ImageProvider</a:t>
            </a:r>
            <a:r>
              <a:rPr lang="en-GB"/>
              <a:t>, mely különböző konstruktorokkal is megadható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en-GB" b="1"/>
              <a:t>Image.asset</a:t>
            </a:r>
            <a:r>
              <a:rPr lang="en-GB"/>
              <a:t>: Erőforrások közül jelenít meg képet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en-GB" b="1"/>
              <a:t>Image.file</a:t>
            </a:r>
            <a:r>
              <a:rPr lang="en-GB"/>
              <a:t>: A platform tárhelyén található képet tölt be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en-GB" b="1"/>
              <a:t>Image.network</a:t>
            </a:r>
            <a:r>
              <a:rPr lang="en-GB"/>
              <a:t>: Hálózatról tölt be képet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en-GB" b="1"/>
              <a:t>Image.memory</a:t>
            </a:r>
            <a:r>
              <a:rPr lang="en-GB"/>
              <a:t>: Memóriában található képet mutat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3181818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Flutter -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Rendező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widgetek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FF8B6-5651-F79B-48A9-CE6D6D59D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Egy</a:t>
            </a:r>
            <a:r>
              <a:rPr lang="en-GB" dirty="0"/>
              <a:t> widget </a:t>
            </a:r>
            <a:r>
              <a:rPr lang="en-GB" dirty="0" err="1"/>
              <a:t>irányultsága</a:t>
            </a:r>
            <a:r>
              <a:rPr lang="en-GB" dirty="0"/>
              <a:t>: </a:t>
            </a:r>
            <a:r>
              <a:rPr lang="en-GB" b="1" dirty="0"/>
              <a:t>Align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i="1" dirty="0"/>
              <a:t>alignment</a:t>
            </a:r>
            <a:r>
              <a:rPr lang="en-GB" dirty="0"/>
              <a:t>: </a:t>
            </a:r>
            <a:r>
              <a:rPr lang="en-GB" dirty="0" err="1"/>
              <a:t>Merre</a:t>
            </a:r>
            <a:r>
              <a:rPr lang="en-GB" dirty="0"/>
              <a:t> </a:t>
            </a:r>
            <a:r>
              <a:rPr lang="en-GB" dirty="0" err="1"/>
              <a:t>helyezze</a:t>
            </a:r>
            <a:r>
              <a:rPr lang="en-GB" dirty="0"/>
              <a:t> a </a:t>
            </a:r>
            <a:r>
              <a:rPr lang="en-GB" dirty="0" err="1"/>
              <a:t>gyerek</a:t>
            </a:r>
            <a:r>
              <a:rPr lang="en-GB" dirty="0"/>
              <a:t> </a:t>
            </a:r>
            <a:r>
              <a:rPr lang="en-GB" dirty="0" err="1"/>
              <a:t>widgetet</a:t>
            </a:r>
            <a:endParaRPr lang="en-GB" i="1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Speciálisan</a:t>
            </a:r>
            <a:r>
              <a:rPr lang="en-GB" dirty="0"/>
              <a:t> ha </a:t>
            </a:r>
            <a:r>
              <a:rPr lang="en-GB" dirty="0" err="1"/>
              <a:t>középre</a:t>
            </a:r>
            <a:r>
              <a:rPr lang="en-GB" dirty="0"/>
              <a:t>: </a:t>
            </a:r>
            <a:r>
              <a:rPr lang="en-GB" b="1" dirty="0" err="1"/>
              <a:t>Center</a:t>
            </a:r>
            <a:endParaRPr lang="en-GB" b="1" dirty="0"/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Több</a:t>
            </a:r>
            <a:r>
              <a:rPr lang="en-GB" dirty="0"/>
              <a:t> widget </a:t>
            </a:r>
            <a:r>
              <a:rPr lang="en-GB" dirty="0" err="1"/>
              <a:t>sorban</a:t>
            </a:r>
            <a:r>
              <a:rPr lang="en-GB" dirty="0"/>
              <a:t>/</a:t>
            </a:r>
            <a:r>
              <a:rPr lang="en-GB" dirty="0" err="1"/>
              <a:t>oszlopban</a:t>
            </a:r>
            <a:r>
              <a:rPr lang="en-GB" dirty="0"/>
              <a:t>: </a:t>
            </a:r>
            <a:r>
              <a:rPr lang="en-GB" b="1" dirty="0"/>
              <a:t>Row/Column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i="1" dirty="0" err="1"/>
              <a:t>mainAxisAlignment</a:t>
            </a:r>
            <a:r>
              <a:rPr lang="en-GB" i="1" dirty="0"/>
              <a:t>: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en-GB" i="1" dirty="0"/>
              <a:t>start/end/</a:t>
            </a:r>
            <a:r>
              <a:rPr lang="en-GB" i="1" dirty="0" err="1"/>
              <a:t>center</a:t>
            </a:r>
            <a:endParaRPr lang="en-GB" i="1" dirty="0"/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en-GB" i="1" dirty="0" err="1"/>
              <a:t>spaceAround</a:t>
            </a:r>
            <a:r>
              <a:rPr lang="en-GB" i="1" dirty="0"/>
              <a:t>/</a:t>
            </a:r>
            <a:r>
              <a:rPr lang="en-GB" i="1" dirty="0" err="1"/>
              <a:t>spaceBetween</a:t>
            </a:r>
            <a:r>
              <a:rPr lang="en-GB" i="1" dirty="0"/>
              <a:t>/</a:t>
            </a:r>
            <a:r>
              <a:rPr lang="en-GB" i="1" dirty="0" err="1"/>
              <a:t>spaceEvenly</a:t>
            </a:r>
            <a:endParaRPr lang="en-GB" i="1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i="1" dirty="0" err="1"/>
              <a:t>crossAxisAlignment</a:t>
            </a:r>
            <a:r>
              <a:rPr lang="en-GB" i="1" dirty="0"/>
              <a:t>: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en-GB" i="1" dirty="0"/>
              <a:t>start/end/</a:t>
            </a:r>
            <a:r>
              <a:rPr lang="en-GB" i="1" dirty="0" err="1"/>
              <a:t>center</a:t>
            </a:r>
            <a:r>
              <a:rPr lang="en-GB" i="1" dirty="0"/>
              <a:t> (/baseline)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</a:pPr>
            <a:r>
              <a:rPr lang="en-GB" i="1" dirty="0"/>
              <a:t>stretch</a:t>
            </a:r>
            <a:r>
              <a:rPr lang="en-GB" dirty="0"/>
              <a:t>: </a:t>
            </a:r>
            <a:r>
              <a:rPr lang="en-GB" dirty="0" err="1"/>
              <a:t>Teljes</a:t>
            </a:r>
            <a:r>
              <a:rPr lang="en-GB" dirty="0"/>
              <a:t> </a:t>
            </a:r>
            <a:r>
              <a:rPr lang="en-GB" dirty="0" err="1"/>
              <a:t>szélességre</a:t>
            </a:r>
            <a:r>
              <a:rPr lang="en-GB" dirty="0"/>
              <a:t> </a:t>
            </a:r>
            <a:r>
              <a:rPr lang="en-GB" dirty="0" err="1"/>
              <a:t>kényszeríti</a:t>
            </a:r>
            <a:r>
              <a:rPr lang="en-GB" dirty="0"/>
              <a:t> a </a:t>
            </a:r>
            <a:r>
              <a:rPr lang="en-GB" dirty="0" err="1"/>
              <a:t>nézetet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134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Flutter - Row/Column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677BA8-FE8E-5CBC-8500-5C9BDC94D424}"/>
              </a:ext>
            </a:extLst>
          </p:cNvPr>
          <p:cNvSpPr/>
          <p:nvPr/>
        </p:nvSpPr>
        <p:spPr>
          <a:xfrm>
            <a:off x="1113451" y="3121089"/>
            <a:ext cx="2854051" cy="1143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2A3A48-11CA-91F1-EEC5-A8E7F7A5BE76}"/>
              </a:ext>
            </a:extLst>
          </p:cNvPr>
          <p:cNvSpPr/>
          <p:nvPr/>
        </p:nvSpPr>
        <p:spPr>
          <a:xfrm>
            <a:off x="1206758" y="3429001"/>
            <a:ext cx="1153704" cy="45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Widget1</a:t>
            </a:r>
            <a:endParaRPr lang="hu-H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CA7B7-25EC-110D-8481-F67612A81571}"/>
              </a:ext>
            </a:extLst>
          </p:cNvPr>
          <p:cNvSpPr/>
          <p:nvPr/>
        </p:nvSpPr>
        <p:spPr>
          <a:xfrm>
            <a:off x="2444619" y="3429000"/>
            <a:ext cx="1153706" cy="456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Widget2</a:t>
            </a:r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F1CAD-3DAB-74F8-1698-818AF5E5322B}"/>
              </a:ext>
            </a:extLst>
          </p:cNvPr>
          <p:cNvSpPr txBox="1"/>
          <p:nvPr/>
        </p:nvSpPr>
        <p:spPr>
          <a:xfrm>
            <a:off x="1032586" y="2773776"/>
            <a:ext cx="659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>
                <a:latin typeface="Calibri" panose="020F0502020204030204" pitchFamily="34" charset="0"/>
                <a:cs typeface="Calibri" panose="020F0502020204030204" pitchFamily="34" charset="0"/>
              </a:rPr>
              <a:t>Row</a:t>
            </a:r>
            <a:endParaRPr lang="hu-HU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975F06-DBD2-C0A0-43D8-C482AB3C4AA5}"/>
              </a:ext>
            </a:extLst>
          </p:cNvPr>
          <p:cNvSpPr/>
          <p:nvPr/>
        </p:nvSpPr>
        <p:spPr>
          <a:xfrm>
            <a:off x="2334116" y="2825170"/>
            <a:ext cx="1374711" cy="141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3A4C9-E0A1-C276-324E-CB7BB2950B82}"/>
              </a:ext>
            </a:extLst>
          </p:cNvPr>
          <p:cNvSpPr txBox="1"/>
          <p:nvPr/>
        </p:nvSpPr>
        <p:spPr>
          <a:xfrm>
            <a:off x="2360461" y="2533906"/>
            <a:ext cx="134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Calibri" panose="020F0502020204030204" pitchFamily="34" charset="0"/>
                <a:cs typeface="Calibri" panose="020F0502020204030204" pitchFamily="34" charset="0"/>
              </a:rPr>
              <a:t>mainAxis</a:t>
            </a:r>
            <a:endParaRPr lang="hu-HU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614718D-D63C-2CD7-2EF5-C36098A99F3E}"/>
              </a:ext>
            </a:extLst>
          </p:cNvPr>
          <p:cNvSpPr/>
          <p:nvPr/>
        </p:nvSpPr>
        <p:spPr>
          <a:xfrm>
            <a:off x="4111690" y="3121089"/>
            <a:ext cx="143069" cy="1143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08166-DB69-7363-99EC-887B5CEDB475}"/>
              </a:ext>
            </a:extLst>
          </p:cNvPr>
          <p:cNvSpPr txBox="1"/>
          <p:nvPr/>
        </p:nvSpPr>
        <p:spPr>
          <a:xfrm>
            <a:off x="4254759" y="3473904"/>
            <a:ext cx="119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crossAxis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BB06BE-277F-9467-FD94-92A3658FB0F5}"/>
              </a:ext>
            </a:extLst>
          </p:cNvPr>
          <p:cNvSpPr/>
          <p:nvPr/>
        </p:nvSpPr>
        <p:spPr>
          <a:xfrm>
            <a:off x="5739607" y="2825170"/>
            <a:ext cx="2252907" cy="1734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E9E5C6-6163-0FC0-B1EC-432EF4A4439D}"/>
              </a:ext>
            </a:extLst>
          </p:cNvPr>
          <p:cNvSpPr/>
          <p:nvPr/>
        </p:nvSpPr>
        <p:spPr>
          <a:xfrm>
            <a:off x="6285539" y="3029748"/>
            <a:ext cx="1153704" cy="456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Widget1</a:t>
            </a:r>
            <a:endParaRPr lang="hu-H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D50268-5218-9440-381C-074B9F9B15AE}"/>
              </a:ext>
            </a:extLst>
          </p:cNvPr>
          <p:cNvSpPr/>
          <p:nvPr/>
        </p:nvSpPr>
        <p:spPr>
          <a:xfrm>
            <a:off x="6285537" y="3691787"/>
            <a:ext cx="1153706" cy="456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Widget2</a:t>
            </a:r>
            <a:endParaRPr lang="hu-H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6EDC-8CD9-6B31-99DC-C7E3E65FCDCB}"/>
              </a:ext>
            </a:extLst>
          </p:cNvPr>
          <p:cNvSpPr txBox="1"/>
          <p:nvPr/>
        </p:nvSpPr>
        <p:spPr>
          <a:xfrm>
            <a:off x="5658741" y="2477857"/>
            <a:ext cx="94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endParaRPr lang="hu-HU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B12E5A8-D816-D0B3-87C9-F9C99BB2557F}"/>
              </a:ext>
            </a:extLst>
          </p:cNvPr>
          <p:cNvSpPr/>
          <p:nvPr/>
        </p:nvSpPr>
        <p:spPr>
          <a:xfrm>
            <a:off x="6601073" y="2619348"/>
            <a:ext cx="1374711" cy="141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66360-9AED-A092-71EC-A7E51560A50C}"/>
              </a:ext>
            </a:extLst>
          </p:cNvPr>
          <p:cNvSpPr txBox="1"/>
          <p:nvPr/>
        </p:nvSpPr>
        <p:spPr>
          <a:xfrm>
            <a:off x="8291662" y="3503439"/>
            <a:ext cx="118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mainAxis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54B6A2F-302C-0A34-8BE3-AF3CD046840E}"/>
              </a:ext>
            </a:extLst>
          </p:cNvPr>
          <p:cNvSpPr/>
          <p:nvPr/>
        </p:nvSpPr>
        <p:spPr>
          <a:xfrm>
            <a:off x="8148593" y="3121089"/>
            <a:ext cx="143069" cy="11431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DC59A2-2AE4-9E51-9784-68DD4E2E6EA1}"/>
              </a:ext>
            </a:extLst>
          </p:cNvPr>
          <p:cNvSpPr txBox="1"/>
          <p:nvPr/>
        </p:nvSpPr>
        <p:spPr>
          <a:xfrm>
            <a:off x="6575926" y="2331575"/>
            <a:ext cx="122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crossAxis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5402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Flutter -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Rendező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widgetek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3FFDC-9DA9-5B35-C66C-10599FFED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Több</a:t>
            </a:r>
            <a:r>
              <a:rPr lang="en-GB" dirty="0"/>
              <a:t> widget </a:t>
            </a:r>
            <a:r>
              <a:rPr lang="en-GB" dirty="0" err="1"/>
              <a:t>egymáson</a:t>
            </a:r>
            <a:r>
              <a:rPr lang="en-GB" dirty="0"/>
              <a:t>: </a:t>
            </a:r>
            <a:r>
              <a:rPr lang="en-GB" b="1" dirty="0"/>
              <a:t>Stack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Pozícionálás</a:t>
            </a:r>
            <a:r>
              <a:rPr lang="en-GB" dirty="0"/>
              <a:t>: </a:t>
            </a:r>
            <a:r>
              <a:rPr lang="en-GB" b="1" dirty="0"/>
              <a:t>Align</a:t>
            </a:r>
            <a:r>
              <a:rPr lang="en-GB" dirty="0"/>
              <a:t>/</a:t>
            </a:r>
            <a:r>
              <a:rPr lang="en-GB" b="1" dirty="0"/>
              <a:t>Positioned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dirty="0" err="1"/>
              <a:t>Alapértelmezetten</a:t>
            </a:r>
            <a:r>
              <a:rPr lang="en-GB" dirty="0"/>
              <a:t> a </a:t>
            </a:r>
            <a:r>
              <a:rPr lang="en-GB" b="1" dirty="0" err="1"/>
              <a:t>nem</a:t>
            </a:r>
            <a:r>
              <a:rPr lang="en-GB" b="1" dirty="0"/>
              <a:t> Positioned</a:t>
            </a:r>
            <a:r>
              <a:rPr lang="en-GB" dirty="0"/>
              <a:t> </a:t>
            </a:r>
            <a:r>
              <a:rPr lang="en-GB" dirty="0" err="1"/>
              <a:t>widgetekre</a:t>
            </a:r>
            <a:r>
              <a:rPr lang="en-GB" dirty="0"/>
              <a:t> </a:t>
            </a:r>
            <a:r>
              <a:rPr lang="en-GB" dirty="0" err="1"/>
              <a:t>méretezi</a:t>
            </a:r>
            <a:r>
              <a:rPr lang="en-GB" dirty="0"/>
              <a:t> </a:t>
            </a:r>
            <a:r>
              <a:rPr lang="en-GB" dirty="0" err="1"/>
              <a:t>magát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i="1" dirty="0"/>
              <a:t>fit</a:t>
            </a:r>
            <a:r>
              <a:rPr lang="en-GB" dirty="0"/>
              <a:t>: </a:t>
            </a:r>
            <a:r>
              <a:rPr lang="en-GB" dirty="0" err="1"/>
              <a:t>Módosíthatjuk</a:t>
            </a:r>
            <a:r>
              <a:rPr lang="en-GB" dirty="0"/>
              <a:t> a </a:t>
            </a:r>
            <a:r>
              <a:rPr lang="en-GB" dirty="0" err="1"/>
              <a:t>méretezést</a:t>
            </a:r>
            <a:endParaRPr lang="en-GB" dirty="0"/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r>
              <a:rPr lang="en-GB" b="1" dirty="0"/>
              <a:t>Positioned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i="1" dirty="0"/>
              <a:t>left/top/right/bottom</a:t>
            </a:r>
            <a:r>
              <a:rPr lang="en-GB" dirty="0"/>
              <a:t>: A </a:t>
            </a:r>
            <a:r>
              <a:rPr lang="en-GB" b="1" dirty="0"/>
              <a:t>Stack </a:t>
            </a:r>
            <a:r>
              <a:rPr lang="en-GB" b="1" dirty="0" err="1"/>
              <a:t>széleitől</a:t>
            </a:r>
            <a:r>
              <a:rPr lang="en-GB" dirty="0"/>
              <a:t> </a:t>
            </a:r>
            <a:r>
              <a:rPr lang="en-GB" dirty="0" err="1"/>
              <a:t>vett</a:t>
            </a:r>
            <a:r>
              <a:rPr lang="en-GB" dirty="0"/>
              <a:t> </a:t>
            </a:r>
            <a:r>
              <a:rPr lang="en-GB" dirty="0" err="1"/>
              <a:t>távolság</a:t>
            </a:r>
            <a:endParaRPr lang="en-GB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i="1" dirty="0"/>
              <a:t>width/height</a:t>
            </a:r>
            <a:r>
              <a:rPr lang="en-GB" dirty="0"/>
              <a:t>: A </a:t>
            </a:r>
            <a:r>
              <a:rPr lang="en-GB" dirty="0" err="1"/>
              <a:t>pozícionálandó</a:t>
            </a:r>
            <a:r>
              <a:rPr lang="en-GB" dirty="0"/>
              <a:t> widget </a:t>
            </a:r>
            <a:r>
              <a:rPr lang="en-GB" dirty="0" err="1"/>
              <a:t>mérete</a:t>
            </a:r>
            <a:r>
              <a:rPr lang="en-GB" dirty="0"/>
              <a:t> </a:t>
            </a:r>
            <a:r>
              <a:rPr lang="en-GB" dirty="0" err="1"/>
              <a:t>adható</a:t>
            </a:r>
            <a:r>
              <a:rPr lang="en-GB" dirty="0"/>
              <a:t> meg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6 </a:t>
            </a:r>
            <a:r>
              <a:rPr lang="en-GB" dirty="0" err="1"/>
              <a:t>paraméterből</a:t>
            </a:r>
            <a:r>
              <a:rPr lang="en-GB" dirty="0"/>
              <a:t> </a:t>
            </a:r>
            <a:r>
              <a:rPr lang="en-GB" dirty="0" err="1"/>
              <a:t>legfeljebb</a:t>
            </a:r>
            <a:r>
              <a:rPr lang="en-GB" dirty="0"/>
              <a:t> 4 (</a:t>
            </a:r>
            <a:r>
              <a:rPr lang="en-GB" dirty="0" err="1"/>
              <a:t>egymást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kizáró</a:t>
            </a:r>
            <a:r>
              <a:rPr lang="en-GB" dirty="0"/>
              <a:t>) </a:t>
            </a:r>
            <a:r>
              <a:rPr lang="en-GB" dirty="0" err="1"/>
              <a:t>adható</a:t>
            </a:r>
            <a:r>
              <a:rPr lang="en-GB" dirty="0"/>
              <a:t> meg</a:t>
            </a:r>
          </a:p>
          <a:p>
            <a:pPr indent="-457200">
              <a:lnSpc>
                <a:spcPct val="100000"/>
              </a:lnSpc>
              <a:spcBef>
                <a:spcPts val="0"/>
              </a:spcBef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73449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Flutter -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StatelessWidget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B00B4-CA4A-4020-2CB0-F2B97C40C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dirty="0"/>
              <a:t>"</a:t>
            </a:r>
            <a:r>
              <a:rPr lang="en-GB" dirty="0" err="1"/>
              <a:t>Állapotmentes</a:t>
            </a:r>
            <a:r>
              <a:rPr lang="en-GB" dirty="0"/>
              <a:t>" Widget</a:t>
            </a:r>
          </a:p>
          <a:p>
            <a:pPr indent="-457200">
              <a:spcBef>
                <a:spcPts val="0"/>
              </a:spcBef>
            </a:pPr>
            <a:r>
              <a:rPr lang="en-GB" dirty="0" err="1"/>
              <a:t>Futásidőben</a:t>
            </a:r>
            <a:r>
              <a:rPr lang="en-GB" dirty="0"/>
              <a:t> </a:t>
            </a:r>
            <a:r>
              <a:rPr lang="en-GB" dirty="0" err="1"/>
              <a:t>konstans</a:t>
            </a:r>
            <a:r>
              <a:rPr lang="en-GB" dirty="0"/>
              <a:t> </a:t>
            </a:r>
            <a:r>
              <a:rPr lang="en-GB" dirty="0" err="1"/>
              <a:t>mezők</a:t>
            </a:r>
            <a:r>
              <a:rPr lang="en-GB" dirty="0"/>
              <a:t> (</a:t>
            </a:r>
            <a:r>
              <a:rPr lang="en-GB" i="1" dirty="0"/>
              <a:t>final</a:t>
            </a:r>
            <a:r>
              <a:rPr lang="en-GB" dirty="0"/>
              <a:t>)</a:t>
            </a:r>
          </a:p>
          <a:p>
            <a:pPr indent="-457200">
              <a:spcBef>
                <a:spcPts val="0"/>
              </a:spcBef>
            </a:pPr>
            <a:r>
              <a:rPr lang="en-GB" dirty="0" err="1"/>
              <a:t>Mezők</a:t>
            </a:r>
            <a:r>
              <a:rPr lang="en-GB" dirty="0"/>
              <a:t> </a:t>
            </a:r>
            <a:r>
              <a:rPr lang="en-GB" dirty="0" err="1"/>
              <a:t>értéket</a:t>
            </a:r>
            <a:r>
              <a:rPr lang="en-GB" dirty="0"/>
              <a:t> </a:t>
            </a:r>
            <a:r>
              <a:rPr lang="en-GB" dirty="0" err="1"/>
              <a:t>konstruktoron</a:t>
            </a:r>
            <a:r>
              <a:rPr lang="en-GB" dirty="0"/>
              <a:t> </a:t>
            </a:r>
            <a:r>
              <a:rPr lang="en-GB" dirty="0" err="1"/>
              <a:t>keresztül</a:t>
            </a:r>
            <a:r>
              <a:rPr lang="en-GB" dirty="0"/>
              <a:t> </a:t>
            </a:r>
            <a:r>
              <a:rPr lang="en-GB" dirty="0" err="1"/>
              <a:t>állítjuk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i="1" dirty="0"/>
              <a:t>Widget build</a:t>
            </a:r>
            <a:r>
              <a:rPr lang="en-GB" dirty="0"/>
              <a:t>(</a:t>
            </a:r>
            <a:r>
              <a:rPr lang="en-GB" b="1" dirty="0" err="1"/>
              <a:t>BuildContext</a:t>
            </a:r>
            <a:r>
              <a:rPr lang="en-GB" b="1" dirty="0"/>
              <a:t> </a:t>
            </a:r>
            <a:r>
              <a:rPr lang="en-GB" dirty="0"/>
              <a:t>context)</a:t>
            </a:r>
          </a:p>
          <a:p>
            <a:pPr lvl="1" indent="-457200">
              <a:spcBef>
                <a:spcPts val="0"/>
              </a:spcBef>
            </a:pPr>
            <a:r>
              <a:rPr lang="en-GB" dirty="0" err="1"/>
              <a:t>Gyerek</a:t>
            </a:r>
            <a:r>
              <a:rPr lang="en-GB" dirty="0"/>
              <a:t> </a:t>
            </a:r>
            <a:r>
              <a:rPr lang="en-GB" dirty="0" err="1"/>
              <a:t>widgetek</a:t>
            </a:r>
            <a:r>
              <a:rPr lang="en-GB" dirty="0"/>
              <a:t> </a:t>
            </a:r>
            <a:r>
              <a:rPr lang="en-GB" dirty="0" err="1"/>
              <a:t>hozzáadása</a:t>
            </a:r>
            <a:r>
              <a:rPr lang="en-GB" dirty="0"/>
              <a:t> a </a:t>
            </a:r>
            <a:r>
              <a:rPr lang="en-GB" dirty="0" err="1"/>
              <a:t>nézetünkhöz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Meghívódik</a:t>
            </a:r>
            <a:r>
              <a:rPr lang="en-GB" dirty="0"/>
              <a:t>, </a:t>
            </a:r>
            <a:r>
              <a:rPr lang="en-GB" dirty="0" err="1"/>
              <a:t>amikor</a:t>
            </a:r>
            <a:r>
              <a:rPr lang="en-GB" dirty="0"/>
              <a:t>:</a:t>
            </a:r>
          </a:p>
          <a:p>
            <a:pPr lvl="1" indent="-457200">
              <a:spcBef>
                <a:spcPts val="0"/>
              </a:spcBef>
            </a:pPr>
            <a:r>
              <a:rPr lang="en-GB" dirty="0" err="1"/>
              <a:t>Először</a:t>
            </a:r>
            <a:r>
              <a:rPr lang="en-GB" dirty="0"/>
              <a:t> </a:t>
            </a:r>
            <a:r>
              <a:rPr lang="en-GB" dirty="0" err="1"/>
              <a:t>hozzáadásra</a:t>
            </a:r>
            <a:r>
              <a:rPr lang="en-GB" dirty="0"/>
              <a:t> </a:t>
            </a:r>
            <a:r>
              <a:rPr lang="en-GB" dirty="0" err="1"/>
              <a:t>kerül</a:t>
            </a:r>
            <a:r>
              <a:rPr lang="en-GB" dirty="0"/>
              <a:t> a </a:t>
            </a:r>
            <a:r>
              <a:rPr lang="en-GB" dirty="0" err="1"/>
              <a:t>felület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/>
              <a:t>A </a:t>
            </a:r>
            <a:r>
              <a:rPr lang="en-GB" dirty="0" err="1"/>
              <a:t>szülő</a:t>
            </a:r>
            <a:r>
              <a:rPr lang="en-GB" dirty="0"/>
              <a:t> Widget </a:t>
            </a:r>
            <a:r>
              <a:rPr lang="en-GB" dirty="0" err="1"/>
              <a:t>új</a:t>
            </a:r>
            <a:r>
              <a:rPr lang="en-GB" dirty="0"/>
              <a:t> </a:t>
            </a:r>
            <a:r>
              <a:rPr lang="en-GB" dirty="0" err="1"/>
              <a:t>példányt</a:t>
            </a:r>
            <a:r>
              <a:rPr lang="en-GB" dirty="0"/>
              <a:t> </a:t>
            </a:r>
            <a:r>
              <a:rPr lang="en-GB" dirty="0" err="1"/>
              <a:t>állít</a:t>
            </a:r>
            <a:r>
              <a:rPr lang="en-GB" dirty="0"/>
              <a:t> </a:t>
            </a:r>
            <a:r>
              <a:rPr lang="en-GB" dirty="0" err="1"/>
              <a:t>elő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Függőség</a:t>
            </a:r>
            <a:r>
              <a:rPr lang="en-GB" dirty="0"/>
              <a:t> </a:t>
            </a:r>
            <a:r>
              <a:rPr lang="en-GB" dirty="0" err="1"/>
              <a:t>megváltozik</a:t>
            </a:r>
            <a:r>
              <a:rPr lang="en-GB" dirty="0"/>
              <a:t> (lsd. </a:t>
            </a:r>
            <a:r>
              <a:rPr lang="en-GB" dirty="0" err="1"/>
              <a:t>később</a:t>
            </a:r>
            <a:r>
              <a:rPr lang="en-GB" dirty="0"/>
              <a:t>)</a:t>
            </a:r>
          </a:p>
          <a:p>
            <a:pPr indent="-457200">
              <a:spcBef>
                <a:spcPts val="0"/>
              </a:spcBef>
            </a:pPr>
            <a:r>
              <a:rPr lang="en-GB" b="1" dirty="0" err="1"/>
              <a:t>Csak</a:t>
            </a:r>
            <a:r>
              <a:rPr lang="en-GB" dirty="0"/>
              <a:t> a widget </a:t>
            </a:r>
            <a:r>
              <a:rPr lang="en-GB" dirty="0" err="1"/>
              <a:t>létrehozásával</a:t>
            </a:r>
            <a:r>
              <a:rPr lang="en-GB" dirty="0"/>
              <a:t> </a:t>
            </a:r>
            <a:r>
              <a:rPr lang="en-GB" dirty="0" err="1"/>
              <a:t>foglalkozik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/>
              <a:t>Ne</a:t>
            </a:r>
            <a:r>
              <a:rPr lang="en-GB" dirty="0"/>
              <a:t> </a:t>
            </a:r>
            <a:r>
              <a:rPr lang="en-GB" dirty="0" err="1"/>
              <a:t>legyen</a:t>
            </a:r>
            <a:r>
              <a:rPr lang="en-GB" dirty="0"/>
              <a:t> </a:t>
            </a:r>
            <a:r>
              <a:rPr lang="en-GB" dirty="0" err="1"/>
              <a:t>mellékhatás</a:t>
            </a:r>
            <a:endParaRPr lang="en-GB" b="1" dirty="0"/>
          </a:p>
          <a:p>
            <a:pPr indent="-457200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41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Flutter -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StatelessWidget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E701F9-3299-93F1-2601-0FD9F29D9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14562"/>
            <a:ext cx="7325299" cy="5078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ColoredCardWidget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StatelessWidget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Widget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child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ColoredCardWidget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Key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? key,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required this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required this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child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 :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super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(key: key);</a:t>
            </a:r>
            <a:b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Widget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build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BuildContext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context) {</a:t>
            </a:r>
            <a:b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Container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color: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color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height: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80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alignment: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Alignment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center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padding: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EdgeInsets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all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child: 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child</a:t>
            </a: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);</a:t>
            </a:r>
            <a:b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59365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Flutter -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StatefulWidget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2B045-8F8D-DFF6-A5F9-818BC70B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dirty="0" err="1"/>
              <a:t>Állapottal</a:t>
            </a:r>
            <a:r>
              <a:rPr lang="en-GB" dirty="0"/>
              <a:t> </a:t>
            </a:r>
            <a:r>
              <a:rPr lang="en-GB" dirty="0" err="1"/>
              <a:t>rendelkező</a:t>
            </a:r>
            <a:r>
              <a:rPr lang="en-GB" dirty="0"/>
              <a:t> Widget</a:t>
            </a:r>
          </a:p>
          <a:p>
            <a:pPr indent="-457200">
              <a:spcBef>
                <a:spcPts val="0"/>
              </a:spcBef>
            </a:pPr>
            <a:r>
              <a:rPr lang="en-GB" dirty="0" err="1"/>
              <a:t>Két</a:t>
            </a:r>
            <a:r>
              <a:rPr lang="en-GB" dirty="0"/>
              <a:t> </a:t>
            </a:r>
            <a:r>
              <a:rPr lang="en-GB" dirty="0" err="1"/>
              <a:t>fő</a:t>
            </a:r>
            <a:r>
              <a:rPr lang="en-GB" dirty="0"/>
              <a:t> </a:t>
            </a:r>
            <a:r>
              <a:rPr lang="en-GB" dirty="0" err="1"/>
              <a:t>rész</a:t>
            </a:r>
            <a:r>
              <a:rPr lang="en-GB" dirty="0"/>
              <a:t>:</a:t>
            </a:r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StatefulWidget</a:t>
            </a:r>
            <a:r>
              <a:rPr lang="en-GB" dirty="0"/>
              <a:t>: </a:t>
            </a:r>
            <a:r>
              <a:rPr lang="en-GB" dirty="0" err="1"/>
              <a:t>Kívülről</a:t>
            </a:r>
            <a:r>
              <a:rPr lang="en-GB" dirty="0"/>
              <a:t> </a:t>
            </a:r>
            <a:r>
              <a:rPr lang="en-GB" dirty="0" err="1"/>
              <a:t>érkező</a:t>
            </a:r>
            <a:r>
              <a:rPr lang="en-GB" dirty="0"/>
              <a:t> </a:t>
            </a:r>
            <a:r>
              <a:rPr lang="en-GB" dirty="0" err="1"/>
              <a:t>konstans</a:t>
            </a:r>
            <a:r>
              <a:rPr lang="en-GB" dirty="0"/>
              <a:t> </a:t>
            </a:r>
            <a:r>
              <a:rPr lang="en-GB" dirty="0" err="1"/>
              <a:t>paraméterek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/>
              <a:t>State</a:t>
            </a:r>
            <a:r>
              <a:rPr lang="en-GB" dirty="0"/>
              <a:t>: </a:t>
            </a:r>
            <a:r>
              <a:rPr lang="en-GB" dirty="0" err="1"/>
              <a:t>Komponenshez</a:t>
            </a:r>
            <a:r>
              <a:rPr lang="en-GB" dirty="0"/>
              <a:t> </a:t>
            </a:r>
            <a:r>
              <a:rPr lang="en-GB" dirty="0" err="1"/>
              <a:t>tartozó</a:t>
            </a:r>
            <a:r>
              <a:rPr lang="en-GB" dirty="0"/>
              <a:t> </a:t>
            </a:r>
            <a:r>
              <a:rPr lang="en-GB" dirty="0" err="1"/>
              <a:t>állapot</a:t>
            </a:r>
            <a:r>
              <a:rPr lang="en-GB" dirty="0"/>
              <a:t> </a:t>
            </a:r>
            <a:r>
              <a:rPr lang="en-GB" dirty="0" err="1"/>
              <a:t>tárolására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dirty="0"/>
              <a:t>State</a:t>
            </a:r>
            <a:r>
              <a:rPr lang="en-GB" dirty="0"/>
              <a:t> </a:t>
            </a:r>
            <a:r>
              <a:rPr lang="en-GB" dirty="0" err="1"/>
              <a:t>objektumot</a:t>
            </a:r>
            <a:r>
              <a:rPr lang="en-GB" dirty="0"/>
              <a:t> a Widget </a:t>
            </a:r>
            <a:r>
              <a:rPr lang="en-GB" dirty="0" err="1"/>
              <a:t>hozza</a:t>
            </a:r>
            <a:r>
              <a:rPr lang="en-GB" dirty="0"/>
              <a:t> </a:t>
            </a:r>
            <a:r>
              <a:rPr lang="en-GB" dirty="0" err="1"/>
              <a:t>létre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i="1" dirty="0" err="1"/>
              <a:t>createState</a:t>
            </a:r>
            <a:r>
              <a:rPr lang="en-GB" i="1" dirty="0"/>
              <a:t>()</a:t>
            </a:r>
            <a:r>
              <a:rPr lang="en-GB" dirty="0"/>
              <a:t> </a:t>
            </a:r>
            <a:r>
              <a:rPr lang="en-GB" dirty="0" err="1"/>
              <a:t>metódus</a:t>
            </a:r>
            <a:endParaRPr lang="en-GB" i="1" dirty="0"/>
          </a:p>
          <a:p>
            <a:pPr indent="-457200">
              <a:spcBef>
                <a:spcPts val="0"/>
              </a:spcBef>
            </a:pPr>
            <a:r>
              <a:rPr lang="en-GB" b="1" dirty="0"/>
              <a:t>State </a:t>
            </a:r>
            <a:r>
              <a:rPr lang="en-GB" dirty="0"/>
              <a:t>"</a:t>
            </a:r>
            <a:r>
              <a:rPr lang="en-GB" dirty="0" err="1"/>
              <a:t>túléli</a:t>
            </a:r>
            <a:r>
              <a:rPr lang="en-GB" dirty="0"/>
              <a:t>" a Widget </a:t>
            </a:r>
            <a:r>
              <a:rPr lang="en-GB" dirty="0" err="1"/>
              <a:t>élettartamát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Saját</a:t>
            </a:r>
            <a:r>
              <a:rPr lang="en-GB" dirty="0"/>
              <a:t> </a:t>
            </a:r>
            <a:r>
              <a:rPr lang="en-GB" dirty="0" err="1"/>
              <a:t>életciklussal</a:t>
            </a:r>
            <a:r>
              <a:rPr lang="en-GB" dirty="0"/>
              <a:t> </a:t>
            </a:r>
            <a:r>
              <a:rPr lang="en-GB" dirty="0" err="1"/>
              <a:t>rendelkezik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i="1" dirty="0"/>
              <a:t>build()</a:t>
            </a:r>
            <a:r>
              <a:rPr lang="en-GB" dirty="0"/>
              <a:t> </a:t>
            </a:r>
            <a:r>
              <a:rPr lang="en-GB" dirty="0" err="1"/>
              <a:t>metódus</a:t>
            </a:r>
            <a:r>
              <a:rPr lang="en-GB" dirty="0"/>
              <a:t> </a:t>
            </a:r>
            <a:r>
              <a:rPr lang="en-GB" b="1" dirty="0"/>
              <a:t>State</a:t>
            </a:r>
            <a:r>
              <a:rPr lang="en-GB" dirty="0"/>
              <a:t> </a:t>
            </a:r>
            <a:r>
              <a:rPr lang="en-GB" dirty="0" err="1"/>
              <a:t>osztályon</a:t>
            </a:r>
            <a:r>
              <a:rPr lang="en-GB" dirty="0"/>
              <a:t> </a:t>
            </a:r>
            <a:r>
              <a:rPr lang="en-GB" dirty="0" err="1"/>
              <a:t>belül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Fejlesztők</a:t>
            </a:r>
            <a:r>
              <a:rPr lang="en-GB" dirty="0"/>
              <a:t> </a:t>
            </a:r>
            <a:r>
              <a:rPr lang="en-GB" dirty="0" err="1"/>
              <a:t>döntése</a:t>
            </a:r>
            <a:r>
              <a:rPr lang="en-GB" dirty="0"/>
              <a:t> </a:t>
            </a:r>
            <a:r>
              <a:rPr lang="en-GB" dirty="0" err="1"/>
              <a:t>alapján</a:t>
            </a:r>
            <a:endParaRPr lang="en-GB" dirty="0"/>
          </a:p>
          <a:p>
            <a:pPr lvl="1" indent="-457200">
              <a:spcBef>
                <a:spcPts val="0"/>
              </a:spcBef>
            </a:pPr>
            <a:endParaRPr lang="en-GB" dirty="0"/>
          </a:p>
          <a:p>
            <a:pPr indent="-457200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3601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Flutter - State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ABA1C-8FBE-9BD5-80CE-345723B53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/>
              <a:t>Állapot osztály tárolja általunk létrehozott változókat</a:t>
            </a:r>
          </a:p>
          <a:p>
            <a:pPr indent="-457200">
              <a:spcBef>
                <a:spcPts val="0"/>
              </a:spcBef>
            </a:pPr>
            <a:r>
              <a:rPr lang="en-GB" b="1"/>
              <a:t>mounted</a:t>
            </a:r>
            <a:r>
              <a:rPr lang="en-GB"/>
              <a:t>: "Él"-e a widget</a:t>
            </a:r>
          </a:p>
          <a:p>
            <a:pPr indent="-457200">
              <a:spcBef>
                <a:spcPts val="0"/>
              </a:spcBef>
            </a:pPr>
            <a:r>
              <a:rPr lang="en-GB" b="1"/>
              <a:t>context</a:t>
            </a:r>
            <a:r>
              <a:rPr lang="en-GB"/>
              <a:t>: State/Widgethez rendelt </a:t>
            </a:r>
            <a:r>
              <a:rPr lang="en-GB" b="1"/>
              <a:t>BuildContext</a:t>
            </a:r>
            <a:endParaRPr lang="en-GB"/>
          </a:p>
          <a:p>
            <a:pPr lvl="1" indent="-457200">
              <a:spcBef>
                <a:spcPts val="0"/>
              </a:spcBef>
            </a:pPr>
            <a:r>
              <a:rPr lang="en-GB"/>
              <a:t>Csak ha </a:t>
            </a:r>
            <a:r>
              <a:rPr lang="en-GB" b="1"/>
              <a:t>mounted</a:t>
            </a:r>
            <a:r>
              <a:rPr lang="en-GB"/>
              <a:t> igaz</a:t>
            </a:r>
          </a:p>
          <a:p>
            <a:pPr indent="-457200">
              <a:spcBef>
                <a:spcPts val="0"/>
              </a:spcBef>
            </a:pPr>
            <a:r>
              <a:rPr lang="en-GB" b="1"/>
              <a:t>widget</a:t>
            </a:r>
            <a:r>
              <a:rPr lang="en-GB"/>
              <a:t>: Statehez tartozó aktuális Widget</a:t>
            </a:r>
          </a:p>
          <a:p>
            <a:pPr lvl="1" indent="-457200">
              <a:spcBef>
                <a:spcPts val="0"/>
              </a:spcBef>
            </a:pPr>
            <a:r>
              <a:rPr lang="en-GB" b="1"/>
              <a:t>Mindig</a:t>
            </a:r>
            <a:r>
              <a:rPr lang="en-GB"/>
              <a:t> a mezőt használjuk, ne mentsük el</a:t>
            </a:r>
          </a:p>
          <a:p>
            <a:pPr indent="-457200">
              <a:spcBef>
                <a:spcPts val="0"/>
              </a:spcBef>
            </a:pPr>
            <a:r>
              <a:rPr lang="en-GB" i="1"/>
              <a:t>setState()</a:t>
            </a:r>
            <a:endParaRPr lang="en-GB"/>
          </a:p>
          <a:p>
            <a:pPr lvl="1" indent="-457200">
              <a:spcBef>
                <a:spcPts val="0"/>
              </a:spcBef>
            </a:pPr>
            <a:r>
              <a:rPr lang="en-GB"/>
              <a:t>Akkor hívjuk, ha módosítani akarjuk valamelyik változót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Függvényparaméter végezze a módosítást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Lefutása után meghívódik a </a:t>
            </a:r>
            <a:r>
              <a:rPr lang="en-GB" i="1"/>
              <a:t>build()</a:t>
            </a:r>
            <a:endParaRPr lang="en-GB"/>
          </a:p>
          <a:p>
            <a:pPr lvl="1" indent="-457200">
              <a:spcBef>
                <a:spcPts val="0"/>
              </a:spcBef>
            </a:pPr>
            <a:r>
              <a:rPr lang="en-GB"/>
              <a:t>Csak ha </a:t>
            </a:r>
            <a:r>
              <a:rPr lang="en-GB" b="1"/>
              <a:t>mounted</a:t>
            </a:r>
            <a:r>
              <a:rPr lang="en-GB"/>
              <a:t> igaz</a:t>
            </a:r>
          </a:p>
        </p:txBody>
      </p:sp>
    </p:spTree>
    <p:extLst>
      <p:ext uri="{BB962C8B-B14F-4D97-AF65-F5344CB8AC3E}">
        <p14:creationId xmlns:p14="http://schemas.microsoft.com/office/powerpoint/2010/main" val="3542952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DC74AE-0144-4F43-AE70-B28DEBD5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0EDFFFA-FB6B-47EE-ABD9-C9E401EAB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69" y="920299"/>
            <a:ext cx="6764115" cy="554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4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Flutter -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StatefulWidget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példa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77C3BC-28EC-893F-1AC9-10B6DA9E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75725"/>
            <a:ext cx="4256293" cy="470898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CounterWidget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StatefulWidget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State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CounterWidget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createState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=&gt;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_CounterWidgetState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_CounterWidgetState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State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CounterWidget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count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@override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Widget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build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BuildContext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context) {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Column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children: [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ElevatedButton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child: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Text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'Press me'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onPressed: () {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setState(() {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count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});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},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),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Text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'Counter value: 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$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count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],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);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}</a:t>
            </a:r>
            <a:b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32021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Alkalmazás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keret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BF2A8-7E78-BEFC-E50E-8436F323F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dirty="0"/>
              <a:t>Minden </a:t>
            </a:r>
            <a:r>
              <a:rPr lang="en-GB" dirty="0" err="1"/>
              <a:t>alkalmazásnál</a:t>
            </a:r>
            <a:r>
              <a:rPr lang="en-GB" dirty="0"/>
              <a:t> </a:t>
            </a:r>
            <a:r>
              <a:rPr lang="en-GB" dirty="0" err="1"/>
              <a:t>használt</a:t>
            </a:r>
            <a:r>
              <a:rPr lang="en-GB" dirty="0"/>
              <a:t> </a:t>
            </a:r>
            <a:r>
              <a:rPr lang="en-GB" dirty="0" err="1"/>
              <a:t>funkciókra</a:t>
            </a:r>
            <a:r>
              <a:rPr lang="en-GB" dirty="0"/>
              <a:t> </a:t>
            </a:r>
            <a:r>
              <a:rPr lang="en-GB" dirty="0" err="1"/>
              <a:t>külön</a:t>
            </a:r>
            <a:r>
              <a:rPr lang="en-GB" dirty="0"/>
              <a:t> Widget</a:t>
            </a:r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WidgetsApp</a:t>
            </a:r>
            <a:r>
              <a:rPr lang="en-GB" dirty="0"/>
              <a:t>: </a:t>
            </a:r>
            <a:r>
              <a:rPr lang="en-GB" dirty="0" err="1"/>
              <a:t>Általános</a:t>
            </a:r>
            <a:r>
              <a:rPr lang="en-GB" dirty="0"/>
              <a:t> </a:t>
            </a:r>
            <a:r>
              <a:rPr lang="en-GB" dirty="0" err="1"/>
              <a:t>keret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CupertinoApp</a:t>
            </a:r>
            <a:r>
              <a:rPr lang="en-GB" dirty="0"/>
              <a:t>: iOS Cupertino </a:t>
            </a:r>
            <a:r>
              <a:rPr lang="en-GB" dirty="0" err="1"/>
              <a:t>dizájn</a:t>
            </a:r>
            <a:r>
              <a:rPr lang="en-GB" dirty="0"/>
              <a:t> </a:t>
            </a:r>
            <a:r>
              <a:rPr lang="en-GB" dirty="0" err="1"/>
              <a:t>követését</a:t>
            </a:r>
            <a:r>
              <a:rPr lang="en-GB" dirty="0"/>
              <a:t> </a:t>
            </a:r>
            <a:r>
              <a:rPr lang="en-GB" dirty="0" err="1"/>
              <a:t>elősegítő</a:t>
            </a:r>
            <a:r>
              <a:rPr lang="en-GB" dirty="0"/>
              <a:t> Widget</a:t>
            </a:r>
          </a:p>
          <a:p>
            <a:pPr lvl="2" indent="-457200">
              <a:spcBef>
                <a:spcPts val="0"/>
              </a:spcBef>
            </a:pPr>
            <a:r>
              <a:rPr lang="en-GB" b="1" dirty="0"/>
              <a:t>iOS</a:t>
            </a:r>
            <a:r>
              <a:rPr lang="en-GB" dirty="0"/>
              <a:t> </a:t>
            </a:r>
            <a:r>
              <a:rPr lang="en-GB" dirty="0" err="1"/>
              <a:t>közeli</a:t>
            </a:r>
            <a:r>
              <a:rPr lang="en-GB" dirty="0"/>
              <a:t> </a:t>
            </a:r>
            <a:r>
              <a:rPr lang="en-GB" dirty="0" err="1"/>
              <a:t>kinézet</a:t>
            </a:r>
            <a:r>
              <a:rPr lang="en-GB" dirty="0"/>
              <a:t>,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platformokon</a:t>
            </a:r>
            <a:r>
              <a:rPr lang="en-GB" dirty="0"/>
              <a:t> </a:t>
            </a:r>
            <a:r>
              <a:rPr lang="en-GB" dirty="0" err="1"/>
              <a:t>kompatibilitási</a:t>
            </a:r>
            <a:r>
              <a:rPr lang="en-GB" dirty="0"/>
              <a:t> </a:t>
            </a:r>
            <a:r>
              <a:rPr lang="en-GB" dirty="0" err="1"/>
              <a:t>problémák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b="1" dirty="0"/>
              <a:t>iOS first</a:t>
            </a:r>
            <a:r>
              <a:rPr lang="en-GB" dirty="0"/>
              <a:t> </a:t>
            </a:r>
            <a:r>
              <a:rPr lang="en-GB" dirty="0" err="1"/>
              <a:t>fejlesztés</a:t>
            </a:r>
            <a:r>
              <a:rPr lang="en-GB" dirty="0"/>
              <a:t> </a:t>
            </a:r>
            <a:r>
              <a:rPr lang="en-GB" dirty="0" err="1"/>
              <a:t>esetén</a:t>
            </a:r>
            <a:r>
              <a:rPr lang="en-GB" dirty="0"/>
              <a:t> </a:t>
            </a:r>
            <a:r>
              <a:rPr lang="en-GB" dirty="0" err="1"/>
              <a:t>ajánlott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MaterialApp</a:t>
            </a:r>
            <a:r>
              <a:rPr lang="en-GB" dirty="0"/>
              <a:t>: </a:t>
            </a:r>
            <a:r>
              <a:rPr lang="en-GB" dirty="0" err="1"/>
              <a:t>Platformfüggetlen</a:t>
            </a:r>
            <a:r>
              <a:rPr lang="en-GB" dirty="0"/>
              <a:t> Material </a:t>
            </a:r>
            <a:r>
              <a:rPr lang="en-GB" dirty="0" err="1"/>
              <a:t>dizájn</a:t>
            </a:r>
            <a:r>
              <a:rPr lang="en-GB" dirty="0"/>
              <a:t> </a:t>
            </a:r>
            <a:r>
              <a:rPr lang="en-GB" dirty="0" err="1"/>
              <a:t>követése</a:t>
            </a:r>
            <a:endParaRPr lang="hu-HU" dirty="0"/>
          </a:p>
          <a:p>
            <a:pPr indent="-457200">
              <a:spcBef>
                <a:spcPts val="0"/>
              </a:spcBef>
            </a:pPr>
            <a:r>
              <a:rPr lang="hu-HU" dirty="0"/>
              <a:t>Navigáció, </a:t>
            </a:r>
            <a:r>
              <a:rPr lang="hu-HU" dirty="0" err="1"/>
              <a:t>témázás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/>
              <a:t>Flutter </a:t>
            </a:r>
            <a:r>
              <a:rPr lang="en-GB" dirty="0" err="1"/>
              <a:t>Widgetek</a:t>
            </a:r>
            <a:r>
              <a:rPr lang="en-GB" dirty="0"/>
              <a:t> </a:t>
            </a:r>
            <a:r>
              <a:rPr lang="en-GB" dirty="0" err="1"/>
              <a:t>alapvetően</a:t>
            </a:r>
            <a:r>
              <a:rPr lang="en-GB" dirty="0"/>
              <a:t> Material </a:t>
            </a:r>
            <a:r>
              <a:rPr lang="en-GB" dirty="0" err="1"/>
              <a:t>dizájnt</a:t>
            </a:r>
            <a:r>
              <a:rPr lang="en-GB" dirty="0"/>
              <a:t> </a:t>
            </a:r>
            <a:r>
              <a:rPr lang="en-GB" dirty="0" err="1"/>
              <a:t>követik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/>
              <a:t>iOS </a:t>
            </a:r>
            <a:r>
              <a:rPr lang="en-GB" dirty="0" err="1"/>
              <a:t>Widgetek</a:t>
            </a:r>
            <a:r>
              <a:rPr lang="en-GB" dirty="0"/>
              <a:t> </a:t>
            </a:r>
            <a:r>
              <a:rPr lang="en-GB" b="1" dirty="0"/>
              <a:t>Cupertino</a:t>
            </a:r>
            <a:r>
              <a:rPr lang="en-GB" dirty="0"/>
              <a:t> </a:t>
            </a:r>
            <a:r>
              <a:rPr lang="en-GB" dirty="0" err="1"/>
              <a:t>előnévvel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dirty="0" err="1"/>
              <a:t>MaterialApp</a:t>
            </a:r>
            <a:r>
              <a:rPr lang="en-GB" dirty="0"/>
              <a:t> </a:t>
            </a:r>
            <a:r>
              <a:rPr lang="en-GB" dirty="0" err="1"/>
              <a:t>támogatja</a:t>
            </a:r>
            <a:r>
              <a:rPr lang="en-GB" dirty="0"/>
              <a:t> </a:t>
            </a:r>
            <a:r>
              <a:rPr lang="en-GB" b="1" dirty="0"/>
              <a:t>Cupertino</a:t>
            </a:r>
            <a:r>
              <a:rPr lang="en-GB" dirty="0"/>
              <a:t> </a:t>
            </a:r>
            <a:r>
              <a:rPr lang="en-GB" dirty="0" err="1"/>
              <a:t>Widgeteket</a:t>
            </a:r>
            <a:r>
              <a:rPr lang="en-GB" dirty="0"/>
              <a:t>!</a:t>
            </a:r>
          </a:p>
          <a:p>
            <a:pPr lvl="1" indent="-457200">
              <a:spcBef>
                <a:spcPts val="0"/>
              </a:spcBef>
            </a:pPr>
            <a:r>
              <a:rPr lang="en-GB" dirty="0" err="1"/>
              <a:t>Fordítva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igaz</a:t>
            </a:r>
            <a:r>
              <a:rPr lang="en-GB" dirty="0"/>
              <a:t>!</a:t>
            </a:r>
          </a:p>
          <a:p>
            <a:pPr indent="-457200">
              <a:spcBef>
                <a:spcPts val="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571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Oldal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keret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164B-9762-B74B-71A9-C4F79D6AA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 lnSpcReduction="10000"/>
          </a:bodyPr>
          <a:lstStyle/>
          <a:p>
            <a:pPr indent="-457200">
              <a:spcBef>
                <a:spcPts val="0"/>
              </a:spcBef>
            </a:pPr>
            <a:r>
              <a:rPr lang="en-GB" dirty="0" err="1"/>
              <a:t>Alkalmazásunk</a:t>
            </a:r>
            <a:r>
              <a:rPr lang="en-GB" dirty="0"/>
              <a:t> </a:t>
            </a:r>
            <a:r>
              <a:rPr lang="en-GB" dirty="0" err="1"/>
              <a:t>oldalakra</a:t>
            </a:r>
            <a:r>
              <a:rPr lang="en-GB" dirty="0"/>
              <a:t> </a:t>
            </a:r>
            <a:r>
              <a:rPr lang="en-GB" dirty="0" err="1"/>
              <a:t>lesz</a:t>
            </a:r>
            <a:r>
              <a:rPr lang="en-GB" dirty="0"/>
              <a:t> </a:t>
            </a:r>
            <a:r>
              <a:rPr lang="en-GB" dirty="0" err="1"/>
              <a:t>bontva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oldalon</a:t>
            </a:r>
            <a:r>
              <a:rPr lang="en-GB" dirty="0"/>
              <a:t> </a:t>
            </a:r>
            <a:r>
              <a:rPr lang="en-GB" dirty="0" err="1"/>
              <a:t>sok</a:t>
            </a:r>
            <a:r>
              <a:rPr lang="en-GB" dirty="0"/>
              <a:t> </a:t>
            </a:r>
            <a:r>
              <a:rPr lang="en-GB" dirty="0" err="1"/>
              <a:t>gyakran</a:t>
            </a:r>
            <a:r>
              <a:rPr lang="en-GB" dirty="0"/>
              <a:t> </a:t>
            </a:r>
            <a:r>
              <a:rPr lang="en-GB" dirty="0" err="1"/>
              <a:t>használt</a:t>
            </a:r>
            <a:r>
              <a:rPr lang="en-GB" dirty="0"/>
              <a:t> </a:t>
            </a:r>
            <a:r>
              <a:rPr lang="en-GB" dirty="0" err="1"/>
              <a:t>komponens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Oldal</a:t>
            </a:r>
            <a:r>
              <a:rPr lang="en-GB" dirty="0"/>
              <a:t>: </a:t>
            </a:r>
            <a:r>
              <a:rPr lang="en-GB" b="1" dirty="0"/>
              <a:t>Scaffold </a:t>
            </a:r>
            <a:r>
              <a:rPr lang="en-GB" dirty="0"/>
              <a:t>Widget</a:t>
            </a:r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MaterialApp</a:t>
            </a:r>
            <a:r>
              <a:rPr lang="en-GB" dirty="0"/>
              <a:t> </a:t>
            </a:r>
            <a:r>
              <a:rPr lang="en-GB" dirty="0" err="1"/>
              <a:t>szükséges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/>
              <a:t>Minden </a:t>
            </a:r>
            <a:r>
              <a:rPr lang="en-GB" dirty="0" err="1"/>
              <a:t>oldalnak</a:t>
            </a:r>
            <a:r>
              <a:rPr lang="en-GB" dirty="0"/>
              <a:t> </a:t>
            </a:r>
            <a:r>
              <a:rPr lang="en-GB" dirty="0" err="1"/>
              <a:t>saját</a:t>
            </a:r>
            <a:r>
              <a:rPr lang="en-GB" dirty="0"/>
              <a:t> </a:t>
            </a:r>
            <a:r>
              <a:rPr lang="en-GB" b="1" dirty="0"/>
              <a:t>Scaffold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Navigálás</a:t>
            </a:r>
            <a:r>
              <a:rPr lang="en-GB" dirty="0"/>
              <a:t> </a:t>
            </a:r>
            <a:r>
              <a:rPr lang="en-GB" dirty="0" err="1"/>
              <a:t>során</a:t>
            </a:r>
            <a:r>
              <a:rPr lang="en-GB" dirty="0"/>
              <a:t> </a:t>
            </a:r>
            <a:r>
              <a:rPr lang="en-GB" dirty="0" err="1"/>
              <a:t>ezek</a:t>
            </a:r>
            <a:r>
              <a:rPr lang="en-GB" dirty="0"/>
              <a:t> is </a:t>
            </a:r>
            <a:r>
              <a:rPr lang="en-GB" dirty="0" err="1"/>
              <a:t>animálódnak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Perzisztens</a:t>
            </a:r>
            <a:r>
              <a:rPr lang="en-GB" dirty="0"/>
              <a:t> </a:t>
            </a:r>
            <a:r>
              <a:rPr lang="en-GB" b="1" dirty="0"/>
              <a:t>Scaffold</a:t>
            </a:r>
            <a:r>
              <a:rPr lang="en-GB" dirty="0"/>
              <a:t> is </a:t>
            </a:r>
            <a:r>
              <a:rPr lang="en-GB" dirty="0" err="1"/>
              <a:t>megoldható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i="1" dirty="0"/>
              <a:t>body</a:t>
            </a:r>
            <a:r>
              <a:rPr lang="en-GB" dirty="0"/>
              <a:t>: Az </a:t>
            </a:r>
            <a:r>
              <a:rPr lang="en-GB" dirty="0" err="1"/>
              <a:t>oldal</a:t>
            </a:r>
            <a:r>
              <a:rPr lang="en-GB" dirty="0"/>
              <a:t> </a:t>
            </a:r>
            <a:r>
              <a:rPr lang="en-GB" dirty="0" err="1"/>
              <a:t>fő</a:t>
            </a:r>
            <a:r>
              <a:rPr lang="en-GB" dirty="0"/>
              <a:t> </a:t>
            </a:r>
            <a:r>
              <a:rPr lang="en-GB" dirty="0" err="1"/>
              <a:t>tartalma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i="1" dirty="0" err="1"/>
              <a:t>extendBody</a:t>
            </a:r>
            <a:r>
              <a:rPr lang="en-GB" dirty="0"/>
              <a:t>: </a:t>
            </a:r>
            <a:r>
              <a:rPr lang="en-GB" dirty="0" err="1"/>
              <a:t>teljes</a:t>
            </a:r>
            <a:r>
              <a:rPr lang="en-GB" dirty="0"/>
              <a:t> </a:t>
            </a:r>
            <a:r>
              <a:rPr lang="en-GB" dirty="0" err="1"/>
              <a:t>rész</a:t>
            </a:r>
            <a:r>
              <a:rPr lang="en-GB" dirty="0"/>
              <a:t> </a:t>
            </a:r>
            <a:r>
              <a:rPr lang="en-GB" dirty="0" err="1"/>
              <a:t>kitöltése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i="1" dirty="0" err="1"/>
              <a:t>extendBodyBehindAppBar</a:t>
            </a:r>
            <a:endParaRPr lang="en-GB" b="1" i="1" dirty="0"/>
          </a:p>
          <a:p>
            <a:pPr indent="-457200">
              <a:spcBef>
                <a:spcPts val="0"/>
              </a:spcBef>
            </a:pPr>
            <a:r>
              <a:rPr lang="en-GB" b="1" i="1" dirty="0" err="1"/>
              <a:t>backgroundColor</a:t>
            </a:r>
            <a:endParaRPr lang="en-GB" b="1" i="1" dirty="0"/>
          </a:p>
          <a:p>
            <a:pPr lvl="1" indent="-457200">
              <a:spcBef>
                <a:spcPts val="0"/>
              </a:spcBef>
            </a:pPr>
            <a:r>
              <a:rPr lang="en-GB" b="1" i="1" dirty="0" err="1"/>
              <a:t>ThemeData.scaffoldBackgroundColor</a:t>
            </a:r>
            <a:endParaRPr lang="en-GB" b="1" i="1" dirty="0"/>
          </a:p>
        </p:txBody>
      </p:sp>
      <p:pic>
        <p:nvPicPr>
          <p:cNvPr id="4" name="Picture 3" descr="Text, application&#10;&#10;Description automatically generated">
            <a:extLst>
              <a:ext uri="{FF2B5EF4-FFF2-40B4-BE49-F238E27FC236}">
                <a16:creationId xmlns:a16="http://schemas.microsoft.com/office/drawing/2014/main" id="{46E3DC88-CE1A-7B5F-2EBF-C224CFBE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260" y="1603214"/>
            <a:ext cx="2225540" cy="3956516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470E921E-3E58-D937-995B-5A78D39907BD}"/>
              </a:ext>
            </a:extLst>
          </p:cNvPr>
          <p:cNvSpPr/>
          <p:nvPr/>
        </p:nvSpPr>
        <p:spPr>
          <a:xfrm>
            <a:off x="8868792" y="2065175"/>
            <a:ext cx="194343" cy="2562809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0D525-043E-F8C8-77DE-B4A2B56A56DD}"/>
              </a:ext>
            </a:extLst>
          </p:cNvPr>
          <p:cNvSpPr txBox="1"/>
          <p:nvPr/>
        </p:nvSpPr>
        <p:spPr>
          <a:xfrm rot="18551696">
            <a:off x="8261109" y="3216031"/>
            <a:ext cx="78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JetBrains Mono"/>
              </a:rPr>
              <a:t>body</a:t>
            </a:r>
            <a:endParaRPr lang="hu-HU" dirty="0">
              <a:latin typeface="JetBrains Mono"/>
            </a:endParaRP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7F413554-D83E-6A74-1EAF-E2A4FCF4FC62}"/>
              </a:ext>
            </a:extLst>
          </p:cNvPr>
          <p:cNvSpPr/>
          <p:nvPr/>
        </p:nvSpPr>
        <p:spPr>
          <a:xfrm>
            <a:off x="8865493" y="4665306"/>
            <a:ext cx="197642" cy="654503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6ED91-6E48-B71B-09B3-278A2F122E88}"/>
              </a:ext>
            </a:extLst>
          </p:cNvPr>
          <p:cNvSpPr txBox="1"/>
          <p:nvPr/>
        </p:nvSpPr>
        <p:spPr>
          <a:xfrm rot="18551696">
            <a:off x="7790703" y="4908395"/>
            <a:ext cx="129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JetBrains Mono"/>
              </a:rPr>
              <a:t>extendBody</a:t>
            </a:r>
            <a:endParaRPr lang="hu-HU" dirty="0">
              <a:latin typeface="JetBrains Mono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13727B4E-1356-26CA-E69D-AE7E208D2A07}"/>
              </a:ext>
            </a:extLst>
          </p:cNvPr>
          <p:cNvSpPr/>
          <p:nvPr/>
        </p:nvSpPr>
        <p:spPr>
          <a:xfrm>
            <a:off x="8865493" y="1728010"/>
            <a:ext cx="197642" cy="299843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A21A03-925B-0CDE-306A-C33557C1FA1C}"/>
              </a:ext>
            </a:extLst>
          </p:cNvPr>
          <p:cNvSpPr txBox="1"/>
          <p:nvPr/>
        </p:nvSpPr>
        <p:spPr>
          <a:xfrm rot="18551696">
            <a:off x="7957882" y="1758079"/>
            <a:ext cx="96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JetBrains Mono"/>
              </a:rPr>
              <a:t>appBar</a:t>
            </a:r>
            <a:endParaRPr lang="hu-HU" dirty="0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248227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Oldal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keret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AppBar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E13DE-EE0D-8971-5046-A94B611F2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dirty="0" err="1"/>
              <a:t>Oldal</a:t>
            </a:r>
            <a:r>
              <a:rPr lang="en-GB" dirty="0"/>
              <a:t> </a:t>
            </a:r>
            <a:r>
              <a:rPr lang="en-GB" dirty="0" err="1"/>
              <a:t>tetején</a:t>
            </a:r>
            <a:r>
              <a:rPr lang="en-GB" dirty="0"/>
              <a:t> </a:t>
            </a:r>
            <a:r>
              <a:rPr lang="en-GB" dirty="0" err="1"/>
              <a:t>jelenik</a:t>
            </a:r>
            <a:r>
              <a:rPr lang="en-GB" dirty="0"/>
              <a:t> meg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b="1" i="1" dirty="0" err="1"/>
              <a:t>appBar</a:t>
            </a:r>
            <a:endParaRPr lang="en-GB" b="1" i="1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Általában</a:t>
            </a:r>
            <a:r>
              <a:rPr lang="en-GB" dirty="0"/>
              <a:t> </a:t>
            </a:r>
            <a:r>
              <a:rPr lang="en-GB" b="1" dirty="0" err="1"/>
              <a:t>AppBar</a:t>
            </a:r>
            <a:r>
              <a:rPr lang="en-GB" dirty="0"/>
              <a:t> </a:t>
            </a:r>
            <a:r>
              <a:rPr lang="en-GB" dirty="0" err="1"/>
              <a:t>Widgetet</a:t>
            </a:r>
            <a:r>
              <a:rPr lang="en-GB" dirty="0"/>
              <a:t> </a:t>
            </a:r>
            <a:r>
              <a:rPr lang="en-GB" dirty="0" err="1"/>
              <a:t>használunk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/>
              <a:t>De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tetszőleges</a:t>
            </a:r>
            <a:r>
              <a:rPr lang="en-GB" dirty="0"/>
              <a:t> </a:t>
            </a:r>
            <a:r>
              <a:rPr lang="en-GB" b="1" dirty="0" err="1"/>
              <a:t>PreferredSizeWidget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SliverAppBar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!</a:t>
            </a:r>
          </a:p>
          <a:p>
            <a:pPr indent="-457200">
              <a:spcBef>
                <a:spcPts val="0"/>
              </a:spcBef>
            </a:pPr>
            <a:r>
              <a:rPr lang="en-GB" b="1" i="1" dirty="0"/>
              <a:t>leading</a:t>
            </a:r>
            <a:r>
              <a:rPr lang="en-GB" dirty="0"/>
              <a:t>: </a:t>
            </a:r>
            <a:r>
              <a:rPr lang="en-GB" dirty="0" err="1"/>
              <a:t>Kezdő</a:t>
            </a:r>
            <a:r>
              <a:rPr lang="en-GB" dirty="0"/>
              <a:t> Widget</a:t>
            </a:r>
          </a:p>
          <a:p>
            <a:pPr lvl="1" indent="-457200">
              <a:spcBef>
                <a:spcPts val="0"/>
              </a:spcBef>
            </a:pPr>
            <a:r>
              <a:rPr lang="en-GB" b="1" i="1" dirty="0" err="1"/>
              <a:t>automaticallyImplyLeading</a:t>
            </a:r>
            <a:r>
              <a:rPr lang="en-GB" dirty="0"/>
              <a:t>: </a:t>
            </a:r>
            <a:r>
              <a:rPr lang="en-GB" dirty="0" err="1"/>
              <a:t>Automatikus</a:t>
            </a:r>
            <a:r>
              <a:rPr lang="en-GB" dirty="0"/>
              <a:t> ikon</a:t>
            </a:r>
            <a:endParaRPr lang="en-GB" b="1" i="1" dirty="0"/>
          </a:p>
          <a:p>
            <a:pPr indent="-457200">
              <a:spcBef>
                <a:spcPts val="0"/>
              </a:spcBef>
            </a:pPr>
            <a:r>
              <a:rPr lang="en-GB" b="1" i="1" dirty="0"/>
              <a:t>title</a:t>
            </a:r>
            <a:r>
              <a:rPr lang="en-GB" dirty="0"/>
              <a:t>: </a:t>
            </a:r>
            <a:r>
              <a:rPr lang="en-GB" dirty="0" err="1"/>
              <a:t>Általában</a:t>
            </a:r>
            <a:r>
              <a:rPr lang="en-GB" dirty="0"/>
              <a:t> </a:t>
            </a:r>
            <a:r>
              <a:rPr lang="en-GB" b="1" dirty="0"/>
              <a:t>Text</a:t>
            </a:r>
            <a:r>
              <a:rPr lang="en-GB" dirty="0"/>
              <a:t> Widget</a:t>
            </a:r>
          </a:p>
          <a:p>
            <a:pPr indent="-457200">
              <a:spcBef>
                <a:spcPts val="0"/>
              </a:spcBef>
            </a:pPr>
            <a:r>
              <a:rPr lang="en-GB" b="1" i="1" dirty="0"/>
              <a:t>actions</a:t>
            </a:r>
            <a:r>
              <a:rPr lang="en-GB" dirty="0"/>
              <a:t>: </a:t>
            </a:r>
            <a:r>
              <a:rPr lang="en-GB" dirty="0" err="1"/>
              <a:t>Különböző</a:t>
            </a:r>
            <a:r>
              <a:rPr lang="en-GB" dirty="0"/>
              <a:t> </a:t>
            </a:r>
            <a:r>
              <a:rPr lang="en-GB" dirty="0" err="1"/>
              <a:t>akció</a:t>
            </a:r>
            <a:r>
              <a:rPr lang="en-GB" dirty="0"/>
              <a:t> </a:t>
            </a:r>
            <a:r>
              <a:rPr lang="en-GB" dirty="0" err="1"/>
              <a:t>elemek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IconButton</a:t>
            </a:r>
            <a:r>
              <a:rPr lang="en-GB" dirty="0"/>
              <a:t>: </a:t>
            </a:r>
            <a:r>
              <a:rPr lang="en-GB" dirty="0" err="1"/>
              <a:t>Megjelenő</a:t>
            </a:r>
            <a:r>
              <a:rPr lang="en-GB" dirty="0"/>
              <a:t> </a:t>
            </a:r>
            <a:r>
              <a:rPr lang="en-GB" dirty="0" err="1"/>
              <a:t>elemek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PopupMenuButton</a:t>
            </a:r>
            <a:r>
              <a:rPr lang="en-GB" dirty="0"/>
              <a:t>: </a:t>
            </a:r>
            <a:r>
              <a:rPr lang="en-GB" dirty="0" err="1"/>
              <a:t>Lenyíló</a:t>
            </a:r>
            <a:r>
              <a:rPr lang="en-GB" dirty="0"/>
              <a:t> </a:t>
            </a:r>
            <a:r>
              <a:rPr lang="en-GB" dirty="0" err="1"/>
              <a:t>menü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dirty="0"/>
              <a:t>bottom</a:t>
            </a:r>
            <a:r>
              <a:rPr lang="en-GB" dirty="0"/>
              <a:t>: </a:t>
            </a:r>
            <a:r>
              <a:rPr lang="en-GB" dirty="0" err="1"/>
              <a:t>Tipikusan</a:t>
            </a:r>
            <a:r>
              <a:rPr lang="en-GB" dirty="0"/>
              <a:t> </a:t>
            </a:r>
            <a:r>
              <a:rPr lang="en-GB" b="1" dirty="0" err="1"/>
              <a:t>TabBar</a:t>
            </a:r>
            <a:endParaRPr lang="en-GB" b="1" dirty="0"/>
          </a:p>
        </p:txBody>
      </p:sp>
      <p:pic>
        <p:nvPicPr>
          <p:cNvPr id="4" name="Picture 3" descr="Text, application&#10;&#10;Description automatically generated">
            <a:extLst>
              <a:ext uri="{FF2B5EF4-FFF2-40B4-BE49-F238E27FC236}">
                <a16:creationId xmlns:a16="http://schemas.microsoft.com/office/drawing/2014/main" id="{526C6029-A513-E808-A775-30C4D49C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260" y="1603214"/>
            <a:ext cx="2225540" cy="3956516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1196FF66-B5B0-0399-B4F0-B3062DE9B285}"/>
              </a:ext>
            </a:extLst>
          </p:cNvPr>
          <p:cNvSpPr/>
          <p:nvPr/>
        </p:nvSpPr>
        <p:spPr>
          <a:xfrm>
            <a:off x="8865493" y="1728010"/>
            <a:ext cx="197642" cy="299843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5CA40-EB6F-6509-27B9-45B68DDDB0FE}"/>
              </a:ext>
            </a:extLst>
          </p:cNvPr>
          <p:cNvSpPr txBox="1"/>
          <p:nvPr/>
        </p:nvSpPr>
        <p:spPr>
          <a:xfrm rot="18551696">
            <a:off x="8105833" y="1590569"/>
            <a:ext cx="89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JetBrains Mono"/>
              </a:rPr>
              <a:t>appBar</a:t>
            </a:r>
            <a:endParaRPr lang="hu-HU" dirty="0">
              <a:latin typeface="JetBrains Mon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42B5A-5372-1E8F-FC88-05ECB28D4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579" y="2149596"/>
            <a:ext cx="3742312" cy="731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0310CE-27EF-4E3A-6108-3E16AC9D86B0}"/>
              </a:ext>
            </a:extLst>
          </p:cNvPr>
          <p:cNvSpPr txBox="1"/>
          <p:nvPr/>
        </p:nvSpPr>
        <p:spPr>
          <a:xfrm rot="19044461">
            <a:off x="7403289" y="2848055"/>
            <a:ext cx="102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JetBrains Mono"/>
              </a:rPr>
              <a:t>leading</a:t>
            </a:r>
            <a:endParaRPr lang="hu-HU" dirty="0">
              <a:latin typeface="JetBrains Mon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D2E309-89F1-4129-194D-521763F6ABD5}"/>
              </a:ext>
            </a:extLst>
          </p:cNvPr>
          <p:cNvSpPr txBox="1"/>
          <p:nvPr/>
        </p:nvSpPr>
        <p:spPr>
          <a:xfrm rot="19044461">
            <a:off x="9076979" y="2808164"/>
            <a:ext cx="67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JetBrains Mono"/>
              </a:rPr>
              <a:t>title</a:t>
            </a:r>
            <a:endParaRPr lang="hu-HU" dirty="0">
              <a:latin typeface="JetBrains Mon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F5C8D-BEC9-5D27-3B11-FCBA7606D6CB}"/>
              </a:ext>
            </a:extLst>
          </p:cNvPr>
          <p:cNvSpPr txBox="1"/>
          <p:nvPr/>
        </p:nvSpPr>
        <p:spPr>
          <a:xfrm rot="19044461">
            <a:off x="10537596" y="2867489"/>
            <a:ext cx="89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JetBrains Mono"/>
              </a:rPr>
              <a:t>actions</a:t>
            </a:r>
            <a:endParaRPr lang="hu-HU" dirty="0">
              <a:latin typeface="JetBrains Mon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97ACE8-5CA2-9371-20AD-DF42B6324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579" y="4516016"/>
            <a:ext cx="3746113" cy="116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961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Oldal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keret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Alsó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elemek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D7D8B-09CB-B2DB-D96E-FC02D9CA4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b="1" i="1" dirty="0" err="1"/>
              <a:t>bottomNavigationBar</a:t>
            </a:r>
            <a:endParaRPr lang="en-GB" b="1" i="1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Tipikusan</a:t>
            </a:r>
            <a:r>
              <a:rPr lang="en-GB" b="1" dirty="0"/>
              <a:t> </a:t>
            </a:r>
            <a:r>
              <a:rPr lang="en-GB" b="1" dirty="0" err="1"/>
              <a:t>BottomNavigationBar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BottomNavigationBarItem</a:t>
            </a:r>
            <a:r>
              <a:rPr lang="en-GB" dirty="0"/>
              <a:t> </a:t>
            </a:r>
            <a:r>
              <a:rPr lang="en-GB" dirty="0" err="1"/>
              <a:t>elemekkel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currentIndex</a:t>
            </a:r>
            <a:r>
              <a:rPr lang="en-GB" dirty="0"/>
              <a:t>: </a:t>
            </a:r>
            <a:r>
              <a:rPr lang="en-GB" dirty="0" err="1"/>
              <a:t>Kiválasztott</a:t>
            </a:r>
            <a:r>
              <a:rPr lang="en-GB" dirty="0"/>
              <a:t> </a:t>
            </a:r>
            <a:r>
              <a:rPr lang="en-GB" dirty="0" err="1"/>
              <a:t>elem</a:t>
            </a:r>
            <a:r>
              <a:rPr lang="en-GB" dirty="0"/>
              <a:t> </a:t>
            </a:r>
            <a:r>
              <a:rPr lang="en-GB" dirty="0" err="1"/>
              <a:t>indexe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i="1" dirty="0" err="1"/>
              <a:t>persistentFooterButtons</a:t>
            </a:r>
            <a:endParaRPr lang="en-GB" b="1" i="1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Tipikusan</a:t>
            </a:r>
            <a:r>
              <a:rPr lang="en-GB" dirty="0"/>
              <a:t> </a:t>
            </a:r>
            <a:r>
              <a:rPr lang="en-GB" b="1" dirty="0" err="1"/>
              <a:t>TextButton</a:t>
            </a:r>
            <a:r>
              <a:rPr lang="en-GB" dirty="0"/>
              <a:t> </a:t>
            </a:r>
            <a:r>
              <a:rPr lang="en-GB" dirty="0" err="1"/>
              <a:t>lista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i="1" dirty="0" err="1"/>
              <a:t>bottomSheet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Jellemzően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direkt</a:t>
            </a:r>
            <a:r>
              <a:rPr lang="en-GB" dirty="0"/>
              <a:t> </a:t>
            </a:r>
            <a:r>
              <a:rPr lang="en-GB" dirty="0" err="1"/>
              <a:t>adjuk</a:t>
            </a:r>
            <a:r>
              <a:rPr lang="en-GB" dirty="0"/>
              <a:t> meg</a:t>
            </a:r>
          </a:p>
          <a:p>
            <a:pPr lvl="1" indent="-457200">
              <a:spcBef>
                <a:spcPts val="0"/>
              </a:spcBef>
            </a:pPr>
            <a:r>
              <a:rPr lang="en-GB" i="1" dirty="0" err="1"/>
              <a:t>showBottomSheet</a:t>
            </a:r>
            <a:r>
              <a:rPr lang="en-GB" i="1" dirty="0"/>
              <a:t>()</a:t>
            </a:r>
            <a:r>
              <a:rPr lang="en-GB" dirty="0"/>
              <a:t>: </a:t>
            </a:r>
            <a:r>
              <a:rPr lang="en-GB" dirty="0" err="1"/>
              <a:t>perzisztens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i="1" dirty="0" err="1"/>
              <a:t>showModalBottomSheet</a:t>
            </a:r>
            <a:r>
              <a:rPr lang="en-GB" i="1" dirty="0"/>
              <a:t>()</a:t>
            </a:r>
            <a:r>
              <a:rPr lang="en-GB" dirty="0"/>
              <a:t>: </a:t>
            </a:r>
            <a:r>
              <a:rPr lang="en-GB" dirty="0" err="1"/>
              <a:t>Külön</a:t>
            </a:r>
            <a:r>
              <a:rPr lang="en-GB" dirty="0"/>
              <a:t> </a:t>
            </a:r>
            <a:r>
              <a:rPr lang="en-GB" dirty="0" err="1"/>
              <a:t>ablak</a:t>
            </a:r>
            <a:endParaRPr lang="en-GB" i="1" dirty="0"/>
          </a:p>
          <a:p>
            <a:pPr lvl="1" indent="-457200">
              <a:spcBef>
                <a:spcPts val="0"/>
              </a:spcBef>
            </a:pPr>
            <a:r>
              <a:rPr lang="en-GB" b="1" i="1" dirty="0"/>
              <a:t>context</a:t>
            </a:r>
            <a:r>
              <a:rPr lang="en-GB" dirty="0"/>
              <a:t>-re </a:t>
            </a:r>
            <a:r>
              <a:rPr lang="en-GB" dirty="0" err="1"/>
              <a:t>figyelni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!</a:t>
            </a:r>
            <a:endParaRPr lang="en-GB" b="1" i="1" dirty="0"/>
          </a:p>
          <a:p>
            <a:pPr indent="-457200">
              <a:spcBef>
                <a:spcPts val="0"/>
              </a:spcBef>
            </a:pPr>
            <a:endParaRPr lang="en-GB" dirty="0"/>
          </a:p>
          <a:p>
            <a:pPr lvl="1" indent="-457200">
              <a:spcBef>
                <a:spcPts val="0"/>
              </a:spcBef>
            </a:pPr>
            <a:endParaRPr lang="en-GB" b="1" i="1" dirty="0"/>
          </a:p>
        </p:txBody>
      </p:sp>
      <p:pic>
        <p:nvPicPr>
          <p:cNvPr id="4" name="Picture 3" descr="Text, application&#10;&#10;Description automatically generated">
            <a:extLst>
              <a:ext uri="{FF2B5EF4-FFF2-40B4-BE49-F238E27FC236}">
                <a16:creationId xmlns:a16="http://schemas.microsoft.com/office/drawing/2014/main" id="{62BC2005-20D2-4834-D5A5-05A6B9C94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260" y="1603214"/>
            <a:ext cx="2225540" cy="3956516"/>
          </a:xfrm>
          <a:prstGeom prst="rect">
            <a:avLst/>
          </a:prstGeom>
        </p:spPr>
      </p:pic>
      <p:sp>
        <p:nvSpPr>
          <p:cNvPr id="5" name="Left Bracket 4">
            <a:extLst>
              <a:ext uri="{FF2B5EF4-FFF2-40B4-BE49-F238E27FC236}">
                <a16:creationId xmlns:a16="http://schemas.microsoft.com/office/drawing/2014/main" id="{4AC84F25-4FE3-48EE-7036-120B1823E5AD}"/>
              </a:ext>
            </a:extLst>
          </p:cNvPr>
          <p:cNvSpPr/>
          <p:nvPr/>
        </p:nvSpPr>
        <p:spPr>
          <a:xfrm>
            <a:off x="8865493" y="5012031"/>
            <a:ext cx="197642" cy="307778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6B7AD-61BF-0884-9769-D147765B50F6}"/>
              </a:ext>
            </a:extLst>
          </p:cNvPr>
          <p:cNvSpPr txBox="1"/>
          <p:nvPr/>
        </p:nvSpPr>
        <p:spPr>
          <a:xfrm>
            <a:off x="7081198" y="4998731"/>
            <a:ext cx="178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JetBrains Mono"/>
              </a:rPr>
              <a:t>bottomNavigationBar</a:t>
            </a:r>
            <a:endParaRPr lang="hu-HU">
              <a:latin typeface="JetBrains Mono"/>
            </a:endParaRP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00B7D45-0767-3510-2390-D752A7281058}"/>
              </a:ext>
            </a:extLst>
          </p:cNvPr>
          <p:cNvSpPr/>
          <p:nvPr/>
        </p:nvSpPr>
        <p:spPr>
          <a:xfrm>
            <a:off x="8865493" y="4677653"/>
            <a:ext cx="197642" cy="333424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7ECAD-61A8-023B-B835-C51E5CC615F9}"/>
              </a:ext>
            </a:extLst>
          </p:cNvPr>
          <p:cNvSpPr txBox="1"/>
          <p:nvPr/>
        </p:nvSpPr>
        <p:spPr>
          <a:xfrm>
            <a:off x="6904653" y="4690954"/>
            <a:ext cx="196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JetBrains Mono"/>
              </a:rPr>
              <a:t>persistentFooterButtons</a:t>
            </a:r>
            <a:endParaRPr lang="hu-HU">
              <a:latin typeface="JetBrains Mono"/>
            </a:endParaRP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A3AD8DE9-C143-0E28-CF7F-D4C7BB842398}"/>
              </a:ext>
            </a:extLst>
          </p:cNvPr>
          <p:cNvSpPr/>
          <p:nvPr/>
        </p:nvSpPr>
        <p:spPr>
          <a:xfrm>
            <a:off x="8865493" y="3759698"/>
            <a:ext cx="197642" cy="904654"/>
          </a:xfrm>
          <a:prstGeom prst="leftBracket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FA3172-E282-28F8-4917-BDD93F194E04}"/>
              </a:ext>
            </a:extLst>
          </p:cNvPr>
          <p:cNvSpPr txBox="1"/>
          <p:nvPr/>
        </p:nvSpPr>
        <p:spPr>
          <a:xfrm>
            <a:off x="7669763" y="4075400"/>
            <a:ext cx="1195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JetBrains Mono"/>
              </a:rPr>
              <a:t>bottomSheet</a:t>
            </a:r>
            <a:endParaRPr lang="hu-HU"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76245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 animBg="1"/>
      <p:bldP spid="8" grpId="0"/>
      <p:bldP spid="9" grpId="0" animBg="1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Oldal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keret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interakció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Text, application&#10;&#10;Description automatically generated">
            <a:extLst>
              <a:ext uri="{FF2B5EF4-FFF2-40B4-BE49-F238E27FC236}">
                <a16:creationId xmlns:a16="http://schemas.microsoft.com/office/drawing/2014/main" id="{4D23F01B-8701-104E-A78C-4F558386D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260" y="1603214"/>
            <a:ext cx="2225540" cy="39565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A5A8CC-7ADA-2172-E029-229CEBAFB5CA}"/>
              </a:ext>
            </a:extLst>
          </p:cNvPr>
          <p:cNvSpPr/>
          <p:nvPr/>
        </p:nvSpPr>
        <p:spPr>
          <a:xfrm>
            <a:off x="10935478" y="3533192"/>
            <a:ext cx="342122" cy="385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26CC5-9587-D13A-5A7B-224742B7C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260" y="1603214"/>
            <a:ext cx="2225540" cy="3956516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FF09BD3-98D0-B002-0F59-CCCB419A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b="1" i="1" dirty="0" err="1"/>
              <a:t>floatingActionButton</a:t>
            </a:r>
            <a:endParaRPr lang="en-GB" b="1" i="1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Tipikusan</a:t>
            </a:r>
            <a:r>
              <a:rPr lang="en-GB" b="1" dirty="0"/>
              <a:t> </a:t>
            </a:r>
            <a:r>
              <a:rPr lang="en-GB" b="1" dirty="0" err="1"/>
              <a:t>FloatingActionButton</a:t>
            </a:r>
            <a:endParaRPr lang="en-GB" b="1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Automatikusan</a:t>
            </a:r>
            <a:r>
              <a:rPr lang="en-GB" dirty="0"/>
              <a:t> </a:t>
            </a:r>
            <a:r>
              <a:rPr lang="en-GB" dirty="0" err="1"/>
              <a:t>igazítja</a:t>
            </a:r>
            <a:r>
              <a:rPr lang="en-GB" dirty="0"/>
              <a:t> </a:t>
            </a:r>
            <a:r>
              <a:rPr lang="en-GB" dirty="0" err="1"/>
              <a:t>magát</a:t>
            </a:r>
            <a:r>
              <a:rPr lang="en-GB" dirty="0"/>
              <a:t> a </a:t>
            </a:r>
            <a:r>
              <a:rPr lang="en-GB" dirty="0" err="1"/>
              <a:t>képernyőhöz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i="1" dirty="0"/>
              <a:t>drawer/</a:t>
            </a:r>
            <a:r>
              <a:rPr lang="en-GB" b="1" i="1" dirty="0" err="1"/>
              <a:t>endDrawer</a:t>
            </a:r>
            <a:r>
              <a:rPr lang="en-GB" dirty="0"/>
              <a:t>: </a:t>
            </a:r>
            <a:r>
              <a:rPr lang="en-GB" dirty="0" err="1"/>
              <a:t>Menü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/>
              <a:t>Drawer</a:t>
            </a:r>
            <a:r>
              <a:rPr lang="en-GB" dirty="0"/>
              <a:t> Widget</a:t>
            </a:r>
          </a:p>
          <a:p>
            <a:pPr lvl="2" indent="-457200">
              <a:spcBef>
                <a:spcPts val="0"/>
              </a:spcBef>
            </a:pPr>
            <a:r>
              <a:rPr lang="en-GB" dirty="0" err="1"/>
              <a:t>Gyerek</a:t>
            </a:r>
            <a:r>
              <a:rPr lang="en-GB" dirty="0"/>
              <a:t> </a:t>
            </a:r>
            <a:r>
              <a:rPr lang="en-GB" dirty="0" err="1"/>
              <a:t>általában</a:t>
            </a:r>
            <a:r>
              <a:rPr lang="en-GB" dirty="0"/>
              <a:t> </a:t>
            </a:r>
            <a:r>
              <a:rPr lang="en-GB" b="1" dirty="0" err="1"/>
              <a:t>ListView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b="1" dirty="0" err="1"/>
              <a:t>DrawerHeader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b="1" dirty="0" err="1"/>
              <a:t>ListTile</a:t>
            </a:r>
            <a:r>
              <a:rPr lang="en-GB" b="1" dirty="0"/>
              <a:t> </a:t>
            </a:r>
            <a:r>
              <a:rPr lang="en-GB" dirty="0" err="1"/>
              <a:t>Widgetekből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i="1" dirty="0" err="1"/>
              <a:t>drawerEnableOpenDragGesture</a:t>
            </a:r>
            <a:endParaRPr lang="en-GB" b="1" i="1" dirty="0"/>
          </a:p>
          <a:p>
            <a:pPr lvl="1" indent="-457200">
              <a:spcBef>
                <a:spcPts val="0"/>
              </a:spcBef>
            </a:pPr>
            <a:r>
              <a:rPr lang="en-GB" b="1" i="1" dirty="0" err="1"/>
              <a:t>drawerDragStartBehaviour</a:t>
            </a:r>
            <a:endParaRPr lang="en-GB" b="1" i="1" dirty="0"/>
          </a:p>
          <a:p>
            <a:pPr lvl="1" indent="-457200">
              <a:spcBef>
                <a:spcPts val="0"/>
              </a:spcBef>
            </a:pPr>
            <a:r>
              <a:rPr lang="en-GB" b="1" i="1" dirty="0" err="1"/>
              <a:t>drawerEdgeDragWidth</a:t>
            </a:r>
            <a:endParaRPr lang="en-GB" b="1" i="1" dirty="0"/>
          </a:p>
          <a:p>
            <a:pPr lvl="1" indent="-457200">
              <a:spcBef>
                <a:spcPts val="0"/>
              </a:spcBef>
            </a:pPr>
            <a:r>
              <a:rPr lang="en-GB" b="1" i="1" dirty="0" err="1"/>
              <a:t>drawerScrimColor</a:t>
            </a:r>
            <a:r>
              <a:rPr lang="en-GB" dirty="0"/>
              <a:t>: </a:t>
            </a:r>
            <a:r>
              <a:rPr lang="en-GB" dirty="0" err="1"/>
              <a:t>Takarás</a:t>
            </a:r>
            <a:r>
              <a:rPr lang="en-GB" dirty="0"/>
              <a:t> </a:t>
            </a:r>
            <a:r>
              <a:rPr lang="en-GB" dirty="0" err="1"/>
              <a:t>színe</a:t>
            </a:r>
            <a:endParaRPr lang="en-GB" b="1" i="1" dirty="0"/>
          </a:p>
          <a:p>
            <a:pPr lvl="1" indent="-457200">
              <a:spcBef>
                <a:spcPts val="0"/>
              </a:spcBef>
            </a:pPr>
            <a:endParaRPr lang="en-GB" b="1" i="1" dirty="0"/>
          </a:p>
          <a:p>
            <a:pPr lvl="2" indent="-457200">
              <a:spcBef>
                <a:spcPts val="0"/>
              </a:spcBef>
            </a:pPr>
            <a:endParaRPr lang="en-GB" b="1" dirty="0"/>
          </a:p>
          <a:p>
            <a:pPr indent="-457200">
              <a:spcBef>
                <a:spcPts val="0"/>
              </a:spcBef>
            </a:pPr>
            <a:endParaRPr lang="en-GB" dirty="0"/>
          </a:p>
          <a:p>
            <a:pPr lvl="1" indent="-457200">
              <a:spcBef>
                <a:spcPts val="0"/>
              </a:spcBef>
            </a:pP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906848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Oldal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keret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interakció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2611F-057D-B48D-131C-81BC57629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b="1" dirty="0" err="1"/>
              <a:t>ScaffoldMessenger</a:t>
            </a:r>
            <a:r>
              <a:rPr lang="en-GB" dirty="0"/>
              <a:t>: </a:t>
            </a:r>
            <a:r>
              <a:rPr lang="en-GB" dirty="0" err="1"/>
              <a:t>Segédosztály</a:t>
            </a:r>
            <a:r>
              <a:rPr lang="en-GB" dirty="0"/>
              <a:t> </a:t>
            </a:r>
            <a:r>
              <a:rPr lang="en-GB" dirty="0" err="1"/>
              <a:t>Scaffoldhoz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i="1" dirty="0" err="1"/>
              <a:t>ScaffoldMessenger.of</a:t>
            </a:r>
            <a:r>
              <a:rPr lang="en-GB" i="1" dirty="0"/>
              <a:t>()</a:t>
            </a:r>
            <a:r>
              <a:rPr lang="en-GB" dirty="0"/>
              <a:t> </a:t>
            </a:r>
            <a:r>
              <a:rPr lang="en-GB" dirty="0" err="1"/>
              <a:t>függvénnyel</a:t>
            </a:r>
            <a:r>
              <a:rPr lang="en-GB" dirty="0"/>
              <a:t> </a:t>
            </a:r>
            <a:r>
              <a:rPr lang="en-GB" dirty="0" err="1"/>
              <a:t>érjük</a:t>
            </a:r>
            <a:r>
              <a:rPr lang="en-GB" dirty="0"/>
              <a:t> </a:t>
            </a:r>
            <a:r>
              <a:rPr lang="en-GB" dirty="0" err="1"/>
              <a:t>el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SnackBar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dirty="0" err="1"/>
              <a:t>Egyszerű</a:t>
            </a:r>
            <a:r>
              <a:rPr lang="en-GB" dirty="0"/>
              <a:t>, </a:t>
            </a:r>
            <a:r>
              <a:rPr lang="en-GB" dirty="0" err="1"/>
              <a:t>rövid</a:t>
            </a:r>
            <a:r>
              <a:rPr lang="en-GB" dirty="0"/>
              <a:t> </a:t>
            </a:r>
            <a:r>
              <a:rPr lang="en-GB" dirty="0" err="1"/>
              <a:t>üzenet</a:t>
            </a:r>
            <a:r>
              <a:rPr lang="en-GB" dirty="0"/>
              <a:t> </a:t>
            </a:r>
            <a:r>
              <a:rPr lang="en-GB" dirty="0" err="1"/>
              <a:t>opcionális</a:t>
            </a:r>
            <a:r>
              <a:rPr lang="en-GB" dirty="0"/>
              <a:t> </a:t>
            </a:r>
            <a:r>
              <a:rPr lang="en-GB" dirty="0" err="1"/>
              <a:t>akcióval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dirty="0" err="1"/>
              <a:t>Képernyő</a:t>
            </a:r>
            <a:r>
              <a:rPr lang="en-GB" dirty="0"/>
              <a:t> </a:t>
            </a:r>
            <a:r>
              <a:rPr lang="en-GB" dirty="0" err="1"/>
              <a:t>alján</a:t>
            </a:r>
            <a:r>
              <a:rPr lang="en-GB" dirty="0"/>
              <a:t> </a:t>
            </a:r>
            <a:r>
              <a:rPr lang="en-GB" dirty="0" err="1"/>
              <a:t>jelenik</a:t>
            </a:r>
            <a:r>
              <a:rPr lang="en-GB" dirty="0"/>
              <a:t> meg</a:t>
            </a:r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MaterialBanner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dirty="0" err="1"/>
              <a:t>Fontos</a:t>
            </a:r>
            <a:r>
              <a:rPr lang="en-GB" dirty="0"/>
              <a:t> </a:t>
            </a:r>
            <a:r>
              <a:rPr lang="en-GB" dirty="0" err="1"/>
              <a:t>üzenetek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dirty="0" err="1"/>
              <a:t>Csak</a:t>
            </a:r>
            <a:r>
              <a:rPr lang="en-GB" dirty="0"/>
              <a:t> </a:t>
            </a:r>
            <a:r>
              <a:rPr lang="en-GB" dirty="0" err="1"/>
              <a:t>felhasználói</a:t>
            </a:r>
            <a:r>
              <a:rPr lang="en-GB" dirty="0"/>
              <a:t> </a:t>
            </a:r>
            <a:r>
              <a:rPr lang="en-GB" dirty="0" err="1"/>
              <a:t>interakcióval</a:t>
            </a:r>
            <a:r>
              <a:rPr lang="en-GB" dirty="0"/>
              <a:t> </a:t>
            </a:r>
            <a:r>
              <a:rPr lang="en-GB" dirty="0" err="1"/>
              <a:t>tűnik</a:t>
            </a:r>
            <a:r>
              <a:rPr lang="en-GB" dirty="0"/>
              <a:t> </a:t>
            </a:r>
            <a:r>
              <a:rPr lang="en-GB" dirty="0" err="1"/>
              <a:t>el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dirty="0" err="1"/>
              <a:t>AppBar</a:t>
            </a:r>
            <a:r>
              <a:rPr lang="en-GB" dirty="0"/>
              <a:t> </a:t>
            </a:r>
            <a:r>
              <a:rPr lang="en-GB" dirty="0" err="1"/>
              <a:t>alatt</a:t>
            </a:r>
            <a:endParaRPr lang="en-GB" dirty="0"/>
          </a:p>
          <a:p>
            <a:pPr lvl="1" indent="-457200">
              <a:spcBef>
                <a:spcPts val="0"/>
              </a:spcBef>
            </a:pPr>
            <a:endParaRPr lang="en-GB" b="1" i="1" dirty="0"/>
          </a:p>
          <a:p>
            <a:pPr lvl="2" indent="-457200">
              <a:spcBef>
                <a:spcPts val="0"/>
              </a:spcBef>
            </a:pPr>
            <a:endParaRPr lang="en-GB" b="1" dirty="0"/>
          </a:p>
          <a:p>
            <a:pPr indent="-457200">
              <a:spcBef>
                <a:spcPts val="0"/>
              </a:spcBef>
            </a:pPr>
            <a:endParaRPr lang="en-GB" dirty="0"/>
          </a:p>
          <a:p>
            <a:pPr lvl="1" indent="-457200">
              <a:spcBef>
                <a:spcPts val="0"/>
              </a:spcBef>
            </a:pP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2000504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Container Widget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30FF-19FD-03C1-8231-B44C1121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/>
              <a:t>Flutter általános felhasználású Widgete: </a:t>
            </a:r>
            <a:r>
              <a:rPr lang="en-GB" b="1"/>
              <a:t>Container</a:t>
            </a:r>
            <a:endParaRPr lang="en-GB"/>
          </a:p>
          <a:p>
            <a:pPr lvl="1" indent="-457200">
              <a:spcBef>
                <a:spcPts val="0"/>
              </a:spcBef>
            </a:pPr>
            <a:r>
              <a:rPr lang="en-GB"/>
              <a:t>Rengeteg más Widgetet foglal magába</a:t>
            </a:r>
          </a:p>
          <a:p>
            <a:pPr indent="-457200">
              <a:spcBef>
                <a:spcPts val="0"/>
              </a:spcBef>
            </a:pPr>
            <a:r>
              <a:rPr lang="en-GB"/>
              <a:t>Más Widgetek ezen keresztül kerülnek bemutatásra</a:t>
            </a:r>
          </a:p>
          <a:p>
            <a:pPr indent="-457200">
              <a:spcBef>
                <a:spcPts val="0"/>
              </a:spcBef>
            </a:pPr>
            <a:r>
              <a:rPr lang="en-GB" b="1" i="1"/>
              <a:t>child</a:t>
            </a:r>
            <a:r>
              <a:rPr lang="en-GB"/>
              <a:t>: Widget, amit becsomagol</a:t>
            </a:r>
          </a:p>
          <a:p>
            <a:pPr indent="-457200">
              <a:spcBef>
                <a:spcPts val="0"/>
              </a:spcBef>
            </a:pPr>
            <a:r>
              <a:rPr lang="en-GB" b="1" i="1"/>
              <a:t>alignment</a:t>
            </a:r>
            <a:r>
              <a:rPr lang="en-GB"/>
              <a:t>: = </a:t>
            </a:r>
            <a:r>
              <a:rPr lang="en-GB" b="1"/>
              <a:t>Align</a:t>
            </a:r>
            <a:r>
              <a:rPr lang="en-GB"/>
              <a:t> Widget</a:t>
            </a:r>
          </a:p>
          <a:p>
            <a:pPr indent="-457200">
              <a:spcBef>
                <a:spcPts val="0"/>
              </a:spcBef>
            </a:pPr>
            <a:r>
              <a:rPr lang="en-GB" b="1" i="1"/>
              <a:t>padding</a:t>
            </a:r>
            <a:r>
              <a:rPr lang="en-GB"/>
              <a:t>: = </a:t>
            </a:r>
            <a:r>
              <a:rPr lang="en-GB" b="1"/>
              <a:t>Padding </a:t>
            </a:r>
            <a:r>
              <a:rPr lang="en-GB"/>
              <a:t>Widget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Távolság gyerek és Container között</a:t>
            </a:r>
          </a:p>
          <a:p>
            <a:pPr lvl="1" indent="-457200">
              <a:spcBef>
                <a:spcPts val="0"/>
              </a:spcBef>
            </a:pPr>
            <a:r>
              <a:rPr lang="en-GB" b="1"/>
              <a:t>EdgeInsets</a:t>
            </a:r>
            <a:r>
              <a:rPr lang="en-GB"/>
              <a:t> megadása</a:t>
            </a:r>
          </a:p>
          <a:p>
            <a:pPr lvl="2" indent="-457200">
              <a:spcBef>
                <a:spcPts val="0"/>
              </a:spcBef>
            </a:pPr>
            <a:r>
              <a:rPr lang="en-GB" b="1"/>
              <a:t>.all(), .only(), .symmetric(), .fromLTRB(), .zero</a:t>
            </a:r>
          </a:p>
          <a:p>
            <a:pPr indent="-457200">
              <a:spcBef>
                <a:spcPts val="0"/>
              </a:spcBef>
            </a:pPr>
            <a:r>
              <a:rPr lang="en-GB" b="1" i="1"/>
              <a:t>margin</a:t>
            </a:r>
            <a:r>
              <a:rPr lang="en-GB"/>
              <a:t>: = </a:t>
            </a:r>
            <a:r>
              <a:rPr lang="en-GB" b="1"/>
              <a:t>Padding</a:t>
            </a:r>
            <a:r>
              <a:rPr lang="en-GB"/>
              <a:t> Container fölé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Container és szülő távolsága</a:t>
            </a:r>
          </a:p>
          <a:p>
            <a:pPr lvl="1" indent="-457200">
              <a:spcBef>
                <a:spcPts val="0"/>
              </a:spcBef>
            </a:pPr>
            <a:endParaRPr lang="en-GB" b="1" i="1"/>
          </a:p>
          <a:p>
            <a:pPr lvl="2" indent="-457200">
              <a:spcBef>
                <a:spcPts val="0"/>
              </a:spcBef>
            </a:pPr>
            <a:endParaRPr lang="en-GB" b="1"/>
          </a:p>
          <a:p>
            <a:pPr indent="-457200">
              <a:spcBef>
                <a:spcPts val="0"/>
              </a:spcBef>
            </a:pPr>
            <a:endParaRPr lang="en-GB"/>
          </a:p>
          <a:p>
            <a:pPr lvl="1" indent="-457200">
              <a:spcBef>
                <a:spcPts val="0"/>
              </a:spcBef>
            </a:pPr>
            <a:endParaRPr lang="en-GB" b="1" i="1"/>
          </a:p>
        </p:txBody>
      </p:sp>
    </p:spTree>
    <p:extLst>
      <p:ext uri="{BB962C8B-B14F-4D97-AF65-F5344CB8AC3E}">
        <p14:creationId xmlns:p14="http://schemas.microsoft.com/office/powerpoint/2010/main" val="4046684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Container -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kinézet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0CA8A-2BDC-666D-7154-148F99B9C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b="1" i="1" dirty="0" err="1"/>
              <a:t>color</a:t>
            </a:r>
            <a:r>
              <a:rPr lang="en-GB" dirty="0"/>
              <a:t>: = </a:t>
            </a:r>
            <a:r>
              <a:rPr lang="en-GB" b="1" dirty="0" err="1"/>
              <a:t>ColoredBox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 err="1"/>
              <a:t>Háttérszín</a:t>
            </a:r>
            <a:r>
              <a:rPr lang="en-GB" dirty="0"/>
              <a:t> </a:t>
            </a:r>
            <a:r>
              <a:rPr lang="en-GB" dirty="0" err="1"/>
              <a:t>állítása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i="1" dirty="0"/>
              <a:t>decoration/</a:t>
            </a:r>
            <a:r>
              <a:rPr lang="en-GB" b="1" i="1" dirty="0" err="1"/>
              <a:t>foregroundDecoration</a:t>
            </a:r>
            <a:r>
              <a:rPr lang="en-GB" dirty="0"/>
              <a:t>: = </a:t>
            </a:r>
            <a:r>
              <a:rPr lang="en-GB" b="1" dirty="0" err="1"/>
              <a:t>DecoratedBox</a:t>
            </a:r>
            <a:endParaRPr lang="en-GB" b="1" dirty="0"/>
          </a:p>
          <a:p>
            <a:pPr lvl="1" indent="-457200">
              <a:spcBef>
                <a:spcPts val="0"/>
              </a:spcBef>
            </a:pPr>
            <a:r>
              <a:rPr lang="en-GB" b="1" dirty="0"/>
              <a:t>Decoration</a:t>
            </a:r>
            <a:r>
              <a:rPr lang="en-GB" dirty="0"/>
              <a:t>-t </a:t>
            </a:r>
            <a:r>
              <a:rPr lang="en-GB" dirty="0" err="1"/>
              <a:t>vár</a:t>
            </a:r>
            <a:r>
              <a:rPr lang="en-GB" dirty="0"/>
              <a:t>, </a:t>
            </a:r>
            <a:r>
              <a:rPr lang="en-GB" dirty="0" err="1"/>
              <a:t>tipikusan</a:t>
            </a:r>
            <a:r>
              <a:rPr lang="en-GB" dirty="0"/>
              <a:t> </a:t>
            </a:r>
            <a:r>
              <a:rPr lang="en-GB" b="1" dirty="0" err="1"/>
              <a:t>BoxDecoration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b="1" i="1" dirty="0"/>
              <a:t>border</a:t>
            </a:r>
            <a:r>
              <a:rPr lang="en-GB" dirty="0"/>
              <a:t>: </a:t>
            </a:r>
            <a:r>
              <a:rPr lang="en-GB" dirty="0" err="1"/>
              <a:t>Szegély</a:t>
            </a:r>
            <a:r>
              <a:rPr lang="en-GB" dirty="0"/>
              <a:t> </a:t>
            </a:r>
            <a:r>
              <a:rPr lang="en-GB" dirty="0" err="1"/>
              <a:t>paraméterei</a:t>
            </a:r>
            <a:endParaRPr lang="en-GB" dirty="0"/>
          </a:p>
          <a:p>
            <a:pPr lvl="3" indent="-457200">
              <a:spcBef>
                <a:spcPts val="0"/>
              </a:spcBef>
            </a:pPr>
            <a:r>
              <a:rPr lang="en-GB" b="1" dirty="0"/>
              <a:t>Border</a:t>
            </a:r>
            <a:r>
              <a:rPr lang="en-GB" dirty="0"/>
              <a:t>: </a:t>
            </a:r>
            <a:r>
              <a:rPr lang="en-GB" dirty="0" err="1"/>
              <a:t>Szélesség</a:t>
            </a:r>
            <a:r>
              <a:rPr lang="en-GB" dirty="0"/>
              <a:t>, </a:t>
            </a:r>
            <a:r>
              <a:rPr lang="en-GB" dirty="0" err="1"/>
              <a:t>szín</a:t>
            </a:r>
            <a:r>
              <a:rPr lang="en-GB" dirty="0"/>
              <a:t>, </a:t>
            </a:r>
            <a:r>
              <a:rPr lang="en-GB" dirty="0" err="1"/>
              <a:t>melyik</a:t>
            </a:r>
            <a:r>
              <a:rPr lang="en-GB" dirty="0"/>
              <a:t> </a:t>
            </a:r>
            <a:r>
              <a:rPr lang="en-GB" dirty="0" err="1"/>
              <a:t>oldalakra</a:t>
            </a:r>
            <a:endParaRPr lang="en-GB" b="1" dirty="0"/>
          </a:p>
          <a:p>
            <a:pPr lvl="2" indent="-457200">
              <a:spcBef>
                <a:spcPts val="0"/>
              </a:spcBef>
            </a:pPr>
            <a:r>
              <a:rPr lang="en-GB" b="1" i="1" dirty="0" err="1"/>
              <a:t>borderRadius</a:t>
            </a:r>
            <a:r>
              <a:rPr lang="en-GB" dirty="0"/>
              <a:t>: </a:t>
            </a:r>
            <a:r>
              <a:rPr lang="en-GB" dirty="0" err="1"/>
              <a:t>Szegély</a:t>
            </a:r>
            <a:r>
              <a:rPr lang="en-GB" dirty="0"/>
              <a:t> </a:t>
            </a:r>
            <a:r>
              <a:rPr lang="en-GB" dirty="0" err="1"/>
              <a:t>sugara</a:t>
            </a:r>
            <a:endParaRPr lang="en-GB" dirty="0"/>
          </a:p>
          <a:p>
            <a:pPr lvl="3" indent="-457200">
              <a:spcBef>
                <a:spcPts val="0"/>
              </a:spcBef>
            </a:pPr>
            <a:r>
              <a:rPr lang="en-GB" dirty="0" err="1"/>
              <a:t>Négy</a:t>
            </a:r>
            <a:r>
              <a:rPr lang="en-GB" dirty="0"/>
              <a:t> </a:t>
            </a:r>
            <a:r>
              <a:rPr lang="en-GB" dirty="0" err="1"/>
              <a:t>sarokra</a:t>
            </a:r>
            <a:r>
              <a:rPr lang="en-GB" dirty="0"/>
              <a:t> </a:t>
            </a:r>
            <a:r>
              <a:rPr lang="en-GB" dirty="0" err="1"/>
              <a:t>külön</a:t>
            </a:r>
            <a:r>
              <a:rPr lang="en-GB" dirty="0"/>
              <a:t>, </a:t>
            </a:r>
            <a:r>
              <a:rPr lang="en-GB" dirty="0" err="1"/>
              <a:t>elliptikus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kör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b="1" i="1" dirty="0" err="1"/>
              <a:t>boxShadow</a:t>
            </a:r>
            <a:r>
              <a:rPr lang="en-GB" dirty="0"/>
              <a:t>: </a:t>
            </a:r>
            <a:r>
              <a:rPr lang="en-GB" dirty="0" err="1"/>
              <a:t>BoxShadow</a:t>
            </a:r>
            <a:r>
              <a:rPr lang="en-GB" dirty="0"/>
              <a:t> </a:t>
            </a:r>
            <a:r>
              <a:rPr lang="en-GB" dirty="0" err="1"/>
              <a:t>lista</a:t>
            </a:r>
            <a:r>
              <a:rPr lang="en-GB" dirty="0"/>
              <a:t> (</a:t>
            </a:r>
            <a:r>
              <a:rPr lang="en-GB" dirty="0" err="1"/>
              <a:t>tipikusan</a:t>
            </a:r>
            <a:r>
              <a:rPr lang="en-GB" dirty="0"/>
              <a:t> </a:t>
            </a:r>
            <a:r>
              <a:rPr lang="en-GB" dirty="0" err="1"/>
              <a:t>dizájnból</a:t>
            </a:r>
            <a:r>
              <a:rPr lang="en-GB" dirty="0"/>
              <a:t>)</a:t>
            </a:r>
          </a:p>
          <a:p>
            <a:pPr lvl="2" indent="-457200">
              <a:spcBef>
                <a:spcPts val="0"/>
              </a:spcBef>
            </a:pPr>
            <a:r>
              <a:rPr lang="en-GB" b="1" i="1" dirty="0" err="1"/>
              <a:t>color</a:t>
            </a:r>
            <a:r>
              <a:rPr lang="en-GB" b="1" i="1" dirty="0"/>
              <a:t>/gradient</a:t>
            </a:r>
            <a:r>
              <a:rPr lang="en-GB" dirty="0"/>
              <a:t>: </a:t>
            </a:r>
            <a:r>
              <a:rPr lang="en-GB" dirty="0" err="1"/>
              <a:t>háttér</a:t>
            </a:r>
            <a:r>
              <a:rPr lang="en-GB" dirty="0"/>
              <a:t> </a:t>
            </a:r>
            <a:r>
              <a:rPr lang="en-GB" dirty="0" err="1"/>
              <a:t>állítása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b="1" i="1" dirty="0"/>
              <a:t>image</a:t>
            </a:r>
            <a:r>
              <a:rPr lang="en-GB" dirty="0"/>
              <a:t>: </a:t>
            </a:r>
            <a:r>
              <a:rPr lang="en-GB" dirty="0" err="1"/>
              <a:t>Háttér</a:t>
            </a:r>
            <a:r>
              <a:rPr lang="en-GB" dirty="0"/>
              <a:t> </a:t>
            </a:r>
            <a:r>
              <a:rPr lang="en-GB" dirty="0" err="1"/>
              <a:t>fölé</a:t>
            </a:r>
            <a:r>
              <a:rPr lang="en-GB" dirty="0"/>
              <a:t> </a:t>
            </a:r>
            <a:r>
              <a:rPr lang="en-GB" dirty="0" err="1"/>
              <a:t>rajzolandó</a:t>
            </a:r>
            <a:r>
              <a:rPr lang="en-GB" dirty="0"/>
              <a:t> </a:t>
            </a:r>
            <a:r>
              <a:rPr lang="en-GB" dirty="0" err="1"/>
              <a:t>kép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b="1" i="1" dirty="0"/>
              <a:t>padding</a:t>
            </a:r>
            <a:r>
              <a:rPr lang="en-GB" dirty="0"/>
              <a:t>: </a:t>
            </a:r>
            <a:r>
              <a:rPr lang="en-GB" dirty="0" err="1"/>
              <a:t>Gyerek</a:t>
            </a:r>
            <a:r>
              <a:rPr lang="en-GB" dirty="0"/>
              <a:t> </a:t>
            </a:r>
            <a:r>
              <a:rPr lang="en-GB" dirty="0" err="1"/>
              <a:t>elem</a:t>
            </a:r>
            <a:r>
              <a:rPr lang="en-GB" dirty="0"/>
              <a:t> padding </a:t>
            </a:r>
            <a:r>
              <a:rPr lang="en-GB" dirty="0" err="1"/>
              <a:t>értéke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b="1" i="1" dirty="0"/>
              <a:t>shape</a:t>
            </a:r>
            <a:r>
              <a:rPr lang="en-GB" dirty="0"/>
              <a:t>: </a:t>
            </a:r>
            <a:r>
              <a:rPr lang="en-GB" dirty="0" err="1"/>
              <a:t>Milyen</a:t>
            </a:r>
            <a:r>
              <a:rPr lang="en-GB" dirty="0"/>
              <a:t> </a:t>
            </a:r>
            <a:r>
              <a:rPr lang="en-GB" dirty="0" err="1"/>
              <a:t>alakkal</a:t>
            </a:r>
            <a:r>
              <a:rPr lang="en-GB" dirty="0"/>
              <a:t> </a:t>
            </a:r>
            <a:r>
              <a:rPr lang="en-GB" dirty="0" err="1"/>
              <a:t>számoljon</a:t>
            </a:r>
            <a:r>
              <a:rPr lang="en-GB" dirty="0"/>
              <a:t> (pl. </a:t>
            </a:r>
            <a:r>
              <a:rPr lang="en-GB" dirty="0" err="1"/>
              <a:t>árnyék</a:t>
            </a:r>
            <a:r>
              <a:rPr lang="en-GB" dirty="0"/>
              <a:t>)</a:t>
            </a:r>
          </a:p>
          <a:p>
            <a:pPr indent="-457200">
              <a:spcBef>
                <a:spcPts val="0"/>
              </a:spcBef>
            </a:pPr>
            <a:r>
              <a:rPr lang="en-GB" b="1" i="1" dirty="0" err="1"/>
              <a:t>color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használható</a:t>
            </a:r>
            <a:r>
              <a:rPr lang="en-GB" dirty="0"/>
              <a:t> </a:t>
            </a:r>
            <a:r>
              <a:rPr lang="en-GB" b="1" i="1" dirty="0"/>
              <a:t>decoration</a:t>
            </a:r>
            <a:r>
              <a:rPr lang="en-GB" dirty="0"/>
              <a:t> </a:t>
            </a:r>
            <a:r>
              <a:rPr lang="en-GB" dirty="0" err="1"/>
              <a:t>mellett</a:t>
            </a:r>
            <a:endParaRPr lang="en-GB" b="1" i="1" dirty="0"/>
          </a:p>
          <a:p>
            <a:pPr lvl="1" indent="-457200">
              <a:spcBef>
                <a:spcPts val="0"/>
              </a:spcBef>
            </a:pPr>
            <a:endParaRPr lang="en-GB" b="1" i="1" dirty="0"/>
          </a:p>
          <a:p>
            <a:pPr lvl="2" indent="-457200">
              <a:spcBef>
                <a:spcPts val="0"/>
              </a:spcBef>
            </a:pPr>
            <a:endParaRPr lang="en-GB" b="1" dirty="0"/>
          </a:p>
          <a:p>
            <a:pPr indent="-457200">
              <a:spcBef>
                <a:spcPts val="0"/>
              </a:spcBef>
            </a:pPr>
            <a:endParaRPr lang="en-GB" dirty="0"/>
          </a:p>
          <a:p>
            <a:pPr lvl="1" indent="-457200">
              <a:spcBef>
                <a:spcPts val="0"/>
              </a:spcBef>
            </a:pP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95121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Container -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kinézet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A725-89CC-4365-F80E-B7A900D76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b="1" i="1" dirty="0" err="1"/>
              <a:t>clipBehaviour</a:t>
            </a:r>
            <a:r>
              <a:rPr lang="en-GB" dirty="0"/>
              <a:t>: = </a:t>
            </a:r>
            <a:r>
              <a:rPr lang="en-GB" b="1" dirty="0" err="1"/>
              <a:t>ClipPath</a:t>
            </a:r>
            <a:r>
              <a:rPr lang="en-GB" dirty="0"/>
              <a:t>, </a:t>
            </a:r>
            <a:r>
              <a:rPr lang="en-GB" b="1" dirty="0" err="1"/>
              <a:t>ClipRect</a:t>
            </a:r>
            <a:r>
              <a:rPr lang="en-GB" dirty="0"/>
              <a:t>, </a:t>
            </a:r>
            <a:r>
              <a:rPr lang="en-GB" b="1" dirty="0" err="1"/>
              <a:t>ClipRRect</a:t>
            </a:r>
            <a:r>
              <a:rPr lang="en-GB" dirty="0"/>
              <a:t>, </a:t>
            </a:r>
            <a:r>
              <a:rPr lang="en-GB" b="1" dirty="0" err="1"/>
              <a:t>ClipOval</a:t>
            </a:r>
            <a:endParaRPr lang="en-GB" b="1" dirty="0"/>
          </a:p>
          <a:p>
            <a:pPr lvl="1" indent="-457200">
              <a:spcBef>
                <a:spcPts val="0"/>
              </a:spcBef>
            </a:pPr>
            <a:r>
              <a:rPr lang="en-GB" dirty="0"/>
              <a:t>Widget </a:t>
            </a:r>
            <a:r>
              <a:rPr lang="en-GB" dirty="0" err="1"/>
              <a:t>alakra</a:t>
            </a:r>
            <a:r>
              <a:rPr lang="en-GB" dirty="0"/>
              <a:t> </a:t>
            </a:r>
            <a:r>
              <a:rPr lang="en-GB" dirty="0" err="1"/>
              <a:t>vágását</a:t>
            </a:r>
            <a:r>
              <a:rPr lang="en-GB" dirty="0"/>
              <a:t> </a:t>
            </a:r>
            <a:r>
              <a:rPr lang="en-GB" dirty="0" err="1"/>
              <a:t>kontrollálja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/>
              <a:t>none</a:t>
            </a:r>
            <a:r>
              <a:rPr lang="en-GB" dirty="0"/>
              <a:t>: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csinál</a:t>
            </a:r>
            <a:r>
              <a:rPr lang="en-GB" dirty="0"/>
              <a:t> </a:t>
            </a:r>
            <a:r>
              <a:rPr lang="en-GB" dirty="0" err="1"/>
              <a:t>vágást</a:t>
            </a:r>
            <a:r>
              <a:rPr lang="en-GB" dirty="0"/>
              <a:t> (Widget </a:t>
            </a:r>
            <a:r>
              <a:rPr lang="en-GB" dirty="0" err="1"/>
              <a:t>túlloghat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alakján</a:t>
            </a:r>
            <a:r>
              <a:rPr lang="en-GB" dirty="0"/>
              <a:t>)</a:t>
            </a:r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hardEdge</a:t>
            </a:r>
            <a:r>
              <a:rPr lang="en-GB" dirty="0"/>
              <a:t>: </a:t>
            </a:r>
            <a:r>
              <a:rPr lang="en-GB" dirty="0" err="1"/>
              <a:t>Hatékony</a:t>
            </a:r>
            <a:r>
              <a:rPr lang="en-GB" dirty="0"/>
              <a:t> </a:t>
            </a:r>
            <a:r>
              <a:rPr lang="en-GB" dirty="0" err="1"/>
              <a:t>vágás</a:t>
            </a:r>
            <a:r>
              <a:rPr lang="en-GB" dirty="0"/>
              <a:t>, de </a:t>
            </a:r>
            <a:r>
              <a:rPr lang="en-GB" dirty="0" err="1"/>
              <a:t>kerekítésnél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simít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antiAlias</a:t>
            </a:r>
            <a:r>
              <a:rPr lang="en-GB" dirty="0"/>
              <a:t>: </a:t>
            </a:r>
            <a:r>
              <a:rPr lang="en-GB" dirty="0" err="1"/>
              <a:t>Jól</a:t>
            </a:r>
            <a:r>
              <a:rPr lang="en-GB" dirty="0"/>
              <a:t> </a:t>
            </a:r>
            <a:r>
              <a:rPr lang="en-GB" dirty="0" err="1"/>
              <a:t>kinéző</a:t>
            </a:r>
            <a:r>
              <a:rPr lang="en-GB" dirty="0"/>
              <a:t>, de </a:t>
            </a:r>
            <a:r>
              <a:rPr lang="en-GB" dirty="0" err="1"/>
              <a:t>számításigényes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antiAliasWithSaveLayer</a:t>
            </a:r>
            <a:r>
              <a:rPr lang="en-GB" dirty="0"/>
              <a:t>: </a:t>
            </a:r>
            <a:r>
              <a:rPr lang="en-GB" dirty="0" err="1"/>
              <a:t>Nagyon</a:t>
            </a:r>
            <a:r>
              <a:rPr lang="en-GB" dirty="0"/>
              <a:t> </a:t>
            </a:r>
            <a:r>
              <a:rPr lang="en-GB" dirty="0" err="1"/>
              <a:t>számításigényes</a:t>
            </a:r>
            <a:r>
              <a:rPr lang="en-GB" dirty="0"/>
              <a:t>, </a:t>
            </a:r>
            <a:r>
              <a:rPr lang="en-GB" dirty="0" err="1"/>
              <a:t>ritka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i="1" dirty="0"/>
              <a:t>transform</a:t>
            </a:r>
            <a:r>
              <a:rPr lang="en-GB" dirty="0"/>
              <a:t>: = </a:t>
            </a:r>
            <a:r>
              <a:rPr lang="en-GB" b="1" dirty="0"/>
              <a:t>Transform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Tetszőleges</a:t>
            </a:r>
            <a:r>
              <a:rPr lang="en-GB" dirty="0"/>
              <a:t> 4 </a:t>
            </a:r>
            <a:r>
              <a:rPr lang="en-GB" dirty="0" err="1"/>
              <a:t>dimenziós</a:t>
            </a:r>
            <a:r>
              <a:rPr lang="en-GB" dirty="0"/>
              <a:t> </a:t>
            </a:r>
            <a:r>
              <a:rPr lang="en-GB" dirty="0" err="1"/>
              <a:t>mátrixtranszformáció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i="1" dirty="0"/>
              <a:t>translation</a:t>
            </a:r>
            <a:r>
              <a:rPr lang="en-GB" dirty="0"/>
              <a:t>: </a:t>
            </a:r>
            <a:r>
              <a:rPr lang="en-GB" dirty="0" err="1"/>
              <a:t>Mozgatás</a:t>
            </a:r>
            <a:r>
              <a:rPr lang="en-GB" dirty="0"/>
              <a:t> x, y, z </a:t>
            </a:r>
            <a:r>
              <a:rPr lang="en-GB" dirty="0" err="1"/>
              <a:t>irányban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i="1" dirty="0"/>
              <a:t>rotation</a:t>
            </a:r>
            <a:r>
              <a:rPr lang="en-GB" dirty="0"/>
              <a:t>: x, y, z </a:t>
            </a:r>
            <a:r>
              <a:rPr lang="en-GB" dirty="0" err="1"/>
              <a:t>tengelyek</a:t>
            </a:r>
            <a:r>
              <a:rPr lang="en-GB" dirty="0"/>
              <a:t> </a:t>
            </a:r>
            <a:r>
              <a:rPr lang="en-GB" dirty="0" err="1"/>
              <a:t>körül</a:t>
            </a:r>
            <a:r>
              <a:rPr lang="en-GB" dirty="0"/>
              <a:t> </a:t>
            </a:r>
            <a:r>
              <a:rPr lang="en-GB" dirty="0" err="1"/>
              <a:t>forgatás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i="1" dirty="0"/>
              <a:t>diagonal3</a:t>
            </a:r>
            <a:r>
              <a:rPr lang="en-GB" dirty="0"/>
              <a:t>: </a:t>
            </a:r>
            <a:r>
              <a:rPr lang="en-GB" dirty="0" err="1"/>
              <a:t>Tengelyek</a:t>
            </a:r>
            <a:r>
              <a:rPr lang="en-GB" dirty="0"/>
              <a:t> </a:t>
            </a:r>
            <a:r>
              <a:rPr lang="en-GB" dirty="0" err="1"/>
              <a:t>menti</a:t>
            </a:r>
            <a:r>
              <a:rPr lang="en-GB" dirty="0"/>
              <a:t> </a:t>
            </a:r>
            <a:r>
              <a:rPr lang="en-GB" dirty="0" err="1"/>
              <a:t>nagyítás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/>
              <a:t>Transform</a:t>
            </a:r>
            <a:r>
              <a:rPr lang="en-GB" dirty="0"/>
              <a:t> </a:t>
            </a:r>
            <a:r>
              <a:rPr lang="en-GB" dirty="0" err="1"/>
              <a:t>Widgetnek</a:t>
            </a:r>
            <a:r>
              <a:rPr lang="en-GB" dirty="0"/>
              <a:t> </a:t>
            </a:r>
            <a:r>
              <a:rPr lang="en-GB" dirty="0" err="1"/>
              <a:t>saját</a:t>
            </a:r>
            <a:r>
              <a:rPr lang="en-GB" dirty="0"/>
              <a:t> </a:t>
            </a:r>
            <a:r>
              <a:rPr lang="en-GB" dirty="0" err="1"/>
              <a:t>konstruktorok</a:t>
            </a:r>
            <a:endParaRPr lang="en-GB" b="1" dirty="0"/>
          </a:p>
          <a:p>
            <a:pPr lvl="1" indent="-457200">
              <a:spcBef>
                <a:spcPts val="0"/>
              </a:spcBef>
            </a:pPr>
            <a:endParaRPr lang="en-GB" b="1" i="1" dirty="0"/>
          </a:p>
          <a:p>
            <a:pPr lvl="2" indent="-457200">
              <a:spcBef>
                <a:spcPts val="0"/>
              </a:spcBef>
            </a:pPr>
            <a:endParaRPr lang="en-GB" b="1" dirty="0"/>
          </a:p>
          <a:p>
            <a:pPr indent="-457200">
              <a:spcBef>
                <a:spcPts val="0"/>
              </a:spcBef>
            </a:pPr>
            <a:endParaRPr lang="en-GB" dirty="0"/>
          </a:p>
          <a:p>
            <a:pPr lvl="1" indent="-457200">
              <a:spcBef>
                <a:spcPts val="0"/>
              </a:spcBef>
            </a:pP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821469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8DDD1D43-4A7E-4482-8CA1-7D8B57242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05" y="1618350"/>
            <a:ext cx="4750858" cy="233740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fordítási</a:t>
            </a:r>
            <a:r>
              <a:rPr lang="en-US" dirty="0"/>
              <a:t> </a:t>
            </a:r>
            <a:r>
              <a:rPr lang="en-US" dirty="0" err="1"/>
              <a:t>módok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7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debug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VM </a:t>
            </a:r>
            <a:r>
              <a:rPr lang="en-GB" sz="2800" dirty="0" err="1"/>
              <a:t>mellékelve</a:t>
            </a:r>
            <a:r>
              <a:rPr lang="en-GB" sz="2800" dirty="0"/>
              <a:t> </a:t>
            </a:r>
            <a:r>
              <a:rPr lang="en-GB" sz="2800" dirty="0" err="1"/>
              <a:t>alkalmazásban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forráskód</a:t>
            </a:r>
            <a:r>
              <a:rPr lang="en-GB" sz="2800" dirty="0"/>
              <a:t> </a:t>
            </a:r>
            <a:r>
              <a:rPr lang="en-GB" sz="2800" dirty="0" err="1"/>
              <a:t>becsomagolva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Hot Reload </a:t>
            </a:r>
            <a:r>
              <a:rPr lang="en-GB" sz="2800" dirty="0" err="1"/>
              <a:t>támogatása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Közepes</a:t>
            </a:r>
            <a:r>
              <a:rPr lang="en-GB" sz="2800" dirty="0"/>
              <a:t> </a:t>
            </a:r>
            <a:r>
              <a:rPr lang="en-GB" sz="2800" dirty="0" err="1"/>
              <a:t>teljesítmény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release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Dart </a:t>
            </a:r>
            <a:r>
              <a:rPr lang="en-GB" sz="2800" dirty="0" err="1"/>
              <a:t>környezet</a:t>
            </a:r>
            <a:r>
              <a:rPr lang="en-GB" sz="2800" dirty="0"/>
              <a:t>, </a:t>
            </a:r>
            <a:r>
              <a:rPr lang="en-GB" sz="2800" dirty="0" err="1"/>
              <a:t>forráskód</a:t>
            </a:r>
            <a:r>
              <a:rPr lang="en-GB" sz="2800" dirty="0"/>
              <a:t> </a:t>
            </a:r>
            <a:r>
              <a:rPr lang="en-GB" sz="2800" dirty="0" err="1"/>
              <a:t>natív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Hot Reload </a:t>
            </a:r>
            <a:r>
              <a:rPr lang="en-GB" sz="2800" dirty="0" err="1"/>
              <a:t>nem</a:t>
            </a:r>
            <a:r>
              <a:rPr lang="en-GB" sz="2800" dirty="0"/>
              <a:t> </a:t>
            </a:r>
            <a:r>
              <a:rPr lang="en-GB" sz="2800" dirty="0" err="1"/>
              <a:t>lehetséges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Emulátoron</a:t>
            </a:r>
            <a:r>
              <a:rPr lang="en-GB" sz="2800" dirty="0"/>
              <a:t> </a:t>
            </a:r>
            <a:r>
              <a:rPr lang="en-GB" sz="2800" dirty="0" err="1"/>
              <a:t>nem</a:t>
            </a:r>
            <a:r>
              <a:rPr lang="en-GB" sz="2800" dirty="0"/>
              <a:t> </a:t>
            </a:r>
            <a:r>
              <a:rPr lang="en-GB" sz="2800" dirty="0" err="1"/>
              <a:t>fut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Gyors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 dirty="0"/>
              <a:t>profile</a:t>
            </a:r>
            <a:endParaRPr lang="en-GB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Bizonyos</a:t>
            </a:r>
            <a:r>
              <a:rPr lang="en-GB" sz="2800" dirty="0"/>
              <a:t> debug </a:t>
            </a:r>
            <a:r>
              <a:rPr lang="en-GB" sz="2800" dirty="0" err="1"/>
              <a:t>funkciók</a:t>
            </a:r>
            <a:r>
              <a:rPr lang="en-GB" sz="2800" dirty="0"/>
              <a:t> </a:t>
            </a:r>
            <a:r>
              <a:rPr lang="en-GB" sz="2800" dirty="0" err="1"/>
              <a:t>bekapcsolása</a:t>
            </a:r>
            <a:r>
              <a:rPr lang="en-GB" sz="2800" dirty="0"/>
              <a:t> </a:t>
            </a:r>
            <a:r>
              <a:rPr lang="en-GB" sz="2800" dirty="0" err="1"/>
              <a:t>méréshez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0645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Container -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méret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D5825-39E4-7C5B-A3C9-44DE7F4E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b="1" i="1" dirty="0"/>
              <a:t>width, height</a:t>
            </a:r>
            <a:r>
              <a:rPr lang="en-GB" dirty="0"/>
              <a:t>: </a:t>
            </a:r>
            <a:r>
              <a:rPr lang="en-GB" dirty="0" err="1"/>
              <a:t>Konkrét</a:t>
            </a:r>
            <a:r>
              <a:rPr lang="en-GB" dirty="0"/>
              <a:t> </a:t>
            </a:r>
            <a:r>
              <a:rPr lang="en-GB" dirty="0" err="1"/>
              <a:t>méretek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i="1" dirty="0"/>
              <a:t>constraints</a:t>
            </a:r>
            <a:r>
              <a:rPr lang="en-GB" dirty="0"/>
              <a:t>: = </a:t>
            </a:r>
            <a:r>
              <a:rPr lang="en-GB" b="1" dirty="0" err="1"/>
              <a:t>BoxConstraints</a:t>
            </a:r>
            <a:r>
              <a:rPr lang="en-GB" dirty="0"/>
              <a:t>, </a:t>
            </a:r>
            <a:r>
              <a:rPr lang="en-GB" dirty="0" err="1"/>
              <a:t>megkötések</a:t>
            </a:r>
            <a:r>
              <a:rPr lang="en-GB" dirty="0"/>
              <a:t> </a:t>
            </a:r>
            <a:r>
              <a:rPr lang="en-GB" dirty="0" err="1"/>
              <a:t>méretekre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Konkrét</a:t>
            </a:r>
            <a:r>
              <a:rPr lang="en-GB" dirty="0"/>
              <a:t> </a:t>
            </a:r>
            <a:r>
              <a:rPr lang="en-GB" dirty="0" err="1"/>
              <a:t>méreteket</a:t>
            </a:r>
            <a:r>
              <a:rPr lang="en-GB" dirty="0"/>
              <a:t> a </a:t>
            </a:r>
            <a:r>
              <a:rPr lang="en-GB" b="1" dirty="0" err="1"/>
              <a:t>RenderObject</a:t>
            </a:r>
            <a:r>
              <a:rPr lang="en-GB" dirty="0"/>
              <a:t> </a:t>
            </a:r>
            <a:r>
              <a:rPr lang="en-GB" dirty="0" err="1"/>
              <a:t>objektumok</a:t>
            </a:r>
            <a:r>
              <a:rPr lang="en-GB" dirty="0"/>
              <a:t> </a:t>
            </a:r>
            <a:r>
              <a:rPr lang="en-GB" dirty="0" err="1"/>
              <a:t>adják</a:t>
            </a:r>
            <a:r>
              <a:rPr lang="en-GB" dirty="0"/>
              <a:t> meg</a:t>
            </a:r>
          </a:p>
          <a:p>
            <a:pPr lvl="1" indent="-457200">
              <a:spcBef>
                <a:spcPts val="0"/>
              </a:spcBef>
            </a:pPr>
            <a:r>
              <a:rPr lang="en-GB" dirty="0" err="1"/>
              <a:t>Widgetek</a:t>
            </a:r>
            <a:r>
              <a:rPr lang="en-GB" dirty="0"/>
              <a:t> </a:t>
            </a:r>
            <a:r>
              <a:rPr lang="en-GB" dirty="0" err="1"/>
              <a:t>megkötéseket</a:t>
            </a:r>
            <a:r>
              <a:rPr lang="en-GB" dirty="0"/>
              <a:t> </a:t>
            </a:r>
            <a:r>
              <a:rPr lang="en-GB" dirty="0" err="1"/>
              <a:t>adnak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/>
              <a:t>Minimum/Maximum </a:t>
            </a:r>
            <a:r>
              <a:rPr lang="en-GB" dirty="0" err="1"/>
              <a:t>szélesség</a:t>
            </a:r>
            <a:r>
              <a:rPr lang="en-GB" dirty="0"/>
              <a:t>/</a:t>
            </a:r>
            <a:r>
              <a:rPr lang="en-GB" dirty="0" err="1"/>
              <a:t>magasság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BoxConstraints.tight</a:t>
            </a:r>
            <a:r>
              <a:rPr lang="en-GB" b="1" dirty="0"/>
              <a:t>(), .</a:t>
            </a:r>
            <a:r>
              <a:rPr lang="en-GB" b="1" dirty="0" err="1"/>
              <a:t>tightFor</a:t>
            </a:r>
            <a:r>
              <a:rPr lang="en-GB" b="1" dirty="0"/>
              <a:t>(), .loose(), .expand()</a:t>
            </a:r>
          </a:p>
          <a:p>
            <a:pPr indent="-457200">
              <a:spcBef>
                <a:spcPts val="0"/>
              </a:spcBef>
            </a:pPr>
            <a:r>
              <a:rPr lang="en-GB" dirty="0" err="1"/>
              <a:t>Méretezés</a:t>
            </a:r>
            <a:r>
              <a:rPr lang="en-GB" dirty="0"/>
              <a:t> </a:t>
            </a:r>
            <a:r>
              <a:rPr lang="en-GB" dirty="0" err="1"/>
              <a:t>fő</a:t>
            </a:r>
            <a:r>
              <a:rPr lang="en-GB" dirty="0"/>
              <a:t> </a:t>
            </a:r>
            <a:r>
              <a:rPr lang="en-GB" dirty="0" err="1"/>
              <a:t>működési</a:t>
            </a:r>
            <a:r>
              <a:rPr lang="en-GB" dirty="0"/>
              <a:t> </a:t>
            </a:r>
            <a:r>
              <a:rPr lang="en-GB" dirty="0" err="1"/>
              <a:t>elve</a:t>
            </a:r>
            <a:r>
              <a:rPr lang="en-GB" dirty="0"/>
              <a:t>:</a:t>
            </a:r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Megkötések</a:t>
            </a:r>
            <a:r>
              <a:rPr lang="en-GB" b="1" dirty="0"/>
              <a:t> </a:t>
            </a:r>
            <a:r>
              <a:rPr lang="en-GB" b="1" dirty="0" err="1"/>
              <a:t>lefele</a:t>
            </a:r>
            <a:r>
              <a:rPr lang="en-GB" dirty="0"/>
              <a:t> </a:t>
            </a:r>
            <a:r>
              <a:rPr lang="en-GB" dirty="0" err="1"/>
              <a:t>mennek</a:t>
            </a:r>
            <a:r>
              <a:rPr lang="en-GB" dirty="0"/>
              <a:t> a </a:t>
            </a:r>
            <a:r>
              <a:rPr lang="en-GB" dirty="0" err="1"/>
              <a:t>fában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Választott</a:t>
            </a:r>
            <a:r>
              <a:rPr lang="en-GB" dirty="0"/>
              <a:t> </a:t>
            </a:r>
            <a:r>
              <a:rPr lang="en-GB" b="1" dirty="0" err="1"/>
              <a:t>méretek</a:t>
            </a:r>
            <a:r>
              <a:rPr lang="en-GB" b="1" dirty="0"/>
              <a:t> </a:t>
            </a:r>
            <a:r>
              <a:rPr lang="en-GB" b="1" dirty="0" err="1"/>
              <a:t>felfele</a:t>
            </a:r>
            <a:r>
              <a:rPr lang="en-GB" dirty="0"/>
              <a:t> </a:t>
            </a:r>
            <a:r>
              <a:rPr lang="en-GB" dirty="0" err="1"/>
              <a:t>mennek</a:t>
            </a:r>
            <a:r>
              <a:rPr lang="en-GB" dirty="0"/>
              <a:t> a </a:t>
            </a:r>
            <a:r>
              <a:rPr lang="en-GB" dirty="0" err="1"/>
              <a:t>fában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Szülő</a:t>
            </a:r>
            <a:r>
              <a:rPr lang="en-GB" dirty="0"/>
              <a:t> </a:t>
            </a:r>
            <a:r>
              <a:rPr lang="en-GB" dirty="0" err="1"/>
              <a:t>dönti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a </a:t>
            </a:r>
            <a:r>
              <a:rPr lang="en-GB" dirty="0" err="1"/>
              <a:t>gyerek</a:t>
            </a:r>
            <a:r>
              <a:rPr lang="en-GB" dirty="0"/>
              <a:t> </a:t>
            </a:r>
            <a:r>
              <a:rPr lang="en-GB" b="1" dirty="0" err="1"/>
              <a:t>pozícióját</a:t>
            </a:r>
            <a:endParaRPr lang="en-GB" b="1" dirty="0"/>
          </a:p>
          <a:p>
            <a:pPr indent="-457200">
              <a:spcBef>
                <a:spcPts val="0"/>
              </a:spcBef>
            </a:pPr>
            <a:r>
              <a:rPr lang="en-GB" dirty="0"/>
              <a:t>Widget </a:t>
            </a:r>
            <a:r>
              <a:rPr lang="en-GB" dirty="0" err="1"/>
              <a:t>specifikus</a:t>
            </a:r>
            <a:r>
              <a:rPr lang="en-GB" dirty="0"/>
              <a:t> a </a:t>
            </a:r>
            <a:r>
              <a:rPr lang="en-GB" dirty="0" err="1"/>
              <a:t>konkrét</a:t>
            </a:r>
            <a:r>
              <a:rPr lang="en-GB" dirty="0"/>
              <a:t> </a:t>
            </a:r>
            <a:r>
              <a:rPr lang="en-GB" dirty="0" err="1"/>
              <a:t>működés</a:t>
            </a:r>
            <a:endParaRPr lang="en-GB" dirty="0"/>
          </a:p>
          <a:p>
            <a:pPr lvl="2" indent="-457200">
              <a:spcBef>
                <a:spcPts val="0"/>
              </a:spcBef>
            </a:pPr>
            <a:endParaRPr lang="en-GB" b="1" dirty="0"/>
          </a:p>
          <a:p>
            <a:pPr indent="-457200">
              <a:spcBef>
                <a:spcPts val="0"/>
              </a:spcBef>
            </a:pPr>
            <a:endParaRPr lang="en-GB" dirty="0"/>
          </a:p>
          <a:p>
            <a:pPr lvl="1" indent="-457200">
              <a:spcBef>
                <a:spcPts val="0"/>
              </a:spcBef>
            </a:pP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441202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Egyéb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Widgetek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46D9A4A-5954-937C-C8A5-565F4A59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b="1" dirty="0" err="1"/>
              <a:t>ElevatedButton</a:t>
            </a:r>
            <a:r>
              <a:rPr lang="en-GB" dirty="0"/>
              <a:t>: Material Design-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gomb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/>
              <a:t>child</a:t>
            </a:r>
            <a:r>
              <a:rPr lang="en-GB" dirty="0"/>
              <a:t>: A </a:t>
            </a:r>
            <a:r>
              <a:rPr lang="en-GB" dirty="0" err="1"/>
              <a:t>gomb</a:t>
            </a:r>
            <a:r>
              <a:rPr lang="en-GB" dirty="0"/>
              <a:t> </a:t>
            </a:r>
            <a:r>
              <a:rPr lang="en-GB" dirty="0" err="1"/>
              <a:t>tartalma</a:t>
            </a:r>
            <a:r>
              <a:rPr lang="en-GB" dirty="0"/>
              <a:t> (</a:t>
            </a:r>
            <a:r>
              <a:rPr lang="en-GB" dirty="0" err="1"/>
              <a:t>jellemzően</a:t>
            </a:r>
            <a:r>
              <a:rPr lang="en-GB" dirty="0"/>
              <a:t> </a:t>
            </a:r>
            <a:r>
              <a:rPr lang="en-GB" b="1" dirty="0"/>
              <a:t>Text</a:t>
            </a:r>
            <a:r>
              <a:rPr lang="en-GB" dirty="0"/>
              <a:t>)</a:t>
            </a:r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onPressed</a:t>
            </a:r>
            <a:r>
              <a:rPr lang="en-GB" dirty="0"/>
              <a:t>: </a:t>
            </a:r>
            <a:r>
              <a:rPr lang="en-GB" dirty="0" err="1"/>
              <a:t>Függvény</a:t>
            </a:r>
            <a:r>
              <a:rPr lang="en-GB" dirty="0"/>
              <a:t>, </a:t>
            </a:r>
            <a:r>
              <a:rPr lang="en-GB" dirty="0" err="1"/>
              <a:t>ami</a:t>
            </a:r>
            <a:r>
              <a:rPr lang="en-GB" dirty="0"/>
              <a:t> </a:t>
            </a:r>
            <a:r>
              <a:rPr lang="en-GB" dirty="0" err="1"/>
              <a:t>megnyomáskor</a:t>
            </a:r>
            <a:r>
              <a:rPr lang="en-GB" dirty="0"/>
              <a:t> </a:t>
            </a:r>
            <a:r>
              <a:rPr lang="en-GB" dirty="0" err="1"/>
              <a:t>hívódik</a:t>
            </a:r>
            <a:r>
              <a:rPr lang="en-GB" dirty="0"/>
              <a:t> meg</a:t>
            </a:r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onLongPressed</a:t>
            </a:r>
            <a:r>
              <a:rPr lang="en-GB" dirty="0"/>
              <a:t>: Ha </a:t>
            </a:r>
            <a:r>
              <a:rPr lang="en-GB" dirty="0" err="1"/>
              <a:t>hosszan</a:t>
            </a:r>
            <a:r>
              <a:rPr lang="en-GB" dirty="0"/>
              <a:t> </a:t>
            </a:r>
            <a:r>
              <a:rPr lang="en-GB" dirty="0" err="1"/>
              <a:t>tartják</a:t>
            </a:r>
            <a:r>
              <a:rPr lang="en-GB" dirty="0"/>
              <a:t> </a:t>
            </a:r>
            <a:r>
              <a:rPr lang="en-GB" dirty="0" err="1"/>
              <a:t>lenyomva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Részletesen</a:t>
            </a:r>
            <a:r>
              <a:rPr lang="en-GB" dirty="0"/>
              <a:t> </a:t>
            </a:r>
            <a:r>
              <a:rPr lang="en-GB" dirty="0" err="1"/>
              <a:t>később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dirty="0" err="1"/>
              <a:t>SingleChildScrollView</a:t>
            </a:r>
            <a:r>
              <a:rPr lang="en-GB" dirty="0"/>
              <a:t>: </a:t>
            </a:r>
            <a:r>
              <a:rPr lang="en-GB" dirty="0" err="1"/>
              <a:t>Egy</a:t>
            </a:r>
            <a:r>
              <a:rPr lang="en-GB" dirty="0"/>
              <a:t> Widget </a:t>
            </a:r>
            <a:r>
              <a:rPr lang="en-GB" dirty="0" err="1"/>
              <a:t>scrollozására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/>
              <a:t>Ha </a:t>
            </a:r>
            <a:r>
              <a:rPr lang="en-GB" dirty="0" err="1"/>
              <a:t>túl</a:t>
            </a:r>
            <a:r>
              <a:rPr lang="en-GB" dirty="0"/>
              <a:t> </a:t>
            </a:r>
            <a:r>
              <a:rPr lang="en-GB" dirty="0" err="1"/>
              <a:t>nagy</a:t>
            </a:r>
            <a:r>
              <a:rPr lang="en-GB" dirty="0"/>
              <a:t> </a:t>
            </a:r>
            <a:r>
              <a:rPr lang="en-GB" dirty="0" err="1"/>
              <a:t>lenne</a:t>
            </a:r>
            <a:r>
              <a:rPr lang="en-GB" dirty="0"/>
              <a:t> a Widget</a:t>
            </a:r>
          </a:p>
          <a:p>
            <a:pPr lvl="1" indent="-457200">
              <a:spcBef>
                <a:spcPts val="0"/>
              </a:spcBef>
            </a:pPr>
            <a:r>
              <a:rPr lang="en-GB" b="1" i="1" dirty="0" err="1"/>
              <a:t>scrollDirection</a:t>
            </a:r>
            <a:r>
              <a:rPr lang="en-GB" dirty="0"/>
              <a:t>: </a:t>
            </a:r>
            <a:r>
              <a:rPr lang="en-GB" dirty="0" err="1"/>
              <a:t>Tengely</a:t>
            </a:r>
            <a:r>
              <a:rPr lang="en-GB" dirty="0"/>
              <a:t> </a:t>
            </a:r>
            <a:r>
              <a:rPr lang="en-GB" dirty="0" err="1"/>
              <a:t>iránya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Listák</a:t>
            </a:r>
            <a:r>
              <a:rPr lang="en-GB" dirty="0"/>
              <a:t> </a:t>
            </a:r>
            <a:r>
              <a:rPr lang="en-GB" dirty="0" err="1"/>
              <a:t>esetén</a:t>
            </a:r>
            <a:r>
              <a:rPr lang="en-GB" dirty="0"/>
              <a:t> van </a:t>
            </a:r>
            <a:r>
              <a:rPr lang="en-GB" dirty="0" err="1"/>
              <a:t>hatékonyabb</a:t>
            </a:r>
            <a:r>
              <a:rPr lang="en-GB" dirty="0"/>
              <a:t>, </a:t>
            </a:r>
            <a:r>
              <a:rPr lang="en-GB" dirty="0" err="1"/>
              <a:t>későbbi</a:t>
            </a:r>
            <a:r>
              <a:rPr lang="en-GB" dirty="0"/>
              <a:t> </a:t>
            </a:r>
            <a:r>
              <a:rPr lang="en-GB" dirty="0" err="1"/>
              <a:t>előadás</a:t>
            </a:r>
            <a:endParaRPr lang="en-GB" dirty="0"/>
          </a:p>
          <a:p>
            <a:pPr lvl="2" indent="-457200">
              <a:spcBef>
                <a:spcPts val="0"/>
              </a:spcBef>
            </a:pPr>
            <a:endParaRPr lang="en-GB" b="1" dirty="0"/>
          </a:p>
          <a:p>
            <a:pPr indent="-457200">
              <a:spcBef>
                <a:spcPts val="0"/>
              </a:spcBef>
            </a:pPr>
            <a:endParaRPr lang="en-GB" dirty="0"/>
          </a:p>
          <a:p>
            <a:pPr lvl="1" indent="-457200">
              <a:spcBef>
                <a:spcPts val="0"/>
              </a:spcBef>
            </a:pP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426414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Navigáció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32045-FCEE-0185-818F-9A55C2F9D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/>
              <a:t>Alkalmazásunk </a:t>
            </a:r>
            <a:r>
              <a:rPr lang="en-GB" b="1"/>
              <a:t>oldalakból</a:t>
            </a:r>
            <a:r>
              <a:rPr lang="en-GB"/>
              <a:t> áll</a:t>
            </a:r>
          </a:p>
          <a:p>
            <a:pPr indent="-457200">
              <a:spcBef>
                <a:spcPts val="0"/>
              </a:spcBef>
            </a:pPr>
            <a:r>
              <a:rPr lang="en-GB"/>
              <a:t>Interakció hatására oldalak között navigálunk</a:t>
            </a:r>
          </a:p>
          <a:p>
            <a:pPr indent="-457200">
              <a:spcBef>
                <a:spcPts val="0"/>
              </a:spcBef>
            </a:pPr>
            <a:r>
              <a:rPr lang="en-GB"/>
              <a:t>Jellemzően </a:t>
            </a:r>
            <a:r>
              <a:rPr lang="en-GB" b="1"/>
              <a:t>stack</a:t>
            </a:r>
            <a:r>
              <a:rPr lang="en-GB"/>
              <a:t> alapú működést várunk el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Előző oldalak megmaradnak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Visszalépéskor aktuális oldal megsemmisül</a:t>
            </a:r>
          </a:p>
          <a:p>
            <a:pPr indent="-457200">
              <a:spcBef>
                <a:spcPts val="0"/>
              </a:spcBef>
            </a:pPr>
            <a:r>
              <a:rPr lang="en-GB" b="1"/>
              <a:t>Navigator </a:t>
            </a:r>
            <a:r>
              <a:rPr lang="en-GB"/>
              <a:t>Widget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Rendelkezésére álló helyen kezeli az oldalakat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Több </a:t>
            </a:r>
            <a:r>
              <a:rPr lang="en-GB" b="1"/>
              <a:t>Navigator</a:t>
            </a:r>
            <a:r>
              <a:rPr lang="en-GB"/>
              <a:t> is lehet egy alkalmazásban</a:t>
            </a:r>
          </a:p>
          <a:p>
            <a:pPr lvl="1" indent="-457200">
              <a:spcBef>
                <a:spcPts val="0"/>
              </a:spcBef>
            </a:pPr>
            <a:r>
              <a:rPr lang="en-GB" b="1"/>
              <a:t>App</a:t>
            </a:r>
            <a:r>
              <a:rPr lang="en-GB"/>
              <a:t> Widgetek automatikusan mellékelik</a:t>
            </a:r>
          </a:p>
          <a:p>
            <a:pPr lvl="2" indent="-457200">
              <a:spcBef>
                <a:spcPts val="0"/>
              </a:spcBef>
            </a:pPr>
            <a:r>
              <a:rPr lang="en-GB"/>
              <a:t>Teljes képernyőre</a:t>
            </a:r>
          </a:p>
          <a:p>
            <a:pPr lvl="2" indent="-457200">
              <a:spcBef>
                <a:spcPts val="0"/>
              </a:spcBef>
            </a:pPr>
            <a:r>
              <a:rPr lang="en-GB" b="1" i="1"/>
              <a:t>router() </a:t>
            </a:r>
            <a:r>
              <a:rPr lang="en-GB"/>
              <a:t>konstruktor: Navigator 2.0</a:t>
            </a:r>
            <a:endParaRPr lang="en-GB" b="1" i="1"/>
          </a:p>
          <a:p>
            <a:pPr indent="-457200">
              <a:spcBef>
                <a:spcPts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574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Navigáció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C3DD2-4E97-3520-1CCE-49FC9DDDA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97"/>
            <a:ext cx="10515600" cy="4174122"/>
          </a:xfrm>
        </p:spPr>
        <p:txBody>
          <a:bodyPr>
            <a:normAutofit lnSpcReduction="10000"/>
          </a:bodyPr>
          <a:lstStyle/>
          <a:p>
            <a:pPr indent="-457200">
              <a:spcBef>
                <a:spcPts val="0"/>
              </a:spcBef>
            </a:pPr>
            <a:r>
              <a:rPr lang="en-GB"/>
              <a:t>Flutterben</a:t>
            </a:r>
            <a:r>
              <a:rPr lang="en-GB" dirty="0"/>
              <a:t> </a:t>
            </a:r>
            <a:r>
              <a:rPr lang="en-GB" b="1" dirty="0" err="1"/>
              <a:t>két</a:t>
            </a:r>
            <a:r>
              <a:rPr lang="en-GB" b="1" dirty="0"/>
              <a:t> </a:t>
            </a:r>
            <a:r>
              <a:rPr lang="en-GB" dirty="0" err="1"/>
              <a:t>navigációs</a:t>
            </a:r>
            <a:r>
              <a:rPr lang="en-GB" dirty="0"/>
              <a:t> </a:t>
            </a:r>
            <a:r>
              <a:rPr lang="en-GB" dirty="0" err="1"/>
              <a:t>megoldás</a:t>
            </a:r>
            <a:r>
              <a:rPr lang="en-GB" dirty="0"/>
              <a:t> </a:t>
            </a:r>
            <a:r>
              <a:rPr lang="en-GB" dirty="0" err="1"/>
              <a:t>párhuzamosan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/>
              <a:t>Navigator "1.0"</a:t>
            </a:r>
            <a:endParaRPr lang="en-GB" b="1" dirty="0"/>
          </a:p>
          <a:p>
            <a:pPr lvl="2" indent="-457200">
              <a:spcBef>
                <a:spcPts val="0"/>
              </a:spcBef>
            </a:pPr>
            <a:r>
              <a:rPr lang="en-GB" b="1" dirty="0" err="1"/>
              <a:t>Imperatív</a:t>
            </a:r>
            <a:r>
              <a:rPr lang="en-GB" dirty="0"/>
              <a:t> </a:t>
            </a:r>
            <a:r>
              <a:rPr lang="en-GB" dirty="0" err="1"/>
              <a:t>navigáció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b="1" dirty="0"/>
              <a:t>Route</a:t>
            </a:r>
            <a:r>
              <a:rPr lang="en-GB" dirty="0"/>
              <a:t> </a:t>
            </a:r>
            <a:r>
              <a:rPr lang="en-GB" dirty="0" err="1"/>
              <a:t>objektumok</a:t>
            </a:r>
            <a:r>
              <a:rPr lang="en-GB" dirty="0"/>
              <a:t> </a:t>
            </a:r>
            <a:r>
              <a:rPr lang="en-GB" dirty="0" err="1"/>
              <a:t>kezelése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dirty="0"/>
              <a:t>Stack-et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látjuk</a:t>
            </a:r>
            <a:r>
              <a:rPr lang="en-GB" dirty="0"/>
              <a:t> </a:t>
            </a:r>
            <a:r>
              <a:rPr lang="en-GB" dirty="0" err="1"/>
              <a:t>közvetlenül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/>
              <a:t>Navigator 2.0</a:t>
            </a:r>
          </a:p>
          <a:p>
            <a:pPr lvl="2" indent="-457200">
              <a:spcBef>
                <a:spcPts val="0"/>
              </a:spcBef>
            </a:pPr>
            <a:r>
              <a:rPr lang="en-GB" b="1" dirty="0" err="1"/>
              <a:t>Deklaratív</a:t>
            </a:r>
            <a:r>
              <a:rPr lang="en-GB" dirty="0"/>
              <a:t> </a:t>
            </a:r>
            <a:r>
              <a:rPr lang="en-GB" dirty="0" err="1"/>
              <a:t>navigáció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b="1" dirty="0"/>
              <a:t>Page</a:t>
            </a:r>
            <a:r>
              <a:rPr lang="en-GB" dirty="0"/>
              <a:t> </a:t>
            </a:r>
            <a:r>
              <a:rPr lang="en-GB" dirty="0" err="1"/>
              <a:t>objektumok</a:t>
            </a:r>
            <a:r>
              <a:rPr lang="en-GB" dirty="0"/>
              <a:t> </a:t>
            </a:r>
            <a:r>
              <a:rPr lang="en-GB" dirty="0" err="1"/>
              <a:t>kezelése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dirty="0"/>
              <a:t>Stack-et </a:t>
            </a:r>
            <a:r>
              <a:rPr lang="en-GB" dirty="0" err="1"/>
              <a:t>teljes</a:t>
            </a:r>
            <a:r>
              <a:rPr lang="en-GB" dirty="0"/>
              <a:t> </a:t>
            </a:r>
            <a:r>
              <a:rPr lang="en-GB" dirty="0" err="1"/>
              <a:t>mértékben</a:t>
            </a:r>
            <a:r>
              <a:rPr lang="en-GB" dirty="0"/>
              <a:t> mi </a:t>
            </a:r>
            <a:r>
              <a:rPr lang="en-GB" dirty="0" err="1"/>
              <a:t>kezeljük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/>
              <a:t>Navigator 2.0 </a:t>
            </a:r>
            <a:r>
              <a:rPr lang="en-GB" dirty="0" err="1"/>
              <a:t>komplett</a:t>
            </a:r>
            <a:r>
              <a:rPr lang="en-GB" dirty="0"/>
              <a:t> </a:t>
            </a:r>
            <a:r>
              <a:rPr lang="en-GB" dirty="0" err="1"/>
              <a:t>rendszer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Jobban</a:t>
            </a:r>
            <a:r>
              <a:rPr lang="en-GB" dirty="0"/>
              <a:t> </a:t>
            </a:r>
            <a:r>
              <a:rPr lang="en-GB" dirty="0" err="1"/>
              <a:t>illeszkedik</a:t>
            </a:r>
            <a:r>
              <a:rPr lang="en-GB" dirty="0"/>
              <a:t> Flutter-</a:t>
            </a:r>
            <a:r>
              <a:rPr lang="en-GB" dirty="0" err="1"/>
              <a:t>hez</a:t>
            </a:r>
            <a:r>
              <a:rPr lang="en-GB" dirty="0"/>
              <a:t>, </a:t>
            </a:r>
            <a:r>
              <a:rPr lang="en-GB" dirty="0" err="1"/>
              <a:t>platformhoz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Nagyon</a:t>
            </a:r>
            <a:r>
              <a:rPr lang="en-GB" dirty="0"/>
              <a:t> </a:t>
            </a:r>
            <a:r>
              <a:rPr lang="en-GB" b="1" dirty="0" err="1"/>
              <a:t>komplex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/>
              <a:t>Navigator 1.0 </a:t>
            </a:r>
            <a:r>
              <a:rPr lang="en-GB" dirty="0" err="1"/>
              <a:t>egyszerű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Legtöbb</a:t>
            </a:r>
            <a:r>
              <a:rPr lang="en-GB" dirty="0"/>
              <a:t> </a:t>
            </a:r>
            <a:r>
              <a:rPr lang="en-GB" dirty="0" err="1"/>
              <a:t>alkalmazásra</a:t>
            </a:r>
            <a:r>
              <a:rPr lang="en-GB" dirty="0"/>
              <a:t> </a:t>
            </a:r>
            <a:r>
              <a:rPr lang="en-GB" dirty="0" err="1"/>
              <a:t>elég</a:t>
            </a:r>
            <a:endParaRPr lang="en-GB" dirty="0"/>
          </a:p>
          <a:p>
            <a:pPr indent="-457200">
              <a:spcBef>
                <a:spcPts val="0"/>
              </a:spcBef>
            </a:pPr>
            <a:endParaRPr lang="en-GB" dirty="0"/>
          </a:p>
          <a:p>
            <a:pPr lvl="2" indent="-457200">
              <a:spcBef>
                <a:spcPts val="0"/>
              </a:spcBef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2597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Navigáció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Útvonalak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E0DF5-257F-A71F-4D83-CCE17794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/>
              <a:t>Navigator 1.0 </a:t>
            </a:r>
            <a:r>
              <a:rPr lang="en-GB" b="1"/>
              <a:t>Route</a:t>
            </a:r>
            <a:r>
              <a:rPr lang="en-GB"/>
              <a:t> </a:t>
            </a:r>
            <a:r>
              <a:rPr lang="en-GB" dirty="0" err="1"/>
              <a:t>objektumokat</a:t>
            </a:r>
            <a:r>
              <a:rPr lang="en-GB" dirty="0"/>
              <a:t> </a:t>
            </a:r>
            <a:r>
              <a:rPr lang="en-GB" dirty="0" err="1"/>
              <a:t>kezel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dirty="0"/>
              <a:t>Route</a:t>
            </a:r>
            <a:r>
              <a:rPr lang="en-GB" dirty="0"/>
              <a:t> </a:t>
            </a:r>
            <a:r>
              <a:rPr lang="en-GB" dirty="0" err="1"/>
              <a:t>objektum</a:t>
            </a:r>
            <a:r>
              <a:rPr lang="en-GB" dirty="0"/>
              <a:t> Builder </a:t>
            </a:r>
            <a:r>
              <a:rPr lang="en-GB" dirty="0" err="1"/>
              <a:t>mintát</a:t>
            </a:r>
            <a:r>
              <a:rPr lang="en-GB" dirty="0"/>
              <a:t> </a:t>
            </a:r>
            <a:r>
              <a:rPr lang="en-GB" dirty="0" err="1"/>
              <a:t>használ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/>
              <a:t>Az </a:t>
            </a:r>
            <a:r>
              <a:rPr lang="en-GB" dirty="0" err="1"/>
              <a:t>oldal</a:t>
            </a:r>
            <a:r>
              <a:rPr lang="en-GB" dirty="0"/>
              <a:t> </a:t>
            </a:r>
            <a:r>
              <a:rPr lang="en-GB" dirty="0" err="1"/>
              <a:t>Widgetet</a:t>
            </a:r>
            <a:r>
              <a:rPr lang="en-GB" dirty="0"/>
              <a:t> </a:t>
            </a:r>
            <a:r>
              <a:rPr lang="en-GB" b="1" dirty="0" err="1"/>
              <a:t>nem</a:t>
            </a:r>
            <a:r>
              <a:rPr lang="en-GB" dirty="0"/>
              <a:t> mi </a:t>
            </a:r>
            <a:r>
              <a:rPr lang="en-GB" dirty="0" err="1"/>
              <a:t>hozzuk</a:t>
            </a:r>
            <a:r>
              <a:rPr lang="en-GB" dirty="0"/>
              <a:t> </a:t>
            </a:r>
            <a:r>
              <a:rPr lang="en-GB" dirty="0" err="1"/>
              <a:t>létre</a:t>
            </a:r>
            <a:r>
              <a:rPr lang="en-GB" dirty="0"/>
              <a:t>, </a:t>
            </a:r>
            <a:r>
              <a:rPr lang="en-GB" dirty="0" err="1"/>
              <a:t>csak</a:t>
            </a:r>
            <a:r>
              <a:rPr lang="en-GB" dirty="0"/>
              <a:t> a </a:t>
            </a:r>
            <a:r>
              <a:rPr lang="en-GB" dirty="0" err="1"/>
              <a:t>függvényt</a:t>
            </a:r>
            <a:r>
              <a:rPr lang="en-GB" dirty="0"/>
              <a:t> </a:t>
            </a:r>
            <a:r>
              <a:rPr lang="en-GB" dirty="0" err="1"/>
              <a:t>adjuk</a:t>
            </a:r>
            <a:r>
              <a:rPr lang="en-GB" dirty="0"/>
              <a:t> </a:t>
            </a:r>
            <a:r>
              <a:rPr lang="en-GB" dirty="0" err="1"/>
              <a:t>át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Rengeteg</a:t>
            </a:r>
            <a:r>
              <a:rPr lang="en-GB" dirty="0"/>
              <a:t> </a:t>
            </a:r>
            <a:r>
              <a:rPr lang="en-GB" dirty="0" err="1"/>
              <a:t>különböző</a:t>
            </a:r>
            <a:r>
              <a:rPr lang="en-GB" dirty="0"/>
              <a:t> </a:t>
            </a:r>
            <a:r>
              <a:rPr lang="en-GB" dirty="0" err="1"/>
              <a:t>típus</a:t>
            </a:r>
            <a:r>
              <a:rPr lang="en-GB" dirty="0"/>
              <a:t>, a </a:t>
            </a:r>
            <a:r>
              <a:rPr lang="en-GB" dirty="0" err="1"/>
              <a:t>legfontosabbak</a:t>
            </a:r>
            <a:r>
              <a:rPr lang="en-GB" dirty="0"/>
              <a:t>:</a:t>
            </a:r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PageRoute</a:t>
            </a:r>
            <a:r>
              <a:rPr lang="en-GB" dirty="0"/>
              <a:t>: </a:t>
            </a:r>
            <a:r>
              <a:rPr lang="en-GB" dirty="0" err="1"/>
              <a:t>Teljes</a:t>
            </a:r>
            <a:r>
              <a:rPr lang="en-GB" dirty="0"/>
              <a:t> </a:t>
            </a:r>
            <a:r>
              <a:rPr lang="en-GB" dirty="0" err="1"/>
              <a:t>képernyős</a:t>
            </a:r>
            <a:r>
              <a:rPr lang="en-GB" dirty="0"/>
              <a:t> </a:t>
            </a:r>
            <a:r>
              <a:rPr lang="en-GB" dirty="0" err="1"/>
              <a:t>oldal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b="1" dirty="0" err="1"/>
              <a:t>MaterialPageRoute</a:t>
            </a:r>
            <a:r>
              <a:rPr lang="en-GB" b="1" dirty="0"/>
              <a:t>, </a:t>
            </a:r>
            <a:r>
              <a:rPr lang="en-GB" b="1" dirty="0" err="1"/>
              <a:t>CupertinoPageRoute</a:t>
            </a:r>
            <a:r>
              <a:rPr lang="en-GB" dirty="0"/>
              <a:t>: </a:t>
            </a:r>
            <a:r>
              <a:rPr lang="en-GB" dirty="0" err="1"/>
              <a:t>Platformhű</a:t>
            </a:r>
            <a:r>
              <a:rPr lang="en-GB" dirty="0"/>
              <a:t> </a:t>
            </a:r>
            <a:r>
              <a:rPr lang="en-GB" dirty="0" err="1"/>
              <a:t>animációkkal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b="1" dirty="0" err="1"/>
              <a:t>PageRouteBuilder</a:t>
            </a:r>
            <a:r>
              <a:rPr lang="en-GB" dirty="0"/>
              <a:t>: Mi </a:t>
            </a:r>
            <a:r>
              <a:rPr lang="en-GB" dirty="0" err="1"/>
              <a:t>hozzuk</a:t>
            </a:r>
            <a:r>
              <a:rPr lang="en-GB" dirty="0"/>
              <a:t> </a:t>
            </a:r>
            <a:r>
              <a:rPr lang="en-GB" dirty="0" err="1"/>
              <a:t>létre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útvonalat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PopupRoute</a:t>
            </a:r>
            <a:r>
              <a:rPr lang="en-GB" dirty="0"/>
              <a:t>: </a:t>
            </a:r>
            <a:r>
              <a:rPr lang="en-GB" dirty="0" err="1"/>
              <a:t>Meglévő</a:t>
            </a:r>
            <a:r>
              <a:rPr lang="en-GB" dirty="0"/>
              <a:t> </a:t>
            </a:r>
            <a:r>
              <a:rPr lang="en-GB" dirty="0" err="1"/>
              <a:t>oldal</a:t>
            </a:r>
            <a:r>
              <a:rPr lang="en-GB" dirty="0"/>
              <a:t> </a:t>
            </a:r>
            <a:r>
              <a:rPr lang="en-GB" dirty="0" err="1"/>
              <a:t>fölé</a:t>
            </a:r>
            <a:r>
              <a:rPr lang="en-GB" dirty="0"/>
              <a:t> </a:t>
            </a:r>
            <a:r>
              <a:rPr lang="en-GB" dirty="0" err="1"/>
              <a:t>helyezi</a:t>
            </a:r>
            <a:r>
              <a:rPr lang="en-GB" dirty="0"/>
              <a:t> </a:t>
            </a:r>
            <a:r>
              <a:rPr lang="en-GB" dirty="0" err="1"/>
              <a:t>magát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b="1" dirty="0" err="1"/>
              <a:t>DialogRoute</a:t>
            </a:r>
            <a:r>
              <a:rPr lang="en-GB" b="1" dirty="0"/>
              <a:t>/</a:t>
            </a:r>
            <a:r>
              <a:rPr lang="en-GB" b="1" dirty="0" err="1"/>
              <a:t>CupertinoDialogRoute</a:t>
            </a:r>
            <a:endParaRPr lang="en-GB" b="1" dirty="0"/>
          </a:p>
          <a:p>
            <a:pPr lvl="2" indent="-457200">
              <a:spcBef>
                <a:spcPts val="0"/>
              </a:spcBef>
            </a:pPr>
            <a:r>
              <a:rPr lang="en-GB" b="1" dirty="0" err="1"/>
              <a:t>CupertinoModalPopupRoute</a:t>
            </a:r>
            <a:endParaRPr lang="en-GB" b="1" dirty="0"/>
          </a:p>
          <a:p>
            <a:pPr lvl="2" indent="-457200">
              <a:spcBef>
                <a:spcPts val="0"/>
              </a:spcBef>
            </a:pPr>
            <a:r>
              <a:rPr lang="en-GB" dirty="0" err="1"/>
              <a:t>Általában</a:t>
            </a:r>
            <a:r>
              <a:rPr lang="en-GB" dirty="0"/>
              <a:t> </a:t>
            </a:r>
            <a:r>
              <a:rPr lang="en-GB" dirty="0" err="1"/>
              <a:t>segédfüggvények</a:t>
            </a:r>
            <a:r>
              <a:rPr lang="en-GB" dirty="0"/>
              <a:t> </a:t>
            </a:r>
            <a:r>
              <a:rPr lang="en-GB" dirty="0" err="1"/>
              <a:t>hozzák</a:t>
            </a:r>
            <a:r>
              <a:rPr lang="en-GB" dirty="0"/>
              <a:t> </a:t>
            </a:r>
            <a:r>
              <a:rPr lang="en-GB" dirty="0" err="1"/>
              <a:t>létre</a:t>
            </a:r>
            <a:endParaRPr lang="en-GB" dirty="0"/>
          </a:p>
          <a:p>
            <a:pPr lvl="3" indent="-457200">
              <a:spcBef>
                <a:spcPts val="0"/>
              </a:spcBef>
            </a:pPr>
            <a:r>
              <a:rPr lang="en-GB" dirty="0"/>
              <a:t>Pl. </a:t>
            </a:r>
            <a:r>
              <a:rPr lang="en-GB" b="1" i="1" dirty="0" err="1"/>
              <a:t>showDialog</a:t>
            </a:r>
            <a:r>
              <a:rPr lang="en-GB" b="1" i="1" dirty="0"/>
              <a:t>()</a:t>
            </a:r>
            <a:endParaRPr lang="en-GB" dirty="0"/>
          </a:p>
          <a:p>
            <a:pPr lvl="2" indent="-457200">
              <a:spcBef>
                <a:spcPts val="0"/>
              </a:spcBef>
            </a:pPr>
            <a:endParaRPr lang="en-GB" b="1" dirty="0"/>
          </a:p>
          <a:p>
            <a:pPr lvl="2" indent="-457200">
              <a:spcBef>
                <a:spcPts val="0"/>
              </a:spcBef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39076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Navigáció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Útvonalak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9531B-C7BD-96E2-B74D-DB16526CA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97"/>
            <a:ext cx="10515600" cy="4174122"/>
          </a:xfrm>
        </p:spPr>
        <p:txBody>
          <a:bodyPr>
            <a:normAutofit lnSpcReduction="10000"/>
          </a:bodyPr>
          <a:lstStyle/>
          <a:p>
            <a:pPr indent="-457200">
              <a:spcBef>
                <a:spcPts val="0"/>
              </a:spcBef>
            </a:pPr>
            <a:r>
              <a:rPr lang="en-GB" dirty="0" err="1"/>
              <a:t>Aktuális</a:t>
            </a:r>
            <a:r>
              <a:rPr lang="en-GB" dirty="0"/>
              <a:t> </a:t>
            </a:r>
            <a:r>
              <a:rPr lang="en-GB" dirty="0" err="1"/>
              <a:t>útvonal</a:t>
            </a:r>
            <a:r>
              <a:rPr lang="en-GB" dirty="0"/>
              <a:t> </a:t>
            </a:r>
            <a:r>
              <a:rPr lang="en-GB" dirty="0" err="1"/>
              <a:t>elkérhető</a:t>
            </a:r>
            <a:r>
              <a:rPr lang="en-GB" dirty="0"/>
              <a:t>: </a:t>
            </a:r>
            <a:r>
              <a:rPr lang="en-GB" b="1" i="1" dirty="0" err="1"/>
              <a:t>ModalRoute.of</a:t>
            </a:r>
            <a:r>
              <a:rPr lang="en-GB" b="1" i="1" dirty="0"/>
              <a:t>(</a:t>
            </a:r>
            <a:r>
              <a:rPr lang="en-GB" b="1" i="1" dirty="0" err="1"/>
              <a:t>BuildContext</a:t>
            </a:r>
            <a:r>
              <a:rPr lang="en-GB" b="1" i="1" dirty="0"/>
              <a:t>)</a:t>
            </a:r>
          </a:p>
          <a:p>
            <a:pPr lvl="1" indent="-457200">
              <a:spcBef>
                <a:spcPts val="0"/>
              </a:spcBef>
            </a:pPr>
            <a:r>
              <a:rPr lang="en-GB"/>
              <a:t>Gyakorlatban</a:t>
            </a:r>
            <a:r>
              <a:rPr lang="en-GB" dirty="0"/>
              <a:t> </a:t>
            </a:r>
            <a:r>
              <a:rPr lang="en-GB" dirty="0" err="1"/>
              <a:t>minden</a:t>
            </a:r>
            <a:r>
              <a:rPr lang="en-GB" dirty="0"/>
              <a:t> </a:t>
            </a:r>
            <a:r>
              <a:rPr lang="en-GB" b="1" dirty="0"/>
              <a:t>Route </a:t>
            </a:r>
            <a:r>
              <a:rPr lang="en-GB" b="1" dirty="0" err="1"/>
              <a:t>ModalRoute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/>
              <a:t>Minden </a:t>
            </a:r>
            <a:r>
              <a:rPr lang="en-GB" b="1" dirty="0"/>
              <a:t>Route</a:t>
            </a:r>
            <a:r>
              <a:rPr lang="en-GB" dirty="0"/>
              <a:t>-</a:t>
            </a:r>
            <a:r>
              <a:rPr lang="en-GB" dirty="0" err="1"/>
              <a:t>hoz</a:t>
            </a:r>
            <a:r>
              <a:rPr lang="en-GB" dirty="0"/>
              <a:t> </a:t>
            </a:r>
            <a:r>
              <a:rPr lang="en-GB" dirty="0" err="1"/>
              <a:t>tartozik</a:t>
            </a:r>
            <a:r>
              <a:rPr lang="en-GB" dirty="0"/>
              <a:t> </a:t>
            </a:r>
            <a:r>
              <a:rPr lang="en-GB" b="1" dirty="0" err="1"/>
              <a:t>RouteSettings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/>
              <a:t>arguments</a:t>
            </a:r>
            <a:r>
              <a:rPr lang="en-GB" dirty="0"/>
              <a:t>: </a:t>
            </a:r>
            <a:r>
              <a:rPr lang="en-GB" dirty="0" err="1"/>
              <a:t>Tetszőleges</a:t>
            </a:r>
            <a:r>
              <a:rPr lang="en-GB" dirty="0"/>
              <a:t> </a:t>
            </a:r>
            <a:r>
              <a:rPr lang="en-GB" dirty="0" err="1"/>
              <a:t>objektum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/>
              <a:t>name</a:t>
            </a:r>
            <a:r>
              <a:rPr lang="en-GB" dirty="0"/>
              <a:t>: </a:t>
            </a:r>
            <a:r>
              <a:rPr lang="en-GB" dirty="0" err="1"/>
              <a:t>Útvonal</a:t>
            </a:r>
            <a:r>
              <a:rPr lang="en-GB" dirty="0"/>
              <a:t> neve (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név</a:t>
            </a:r>
            <a:r>
              <a:rPr lang="en-GB" dirty="0"/>
              <a:t> </a:t>
            </a:r>
            <a:r>
              <a:rPr lang="en-GB" dirty="0" err="1"/>
              <a:t>nélküli</a:t>
            </a:r>
            <a:r>
              <a:rPr lang="en-GB" dirty="0"/>
              <a:t> is)</a:t>
            </a:r>
          </a:p>
          <a:p>
            <a:pPr indent="-457200">
              <a:spcBef>
                <a:spcPts val="0"/>
              </a:spcBef>
            </a:pPr>
            <a:r>
              <a:rPr lang="en-GB" dirty="0"/>
              <a:t>Ha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adjuk</a:t>
            </a:r>
            <a:r>
              <a:rPr lang="en-GB" dirty="0"/>
              <a:t> meg, </a:t>
            </a:r>
            <a:r>
              <a:rPr lang="en-GB" dirty="0" err="1"/>
              <a:t>akkor</a:t>
            </a:r>
            <a:r>
              <a:rPr lang="en-GB" dirty="0"/>
              <a:t> </a:t>
            </a:r>
            <a:r>
              <a:rPr lang="en-GB" dirty="0" err="1"/>
              <a:t>üres</a:t>
            </a:r>
            <a:r>
              <a:rPr lang="en-GB" dirty="0"/>
              <a:t> </a:t>
            </a:r>
            <a:r>
              <a:rPr lang="en-GB" b="1" dirty="0" err="1"/>
              <a:t>RouteSettings</a:t>
            </a:r>
            <a:r>
              <a:rPr lang="en-GB" dirty="0"/>
              <a:t> </a:t>
            </a:r>
            <a:r>
              <a:rPr lang="en-GB" dirty="0" err="1"/>
              <a:t>jön</a:t>
            </a:r>
            <a:r>
              <a:rPr lang="en-GB" dirty="0"/>
              <a:t> </a:t>
            </a:r>
            <a:r>
              <a:rPr lang="en-GB" dirty="0" err="1"/>
              <a:t>létre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Útvonal</a:t>
            </a:r>
            <a:r>
              <a:rPr lang="en-GB" dirty="0"/>
              <a:t> </a:t>
            </a:r>
            <a:r>
              <a:rPr lang="en-GB" dirty="0" err="1"/>
              <a:t>állapot</a:t>
            </a:r>
            <a:r>
              <a:rPr lang="en-GB" dirty="0"/>
              <a:t> </a:t>
            </a:r>
            <a:r>
              <a:rPr lang="en-GB" dirty="0" err="1"/>
              <a:t>lekérdezése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isFirst</a:t>
            </a:r>
            <a:r>
              <a:rPr lang="en-GB" b="1" dirty="0"/>
              <a:t>, </a:t>
            </a:r>
            <a:r>
              <a:rPr lang="en-GB" b="1" dirty="0" err="1"/>
              <a:t>isActive</a:t>
            </a:r>
            <a:r>
              <a:rPr lang="en-GB" b="1" dirty="0"/>
              <a:t>, </a:t>
            </a:r>
            <a:r>
              <a:rPr lang="en-GB" b="1" dirty="0" err="1"/>
              <a:t>isCurrent</a:t>
            </a:r>
            <a:endParaRPr lang="en-GB" b="1" dirty="0"/>
          </a:p>
          <a:p>
            <a:pPr indent="-457200">
              <a:spcBef>
                <a:spcPts val="0"/>
              </a:spcBef>
            </a:pPr>
            <a:r>
              <a:rPr lang="en-GB" dirty="0"/>
              <a:t>Minden </a:t>
            </a:r>
            <a:r>
              <a:rPr lang="en-GB" dirty="0" err="1"/>
              <a:t>útvonalhoz</a:t>
            </a:r>
            <a:r>
              <a:rPr lang="en-GB" dirty="0"/>
              <a:t> </a:t>
            </a:r>
            <a:r>
              <a:rPr lang="en-GB" dirty="0" err="1"/>
              <a:t>tartozhat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b="1" dirty="0" err="1"/>
              <a:t>eredmény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currentResult</a:t>
            </a:r>
            <a:r>
              <a:rPr lang="en-GB" dirty="0"/>
              <a:t>: </a:t>
            </a:r>
            <a:r>
              <a:rPr lang="en-GB" b="1" dirty="0"/>
              <a:t>T </a:t>
            </a:r>
            <a:r>
              <a:rPr lang="en-GB" dirty="0" err="1"/>
              <a:t>típusú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/>
              <a:t>popped</a:t>
            </a:r>
            <a:r>
              <a:rPr lang="en-GB" dirty="0"/>
              <a:t>:</a:t>
            </a:r>
            <a:r>
              <a:rPr lang="en-GB" b="1" dirty="0"/>
              <a:t> Future&lt;T?&gt;</a:t>
            </a:r>
          </a:p>
          <a:p>
            <a:pPr lvl="1" indent="-457200">
              <a:spcBef>
                <a:spcPts val="0"/>
              </a:spcBef>
            </a:pPr>
            <a:r>
              <a:rPr lang="en-GB" dirty="0" err="1"/>
              <a:t>Akkor</a:t>
            </a:r>
            <a:r>
              <a:rPr lang="en-GB" dirty="0"/>
              <a:t> </a:t>
            </a:r>
            <a:r>
              <a:rPr lang="en-GB" dirty="0" err="1"/>
              <a:t>lehet</a:t>
            </a:r>
            <a:r>
              <a:rPr lang="en-GB" dirty="0"/>
              <a:t> </a:t>
            </a:r>
            <a:r>
              <a:rPr lang="en-GB" dirty="0" err="1"/>
              <a:t>eredménye</a:t>
            </a:r>
            <a:r>
              <a:rPr lang="en-GB" dirty="0"/>
              <a:t>, ha </a:t>
            </a:r>
            <a:r>
              <a:rPr lang="en-GB" dirty="0" err="1"/>
              <a:t>megszűnt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oldal</a:t>
            </a:r>
            <a:endParaRPr lang="en-GB" dirty="0"/>
          </a:p>
          <a:p>
            <a:pPr lvl="2" indent="-457200">
              <a:spcBef>
                <a:spcPts val="0"/>
              </a:spcBef>
            </a:pPr>
            <a:endParaRPr lang="en-GB" b="1" dirty="0"/>
          </a:p>
          <a:p>
            <a:pPr lvl="2" indent="-457200">
              <a:spcBef>
                <a:spcPts val="0"/>
              </a:spcBef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558073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Navigáció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- Stack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kezelés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CF342-2A7D-7464-9831-26A1C444C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73852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/>
              <a:t>Stacket a </a:t>
            </a:r>
            <a:r>
              <a:rPr lang="en-GB" b="1" dirty="0" err="1"/>
              <a:t>Navigátor</a:t>
            </a:r>
            <a:r>
              <a:rPr lang="en-GB" b="1" dirty="0"/>
              <a:t> State</a:t>
            </a:r>
            <a:r>
              <a:rPr lang="en-GB" dirty="0"/>
              <a:t> </a:t>
            </a:r>
            <a:r>
              <a:rPr lang="en-GB" dirty="0" err="1"/>
              <a:t>objektuma</a:t>
            </a:r>
            <a:r>
              <a:rPr lang="en-GB" dirty="0"/>
              <a:t> </a:t>
            </a:r>
            <a:r>
              <a:rPr lang="en-GB" dirty="0" err="1"/>
              <a:t>végzi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i="1" dirty="0" err="1"/>
              <a:t>Navigator.of</a:t>
            </a:r>
            <a:r>
              <a:rPr lang="en-GB" b="1" i="1" dirty="0"/>
              <a:t>(</a:t>
            </a:r>
            <a:r>
              <a:rPr lang="en-GB" b="1" i="1" dirty="0" err="1"/>
              <a:t>BuildContext</a:t>
            </a:r>
            <a:r>
              <a:rPr lang="en-GB" b="1" i="1" dirty="0"/>
              <a:t>)</a:t>
            </a:r>
            <a:r>
              <a:rPr lang="en-GB" dirty="0"/>
              <a:t> </a:t>
            </a:r>
            <a:r>
              <a:rPr lang="en-GB" dirty="0" err="1"/>
              <a:t>kéréssel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Alapértelmezetten</a:t>
            </a:r>
            <a:r>
              <a:rPr lang="en-GB" dirty="0"/>
              <a:t> </a:t>
            </a:r>
            <a:r>
              <a:rPr lang="en-GB" dirty="0" err="1"/>
              <a:t>mindig</a:t>
            </a:r>
            <a:r>
              <a:rPr lang="en-GB" dirty="0"/>
              <a:t> a </a:t>
            </a:r>
            <a:r>
              <a:rPr lang="en-GB" dirty="0" err="1"/>
              <a:t>legközelebbi</a:t>
            </a:r>
            <a:r>
              <a:rPr lang="en-GB" dirty="0"/>
              <a:t> </a:t>
            </a:r>
            <a:r>
              <a:rPr lang="en-GB" b="1" dirty="0" err="1"/>
              <a:t>NavigatorState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rootNavigator</a:t>
            </a:r>
            <a:r>
              <a:rPr lang="en-GB" dirty="0"/>
              <a:t>: Ha a </a:t>
            </a:r>
            <a:r>
              <a:rPr lang="en-GB" dirty="0" err="1"/>
              <a:t>gyökér</a:t>
            </a:r>
            <a:r>
              <a:rPr lang="en-GB" dirty="0"/>
              <a:t> </a:t>
            </a:r>
            <a:r>
              <a:rPr lang="en-GB" b="1" dirty="0" err="1"/>
              <a:t>NavigatorState</a:t>
            </a:r>
            <a:r>
              <a:rPr lang="en-GB" dirty="0"/>
              <a:t>-re van </a:t>
            </a:r>
            <a:r>
              <a:rPr lang="en-GB" dirty="0" err="1"/>
              <a:t>szükségünk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Szinte</a:t>
            </a:r>
            <a:r>
              <a:rPr lang="en-GB" dirty="0"/>
              <a:t> </a:t>
            </a:r>
            <a:r>
              <a:rPr lang="en-GB" b="1" dirty="0" err="1"/>
              <a:t>minden</a:t>
            </a:r>
            <a:r>
              <a:rPr lang="en-GB" dirty="0"/>
              <a:t> </a:t>
            </a:r>
            <a:r>
              <a:rPr lang="en-GB" dirty="0" err="1"/>
              <a:t>navigációhoz</a:t>
            </a:r>
            <a:r>
              <a:rPr lang="en-GB" dirty="0"/>
              <a:t> </a:t>
            </a:r>
            <a:r>
              <a:rPr lang="en-GB" dirty="0" err="1"/>
              <a:t>kötött</a:t>
            </a:r>
            <a:r>
              <a:rPr lang="en-GB" dirty="0"/>
              <a:t> </a:t>
            </a:r>
            <a:r>
              <a:rPr lang="en-GB" dirty="0" err="1"/>
              <a:t>függvénynél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GlobalKey</a:t>
            </a:r>
            <a:r>
              <a:rPr lang="en-GB" dirty="0"/>
              <a:t> </a:t>
            </a:r>
            <a:r>
              <a:rPr lang="en-GB" dirty="0" err="1"/>
              <a:t>segítségével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i="1" dirty="0"/>
              <a:t>.push()</a:t>
            </a:r>
            <a:r>
              <a:rPr lang="en-GB" dirty="0"/>
              <a:t>-al </a:t>
            </a:r>
            <a:r>
              <a:rPr lang="en-GB" dirty="0" err="1"/>
              <a:t>vehetünk</a:t>
            </a:r>
            <a:r>
              <a:rPr lang="en-GB" dirty="0"/>
              <a:t> </a:t>
            </a:r>
            <a:r>
              <a:rPr lang="en-GB" dirty="0" err="1"/>
              <a:t>fel</a:t>
            </a:r>
            <a:r>
              <a:rPr lang="en-GB" dirty="0"/>
              <a:t> </a:t>
            </a:r>
            <a:r>
              <a:rPr lang="en-GB" dirty="0" err="1"/>
              <a:t>új</a:t>
            </a:r>
            <a:r>
              <a:rPr lang="en-GB" dirty="0"/>
              <a:t> </a:t>
            </a:r>
            <a:r>
              <a:rPr lang="en-GB" b="1" dirty="0"/>
              <a:t>Route</a:t>
            </a:r>
            <a:r>
              <a:rPr lang="en-GB" dirty="0"/>
              <a:t> </a:t>
            </a:r>
            <a:r>
              <a:rPr lang="en-GB" dirty="0" err="1"/>
              <a:t>objektumot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Hívás</a:t>
            </a:r>
            <a:r>
              <a:rPr lang="en-GB" dirty="0"/>
              <a:t> </a:t>
            </a:r>
            <a:r>
              <a:rPr lang="en-GB" dirty="0" err="1"/>
              <a:t>helyén</a:t>
            </a:r>
            <a:r>
              <a:rPr lang="en-GB" dirty="0"/>
              <a:t> </a:t>
            </a:r>
            <a:r>
              <a:rPr lang="en-GB" dirty="0" err="1"/>
              <a:t>hozzuk</a:t>
            </a:r>
            <a:r>
              <a:rPr lang="en-GB" dirty="0"/>
              <a:t> </a:t>
            </a:r>
            <a:r>
              <a:rPr lang="en-GB" dirty="0" err="1"/>
              <a:t>létre</a:t>
            </a:r>
            <a:r>
              <a:rPr lang="en-GB" dirty="0"/>
              <a:t> a Route-</a:t>
            </a:r>
            <a:r>
              <a:rPr lang="en-GB" dirty="0" err="1"/>
              <a:t>ot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i="1" dirty="0"/>
              <a:t>.</a:t>
            </a:r>
            <a:r>
              <a:rPr lang="en-GB" b="1" i="1" dirty="0" err="1"/>
              <a:t>pushNamed</a:t>
            </a:r>
            <a:r>
              <a:rPr lang="en-GB" b="1" i="1" dirty="0"/>
              <a:t>()</a:t>
            </a:r>
            <a:r>
              <a:rPr lang="en-GB" dirty="0"/>
              <a:t>: </a:t>
            </a:r>
            <a:r>
              <a:rPr lang="en-GB" dirty="0" err="1"/>
              <a:t>Oldal</a:t>
            </a:r>
            <a:r>
              <a:rPr lang="en-GB" dirty="0"/>
              <a:t> </a:t>
            </a:r>
            <a:r>
              <a:rPr lang="en-GB" b="1" dirty="0" err="1"/>
              <a:t>nevét</a:t>
            </a:r>
            <a:r>
              <a:rPr lang="en-GB" dirty="0"/>
              <a:t> </a:t>
            </a:r>
            <a:r>
              <a:rPr lang="en-GB" dirty="0" err="1"/>
              <a:t>adjuk</a:t>
            </a:r>
            <a:r>
              <a:rPr lang="en-GB" dirty="0"/>
              <a:t> meg</a:t>
            </a:r>
          </a:p>
          <a:p>
            <a:pPr lvl="1" indent="-457200">
              <a:spcBef>
                <a:spcPts val="0"/>
              </a:spcBef>
            </a:pPr>
            <a:r>
              <a:rPr lang="en-GB" b="1" dirty="0"/>
              <a:t>Navigator-</a:t>
            </a:r>
            <a:r>
              <a:rPr lang="en-GB" dirty="0" err="1"/>
              <a:t>nál</a:t>
            </a:r>
            <a:r>
              <a:rPr lang="en-GB" dirty="0"/>
              <a:t> </a:t>
            </a:r>
            <a:r>
              <a:rPr lang="en-GB" dirty="0" err="1"/>
              <a:t>generáljuk</a:t>
            </a:r>
            <a:r>
              <a:rPr lang="en-GB" dirty="0"/>
              <a:t> le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oldalt</a:t>
            </a:r>
            <a:endParaRPr lang="en-GB" b="1" dirty="0"/>
          </a:p>
          <a:p>
            <a:pPr lvl="1" indent="-457200">
              <a:spcBef>
                <a:spcPts val="0"/>
              </a:spcBef>
            </a:pPr>
            <a:endParaRPr lang="en-GB" dirty="0"/>
          </a:p>
          <a:p>
            <a:pPr lvl="2" indent="-457200">
              <a:spcBef>
                <a:spcPts val="0"/>
              </a:spcBef>
            </a:pPr>
            <a:endParaRPr lang="en-GB" b="1" dirty="0"/>
          </a:p>
          <a:p>
            <a:pPr lvl="2" indent="-457200">
              <a:spcBef>
                <a:spcPts val="0"/>
              </a:spcBef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57364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Navigator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könnyítés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81865-F8F1-D65E-1946-E3D15ADF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b="1" dirty="0"/>
              <a:t>App</a:t>
            </a:r>
            <a:r>
              <a:rPr lang="en-GB" dirty="0"/>
              <a:t> </a:t>
            </a:r>
            <a:r>
              <a:rPr lang="en-GB" dirty="0" err="1"/>
              <a:t>Widgetek</a:t>
            </a:r>
            <a:r>
              <a:rPr lang="en-GB" dirty="0"/>
              <a:t> </a:t>
            </a:r>
            <a:r>
              <a:rPr lang="en-GB" dirty="0" err="1"/>
              <a:t>tartalmaznak</a:t>
            </a:r>
            <a:r>
              <a:rPr lang="en-GB" dirty="0"/>
              <a:t> </a:t>
            </a:r>
            <a:r>
              <a:rPr lang="en-GB" dirty="0" err="1"/>
              <a:t>egyszerűsítéseket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Megtalálható</a:t>
            </a:r>
            <a:r>
              <a:rPr lang="en-GB" dirty="0"/>
              <a:t> </a:t>
            </a:r>
            <a:r>
              <a:rPr lang="en-GB" dirty="0" err="1"/>
              <a:t>minden</a:t>
            </a:r>
            <a:r>
              <a:rPr lang="en-GB" dirty="0"/>
              <a:t> </a:t>
            </a:r>
            <a:r>
              <a:rPr lang="en-GB" b="1" dirty="0"/>
              <a:t>Navigator</a:t>
            </a:r>
            <a:r>
              <a:rPr lang="en-GB" dirty="0"/>
              <a:t> </a:t>
            </a:r>
            <a:r>
              <a:rPr lang="en-GB" dirty="0" err="1"/>
              <a:t>mező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dirty="0" err="1"/>
              <a:t>navigatorKey</a:t>
            </a:r>
            <a:r>
              <a:rPr lang="en-GB" dirty="0"/>
              <a:t>: A </a:t>
            </a:r>
            <a:r>
              <a:rPr lang="en-GB" b="1" dirty="0"/>
              <a:t>Navigator</a:t>
            </a:r>
            <a:r>
              <a:rPr lang="en-GB" dirty="0"/>
              <a:t> Widget </a:t>
            </a:r>
            <a:r>
              <a:rPr lang="en-GB" dirty="0" err="1"/>
              <a:t>kulcsát</a:t>
            </a:r>
            <a:r>
              <a:rPr lang="en-GB" dirty="0"/>
              <a:t> </a:t>
            </a:r>
            <a:r>
              <a:rPr lang="en-GB" dirty="0" err="1"/>
              <a:t>adhatjuk</a:t>
            </a:r>
            <a:r>
              <a:rPr lang="en-GB" dirty="0"/>
              <a:t> meg</a:t>
            </a:r>
          </a:p>
          <a:p>
            <a:pPr indent="-457200">
              <a:spcBef>
                <a:spcPts val="0"/>
              </a:spcBef>
            </a:pPr>
            <a:r>
              <a:rPr lang="en-GB" b="1" dirty="0"/>
              <a:t>home</a:t>
            </a:r>
            <a:r>
              <a:rPr lang="en-GB" dirty="0"/>
              <a:t>: </a:t>
            </a:r>
            <a:r>
              <a:rPr lang="en-GB" dirty="0" err="1"/>
              <a:t>Alapértelmezett</a:t>
            </a:r>
            <a:r>
              <a:rPr lang="en-GB" dirty="0"/>
              <a:t> </a:t>
            </a:r>
            <a:r>
              <a:rPr lang="en-GB" dirty="0" err="1"/>
              <a:t>útvonalhoz</a:t>
            </a:r>
            <a:r>
              <a:rPr lang="en-GB" dirty="0"/>
              <a:t> </a:t>
            </a:r>
            <a:r>
              <a:rPr lang="en-GB" dirty="0" err="1"/>
              <a:t>tartozó</a:t>
            </a:r>
            <a:r>
              <a:rPr lang="en-GB" dirty="0"/>
              <a:t> </a:t>
            </a:r>
            <a:r>
              <a:rPr lang="en-GB" dirty="0" err="1"/>
              <a:t>oldal</a:t>
            </a:r>
            <a:r>
              <a:rPr lang="en-GB" dirty="0"/>
              <a:t> </a:t>
            </a:r>
          </a:p>
          <a:p>
            <a:pPr indent="-457200">
              <a:spcBef>
                <a:spcPts val="0"/>
              </a:spcBef>
            </a:pPr>
            <a:r>
              <a:rPr lang="en-GB" b="1" dirty="0"/>
              <a:t>routes</a:t>
            </a:r>
            <a:r>
              <a:rPr lang="en-GB" dirty="0"/>
              <a:t>: </a:t>
            </a:r>
            <a:r>
              <a:rPr lang="en-GB" b="1" dirty="0"/>
              <a:t>Map&lt;String, </a:t>
            </a:r>
            <a:r>
              <a:rPr lang="en-GB" b="1" dirty="0" err="1"/>
              <a:t>WidgetBuilder</a:t>
            </a:r>
            <a:r>
              <a:rPr lang="en-GB" b="1" dirty="0"/>
              <a:t>&gt; </a:t>
            </a:r>
            <a:r>
              <a:rPr lang="en-GB" dirty="0" err="1"/>
              <a:t>típus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Adott</a:t>
            </a:r>
            <a:r>
              <a:rPr lang="en-GB" dirty="0"/>
              <a:t> </a:t>
            </a:r>
            <a:r>
              <a:rPr lang="en-GB" dirty="0" err="1"/>
              <a:t>névhez</a:t>
            </a:r>
            <a:r>
              <a:rPr lang="en-GB" dirty="0"/>
              <a:t> </a:t>
            </a:r>
            <a:r>
              <a:rPr lang="en-GB" dirty="0" err="1"/>
              <a:t>rendel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oldalt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Paramétereket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tud</a:t>
            </a:r>
            <a:r>
              <a:rPr lang="en-GB" dirty="0"/>
              <a:t> </a:t>
            </a:r>
            <a:r>
              <a:rPr lang="en-GB" dirty="0" err="1"/>
              <a:t>feldolgozni</a:t>
            </a:r>
            <a:endParaRPr lang="en-GB" dirty="0"/>
          </a:p>
          <a:p>
            <a:pPr lvl="1" indent="-457200">
              <a:spcBef>
                <a:spcPts val="0"/>
              </a:spcBef>
            </a:pPr>
            <a:endParaRPr lang="en-GB" dirty="0"/>
          </a:p>
          <a:p>
            <a:pPr lvl="2" indent="-457200">
              <a:spcBef>
                <a:spcPts val="0"/>
              </a:spcBef>
            </a:pPr>
            <a:endParaRPr lang="en-GB" b="1" dirty="0"/>
          </a:p>
          <a:p>
            <a:pPr lvl="2" indent="-457200">
              <a:spcBef>
                <a:spcPts val="0"/>
              </a:spcBef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77503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Hasonló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folyamatok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megvalósítása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6C44E-1879-36A6-C4A7-D6288AC0A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 fontScale="92500" lnSpcReduction="10000"/>
          </a:bodyPr>
          <a:lstStyle/>
          <a:p>
            <a:pPr indent="-457200">
              <a:spcBef>
                <a:spcPts val="0"/>
              </a:spcBef>
            </a:pPr>
            <a:r>
              <a:rPr lang="en-GB" dirty="0" err="1"/>
              <a:t>Fejlesztés</a:t>
            </a:r>
            <a:r>
              <a:rPr lang="en-GB" dirty="0"/>
              <a:t> </a:t>
            </a:r>
            <a:r>
              <a:rPr lang="en-GB"/>
              <a:t>közben</a:t>
            </a:r>
            <a:r>
              <a:rPr lang="en-GB" dirty="0"/>
              <a:t> </a:t>
            </a:r>
            <a:r>
              <a:rPr lang="en-GB" dirty="0" err="1"/>
              <a:t>gyakran</a:t>
            </a:r>
            <a:r>
              <a:rPr lang="en-GB" dirty="0"/>
              <a:t> </a:t>
            </a:r>
            <a:r>
              <a:rPr lang="en-GB" dirty="0" err="1"/>
              <a:t>monoton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ismétlődő</a:t>
            </a:r>
            <a:r>
              <a:rPr lang="en-GB" dirty="0"/>
              <a:t> </a:t>
            </a:r>
            <a:r>
              <a:rPr lang="en-GB" dirty="0" err="1"/>
              <a:t>problémák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Szerializáció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Hálózatról</a:t>
            </a:r>
            <a:r>
              <a:rPr lang="en-GB" dirty="0"/>
              <a:t>: JSON - Dart</a:t>
            </a:r>
          </a:p>
          <a:p>
            <a:pPr lvl="1" indent="-457200">
              <a:spcBef>
                <a:spcPts val="0"/>
              </a:spcBef>
            </a:pPr>
            <a:r>
              <a:rPr lang="en-GB" dirty="0" err="1"/>
              <a:t>Folyamatok</a:t>
            </a:r>
            <a:r>
              <a:rPr lang="en-GB" dirty="0"/>
              <a:t> </a:t>
            </a:r>
            <a:r>
              <a:rPr lang="en-GB" dirty="0" err="1"/>
              <a:t>közötti</a:t>
            </a:r>
            <a:r>
              <a:rPr lang="en-GB" dirty="0"/>
              <a:t> </a:t>
            </a:r>
            <a:r>
              <a:rPr lang="en-GB" dirty="0" err="1"/>
              <a:t>kommunikáció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Bizonyos</a:t>
            </a:r>
            <a:r>
              <a:rPr lang="en-GB" dirty="0"/>
              <a:t> </a:t>
            </a:r>
            <a:r>
              <a:rPr lang="en-GB" dirty="0" err="1"/>
              <a:t>interfészek</a:t>
            </a:r>
            <a:r>
              <a:rPr lang="en-GB" dirty="0"/>
              <a:t> </a:t>
            </a:r>
            <a:r>
              <a:rPr lang="en-GB" dirty="0" err="1"/>
              <a:t>megvalósítása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Szerver</a:t>
            </a:r>
            <a:r>
              <a:rPr lang="en-GB" dirty="0"/>
              <a:t> </a:t>
            </a:r>
            <a:r>
              <a:rPr lang="en-GB" dirty="0" err="1"/>
              <a:t>elérése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Adatbázis</a:t>
            </a:r>
            <a:r>
              <a:rPr lang="en-GB" dirty="0"/>
              <a:t> </a:t>
            </a:r>
            <a:r>
              <a:rPr lang="en-GB" dirty="0" err="1"/>
              <a:t>felépítése</a:t>
            </a:r>
            <a:r>
              <a:rPr lang="en-GB" dirty="0"/>
              <a:t>, </a:t>
            </a:r>
            <a:r>
              <a:rPr lang="en-GB" dirty="0" err="1"/>
              <a:t>lekérések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Osztályokban</a:t>
            </a:r>
            <a:r>
              <a:rPr lang="en-GB" dirty="0"/>
              <a:t> </a:t>
            </a:r>
            <a:r>
              <a:rPr lang="en-GB" dirty="0" err="1"/>
              <a:t>egyező</a:t>
            </a:r>
            <a:r>
              <a:rPr lang="en-GB" dirty="0"/>
              <a:t> </a:t>
            </a:r>
            <a:r>
              <a:rPr lang="en-GB" dirty="0" err="1"/>
              <a:t>rész</a:t>
            </a:r>
            <a:r>
              <a:rPr lang="en-GB" dirty="0"/>
              <a:t> </a:t>
            </a:r>
            <a:r>
              <a:rPr lang="en-GB" dirty="0" err="1"/>
              <a:t>implementálása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/>
              <a:t>Adat </a:t>
            </a:r>
            <a:r>
              <a:rPr lang="en-GB" dirty="0" err="1"/>
              <a:t>osztályok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dirty="0" err="1"/>
              <a:t>Metaprogramozás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Két</a:t>
            </a:r>
            <a:r>
              <a:rPr lang="en-GB" dirty="0"/>
              <a:t> </a:t>
            </a:r>
            <a:r>
              <a:rPr lang="en-GB" dirty="0" err="1"/>
              <a:t>fő</a:t>
            </a:r>
            <a:r>
              <a:rPr lang="en-GB" dirty="0"/>
              <a:t> </a:t>
            </a:r>
            <a:r>
              <a:rPr lang="en-GB" dirty="0" err="1"/>
              <a:t>megoldás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/>
              <a:t>Reflection</a:t>
            </a:r>
          </a:p>
          <a:p>
            <a:pPr lvl="1" indent="-457200">
              <a:spcBef>
                <a:spcPts val="0"/>
              </a:spcBef>
            </a:pPr>
            <a:r>
              <a:rPr lang="en-GB" dirty="0" err="1"/>
              <a:t>Kódgenerátor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169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Kódgenerátor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szükségessége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9714A-60C6-2091-AD84-68097523B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dirty="0"/>
              <a:t>Reflection </a:t>
            </a:r>
            <a:r>
              <a:rPr lang="en-GB" dirty="0" err="1"/>
              <a:t>előnyei</a:t>
            </a:r>
            <a:r>
              <a:rPr lang="en-GB" dirty="0"/>
              <a:t> </a:t>
            </a:r>
            <a:r>
              <a:rPr lang="en-GB" dirty="0" err="1"/>
              <a:t>mellett</a:t>
            </a:r>
            <a:r>
              <a:rPr lang="en-GB" dirty="0"/>
              <a:t> </a:t>
            </a:r>
            <a:r>
              <a:rPr lang="en-GB" dirty="0" err="1"/>
              <a:t>hátrányokkal</a:t>
            </a:r>
            <a:r>
              <a:rPr lang="en-GB" dirty="0"/>
              <a:t> is </a:t>
            </a:r>
            <a:r>
              <a:rPr lang="en-GB" dirty="0" err="1"/>
              <a:t>jár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Osztályinformációt</a:t>
            </a:r>
            <a:r>
              <a:rPr lang="en-GB" dirty="0"/>
              <a:t> </a:t>
            </a:r>
            <a:r>
              <a:rPr lang="en-GB" dirty="0" err="1"/>
              <a:t>tárolni</a:t>
            </a:r>
            <a:r>
              <a:rPr lang="en-GB" dirty="0"/>
              <a:t> </a:t>
            </a:r>
            <a:r>
              <a:rPr lang="en-GB" dirty="0" err="1"/>
              <a:t>kell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Nehéz</a:t>
            </a:r>
            <a:r>
              <a:rPr lang="en-GB" dirty="0"/>
              <a:t> </a:t>
            </a:r>
            <a:r>
              <a:rPr lang="en-GB" dirty="0" err="1"/>
              <a:t>optimalizálni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Obfuszkálása</a:t>
            </a:r>
            <a:r>
              <a:rPr lang="en-GB" dirty="0"/>
              <a:t> </a:t>
            </a:r>
            <a:r>
              <a:rPr lang="en-GB" dirty="0" err="1"/>
              <a:t>szinte</a:t>
            </a:r>
            <a:r>
              <a:rPr lang="en-GB" dirty="0"/>
              <a:t> </a:t>
            </a:r>
            <a:r>
              <a:rPr lang="en-GB" dirty="0" err="1"/>
              <a:t>lehetetlen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/>
              <a:t>Dart </a:t>
            </a:r>
            <a:r>
              <a:rPr lang="en-GB" dirty="0" err="1"/>
              <a:t>támogatja</a:t>
            </a:r>
            <a:r>
              <a:rPr lang="en-GB" dirty="0"/>
              <a:t> a </a:t>
            </a:r>
            <a:r>
              <a:rPr lang="en-GB" dirty="0" err="1"/>
              <a:t>reflectiont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/>
              <a:t>Flutter </a:t>
            </a:r>
            <a:r>
              <a:rPr lang="en-GB" dirty="0" err="1"/>
              <a:t>használatánál</a:t>
            </a:r>
            <a:r>
              <a:rPr lang="en-GB" dirty="0"/>
              <a:t> </a:t>
            </a:r>
            <a:r>
              <a:rPr lang="en-GB" dirty="0" err="1"/>
              <a:t>viszont</a:t>
            </a:r>
            <a:r>
              <a:rPr lang="en-GB" dirty="0"/>
              <a:t> le van </a:t>
            </a:r>
            <a:r>
              <a:rPr lang="en-GB" dirty="0" err="1"/>
              <a:t>tiltva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Agresszív</a:t>
            </a:r>
            <a:r>
              <a:rPr lang="en-GB" dirty="0"/>
              <a:t> </a:t>
            </a:r>
            <a:r>
              <a:rPr lang="en-GB" dirty="0" err="1"/>
              <a:t>optimalizálás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Felesleges</a:t>
            </a:r>
            <a:r>
              <a:rPr lang="en-GB" dirty="0"/>
              <a:t> </a:t>
            </a:r>
            <a:r>
              <a:rPr lang="en-GB" dirty="0" err="1"/>
              <a:t>kódrészleteket</a:t>
            </a:r>
            <a:r>
              <a:rPr lang="en-GB" dirty="0"/>
              <a:t> </a:t>
            </a:r>
            <a:r>
              <a:rPr lang="en-GB" dirty="0" err="1"/>
              <a:t>kidobja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Kódgenerátor</a:t>
            </a:r>
            <a:r>
              <a:rPr lang="en-GB" dirty="0"/>
              <a:t> </a:t>
            </a:r>
            <a:r>
              <a:rPr lang="en-GB" dirty="0" err="1"/>
              <a:t>használata</a:t>
            </a:r>
            <a:r>
              <a:rPr lang="en-GB" dirty="0"/>
              <a:t> </a:t>
            </a:r>
            <a:r>
              <a:rPr lang="en-GB" dirty="0" err="1"/>
              <a:t>szükséges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Kicsit</a:t>
            </a:r>
            <a:r>
              <a:rPr lang="en-GB" dirty="0"/>
              <a:t> </a:t>
            </a:r>
            <a:r>
              <a:rPr lang="en-GB" dirty="0" err="1"/>
              <a:t>nehézkesebb</a:t>
            </a:r>
            <a:r>
              <a:rPr lang="en-GB" dirty="0"/>
              <a:t>, </a:t>
            </a:r>
            <a:r>
              <a:rPr lang="en-GB" dirty="0" err="1"/>
              <a:t>korlátozásokkal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6708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7122160" cy="527050"/>
          </a:xfrm>
        </p:spPr>
        <p:txBody>
          <a:bodyPr/>
          <a:lstStyle/>
          <a:p>
            <a:pPr algn="l"/>
            <a:r>
              <a:rPr lang="en-GB" dirty="0"/>
              <a:t>Dart</a:t>
            </a:r>
            <a:endParaRPr lang="en-US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813754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Google </a:t>
            </a:r>
            <a:r>
              <a:rPr lang="en-GB" sz="2800" dirty="0" err="1"/>
              <a:t>kezdeményezés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2011: preview, 2013: 1.0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Webre</a:t>
            </a:r>
            <a:r>
              <a:rPr lang="en-GB" sz="2800" dirty="0"/>
              <a:t> </a:t>
            </a:r>
            <a:r>
              <a:rPr lang="en-GB" sz="2800" dirty="0" err="1"/>
              <a:t>szánták</a:t>
            </a:r>
            <a:r>
              <a:rPr lang="en-GB" sz="2800" dirty="0"/>
              <a:t>, </a:t>
            </a:r>
            <a:r>
              <a:rPr lang="en-GB" sz="2800" dirty="0" err="1"/>
              <a:t>Javascript</a:t>
            </a:r>
            <a:r>
              <a:rPr lang="en-GB" sz="2800" dirty="0"/>
              <a:t> </a:t>
            </a:r>
            <a:r>
              <a:rPr lang="en-GB" sz="2800" dirty="0" err="1"/>
              <a:t>leváltása</a:t>
            </a: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Eredeti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cél</a:t>
            </a:r>
            <a:r>
              <a:rPr lang="en-GB" sz="2800" dirty="0">
                <a:latin typeface="+mn-lt"/>
              </a:rPr>
              <a:t>: Dart VM </a:t>
            </a:r>
            <a:r>
              <a:rPr lang="en-GB" sz="2800" dirty="0" err="1">
                <a:latin typeface="+mn-lt"/>
              </a:rPr>
              <a:t>böngészőkbe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>
                <a:latin typeface="+mn-lt"/>
              </a:rPr>
              <a:t>Később</a:t>
            </a:r>
            <a:r>
              <a:rPr lang="en-GB" sz="2800" dirty="0">
                <a:latin typeface="+mn-lt"/>
              </a:rPr>
              <a:t>: </a:t>
            </a:r>
            <a:r>
              <a:rPr lang="en-GB" sz="2800" dirty="0" err="1">
                <a:latin typeface="+mn-lt"/>
              </a:rPr>
              <a:t>Javascriptre</a:t>
            </a:r>
            <a:r>
              <a:rPr lang="en-GB" sz="2800" dirty="0">
                <a:latin typeface="+mn-lt"/>
              </a:rPr>
              <a:t> </a:t>
            </a:r>
            <a:r>
              <a:rPr lang="en-GB" sz="2800" dirty="0" err="1">
                <a:latin typeface="+mn-lt"/>
              </a:rPr>
              <a:t>fordítás</a:t>
            </a:r>
            <a:endParaRPr lang="en-GB" sz="2800" dirty="0">
              <a:latin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err="1"/>
              <a:t>Mára</a:t>
            </a:r>
            <a:r>
              <a:rPr lang="en-GB" sz="2800" dirty="0"/>
              <a:t> </a:t>
            </a:r>
            <a:r>
              <a:rPr lang="en-GB" sz="2800" dirty="0" err="1"/>
              <a:t>már</a:t>
            </a:r>
            <a:r>
              <a:rPr lang="en-GB" sz="2800" dirty="0"/>
              <a:t> </a:t>
            </a:r>
            <a:r>
              <a:rPr lang="en-GB" sz="2800" dirty="0" err="1"/>
              <a:t>csak</a:t>
            </a:r>
            <a:r>
              <a:rPr lang="en-GB" sz="2800" dirty="0"/>
              <a:t> Flutter</a:t>
            </a:r>
            <a:endParaRPr lang="en-GB" sz="2800" dirty="0">
              <a:latin typeface="+mn-lt"/>
            </a:endParaRPr>
          </a:p>
        </p:txBody>
      </p:sp>
      <p:pic>
        <p:nvPicPr>
          <p:cNvPr id="3" name="Kép 2" descr="A képen asztal látható&#10;&#10;Automatikusan generált leírás">
            <a:extLst>
              <a:ext uri="{FF2B5EF4-FFF2-40B4-BE49-F238E27FC236}">
                <a16:creationId xmlns:a16="http://schemas.microsoft.com/office/drawing/2014/main" id="{1CBA6A51-EAF6-4BD8-9AB5-0BE961D07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855" y="2020827"/>
            <a:ext cx="3251128" cy="10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Kódgenerátor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megoldások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E586-4BD4-1A18-0EF2-EE536FCF1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16919"/>
            <a:ext cx="10515600" cy="4591534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b="1" dirty="0" err="1"/>
              <a:t>build_runner</a:t>
            </a:r>
            <a:r>
              <a:rPr lang="en-GB" dirty="0"/>
              <a:t> </a:t>
            </a:r>
            <a:r>
              <a:rPr lang="en-GB" dirty="0" err="1"/>
              <a:t>csomag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Külső</a:t>
            </a:r>
            <a:r>
              <a:rPr lang="en-GB" dirty="0"/>
              <a:t> </a:t>
            </a:r>
            <a:r>
              <a:rPr lang="en-GB" dirty="0" err="1"/>
              <a:t>függőség</a:t>
            </a:r>
            <a:r>
              <a:rPr lang="en-GB" dirty="0"/>
              <a:t>, </a:t>
            </a:r>
            <a:r>
              <a:rPr lang="en-GB" dirty="0" err="1"/>
              <a:t>fel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venni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Külső</a:t>
            </a:r>
            <a:r>
              <a:rPr lang="en-GB" dirty="0"/>
              <a:t> </a:t>
            </a:r>
            <a:r>
              <a:rPr lang="en-GB" dirty="0" err="1"/>
              <a:t>csomagként</a:t>
            </a:r>
            <a:r>
              <a:rPr lang="en-GB" dirty="0"/>
              <a:t> </a:t>
            </a:r>
            <a:r>
              <a:rPr lang="en-GB" dirty="0" err="1"/>
              <a:t>verziózva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Csomagok</a:t>
            </a:r>
            <a:r>
              <a:rPr lang="en-GB" dirty="0"/>
              <a:t> </a:t>
            </a:r>
            <a:r>
              <a:rPr lang="en-GB" dirty="0" err="1"/>
              <a:t>kompatibilitására</a:t>
            </a:r>
            <a:r>
              <a:rPr lang="en-GB" dirty="0"/>
              <a:t> </a:t>
            </a:r>
            <a:r>
              <a:rPr lang="en-GB" dirty="0" err="1"/>
              <a:t>figyelni</a:t>
            </a:r>
            <a:r>
              <a:rPr lang="en-GB" dirty="0"/>
              <a:t> </a:t>
            </a:r>
            <a:r>
              <a:rPr lang="en-GB" dirty="0" err="1"/>
              <a:t>kell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Csak</a:t>
            </a:r>
            <a:r>
              <a:rPr lang="en-GB" dirty="0"/>
              <a:t> </a:t>
            </a:r>
            <a:r>
              <a:rPr lang="en-GB" dirty="0" err="1"/>
              <a:t>fejlesztés</a:t>
            </a:r>
            <a:r>
              <a:rPr lang="en-GB" dirty="0"/>
              <a:t> </a:t>
            </a:r>
            <a:r>
              <a:rPr lang="en-GB" dirty="0" err="1"/>
              <a:t>közben</a:t>
            </a:r>
            <a:r>
              <a:rPr lang="en-GB" dirty="0"/>
              <a:t> van </a:t>
            </a:r>
            <a:r>
              <a:rPr lang="en-GB" dirty="0" err="1"/>
              <a:t>használva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i="1" dirty="0" err="1"/>
              <a:t>dev_dependency</a:t>
            </a:r>
            <a:r>
              <a:rPr lang="en-GB" dirty="0"/>
              <a:t> </a:t>
            </a:r>
            <a:r>
              <a:rPr lang="en-GB" dirty="0" err="1"/>
              <a:t>részhez</a:t>
            </a:r>
            <a:r>
              <a:rPr lang="en-GB" dirty="0"/>
              <a:t> </a:t>
            </a:r>
            <a:r>
              <a:rPr lang="en-GB" dirty="0" err="1"/>
              <a:t>vesszük</a:t>
            </a:r>
            <a:r>
              <a:rPr lang="en-GB" dirty="0"/>
              <a:t> </a:t>
            </a:r>
            <a:r>
              <a:rPr lang="en-GB" dirty="0" err="1"/>
              <a:t>fel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07464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build_runner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indítása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0886C-2F4A-BF58-06EE-C1185DBA1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dirty="0" err="1"/>
              <a:t>Ahhoz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fusson</a:t>
            </a:r>
            <a:r>
              <a:rPr lang="en-GB" dirty="0"/>
              <a:t> a </a:t>
            </a:r>
            <a:r>
              <a:rPr lang="en-GB" dirty="0" err="1"/>
              <a:t>kódgenerátor</a:t>
            </a:r>
            <a:r>
              <a:rPr lang="en-GB" dirty="0"/>
              <a:t>,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indítani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b="1" dirty="0" err="1"/>
              <a:t>Konzolban</a:t>
            </a:r>
            <a:r>
              <a:rPr lang="en-GB" dirty="0"/>
              <a:t> </a:t>
            </a:r>
            <a:r>
              <a:rPr lang="en-GB" dirty="0" err="1"/>
              <a:t>kiadott</a:t>
            </a:r>
            <a:r>
              <a:rPr lang="en-GB" dirty="0"/>
              <a:t> </a:t>
            </a:r>
            <a:r>
              <a:rPr lang="en-GB" dirty="0" err="1"/>
              <a:t>utasítás</a:t>
            </a:r>
            <a:r>
              <a:rPr lang="en-GB" dirty="0"/>
              <a:t>:</a:t>
            </a:r>
          </a:p>
          <a:p>
            <a:pPr lvl="1" indent="-457200">
              <a:spcBef>
                <a:spcPts val="0"/>
              </a:spcBef>
              <a:buFont typeface="+mj-lt"/>
              <a:buAutoNum type="arabicPeriod"/>
            </a:pPr>
            <a:r>
              <a:rPr lang="en-GB" i="1" dirty="0"/>
              <a:t>flutter</a:t>
            </a:r>
            <a:r>
              <a:rPr lang="en-GB" dirty="0"/>
              <a:t>: Flutter </a:t>
            </a:r>
            <a:r>
              <a:rPr lang="en-GB" dirty="0" err="1"/>
              <a:t>parancsot</a:t>
            </a:r>
            <a:r>
              <a:rPr lang="en-GB" dirty="0"/>
              <a:t> </a:t>
            </a:r>
            <a:r>
              <a:rPr lang="en-GB" dirty="0" err="1"/>
              <a:t>indítjuk</a:t>
            </a:r>
            <a:endParaRPr lang="en-GB" dirty="0"/>
          </a:p>
          <a:p>
            <a:pPr lvl="1" indent="-457200">
              <a:spcBef>
                <a:spcPts val="0"/>
              </a:spcBef>
              <a:buFont typeface="+mj-lt"/>
              <a:buAutoNum type="arabicPeriod"/>
            </a:pPr>
            <a:r>
              <a:rPr lang="en-GB" i="1" dirty="0"/>
              <a:t>pub</a:t>
            </a:r>
            <a:r>
              <a:rPr lang="en-GB" dirty="0"/>
              <a:t>: A </a:t>
            </a:r>
            <a:r>
              <a:rPr lang="en-GB" dirty="0" err="1"/>
              <a:t>könyvtár</a:t>
            </a:r>
            <a:r>
              <a:rPr lang="en-GB" dirty="0"/>
              <a:t> </a:t>
            </a:r>
            <a:r>
              <a:rPr lang="en-GB" dirty="0" err="1"/>
              <a:t>futtatását</a:t>
            </a:r>
            <a:r>
              <a:rPr lang="en-GB" dirty="0"/>
              <a:t> a pub </a:t>
            </a:r>
            <a:r>
              <a:rPr lang="en-GB" dirty="0" err="1"/>
              <a:t>tudja</a:t>
            </a:r>
            <a:r>
              <a:rPr lang="en-GB" dirty="0"/>
              <a:t> </a:t>
            </a:r>
            <a:r>
              <a:rPr lang="en-GB" dirty="0" err="1"/>
              <a:t>elvégezni</a:t>
            </a:r>
            <a:endParaRPr lang="en-GB" dirty="0"/>
          </a:p>
          <a:p>
            <a:pPr lvl="1" indent="-457200">
              <a:spcBef>
                <a:spcPts val="0"/>
              </a:spcBef>
              <a:buFont typeface="+mj-lt"/>
              <a:buAutoNum type="arabicPeriod"/>
            </a:pPr>
            <a:r>
              <a:rPr lang="en-GB" i="1" dirty="0"/>
              <a:t>run</a:t>
            </a:r>
            <a:r>
              <a:rPr lang="en-GB" dirty="0"/>
              <a:t>: </a:t>
            </a:r>
            <a:r>
              <a:rPr lang="en-GB" dirty="0" err="1"/>
              <a:t>Paraméterrel</a:t>
            </a:r>
            <a:r>
              <a:rPr lang="en-GB" dirty="0"/>
              <a:t> </a:t>
            </a:r>
            <a:r>
              <a:rPr lang="en-GB" dirty="0" err="1"/>
              <a:t>megadjuk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futtatni</a:t>
            </a:r>
            <a:r>
              <a:rPr lang="en-GB" dirty="0"/>
              <a:t> </a:t>
            </a:r>
            <a:r>
              <a:rPr lang="en-GB" dirty="0" err="1"/>
              <a:t>akarunk</a:t>
            </a:r>
            <a:r>
              <a:rPr lang="en-GB" dirty="0"/>
              <a:t> </a:t>
            </a:r>
            <a:r>
              <a:rPr lang="en-GB" dirty="0" err="1"/>
              <a:t>könyvtárat</a:t>
            </a:r>
            <a:endParaRPr lang="en-GB" dirty="0"/>
          </a:p>
          <a:p>
            <a:pPr lvl="1" indent="-457200">
              <a:spcBef>
                <a:spcPts val="0"/>
              </a:spcBef>
              <a:buFont typeface="+mj-lt"/>
              <a:buAutoNum type="arabicPeriod"/>
            </a:pPr>
            <a:r>
              <a:rPr lang="en-GB" i="1" dirty="0" err="1"/>
              <a:t>build_runner</a:t>
            </a:r>
            <a:r>
              <a:rPr lang="en-GB" dirty="0"/>
              <a:t>: A </a:t>
            </a:r>
            <a:r>
              <a:rPr lang="en-GB" i="1" dirty="0" err="1"/>
              <a:t>build_runner</a:t>
            </a:r>
            <a:r>
              <a:rPr lang="en-GB" dirty="0"/>
              <a:t> </a:t>
            </a:r>
            <a:r>
              <a:rPr lang="en-GB" dirty="0" err="1"/>
              <a:t>könyvtárat</a:t>
            </a:r>
            <a:r>
              <a:rPr lang="en-GB" dirty="0"/>
              <a:t> </a:t>
            </a:r>
            <a:r>
              <a:rPr lang="en-GB" dirty="0" err="1"/>
              <a:t>akarjuk</a:t>
            </a:r>
            <a:r>
              <a:rPr lang="en-GB" dirty="0"/>
              <a:t> </a:t>
            </a:r>
            <a:r>
              <a:rPr lang="en-GB" dirty="0" err="1"/>
              <a:t>futtatni</a:t>
            </a:r>
            <a:endParaRPr lang="en-GB" dirty="0"/>
          </a:p>
          <a:p>
            <a:pPr lvl="1" indent="-457200">
              <a:spcBef>
                <a:spcPts val="0"/>
              </a:spcBef>
              <a:buFont typeface="+mj-lt"/>
              <a:buAutoNum type="arabicPeriod"/>
            </a:pPr>
            <a:r>
              <a:rPr lang="en-GB" i="1" dirty="0"/>
              <a:t>build</a:t>
            </a:r>
            <a:r>
              <a:rPr lang="en-GB" dirty="0"/>
              <a:t>/</a:t>
            </a:r>
            <a:r>
              <a:rPr lang="en-GB" i="1" dirty="0"/>
              <a:t>watch</a:t>
            </a:r>
            <a:r>
              <a:rPr lang="en-GB" dirty="0"/>
              <a:t>: </a:t>
            </a:r>
            <a:r>
              <a:rPr lang="en-GB" dirty="0" err="1"/>
              <a:t>Futtatás</a:t>
            </a:r>
            <a:r>
              <a:rPr lang="en-GB" dirty="0"/>
              <a:t> </a:t>
            </a:r>
            <a:r>
              <a:rPr lang="en-GB" dirty="0" err="1"/>
              <a:t>módját</a:t>
            </a:r>
            <a:r>
              <a:rPr lang="en-GB" dirty="0"/>
              <a:t> </a:t>
            </a:r>
            <a:r>
              <a:rPr lang="en-GB" dirty="0" err="1"/>
              <a:t>választjuk</a:t>
            </a:r>
            <a:r>
              <a:rPr lang="en-GB" dirty="0"/>
              <a:t> ki</a:t>
            </a:r>
          </a:p>
          <a:p>
            <a:pPr lvl="2" indent="-457200">
              <a:spcBef>
                <a:spcPts val="0"/>
              </a:spcBef>
            </a:pPr>
            <a:r>
              <a:rPr lang="en-GB" i="1" dirty="0"/>
              <a:t>build</a:t>
            </a:r>
            <a:r>
              <a:rPr lang="en-GB" dirty="0"/>
              <a:t>: </a:t>
            </a:r>
            <a:r>
              <a:rPr lang="en-GB" dirty="0" err="1"/>
              <a:t>Egyszeri</a:t>
            </a:r>
            <a:r>
              <a:rPr lang="en-GB" dirty="0"/>
              <a:t> </a:t>
            </a:r>
            <a:r>
              <a:rPr lang="en-GB" dirty="0" err="1"/>
              <a:t>futtatás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i="1" dirty="0"/>
              <a:t>watch</a:t>
            </a:r>
            <a:r>
              <a:rPr lang="en-GB" dirty="0"/>
              <a:t>: </a:t>
            </a:r>
            <a:r>
              <a:rPr lang="en-GB" dirty="0" err="1"/>
              <a:t>Automatikus</a:t>
            </a:r>
            <a:r>
              <a:rPr lang="en-GB" dirty="0"/>
              <a:t> </a:t>
            </a:r>
            <a:r>
              <a:rPr lang="en-GB" dirty="0" err="1"/>
              <a:t>futtatás</a:t>
            </a:r>
            <a:r>
              <a:rPr lang="en-GB" dirty="0"/>
              <a:t> </a:t>
            </a:r>
            <a:r>
              <a:rPr lang="en-GB" dirty="0" err="1"/>
              <a:t>változásra</a:t>
            </a:r>
            <a:endParaRPr lang="en-GB" dirty="0"/>
          </a:p>
          <a:p>
            <a:pPr lvl="1" indent="-457200">
              <a:spcBef>
                <a:spcPts val="0"/>
              </a:spcBef>
              <a:buFont typeface="+mj-lt"/>
              <a:buAutoNum type="arabicPeriod"/>
            </a:pPr>
            <a:r>
              <a:rPr lang="en-GB" i="1" dirty="0"/>
              <a:t>(--delete-conflicting-outputs)</a:t>
            </a:r>
            <a:endParaRPr lang="en-GB" dirty="0"/>
          </a:p>
          <a:p>
            <a:pPr lvl="2" indent="-457200">
              <a:spcBef>
                <a:spcPts val="0"/>
              </a:spcBef>
            </a:pPr>
            <a:r>
              <a:rPr lang="en-GB" dirty="0"/>
              <a:t>Ha </a:t>
            </a:r>
            <a:r>
              <a:rPr lang="en-GB" dirty="0" err="1"/>
              <a:t>már</a:t>
            </a:r>
            <a:r>
              <a:rPr lang="en-GB" dirty="0"/>
              <a:t> </a:t>
            </a:r>
            <a:r>
              <a:rPr lang="en-GB" dirty="0" err="1"/>
              <a:t>vannak</a:t>
            </a:r>
            <a:r>
              <a:rPr lang="en-GB" dirty="0"/>
              <a:t> </a:t>
            </a:r>
            <a:r>
              <a:rPr lang="en-GB" dirty="0" err="1"/>
              <a:t>generált</a:t>
            </a:r>
            <a:r>
              <a:rPr lang="en-GB" dirty="0"/>
              <a:t> </a:t>
            </a:r>
            <a:r>
              <a:rPr lang="en-GB" dirty="0" err="1"/>
              <a:t>fájlok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forrásból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/>
              <a:t>Ha </a:t>
            </a:r>
            <a:r>
              <a:rPr lang="en-GB" dirty="0" err="1"/>
              <a:t>minden</a:t>
            </a:r>
            <a:r>
              <a:rPr lang="en-GB" dirty="0"/>
              <a:t> </a:t>
            </a:r>
            <a:r>
              <a:rPr lang="en-GB" dirty="0" err="1"/>
              <a:t>sikeres</a:t>
            </a:r>
            <a:r>
              <a:rPr lang="en-GB" dirty="0"/>
              <a:t>, </a:t>
            </a:r>
            <a:r>
              <a:rPr lang="en-GB" dirty="0" err="1"/>
              <a:t>legenerálja</a:t>
            </a:r>
            <a:r>
              <a:rPr lang="en-GB" dirty="0"/>
              <a:t> a </a:t>
            </a:r>
            <a:r>
              <a:rPr lang="en-GB" dirty="0" err="1"/>
              <a:t>fájlokat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382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Kódgenerálás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szabályai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E59BF-DCA0-FE54-2580-5B8D85D64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indent="-457200">
              <a:spcBef>
                <a:spcPts val="0"/>
              </a:spcBef>
            </a:pPr>
            <a:r>
              <a:rPr lang="en-GB" dirty="0" err="1"/>
              <a:t>Generált</a:t>
            </a:r>
            <a:r>
              <a:rPr lang="en-GB" dirty="0"/>
              <a:t> </a:t>
            </a:r>
            <a:r>
              <a:rPr lang="en-GB" dirty="0" err="1"/>
              <a:t>kódot</a:t>
            </a:r>
            <a:r>
              <a:rPr lang="en-GB" dirty="0"/>
              <a:t> </a:t>
            </a:r>
            <a:r>
              <a:rPr lang="en-GB" dirty="0" err="1"/>
              <a:t>kézzel</a:t>
            </a:r>
            <a:r>
              <a:rPr lang="en-GB" dirty="0"/>
              <a:t> </a:t>
            </a:r>
            <a:r>
              <a:rPr lang="en-GB" b="1" dirty="0" err="1"/>
              <a:t>nem</a:t>
            </a:r>
            <a:r>
              <a:rPr lang="en-GB" dirty="0"/>
              <a:t> </a:t>
            </a:r>
            <a:r>
              <a:rPr lang="en-GB" b="1" dirty="0" err="1"/>
              <a:t>szabad</a:t>
            </a:r>
            <a:r>
              <a:rPr lang="en-GB" dirty="0"/>
              <a:t> </a:t>
            </a:r>
            <a:r>
              <a:rPr lang="en-GB" dirty="0" err="1"/>
              <a:t>módosítani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Későbbi</a:t>
            </a:r>
            <a:r>
              <a:rPr lang="en-GB" dirty="0"/>
              <a:t> </a:t>
            </a:r>
            <a:r>
              <a:rPr lang="en-GB" dirty="0" err="1"/>
              <a:t>generálás</a:t>
            </a:r>
            <a:r>
              <a:rPr lang="en-GB" dirty="0"/>
              <a:t> </a:t>
            </a:r>
            <a:r>
              <a:rPr lang="en-GB" dirty="0" err="1"/>
              <a:t>felülírja</a:t>
            </a:r>
            <a:r>
              <a:rPr lang="en-GB" dirty="0"/>
              <a:t> </a:t>
            </a:r>
            <a:r>
              <a:rPr lang="en-GB" dirty="0" err="1"/>
              <a:t>saját</a:t>
            </a:r>
            <a:r>
              <a:rPr lang="en-GB" dirty="0"/>
              <a:t> </a:t>
            </a:r>
            <a:r>
              <a:rPr lang="en-GB" dirty="0" err="1"/>
              <a:t>módosításunkat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 err="1"/>
              <a:t>Forrásfájlt</a:t>
            </a:r>
            <a:r>
              <a:rPr lang="en-GB" dirty="0"/>
              <a:t> </a:t>
            </a:r>
            <a:r>
              <a:rPr lang="en-GB" dirty="0" err="1"/>
              <a:t>módosítsuk</a:t>
            </a:r>
            <a:r>
              <a:rPr lang="en-GB" dirty="0"/>
              <a:t> a </a:t>
            </a:r>
            <a:r>
              <a:rPr lang="en-GB" dirty="0" err="1"/>
              <a:t>probléma</a:t>
            </a:r>
            <a:r>
              <a:rPr lang="en-GB" dirty="0"/>
              <a:t> </a:t>
            </a:r>
            <a:r>
              <a:rPr lang="en-GB" dirty="0" err="1"/>
              <a:t>megoldására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Kézzel</a:t>
            </a:r>
            <a:r>
              <a:rPr lang="en-GB" dirty="0"/>
              <a:t> </a:t>
            </a:r>
            <a:r>
              <a:rPr lang="en-GB" dirty="0" err="1"/>
              <a:t>írt</a:t>
            </a:r>
            <a:r>
              <a:rPr lang="en-GB" dirty="0"/>
              <a:t> </a:t>
            </a:r>
            <a:r>
              <a:rPr lang="en-GB" dirty="0" err="1"/>
              <a:t>kód</a:t>
            </a:r>
            <a:r>
              <a:rPr lang="en-GB" dirty="0"/>
              <a:t> </a:t>
            </a:r>
            <a:r>
              <a:rPr lang="en-GB" b="1" dirty="0" err="1"/>
              <a:t>sose</a:t>
            </a:r>
            <a:r>
              <a:rPr lang="en-GB" dirty="0"/>
              <a:t> </a:t>
            </a:r>
            <a:r>
              <a:rPr lang="en-GB" dirty="0" err="1"/>
              <a:t>módosul</a:t>
            </a:r>
            <a:r>
              <a:rPr lang="en-GB" dirty="0"/>
              <a:t> </a:t>
            </a:r>
            <a:r>
              <a:rPr lang="en-GB" dirty="0" err="1"/>
              <a:t>generálás</a:t>
            </a:r>
            <a:r>
              <a:rPr lang="en-GB" dirty="0"/>
              <a:t> </a:t>
            </a:r>
            <a:r>
              <a:rPr lang="en-GB" dirty="0" err="1"/>
              <a:t>során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dirty="0" err="1"/>
              <a:t>Mindig</a:t>
            </a:r>
            <a:r>
              <a:rPr lang="en-GB" dirty="0"/>
              <a:t> </a:t>
            </a:r>
            <a:r>
              <a:rPr lang="en-GB" dirty="0" err="1"/>
              <a:t>új</a:t>
            </a:r>
            <a:r>
              <a:rPr lang="en-GB" dirty="0"/>
              <a:t> </a:t>
            </a:r>
            <a:r>
              <a:rPr lang="en-GB" dirty="0" err="1"/>
              <a:t>fájlokba</a:t>
            </a:r>
            <a:r>
              <a:rPr lang="en-GB" dirty="0"/>
              <a:t> </a:t>
            </a:r>
            <a:r>
              <a:rPr lang="en-GB" dirty="0" err="1"/>
              <a:t>kerülnek</a:t>
            </a:r>
            <a:r>
              <a:rPr lang="en-GB" dirty="0"/>
              <a:t> a </a:t>
            </a:r>
            <a:r>
              <a:rPr lang="en-GB" dirty="0" err="1"/>
              <a:t>generált</a:t>
            </a:r>
            <a:r>
              <a:rPr lang="en-GB" dirty="0"/>
              <a:t> </a:t>
            </a:r>
            <a:r>
              <a:rPr lang="en-GB" dirty="0" err="1"/>
              <a:t>kódok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Generált</a:t>
            </a:r>
            <a:r>
              <a:rPr lang="en-GB" dirty="0"/>
              <a:t> </a:t>
            </a:r>
            <a:r>
              <a:rPr lang="en-GB" dirty="0" err="1"/>
              <a:t>osztályok</a:t>
            </a:r>
            <a:r>
              <a:rPr lang="en-GB" dirty="0"/>
              <a:t>, </a:t>
            </a:r>
            <a:r>
              <a:rPr lang="en-GB" dirty="0" err="1"/>
              <a:t>metódusok</a:t>
            </a:r>
            <a:r>
              <a:rPr lang="en-GB" dirty="0"/>
              <a:t> </a:t>
            </a:r>
            <a:r>
              <a:rPr lang="en-GB" dirty="0" err="1"/>
              <a:t>tipikusan</a:t>
            </a:r>
            <a:r>
              <a:rPr lang="en-GB" dirty="0"/>
              <a:t> </a:t>
            </a:r>
            <a:r>
              <a:rPr lang="en-GB" dirty="0" err="1"/>
              <a:t>privát</a:t>
            </a:r>
            <a:r>
              <a:rPr lang="en-GB" dirty="0"/>
              <a:t> </a:t>
            </a:r>
            <a:r>
              <a:rPr lang="en-GB" dirty="0" err="1"/>
              <a:t>láthatóságúak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dirty="0"/>
              <a:t>De </a:t>
            </a:r>
            <a:r>
              <a:rPr lang="en-GB" dirty="0" err="1"/>
              <a:t>szükséges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saját</a:t>
            </a:r>
            <a:r>
              <a:rPr lang="en-GB" dirty="0"/>
              <a:t> </a:t>
            </a:r>
            <a:r>
              <a:rPr lang="en-GB" dirty="0" err="1"/>
              <a:t>fájlból</a:t>
            </a:r>
            <a:r>
              <a:rPr lang="en-GB" dirty="0"/>
              <a:t> </a:t>
            </a:r>
            <a:r>
              <a:rPr lang="en-GB" dirty="0" err="1"/>
              <a:t>lássuk</a:t>
            </a:r>
            <a:r>
              <a:rPr lang="en-GB" dirty="0"/>
              <a:t> </a:t>
            </a:r>
            <a:r>
              <a:rPr lang="en-GB" dirty="0" err="1"/>
              <a:t>őket</a:t>
            </a:r>
            <a:endParaRPr lang="en-GB" dirty="0"/>
          </a:p>
          <a:p>
            <a:pPr lvl="1" indent="-457200">
              <a:spcBef>
                <a:spcPts val="0"/>
              </a:spcBef>
            </a:pPr>
            <a:r>
              <a:rPr lang="en-GB" b="1" i="1" dirty="0"/>
              <a:t>part</a:t>
            </a:r>
            <a:r>
              <a:rPr lang="en-GB" dirty="0"/>
              <a:t> </a:t>
            </a:r>
            <a:r>
              <a:rPr lang="en-GB" dirty="0" err="1"/>
              <a:t>deklaráció</a:t>
            </a:r>
            <a:r>
              <a:rPr lang="en-GB" dirty="0"/>
              <a:t>: </a:t>
            </a:r>
            <a:r>
              <a:rPr lang="en-GB" dirty="0" err="1"/>
              <a:t>Látható</a:t>
            </a:r>
            <a:r>
              <a:rPr lang="en-GB" dirty="0"/>
              <a:t> </a:t>
            </a:r>
            <a:r>
              <a:rPr lang="en-GB" dirty="0" err="1"/>
              <a:t>privát</a:t>
            </a:r>
            <a:r>
              <a:rPr lang="en-GB" dirty="0"/>
              <a:t> </a:t>
            </a:r>
            <a:r>
              <a:rPr lang="en-GB" dirty="0" err="1"/>
              <a:t>rész</a:t>
            </a:r>
            <a:endParaRPr lang="en-GB" b="1" i="1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Osztályból</a:t>
            </a:r>
            <a:r>
              <a:rPr lang="en-GB" dirty="0"/>
              <a:t> </a:t>
            </a:r>
            <a:r>
              <a:rPr lang="en-GB" dirty="0" err="1"/>
              <a:t>leszármazunk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bekeverjük</a:t>
            </a:r>
            <a:endParaRPr lang="en-GB" dirty="0"/>
          </a:p>
          <a:p>
            <a:pPr indent="-457200">
              <a:spcBef>
                <a:spcPts val="0"/>
              </a:spcBef>
            </a:pPr>
            <a:r>
              <a:rPr lang="en-GB" dirty="0" err="1"/>
              <a:t>Metódust</a:t>
            </a:r>
            <a:r>
              <a:rPr lang="en-GB" dirty="0"/>
              <a:t> </a:t>
            </a:r>
            <a:r>
              <a:rPr lang="en-GB" dirty="0" err="1"/>
              <a:t>osztályból</a:t>
            </a:r>
            <a:r>
              <a:rPr lang="en-GB" dirty="0"/>
              <a:t> </a:t>
            </a:r>
            <a:r>
              <a:rPr lang="en-GB" dirty="0" err="1"/>
              <a:t>meghívjuk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6794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Kódgenerálás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használata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A05AB-1497-1B91-3B83-38D189C38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74122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i="1" dirty="0" err="1"/>
              <a:t>build_runner</a:t>
            </a:r>
            <a:r>
              <a:rPr lang="en-GB" b="1" i="1" dirty="0"/>
              <a:t> </a:t>
            </a:r>
            <a:r>
              <a:rPr lang="en-GB" dirty="0" err="1"/>
              <a:t>felvétele</a:t>
            </a:r>
            <a:r>
              <a:rPr lang="en-GB" dirty="0"/>
              <a:t> </a:t>
            </a:r>
            <a:r>
              <a:rPr lang="en-GB" i="1" dirty="0" err="1"/>
              <a:t>dev_dependencies</a:t>
            </a:r>
            <a:r>
              <a:rPr lang="en-GB" dirty="0"/>
              <a:t> </a:t>
            </a:r>
            <a:r>
              <a:rPr lang="en-GB" dirty="0" err="1"/>
              <a:t>közé</a:t>
            </a:r>
            <a:endParaRPr lang="en-GB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 err="1"/>
              <a:t>Kódgenerátor</a:t>
            </a:r>
            <a:r>
              <a:rPr lang="en-GB" dirty="0"/>
              <a:t> </a:t>
            </a:r>
            <a:r>
              <a:rPr lang="en-GB" dirty="0" err="1"/>
              <a:t>könyvtár</a:t>
            </a:r>
            <a:r>
              <a:rPr lang="en-GB" dirty="0"/>
              <a:t> </a:t>
            </a:r>
            <a:r>
              <a:rPr lang="en-GB" dirty="0" err="1"/>
              <a:t>felvétele</a:t>
            </a:r>
            <a:r>
              <a:rPr lang="en-GB" dirty="0"/>
              <a:t> </a:t>
            </a:r>
            <a:r>
              <a:rPr lang="en-GB" i="1" dirty="0" err="1"/>
              <a:t>dev_dependencies</a:t>
            </a:r>
            <a:r>
              <a:rPr lang="en-GB" dirty="0"/>
              <a:t> </a:t>
            </a:r>
            <a:r>
              <a:rPr lang="en-GB" dirty="0" err="1"/>
              <a:t>közé</a:t>
            </a:r>
            <a:endParaRPr lang="en-GB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 err="1"/>
              <a:t>Szükséges</a:t>
            </a:r>
            <a:r>
              <a:rPr lang="en-GB" dirty="0"/>
              <a:t> </a:t>
            </a:r>
            <a:r>
              <a:rPr lang="en-GB" dirty="0" err="1"/>
              <a:t>annotáció</a:t>
            </a:r>
            <a:r>
              <a:rPr lang="en-GB" dirty="0"/>
              <a:t> </a:t>
            </a:r>
            <a:r>
              <a:rPr lang="en-GB" dirty="0" err="1"/>
              <a:t>könyvtár</a:t>
            </a:r>
            <a:r>
              <a:rPr lang="en-GB" dirty="0"/>
              <a:t> </a:t>
            </a:r>
            <a:r>
              <a:rPr lang="en-GB" dirty="0" err="1"/>
              <a:t>felvétele</a:t>
            </a:r>
            <a:r>
              <a:rPr lang="en-GB" dirty="0"/>
              <a:t> </a:t>
            </a:r>
            <a:r>
              <a:rPr lang="en-GB" i="1" dirty="0"/>
              <a:t>dependencies</a:t>
            </a:r>
            <a:r>
              <a:rPr lang="en-GB" dirty="0"/>
              <a:t> </a:t>
            </a:r>
            <a:r>
              <a:rPr lang="en-GB" dirty="0" err="1"/>
              <a:t>közé</a:t>
            </a:r>
            <a:endParaRPr lang="en-GB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 err="1"/>
              <a:t>Generálandó</a:t>
            </a:r>
            <a:r>
              <a:rPr lang="en-GB" dirty="0"/>
              <a:t> </a:t>
            </a:r>
            <a:r>
              <a:rPr lang="en-GB" dirty="0" err="1"/>
              <a:t>résznél</a:t>
            </a:r>
            <a:r>
              <a:rPr lang="en-GB" dirty="0"/>
              <a:t> </a:t>
            </a:r>
            <a:r>
              <a:rPr lang="en-GB" dirty="0" err="1"/>
              <a:t>felveszünk</a:t>
            </a:r>
            <a:r>
              <a:rPr lang="en-GB" dirty="0"/>
              <a:t> </a:t>
            </a:r>
            <a:r>
              <a:rPr lang="en-GB" dirty="0" err="1"/>
              <a:t>annotációkat</a:t>
            </a:r>
            <a:endParaRPr lang="en-GB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b="1" dirty="0"/>
              <a:t>part</a:t>
            </a:r>
            <a:r>
              <a:rPr lang="en-GB" dirty="0"/>
              <a:t> </a:t>
            </a:r>
            <a:r>
              <a:rPr lang="en-GB" dirty="0" err="1"/>
              <a:t>deklarációval</a:t>
            </a:r>
            <a:r>
              <a:rPr lang="en-GB" dirty="0"/>
              <a:t> </a:t>
            </a:r>
            <a:r>
              <a:rPr lang="en-GB" dirty="0" err="1"/>
              <a:t>felvesszük</a:t>
            </a:r>
            <a:r>
              <a:rPr lang="en-GB" dirty="0"/>
              <a:t> a </a:t>
            </a:r>
            <a:r>
              <a:rPr lang="en-GB" dirty="0" err="1"/>
              <a:t>generálandó</a:t>
            </a:r>
            <a:r>
              <a:rPr lang="en-GB" dirty="0"/>
              <a:t> </a:t>
            </a:r>
            <a:r>
              <a:rPr lang="en-GB" dirty="0" err="1"/>
              <a:t>fájlt</a:t>
            </a:r>
            <a:endParaRPr lang="en-GB" dirty="0"/>
          </a:p>
          <a:p>
            <a:pPr marL="971550" lvl="1" indent="-514350">
              <a:spcBef>
                <a:spcPts val="0"/>
              </a:spcBef>
            </a:pPr>
            <a:r>
              <a:rPr lang="en-GB" dirty="0" err="1"/>
              <a:t>Ezt</a:t>
            </a:r>
            <a:r>
              <a:rPr lang="en-GB" dirty="0"/>
              <a:t> </a:t>
            </a:r>
            <a:r>
              <a:rPr lang="en-GB" dirty="0" err="1"/>
              <a:t>keresi</a:t>
            </a:r>
            <a:r>
              <a:rPr lang="en-GB" dirty="0"/>
              <a:t> </a:t>
            </a:r>
            <a:r>
              <a:rPr lang="en-GB" dirty="0" err="1"/>
              <a:t>első</a:t>
            </a:r>
            <a:r>
              <a:rPr lang="en-GB" dirty="0"/>
              <a:t> </a:t>
            </a:r>
            <a:r>
              <a:rPr lang="en-GB" dirty="0" err="1"/>
              <a:t>sorban</a:t>
            </a:r>
            <a:r>
              <a:rPr lang="en-GB" dirty="0"/>
              <a:t> a </a:t>
            </a:r>
            <a:r>
              <a:rPr lang="en-GB" dirty="0" err="1"/>
              <a:t>kódgenerátor</a:t>
            </a:r>
            <a:endParaRPr lang="en-GB" dirty="0"/>
          </a:p>
          <a:p>
            <a:pPr marL="971550" lvl="1" indent="-514350">
              <a:spcBef>
                <a:spcPts val="0"/>
              </a:spcBef>
            </a:pPr>
            <a:r>
              <a:rPr lang="en-GB" dirty="0"/>
              <a:t>Az </a:t>
            </a:r>
            <a:r>
              <a:rPr lang="en-GB" dirty="0" err="1"/>
              <a:t>eredeti</a:t>
            </a:r>
            <a:r>
              <a:rPr lang="en-GB" dirty="0"/>
              <a:t> </a:t>
            </a:r>
            <a:r>
              <a:rPr lang="en-GB" dirty="0" err="1"/>
              <a:t>fájlnév</a:t>
            </a:r>
            <a:r>
              <a:rPr lang="en-GB" dirty="0"/>
              <a:t> </a:t>
            </a:r>
            <a:r>
              <a:rPr lang="en-GB" dirty="0" err="1"/>
              <a:t>után</a:t>
            </a:r>
            <a:r>
              <a:rPr lang="en-GB" dirty="0"/>
              <a:t> </a:t>
            </a:r>
            <a:r>
              <a:rPr lang="en-GB" i="1" dirty="0"/>
              <a:t>.</a:t>
            </a:r>
            <a:r>
              <a:rPr lang="en-GB" i="1" dirty="0" err="1"/>
              <a:t>g.dart</a:t>
            </a:r>
            <a:r>
              <a:rPr lang="en-GB" i="1" dirty="0"/>
              <a:t> </a:t>
            </a:r>
            <a:r>
              <a:rPr lang="en-GB" dirty="0" err="1"/>
              <a:t>kiterjesztés</a:t>
            </a:r>
            <a:endParaRPr lang="en-GB" dirty="0"/>
          </a:p>
          <a:p>
            <a:pPr marL="971550" lvl="1" indent="-514350">
              <a:spcBef>
                <a:spcPts val="0"/>
              </a:spcBef>
            </a:pPr>
            <a:r>
              <a:rPr lang="en-GB" dirty="0"/>
              <a:t>Pl. </a:t>
            </a:r>
            <a:r>
              <a:rPr lang="en-GB" i="1" dirty="0" err="1"/>
              <a:t>example.g.dart</a:t>
            </a:r>
            <a:endParaRPr lang="en-GB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 err="1"/>
              <a:t>Kódgenerátor</a:t>
            </a:r>
            <a:r>
              <a:rPr lang="en-GB" dirty="0"/>
              <a:t> </a:t>
            </a:r>
            <a:r>
              <a:rPr lang="en-GB" dirty="0" err="1"/>
              <a:t>futtatása</a:t>
            </a:r>
            <a:endParaRPr lang="en-GB" dirty="0"/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 err="1"/>
              <a:t>Generált</a:t>
            </a:r>
            <a:r>
              <a:rPr lang="en-GB" dirty="0"/>
              <a:t> </a:t>
            </a:r>
            <a:r>
              <a:rPr lang="en-GB" dirty="0" err="1"/>
              <a:t>kód</a:t>
            </a:r>
            <a:r>
              <a:rPr lang="en-GB" dirty="0"/>
              <a:t> </a:t>
            </a:r>
            <a:r>
              <a:rPr lang="en-GB" dirty="0" err="1"/>
              <a:t>használata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897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Kódgenerálás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példa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1.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6A70CC-F635-4635-7D59-7A06B94BE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24" y="1572066"/>
            <a:ext cx="5559535" cy="35394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'package:json_annotation/json_annotation.dart'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part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'user.g.dart'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@JsonSerializable()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email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email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factory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fromJson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dynamic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json) =&gt; _$UserFromJson(json);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dynamic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toJson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=&gt; _$UserToJson(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6731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Kódgenerálás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4200" b="1" dirty="0" err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példa</a:t>
            </a:r>
            <a:r>
              <a:rPr lang="en-GB" sz="4200" b="1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2.</a:t>
            </a:r>
            <a:endParaRPr lang="hu-HU" sz="4200" b="1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01102-3BC5-0FB8-EC28-53B0E2224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96" y="1434656"/>
            <a:ext cx="7983276" cy="427809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GENERATED CODE - DO NOT MODIFY BY HAND</a:t>
            </a:r>
            <a:b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part of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'user.dart'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**************************************************************************</a:t>
            </a:r>
            <a:b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JsonSerializableGenerator</a:t>
            </a:r>
            <a:b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**************************************************************************</a:t>
            </a:r>
            <a:b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hu-HU" altLang="hu-HU" sz="16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_$UserFromJson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dynamic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json) =&gt;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2196F3"/>
                </a:solidFill>
                <a:effectLst/>
                <a:latin typeface="JetBrains Mono"/>
              </a:rPr>
              <a:t>User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json[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'name'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json[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'email'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as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);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dynamic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_$UserToJson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User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instance) =&gt; &lt;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dynamic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&gt;{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'name'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instance.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'email'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instance.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email</a:t>
            </a: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hu-HU" altLang="hu-HU" sz="1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endParaRPr kumimoji="0" lang="hu-HU" altLang="hu-HU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18513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81041-7668-45ED-B7E6-BE1D2998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Dart – programozási nyelv</a:t>
            </a:r>
            <a:endParaRPr lang="hu-HU" sz="4200" b="1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C1C0B-2284-407D-A224-372F8F2F0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indent="-457200">
              <a:spcBef>
                <a:spcPts val="0"/>
              </a:spcBef>
              <a:buSzPct val="80000"/>
            </a:pPr>
            <a:r>
              <a:rPr lang="en-GB"/>
              <a:t>Modern</a:t>
            </a:r>
          </a:p>
          <a:p>
            <a:pPr lvl="1" indent="-457200">
              <a:spcBef>
                <a:spcPts val="0"/>
              </a:spcBef>
              <a:buSzPct val="80000"/>
            </a:pPr>
            <a:r>
              <a:rPr lang="en-GB"/>
              <a:t>Hasonlít más nyelvekre is (C#, Kotlin, TypeScript, Java)</a:t>
            </a:r>
          </a:p>
          <a:p>
            <a:pPr indent="-457200">
              <a:spcBef>
                <a:spcPts val="0"/>
              </a:spcBef>
              <a:buSzPct val="80000"/>
            </a:pPr>
            <a:r>
              <a:rPr lang="en-GB"/>
              <a:t>Objektum orientált</a:t>
            </a:r>
          </a:p>
          <a:p>
            <a:pPr indent="-457200">
              <a:spcBef>
                <a:spcPts val="0"/>
              </a:spcBef>
              <a:buSzPct val="80000"/>
            </a:pPr>
            <a:r>
              <a:rPr lang="en-GB"/>
              <a:t>Osztály alapú</a:t>
            </a:r>
          </a:p>
          <a:p>
            <a:pPr indent="-457200">
              <a:spcBef>
                <a:spcPts val="0"/>
              </a:spcBef>
              <a:buSzPct val="80000"/>
            </a:pPr>
            <a:r>
              <a:rPr lang="en-GB"/>
              <a:t>Típusos nyelv</a:t>
            </a:r>
          </a:p>
          <a:p>
            <a:pPr lvl="1" indent="-457200">
              <a:spcBef>
                <a:spcPts val="0"/>
              </a:spcBef>
              <a:buSzPct val="80000"/>
            </a:pPr>
            <a:r>
              <a:rPr lang="en-GB" i="1"/>
              <a:t>Null-safety</a:t>
            </a:r>
            <a:r>
              <a:rPr lang="en-GB"/>
              <a:t>: </a:t>
            </a:r>
            <a:r>
              <a:rPr lang="en-GB" b="1"/>
              <a:t>null</a:t>
            </a:r>
            <a:r>
              <a:rPr lang="en-GB"/>
              <a:t> érték külön kezelve</a:t>
            </a:r>
          </a:p>
          <a:p>
            <a:pPr indent="-457200">
              <a:spcBef>
                <a:spcPts val="0"/>
              </a:spcBef>
              <a:buSzPct val="80000"/>
            </a:pPr>
            <a:r>
              <a:rPr lang="en-GB"/>
              <a:t>Automatikus memóriakezelés</a:t>
            </a:r>
          </a:p>
          <a:p>
            <a:pPr indent="-457200">
              <a:spcBef>
                <a:spcPts val="0"/>
              </a:spcBef>
              <a:buSzPct val="80000"/>
            </a:pPr>
            <a:endParaRPr lang="en-GB"/>
          </a:p>
          <a:p>
            <a:pPr indent="-457200">
              <a:spcBef>
                <a:spcPts val="0"/>
              </a:spcBef>
              <a:buSzPct val="80000"/>
            </a:pPr>
            <a:endParaRPr lang="en-GB"/>
          </a:p>
          <a:p>
            <a:pPr marL="0" indent="0">
              <a:spcBef>
                <a:spcPts val="0"/>
              </a:spcBef>
              <a:buSzPct val="80000"/>
              <a:buNone/>
            </a:pPr>
            <a:endParaRPr lang="en-GB"/>
          </a:p>
          <a:p>
            <a:pPr indent="-457200">
              <a:spcBef>
                <a:spcPts val="0"/>
              </a:spcBef>
              <a:buSzPct val="80000"/>
            </a:pPr>
            <a:r>
              <a:rPr lang="en-GB"/>
              <a:t>Language tour: </a:t>
            </a:r>
            <a:r>
              <a:rPr lang="en-GB" sz="1600">
                <a:hlinkClick r:id="rId3"/>
              </a:rPr>
              <a:t>https://dart.dev/guides/language/language-tour</a:t>
            </a:r>
            <a:endParaRPr lang="en-GB" sz="1600" dirty="0"/>
          </a:p>
          <a:p>
            <a:pPr indent="-457200">
              <a:spcBef>
                <a:spcPts val="0"/>
              </a:spcBef>
            </a:pPr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000C9F-8664-4DFA-85E6-5512AD41F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243" y="4178854"/>
            <a:ext cx="391885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 pitchFamily="49" charset="0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main()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  print(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 pitchFamily="49" charset="0"/>
              </a:rPr>
              <a:t>'Hello, World!'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 pitchFamily="49" charset="0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852462"/>
      </p:ext>
    </p:extLst>
  </p:cSld>
  <p:clrMapOvr>
    <a:masterClrMapping/>
  </p:clrMapOvr>
  <p:transition spd="slow" advTm="432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5CF4C-5C54-4AD3-947F-9182A6EE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GB" sz="4200" b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Dart - Alap típusok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1DB1D-2D53-48A9-824B-9314BB3E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Alap</a:t>
            </a:r>
            <a:r>
              <a:rPr lang="en-GB" dirty="0"/>
              <a:t> (</a:t>
            </a:r>
            <a:r>
              <a:rPr lang="en-GB" dirty="0" err="1"/>
              <a:t>beépített</a:t>
            </a:r>
            <a:r>
              <a:rPr lang="en-GB" dirty="0"/>
              <a:t>) </a:t>
            </a:r>
            <a:r>
              <a:rPr lang="en-GB" dirty="0" err="1"/>
              <a:t>típusok</a:t>
            </a:r>
            <a:r>
              <a:rPr lang="en-GB" dirty="0"/>
              <a:t> / </a:t>
            </a:r>
            <a:r>
              <a:rPr lang="en-GB" dirty="0" err="1"/>
              <a:t>osztályok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String</a:t>
            </a:r>
            <a:endParaRPr lang="en-GB" dirty="0"/>
          </a:p>
          <a:p>
            <a:pPr lvl="1"/>
            <a:r>
              <a:rPr lang="en-GB" dirty="0" err="1"/>
              <a:t>Számok</a:t>
            </a:r>
            <a:r>
              <a:rPr lang="en-GB" dirty="0"/>
              <a:t>: </a:t>
            </a:r>
            <a:r>
              <a:rPr lang="en-GB" b="1" dirty="0"/>
              <a:t>int</a:t>
            </a:r>
            <a:r>
              <a:rPr lang="en-GB" dirty="0"/>
              <a:t>,</a:t>
            </a:r>
            <a:r>
              <a:rPr lang="en-GB" b="1" dirty="0"/>
              <a:t> double</a:t>
            </a:r>
            <a:r>
              <a:rPr lang="en-GB" dirty="0"/>
              <a:t>, </a:t>
            </a:r>
            <a:r>
              <a:rPr lang="en-GB" dirty="0" err="1"/>
              <a:t>ezek</a:t>
            </a:r>
            <a:r>
              <a:rPr lang="en-GB" dirty="0"/>
              <a:t> </a:t>
            </a:r>
            <a:r>
              <a:rPr lang="en-GB" dirty="0" err="1"/>
              <a:t>közös</a:t>
            </a:r>
            <a:r>
              <a:rPr lang="en-GB" dirty="0"/>
              <a:t> </a:t>
            </a:r>
            <a:r>
              <a:rPr lang="en-GB" dirty="0" err="1"/>
              <a:t>ősosztálya</a:t>
            </a:r>
            <a:r>
              <a:rPr lang="en-GB" dirty="0"/>
              <a:t> a </a:t>
            </a:r>
            <a:r>
              <a:rPr lang="en-GB" b="1" dirty="0" err="1"/>
              <a:t>num</a:t>
            </a:r>
            <a:endParaRPr lang="en-GB" dirty="0"/>
          </a:p>
          <a:p>
            <a:pPr lvl="1"/>
            <a:r>
              <a:rPr lang="en-GB" dirty="0" err="1"/>
              <a:t>Gyűjtemények</a:t>
            </a:r>
            <a:r>
              <a:rPr lang="en-GB" dirty="0"/>
              <a:t>: List, Set, Map</a:t>
            </a:r>
          </a:p>
          <a:p>
            <a:pPr lvl="1"/>
            <a:r>
              <a:rPr lang="en-GB" dirty="0" err="1"/>
              <a:t>Igaz-hamis</a:t>
            </a:r>
            <a:r>
              <a:rPr lang="en-GB" dirty="0"/>
              <a:t> (</a:t>
            </a:r>
            <a:r>
              <a:rPr lang="en-GB" b="1" dirty="0"/>
              <a:t>bool</a:t>
            </a:r>
            <a:r>
              <a:rPr lang="en-GB" dirty="0"/>
              <a:t>)</a:t>
            </a:r>
          </a:p>
          <a:p>
            <a:r>
              <a:rPr lang="en-GB" dirty="0" err="1"/>
              <a:t>Változók</a:t>
            </a:r>
            <a:r>
              <a:rPr lang="en-GB" dirty="0"/>
              <a:t> </a:t>
            </a:r>
            <a:r>
              <a:rPr lang="en-GB" dirty="0" err="1"/>
              <a:t>deklarálásánál</a:t>
            </a:r>
            <a:r>
              <a:rPr lang="en-GB" dirty="0"/>
              <a:t> </a:t>
            </a:r>
            <a:r>
              <a:rPr lang="en-GB" b="1" dirty="0"/>
              <a:t>var</a:t>
            </a:r>
            <a:r>
              <a:rPr lang="en-GB" dirty="0"/>
              <a:t> </a:t>
            </a:r>
            <a:r>
              <a:rPr lang="en-GB" dirty="0" err="1"/>
              <a:t>kulcsszó</a:t>
            </a:r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CEE939-D893-48E7-82C6-89C068691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6420" y="4513680"/>
            <a:ext cx="359695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B0509020102050004"/>
              </a:rPr>
              <a:t>void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B0509020102050004"/>
              </a:rPr>
              <a:t>main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() {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</a:t>
            </a:r>
            <a:r>
              <a:rPr lang="en-US" altLang="en-US" sz="1800">
                <a:latin typeface="JetBrains Mono" panose="020B0509020102050004"/>
              </a:rPr>
              <a:t>var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 </a:t>
            </a:r>
            <a:r>
              <a:rPr lang="en-US" altLang="en-US" sz="1800">
                <a:latin typeface="JetBrains Mono" panose="020B0509020102050004"/>
              </a:rPr>
              <a:t>hello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B0509020102050004"/>
              </a:rPr>
              <a:t>'Hello World!'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  print(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B0509020102050004"/>
              </a:rPr>
              <a:t>hello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);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B0509020102050004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118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10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1_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ME_Webuni_PPT_Sablon - Copy.pptx" id="{FD421C47-BA3E-41EE-8816-56688A4A5EFC}" vid="{41D6AC1A-0843-4592-89F0-7A3B064C00F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8FF91B1-8754-4CD5-9632-EF0FFADF1D25}">
  <ds:schemaRefs>
    <ds:schemaRef ds:uri="3b382b5e-089d-4a4c-b0b2-43ff698eeff2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30445f70-e018-45db-813a-17a9f0ad85cf"/>
    <ds:schemaRef ds:uri="http://schemas.microsoft.com/office/2006/metadata/properties"/>
    <ds:schemaRef ds:uri="http://purl.org/dc/dcmitype/"/>
    <ds:schemaRef ds:uri="843bd4ae-105e-484a-97ba-9cfb3101a146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1577</TotalTime>
  <Words>4495</Words>
  <Application>Microsoft Office PowerPoint</Application>
  <PresentationFormat>Szélesvásznú</PresentationFormat>
  <Paragraphs>715</Paragraphs>
  <Slides>75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9</vt:i4>
      </vt:variant>
      <vt:variant>
        <vt:lpstr>Diacímek</vt:lpstr>
      </vt:variant>
      <vt:variant>
        <vt:i4>75</vt:i4>
      </vt:variant>
    </vt:vector>
  </HeadingPairs>
  <TitlesOfParts>
    <vt:vector size="90" baseType="lpstr">
      <vt:lpstr>Arial</vt:lpstr>
      <vt:lpstr>Bariol Regular</vt:lpstr>
      <vt:lpstr>Calibri</vt:lpstr>
      <vt:lpstr>Consolas</vt:lpstr>
      <vt:lpstr>JetBrains Mono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1_Office-téma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Dart – programozási nyelv</vt:lpstr>
      <vt:lpstr>Dart - Alap típusok</vt:lpstr>
      <vt:lpstr>Dart - Nullable típus</vt:lpstr>
      <vt:lpstr>Dart - Nullable operátor példák</vt:lpstr>
      <vt:lpstr>Gyűjtemények létrehozása</vt:lpstr>
      <vt:lpstr>Feltételes elem hozzáadás</vt:lpstr>
      <vt:lpstr>Ciklikus elem hozzáadás</vt:lpstr>
      <vt:lpstr>Gyűjtemény kibontás</vt:lpstr>
      <vt:lpstr>Műveletek kombinálása</vt:lpstr>
      <vt:lpstr>Függvények deklarációja</vt:lpstr>
      <vt:lpstr>Függvény paraméterek </vt:lpstr>
      <vt:lpstr>Függvény paraméterek </vt:lpstr>
      <vt:lpstr>Példa függvény paraméterekre</vt:lpstr>
      <vt:lpstr>Függvények mint típusok</vt:lpstr>
      <vt:lpstr>Név nélküli függvények</vt:lpstr>
      <vt:lpstr>Láthatóság, static</vt:lpstr>
      <vt:lpstr>Konstruktorok deklarálása</vt:lpstr>
      <vt:lpstr>Konstruktor - inicializáció</vt:lpstr>
      <vt:lpstr>Inicializáció példa</vt:lpstr>
      <vt:lpstr>Flutter projekt</vt:lpstr>
      <vt:lpstr>Flutter projekt</vt:lpstr>
      <vt:lpstr>Pubspec.yaml</vt:lpstr>
      <vt:lpstr>Szemantikus verziózás</vt:lpstr>
      <vt:lpstr>Függőségek</vt:lpstr>
      <vt:lpstr>Verzió kényszerek</vt:lpstr>
      <vt:lpstr> pub.dev</vt:lpstr>
      <vt:lpstr>Felhasználói alkalmazások - UI</vt:lpstr>
      <vt:lpstr>Imperatív UI példa</vt:lpstr>
      <vt:lpstr>Deklaratív UI - példa</vt:lpstr>
      <vt:lpstr>Deklaratív UI máshol</vt:lpstr>
      <vt:lpstr>Flutter - Widget</vt:lpstr>
      <vt:lpstr>Widgetek</vt:lpstr>
      <vt:lpstr>Widget - UI kapcsolata</vt:lpstr>
      <vt:lpstr>Flutter - Hello Flutter</vt:lpstr>
      <vt:lpstr>Flutter - Egyszerűbb widgetek</vt:lpstr>
      <vt:lpstr>Flutter - Rendező widgetek</vt:lpstr>
      <vt:lpstr>Flutter - Row/Column</vt:lpstr>
      <vt:lpstr>Flutter - Rendező widgetek</vt:lpstr>
      <vt:lpstr>Flutter - StatelessWidget</vt:lpstr>
      <vt:lpstr>Flutter - StatelessWidget</vt:lpstr>
      <vt:lpstr>Flutter - StatefulWidget</vt:lpstr>
      <vt:lpstr>Flutter - State</vt:lpstr>
      <vt:lpstr>Flutter - StatefulWidget példa</vt:lpstr>
      <vt:lpstr>Alkalmazás keret</vt:lpstr>
      <vt:lpstr>Oldal keret</vt:lpstr>
      <vt:lpstr>Oldal keret - AppBar</vt:lpstr>
      <vt:lpstr>Oldal keret - Alsó elemek</vt:lpstr>
      <vt:lpstr>Oldal keret - interakció</vt:lpstr>
      <vt:lpstr>Oldal keret - interakció</vt:lpstr>
      <vt:lpstr>Container Widget</vt:lpstr>
      <vt:lpstr>Container - kinézet</vt:lpstr>
      <vt:lpstr>Container - kinézet</vt:lpstr>
      <vt:lpstr>Container - méret</vt:lpstr>
      <vt:lpstr>Egyéb Widgetek</vt:lpstr>
      <vt:lpstr>Navigáció</vt:lpstr>
      <vt:lpstr>Navigáció</vt:lpstr>
      <vt:lpstr>Navigáció - Útvonalak</vt:lpstr>
      <vt:lpstr>Navigáció - Útvonalak</vt:lpstr>
      <vt:lpstr>Navigáció - Stack kezelés</vt:lpstr>
      <vt:lpstr>Navigator könnyítés</vt:lpstr>
      <vt:lpstr>Hasonló folyamatok megvalósítása</vt:lpstr>
      <vt:lpstr>Kódgenerátor szükségessége</vt:lpstr>
      <vt:lpstr>Kódgenerátor megoldások</vt:lpstr>
      <vt:lpstr>build_runner indítása</vt:lpstr>
      <vt:lpstr>Kódgenerálás szabályai</vt:lpstr>
      <vt:lpstr>Kódgenerálás használata</vt:lpstr>
      <vt:lpstr>Kódgenerálás példa 1.</vt:lpstr>
      <vt:lpstr>Kódgenerálás példa 2.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Pásztor Dániel</cp:lastModifiedBy>
  <cp:revision>40</cp:revision>
  <dcterms:created xsi:type="dcterms:W3CDTF">2020-09-07T00:46:43Z</dcterms:created>
  <dcterms:modified xsi:type="dcterms:W3CDTF">2025-10-13T11:56:15Z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