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2" r:id="rId3"/>
    <p:sldMasterId id="2147483739" r:id="rId4"/>
  </p:sldMasterIdLst>
  <p:notesMasterIdLst>
    <p:notesMasterId r:id="rId26"/>
  </p:notesMasterIdLst>
  <p:handoutMasterIdLst>
    <p:handoutMasterId r:id="rId27"/>
  </p:handoutMasterIdLst>
  <p:sldIdLst>
    <p:sldId id="348" r:id="rId5"/>
    <p:sldId id="342" r:id="rId6"/>
    <p:sldId id="350" r:id="rId7"/>
    <p:sldId id="349" r:id="rId8"/>
    <p:sldId id="324" r:id="rId9"/>
    <p:sldId id="329" r:id="rId10"/>
    <p:sldId id="327" r:id="rId11"/>
    <p:sldId id="330" r:id="rId12"/>
    <p:sldId id="336" r:id="rId13"/>
    <p:sldId id="325" r:id="rId14"/>
    <p:sldId id="328" r:id="rId15"/>
    <p:sldId id="334" r:id="rId16"/>
    <p:sldId id="337" r:id="rId17"/>
    <p:sldId id="352" r:id="rId18"/>
    <p:sldId id="338" r:id="rId19"/>
    <p:sldId id="343" r:id="rId20"/>
    <p:sldId id="344" r:id="rId21"/>
    <p:sldId id="345" r:id="rId22"/>
    <p:sldId id="346" r:id="rId23"/>
    <p:sldId id="341" r:id="rId24"/>
    <p:sldId id="35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48"/>
            <p14:sldId id="342"/>
            <p14:sldId id="350"/>
            <p14:sldId id="349"/>
            <p14:sldId id="324"/>
            <p14:sldId id="329"/>
            <p14:sldId id="327"/>
            <p14:sldId id="330"/>
            <p14:sldId id="336"/>
            <p14:sldId id="325"/>
            <p14:sldId id="328"/>
            <p14:sldId id="334"/>
            <p14:sldId id="337"/>
            <p14:sldId id="352"/>
            <p14:sldId id="338"/>
            <p14:sldId id="343"/>
            <p14:sldId id="344"/>
            <p14:sldId id="345"/>
            <p14:sldId id="346"/>
            <p14:sldId id="341"/>
            <p14:sldId id="351"/>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 id="3" name="Mary Kate Rei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68323" autoAdjust="0"/>
  </p:normalViewPr>
  <p:slideViewPr>
    <p:cSldViewPr snapToGrid="0">
      <p:cViewPr varScale="1">
        <p:scale>
          <a:sx n="80" d="100"/>
          <a:sy n="80" d="100"/>
        </p:scale>
        <p:origin x="-104" y="-4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6/22/16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smtClean="0"/>
              <a:t>Notes :  </a:t>
            </a:r>
            <a:endParaRPr lang="en-US" b="1" baseline="0" dirty="0"/>
          </a:p>
          <a:p>
            <a:pPr marL="171450" indent="-171450">
              <a:buFont typeface="Arial"/>
              <a:buChar char="•"/>
            </a:pPr>
            <a:r>
              <a:rPr lang="en-US" baseline="0" dirty="0"/>
              <a:t>Continuing with the idea of PaaS end-users being SaaS vendors, we see that Salesforce.com has a PaaS aspect on which solution providers can use the underlying architecture, API, and other tools to develop solutions that can then be offered to the public as an SaaS.  </a:t>
            </a:r>
          </a:p>
          <a:p>
            <a:pPr marL="171450" indent="-171450">
              <a:buFont typeface="Arial"/>
              <a:buChar char="•"/>
            </a:pPr>
            <a:r>
              <a:rPr lang="en-US" baseline="0" dirty="0"/>
              <a:t>The (?) on the title of the slide is to have students think about the service model, since Salesforce.com is most often thought of as an SaaS.</a:t>
            </a:r>
          </a:p>
          <a:p>
            <a:endParaRPr lang="en-US" baseline="0" dirty="0"/>
          </a:p>
          <a:p>
            <a:r>
              <a:rPr lang="en-US" b="1" dirty="0"/>
              <a:t>References:</a:t>
            </a:r>
            <a:r>
              <a:rPr lang="en-US" dirty="0"/>
              <a:t>  </a:t>
            </a:r>
          </a:p>
          <a:p>
            <a:pPr marL="171450" indent="-171450">
              <a:buFont typeface="Arial"/>
              <a:buChar char="•"/>
            </a:pPr>
            <a:r>
              <a:rPr lang="en-US" dirty="0"/>
              <a:t>https://</a:t>
            </a:r>
            <a:r>
              <a:rPr lang="en-US" dirty="0" err="1"/>
              <a:t>developer.salesforce.com</a:t>
            </a:r>
            <a:r>
              <a:rPr lang="en-US" dirty="0"/>
              <a:t>/trailhead/en/</a:t>
            </a:r>
            <a:r>
              <a:rPr lang="en-US" dirty="0" err="1"/>
              <a:t>starting_force_com</a:t>
            </a:r>
            <a:r>
              <a:rPr lang="en-US" dirty="0"/>
              <a:t>/</a:t>
            </a:r>
            <a:r>
              <a:rPr lang="en-US" dirty="0" err="1"/>
              <a:t>starting_understanding_arch</a:t>
            </a:r>
            <a:endParaRPr lang="en-US" dirty="0"/>
          </a:p>
          <a:p>
            <a:pPr marL="171450" indent="-171450">
              <a:buFont typeface="Arial"/>
              <a:buChar char="•"/>
            </a:pPr>
            <a:r>
              <a:rPr lang="en-US" dirty="0"/>
              <a:t>https://</a:t>
            </a:r>
            <a:r>
              <a:rPr lang="en-US" dirty="0" err="1"/>
              <a:t>www.salesforce.com</a:t>
            </a:r>
            <a:r>
              <a:rPr lang="en-US" dirty="0"/>
              <a:t>/</a:t>
            </a:r>
            <a:r>
              <a:rPr lang="en-US" dirty="0" err="1"/>
              <a:t>paas</a:t>
            </a:r>
            <a:r>
              <a:rPr lang="en-US" dirty="0"/>
              <a:t>/overview/</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268251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Azure services will be reviewed in much more detail in the next lesson (Module1</a:t>
            </a:r>
            <a:r>
              <a:rPr lang="en-US" baseline="0" dirty="0"/>
              <a:t> Lesson 3).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Azure platform services are perhaps the best known and most comprehensive of the PaaS breed.  Azure is quite extensive.  Here we will highlight a few of its services.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Web and Mobile (also known as App services): Using these services, developers can quickly create and deploy mission critical Web apps that can be engaged with by employees, partners, and customers on any device at any time.  Access and use of data can be managed as well (Logic Apps).</a:t>
            </a:r>
          </a:p>
          <a:p>
            <a:pPr marL="457200" marR="0" lvl="1" indent="0" algn="l" defTabSz="914400" rtl="0" eaLnBrk="1" fontAlgn="auto" latinLnBrk="0" hangingPunct="1">
              <a:lnSpc>
                <a:spcPct val="100000"/>
              </a:lnSpc>
              <a:spcBef>
                <a:spcPts val="0"/>
              </a:spcBef>
              <a:spcAft>
                <a:spcPts val="0"/>
              </a:spcAft>
              <a:buClrTx/>
              <a:buSzTx/>
              <a:buFont typeface="Arial"/>
              <a:buNone/>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Compute: Provides highly available and scalable platform with more control than App Services (which are more for web and mobile apps).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Developer Services:  Visual Studio and Team Project allow rapid development of enterprise software.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Integration: Provides cloud to on-premises and line-of-business application integration.  This allows the user to connect to on-premises TCP, FTP, SFTP, REST, or HTTP resources.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Analytics and </a:t>
            </a:r>
            <a:r>
              <a:rPr lang="en-US" baseline="0" dirty="0" err="1"/>
              <a:t>IoT</a:t>
            </a:r>
            <a:r>
              <a:rPr lang="en-US" baseline="0" dirty="0"/>
              <a:t> (Internet of Things):  Hadoop platforms are provided for big data development (</a:t>
            </a:r>
            <a:r>
              <a:rPr lang="en-US" baseline="0" dirty="0" err="1"/>
              <a:t>HDInsight</a:t>
            </a:r>
            <a:r>
              <a:rPr lang="en-US" baseline="0" dirty="0"/>
              <a:t>). A click-and-drag interface is available for building powerful predictive analytics.  Allows real-time stream processing from millions of </a:t>
            </a:r>
            <a:r>
              <a:rPr lang="en-US" baseline="0" dirty="0" err="1"/>
              <a:t>IoT</a:t>
            </a:r>
            <a:r>
              <a:rPr lang="en-US" baseline="0" dirty="0"/>
              <a:t> devices.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Data:  Storage is achieved using an elastic data warehouse and database as a service for SQL and NoSQL (</a:t>
            </a:r>
            <a:r>
              <a:rPr lang="en-US" baseline="0" dirty="0" err="1"/>
              <a:t>DocumentDB</a:t>
            </a:r>
            <a:r>
              <a:rPr lang="en-US" baseline="0" dirty="0"/>
              <a:t>).</a:t>
            </a:r>
          </a:p>
          <a:p>
            <a:pPr marL="628650" lvl="1" indent="-171450">
              <a:lnSpc>
                <a:spcPct val="100000"/>
              </a:lnSpc>
              <a:buFont typeface="Arial"/>
              <a:buChar char="•"/>
            </a:pPr>
            <a:endParaRPr lang="en-US" baseline="0" dirty="0"/>
          </a:p>
          <a:p>
            <a:pPr marL="628650" lvl="1" indent="-171450">
              <a:lnSpc>
                <a:spcPct val="100000"/>
              </a:lnSpc>
              <a:buFont typeface="Arial"/>
              <a:buChar char="•"/>
            </a:pPr>
            <a:r>
              <a:rPr lang="en-US" baseline="0" dirty="0"/>
              <a:t>Media and CDN: Allows service providers to encode, store, and stream video and audio files.</a:t>
            </a:r>
          </a:p>
          <a:p>
            <a:pPr marL="628650" lvl="1" indent="-171450">
              <a:lnSpc>
                <a:spcPct val="100000"/>
              </a:lnSpc>
              <a:buFont typeface="Arial"/>
              <a:buChar char="•"/>
            </a:pPr>
            <a:endParaRPr lang="en-US" baseline="0" dirty="0"/>
          </a:p>
          <a:p>
            <a:pPr marL="0" lvl="0" indent="0">
              <a:lnSpc>
                <a:spcPct val="100000"/>
              </a:lnSpc>
              <a:buFont typeface="Arial"/>
              <a:buNone/>
            </a:pPr>
            <a:r>
              <a:rPr lang="en-US" b="1" baseline="0" dirty="0"/>
              <a:t>References:</a:t>
            </a:r>
          </a:p>
          <a:p>
            <a:pPr marL="0" lvl="0" indent="0">
              <a:lnSpc>
                <a:spcPct val="100000"/>
              </a:lnSpc>
              <a:buFont typeface="Arial"/>
              <a:buNone/>
            </a:pPr>
            <a:r>
              <a:rPr lang="en-US" b="0" baseline="0" dirty="0"/>
              <a:t>Image Source: https://</a:t>
            </a:r>
            <a:r>
              <a:rPr lang="en-US" b="0" baseline="0" dirty="0" err="1"/>
              <a:t>blogs.msdn.microsoft.com</a:t>
            </a:r>
            <a:r>
              <a:rPr lang="en-US" b="0" baseline="0" dirty="0"/>
              <a:t>/</a:t>
            </a:r>
            <a:r>
              <a:rPr lang="en-US" b="0" baseline="0" dirty="0" err="1"/>
              <a:t>niallsblog</a:t>
            </a:r>
            <a:r>
              <a:rPr lang="en-US" b="0" baseline="0" dirty="0"/>
              <a:t>/2015/05/18/running-a-high-volume-website-on-azure-infrastructure-services/</a:t>
            </a:r>
          </a:p>
          <a:p>
            <a:pPr marL="0" lvl="0" indent="0">
              <a:lnSpc>
                <a:spcPct val="100000"/>
              </a:lnSpc>
              <a:buFont typeface="Arial"/>
              <a:buNone/>
            </a:pPr>
            <a:r>
              <a:rPr lang="en-US" b="0" baseline="0" dirty="0" err="1"/>
              <a:t>Ima</a:t>
            </a:r>
            <a:endParaRPr lang="en-US" b="0"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4263431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indent="-171450">
              <a:buFont typeface="Arial"/>
              <a:buChar char="•"/>
            </a:pPr>
            <a:r>
              <a:rPr lang="en-US" dirty="0" err="1"/>
              <a:t>IaaS</a:t>
            </a:r>
            <a:r>
              <a:rPr lang="en-US" dirty="0"/>
              <a:t> allows users to create a cluster of resources, including servers, storage, and networks to run highly customized development and deployment platforms. </a:t>
            </a:r>
          </a:p>
          <a:p>
            <a:pPr marL="171450" indent="-171450">
              <a:buFont typeface="Arial"/>
              <a:buChar char="•"/>
            </a:pPr>
            <a:r>
              <a:rPr lang="en-US" dirty="0"/>
              <a:t>Users should be cautious of completely depending on the IaaS vendor for fault tolerance.</a:t>
            </a:r>
            <a:r>
              <a:rPr lang="en-US" baseline="0" dirty="0"/>
              <a:t>  </a:t>
            </a:r>
          </a:p>
          <a:p>
            <a:pPr marL="628650" lvl="1" indent="-171450">
              <a:buFont typeface="Arial"/>
              <a:buChar char="•"/>
            </a:pPr>
            <a:r>
              <a:rPr lang="en-US" baseline="0" dirty="0"/>
              <a:t>They need to think about having their own fail safe system.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a:t>
            </a:r>
            <a:r>
              <a:rPr lang="en-US" dirty="0" err="1"/>
              <a:t>www.infoworld.com</a:t>
            </a:r>
            <a:r>
              <a:rPr lang="en-US" dirty="0"/>
              <a:t>/article/2985256/cloud-computing/aws-glitch-strikes-netflix-and-tinder-offering-a-wake-up-call-for-others.html</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2369232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Compute:</a:t>
            </a:r>
            <a:r>
              <a:rPr lang="en-US" baseline="0" dirty="0"/>
              <a:t> This is done using Windows and Linux Virtual Machines. Tools are provided to deploy and manage containers (a cluster of virtual machines that are preconfigured to run containerized applications).</a:t>
            </a:r>
          </a:p>
          <a:p>
            <a:pPr marL="171450" indent="-171450">
              <a:buFont typeface="Arial"/>
              <a:buChar char="•"/>
            </a:pPr>
            <a:endParaRPr lang="en-US" baseline="0" dirty="0"/>
          </a:p>
          <a:p>
            <a:pPr marL="171450" indent="-171450">
              <a:buFont typeface="Arial"/>
              <a:buChar char="•"/>
            </a:pPr>
            <a:r>
              <a:rPr lang="en-US" baseline="0" dirty="0"/>
              <a:t> Storage:   Azure’s cloud storage solution is designed for modern applications that rely on durability, availability, and scalability to meet the needs of their customers.</a:t>
            </a:r>
          </a:p>
          <a:p>
            <a:pPr marL="171450" indent="-171450">
              <a:buFont typeface="Arial"/>
              <a:buChar char="•"/>
            </a:pPr>
            <a:endParaRPr lang="en-US" baseline="0" dirty="0"/>
          </a:p>
          <a:p>
            <a:pPr marL="171450" indent="-171450">
              <a:buFont typeface="Arial"/>
              <a:buChar char="•"/>
            </a:pPr>
            <a:r>
              <a:rPr lang="en-US" baseline="0" dirty="0"/>
              <a:t>Networking:  Virtual networks are made available to create private networks or to connect to on-premises datacenters.  A traffic manager and load balancer allow customers to route incoming traffic and deliver highly available network performance for applications. VPN services establish cross-premises connectivity.</a:t>
            </a:r>
          </a:p>
          <a:p>
            <a:pPr marL="171450" indent="-171450">
              <a:buFont typeface="Arial"/>
              <a:buChar char="•"/>
            </a:pPr>
            <a:endParaRPr lang="en-US" baseline="0" dirty="0"/>
          </a:p>
          <a:p>
            <a:pPr marL="0" indent="0">
              <a:buFont typeface="Arial"/>
              <a:buNone/>
            </a:pPr>
            <a:r>
              <a:rPr lang="en-US" b="1" baseline="0" dirty="0"/>
              <a:t>References:</a:t>
            </a:r>
          </a:p>
          <a:p>
            <a:pPr marL="0" indent="0">
              <a:buFont typeface="Arial"/>
              <a:buNone/>
            </a:pPr>
            <a:r>
              <a:rPr lang="en-US" b="0" baseline="0" dirty="0"/>
              <a:t>Image Source: https://</a:t>
            </a:r>
            <a:r>
              <a:rPr lang="en-US" b="0" baseline="0" dirty="0" err="1"/>
              <a:t>blogs.msdn.microsoft.com</a:t>
            </a:r>
            <a:r>
              <a:rPr lang="en-US" b="0" baseline="0" dirty="0"/>
              <a:t>/</a:t>
            </a:r>
            <a:r>
              <a:rPr lang="en-US" b="0" baseline="0" dirty="0" err="1"/>
              <a:t>niallsblog</a:t>
            </a:r>
            <a:r>
              <a:rPr lang="en-US" b="0" baseline="0" dirty="0"/>
              <a:t>/2015/05/18/running-a-high-volume-website-on-azure-infrastructure-services/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4263431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dirty="0"/>
          </a:p>
          <a:p>
            <a:pPr marL="171450" indent="-171450">
              <a:buFont typeface="Arial"/>
              <a:buChar char="•"/>
            </a:pPr>
            <a:r>
              <a:rPr lang="en-US" dirty="0"/>
              <a:t>Images available through Amazon EC2</a:t>
            </a:r>
            <a:r>
              <a:rPr lang="en-US" baseline="0" dirty="0"/>
              <a:t> include OS, and other development tools.</a:t>
            </a:r>
            <a:endParaRPr lang="en-US" dirty="0"/>
          </a:p>
          <a:p>
            <a:pPr marL="171450" indent="-171450">
              <a:buFont typeface="Arial"/>
              <a:buChar char="•"/>
            </a:pPr>
            <a:endParaRPr lang="en-US" b="1" dirty="0"/>
          </a:p>
          <a:p>
            <a:pPr marL="0" indent="0">
              <a:buFont typeface="Arial"/>
              <a:buNone/>
            </a:pPr>
            <a:r>
              <a:rPr lang="en-US" b="1" dirty="0"/>
              <a:t>References:</a:t>
            </a:r>
            <a:r>
              <a:rPr lang="en-US" dirty="0"/>
              <a:t> </a:t>
            </a:r>
          </a:p>
          <a:p>
            <a:pPr marL="171450" indent="-171450">
              <a:buFont typeface="Arial"/>
              <a:buChar char="•"/>
            </a:pPr>
            <a:r>
              <a:rPr lang="en-US" dirty="0"/>
              <a:t>https://aws.amazon.com/blogs/aws/new-aws-load-balancing-automatic-scaling-and-cloud-monitoring-services/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084857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Notes:</a:t>
            </a:r>
          </a:p>
          <a:p>
            <a:pPr marL="171450" indent="-171450">
              <a:buFont typeface="Arial"/>
              <a:buChar char="•"/>
            </a:pPr>
            <a:r>
              <a:rPr lang="en-US" sz="1200" b="0" i="0" kern="1200" dirty="0">
                <a:solidFill>
                  <a:schemeClr val="tx1"/>
                </a:solidFill>
                <a:effectLst/>
                <a:latin typeface="+mn-lt"/>
                <a:ea typeface="+mn-ea"/>
                <a:cs typeface="+mn-cs"/>
              </a:rPr>
              <a:t>Virtual desktop infrastructure (VDI) is the practice of hosting a desktop operating system within a virtual machine (VM) running on a centralized server. </a:t>
            </a:r>
          </a:p>
          <a:p>
            <a:pPr marL="171450" indent="-171450">
              <a:buFont typeface="Arial"/>
              <a:buChar char="•"/>
            </a:pPr>
            <a:r>
              <a:rPr lang="en-US" sz="1200" b="0" i="0" kern="1200" dirty="0">
                <a:solidFill>
                  <a:schemeClr val="tx1"/>
                </a:solidFill>
                <a:effectLst/>
                <a:latin typeface="+mn-lt"/>
                <a:ea typeface="+mn-ea"/>
                <a:cs typeface="+mn-cs"/>
              </a:rPr>
              <a:t>VDI is a variation on the client/server computing model, sometimes referred to as server-based computing.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986238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1017327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Notes:</a:t>
            </a:r>
          </a:p>
          <a:p>
            <a:pPr marL="171450" indent="-171450">
              <a:buFont typeface="Arial"/>
              <a:buChar char="•"/>
            </a:pPr>
            <a:r>
              <a:rPr lang="en-US" sz="1200" b="0" i="0" kern="1200" dirty="0">
                <a:solidFill>
                  <a:schemeClr val="tx1"/>
                </a:solidFill>
                <a:effectLst/>
                <a:latin typeface="+mn-lt"/>
                <a:ea typeface="+mn-ea"/>
                <a:cs typeface="+mn-cs"/>
              </a:rPr>
              <a:t>Metal as a Service – MAAS – lets you treat physical servers like virtual machines in the cloud. Rather than having to manage each server individually, MAAS turns your bare metal into an elastic cloud-like resource</a:t>
            </a:r>
          </a:p>
          <a:p>
            <a:pPr marL="628650" lvl="1" indent="-171450">
              <a:buFont typeface="Arial"/>
              <a:buChar char="•"/>
            </a:pPr>
            <a:r>
              <a:rPr lang="en-US" dirty="0"/>
              <a:t>A bare metal provisioning system to rapidly deploy physical servers.  Can</a:t>
            </a:r>
            <a:r>
              <a:rPr lang="en-US" baseline="0" dirty="0"/>
              <a:t> scale up and down just like cloud computing.</a:t>
            </a:r>
            <a:endParaRPr lang="en-US" dirty="0"/>
          </a:p>
          <a:p>
            <a:pPr marL="628650" lvl="1" indent="-171450">
              <a:buFont typeface="Arial"/>
              <a:buChar char="•"/>
            </a:pPr>
            <a:r>
              <a:rPr lang="en-US" dirty="0"/>
              <a:t>Move away from Virtualization back to actual servers</a:t>
            </a:r>
          </a:p>
          <a:p>
            <a:pPr marL="628650" lvl="1" indent="-171450">
              <a:buFont typeface="Arial"/>
              <a:buChar char="•"/>
            </a:pPr>
            <a:r>
              <a:rPr lang="en-US" dirty="0"/>
              <a:t>Service to provide the </a:t>
            </a:r>
            <a:r>
              <a:rPr lang="en-US" i="1" dirty="0"/>
              <a:t>flexibility</a:t>
            </a:r>
            <a:r>
              <a:rPr lang="en-US" dirty="0"/>
              <a:t> and ease of cloud computing but with the speed and </a:t>
            </a:r>
            <a:r>
              <a:rPr lang="en-US" i="1" dirty="0"/>
              <a:t>power</a:t>
            </a:r>
            <a:r>
              <a:rPr lang="en-US" dirty="0"/>
              <a:t> of actual metal servers</a:t>
            </a:r>
          </a:p>
          <a:p>
            <a:pPr marL="628650" lvl="1" indent="-171450">
              <a:buFont typeface="Arial"/>
              <a:buChar char="•"/>
            </a:pPr>
            <a:r>
              <a:rPr lang="en-US" dirty="0"/>
              <a:t>Serves as a layer underneath </a:t>
            </a:r>
            <a:r>
              <a:rPr lang="en-US" dirty="0" err="1"/>
              <a:t>IaaS</a:t>
            </a:r>
            <a:endParaRPr lang="en-US" sz="1200" b="0" i="0" kern="1200" dirty="0">
              <a:solidFill>
                <a:schemeClr val="tx1"/>
              </a:solidFill>
              <a:effectLst/>
              <a:latin typeface="+mn-lt"/>
              <a:ea typeface="+mn-ea"/>
              <a:cs typeface="+mn-cs"/>
            </a:endParaRPr>
          </a:p>
          <a:p>
            <a:pPr marL="171450" indent="-171450">
              <a:buFont typeface="Arial"/>
              <a:buChar char="•"/>
            </a:pPr>
            <a:r>
              <a:rPr lang="en-US" sz="1200" b="0" i="0" kern="1200" dirty="0">
                <a:solidFill>
                  <a:schemeClr val="tx1"/>
                </a:solidFill>
                <a:effectLst/>
                <a:latin typeface="+mn-lt"/>
                <a:ea typeface="+mn-ea"/>
                <a:cs typeface="+mn-cs"/>
              </a:rPr>
              <a:t>Juju (formerly Ensemble) is an open source service orchestration management tool developed by Canonical Ltd., the company behind Ubuntu. Juju allows software to be quickly deployed, integrated and scaled on a wide choice of cloud services or servers.</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maas.ubuntu.com</a:t>
            </a:r>
            <a:r>
              <a:rPr lang="en-US" dirty="0"/>
              <a:t>/docs/      https://</a:t>
            </a:r>
            <a:r>
              <a:rPr lang="en-US" dirty="0" err="1"/>
              <a:t>en.wikipedia.org</a:t>
            </a:r>
            <a:r>
              <a:rPr lang="en-US" dirty="0"/>
              <a:t>/wiki/Juju_(software)</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572034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15179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References:</a:t>
            </a:r>
          </a:p>
          <a:p>
            <a:pPr marL="171450" indent="-171450">
              <a:buFont typeface="Arial"/>
              <a:buChar char="•"/>
            </a:pPr>
            <a:r>
              <a:rPr lang="en-US" sz="1200" b="0" i="0" kern="1200" dirty="0" err="1">
                <a:solidFill>
                  <a:schemeClr val="tx1"/>
                </a:solidFill>
                <a:effectLst/>
                <a:latin typeface="+mn-lt"/>
                <a:ea typeface="+mn-ea"/>
                <a:cs typeface="+mn-cs"/>
              </a:rPr>
              <a:t>whatis.techtarget.com</a:t>
            </a:r>
            <a:r>
              <a:rPr lang="en-US" sz="1200" b="0" i="0" kern="1200" dirty="0">
                <a:solidFill>
                  <a:schemeClr val="tx1"/>
                </a:solidFill>
                <a:effectLst/>
                <a:latin typeface="+mn-lt"/>
                <a:ea typeface="+mn-ea"/>
                <a:cs typeface="+mn-cs"/>
              </a:rPr>
              <a:t>/definition/Database-as-a-Service-</a:t>
            </a:r>
            <a:r>
              <a:rPr lang="en-US" sz="1200" b="0" i="0" kern="1200" dirty="0" err="1">
                <a:solidFill>
                  <a:schemeClr val="tx1"/>
                </a:solidFill>
                <a:effectLst/>
                <a:latin typeface="+mn-lt"/>
                <a:ea typeface="+mn-ea"/>
                <a:cs typeface="+mn-cs"/>
              </a:rPr>
              <a:t>DBaaS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655551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While</a:t>
            </a:r>
            <a:r>
              <a:rPr lang="en-US" baseline="0" dirty="0"/>
              <a:t> most cloud computing services fall under the traditional </a:t>
            </a:r>
            <a:r>
              <a:rPr lang="en-US" baseline="0" dirty="0" err="1"/>
              <a:t>IaaS</a:t>
            </a:r>
            <a:r>
              <a:rPr lang="en-US" baseline="0" dirty="0"/>
              <a:t>, </a:t>
            </a:r>
            <a:r>
              <a:rPr lang="en-US" baseline="0" dirty="0" err="1"/>
              <a:t>PaaS</a:t>
            </a:r>
            <a:r>
              <a:rPr lang="en-US" baseline="0" dirty="0"/>
              <a:t>, and </a:t>
            </a:r>
            <a:r>
              <a:rPr lang="en-US" baseline="0" dirty="0" err="1"/>
              <a:t>SaaS</a:t>
            </a:r>
            <a:r>
              <a:rPr lang="en-US" baseline="0" dirty="0"/>
              <a:t> models, we see that more and more other types of services are being offered.  Most of these services can really be categorized as special cases of the traditional models, while services such as Metal-as-a -Service move away from virtualization and go one layer beneath the traditional </a:t>
            </a:r>
            <a:r>
              <a:rPr lang="en-US" baseline="0" dirty="0" err="1"/>
              <a:t>IaaS</a:t>
            </a:r>
            <a:r>
              <a:rPr lang="en-US" baseline="0" dirty="0" smtClean="0"/>
              <a:t>.</a:t>
            </a:r>
            <a:endParaRPr lang="en-US" baseline="0" dirty="0"/>
          </a:p>
          <a:p>
            <a:pPr marL="171450" indent="-171450">
              <a:buFont typeface="Arial"/>
              <a:buChar char="•"/>
            </a:pPr>
            <a:r>
              <a:rPr lang="en-US" baseline="0" dirty="0"/>
              <a:t>What else:  Data as a Service (provides information such as statistics on athletes), Network as a Service (provides network services), Marketing as a Service, Healthcare as a Service, etc.  Maybe students can think of other services that can be delivered over the cloud.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Review the division of responsibility between</a:t>
            </a:r>
            <a:r>
              <a:rPr lang="en-US" baseline="0" dirty="0"/>
              <a:t> the cloud vendor and the user.  We shall be using this distinction as we survey the various services available on cloud computing.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81358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The vendor maintains and updates the software and upgrades the underlying hardware and infrastructure as necessary.</a:t>
            </a:r>
          </a:p>
          <a:p>
            <a:pPr marL="171450" lvl="0" indent="-171450">
              <a:buFont typeface="Arial"/>
              <a:buChar char="•"/>
            </a:pPr>
            <a:r>
              <a:rPr lang="en-US" dirty="0"/>
              <a:t>Customers are free from worrying about maintenance and simply use the service on a pay-as-you-go basis.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69132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CRM – Customer Relations Management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a:t>
            </a:r>
            <a:r>
              <a:rPr lang="en-US" dirty="0" err="1"/>
              <a:t>www.salesforce.com</a:t>
            </a:r>
            <a:r>
              <a:rPr lang="en-US" dirty="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Image</a:t>
            </a:r>
            <a:r>
              <a:rPr lang="en-US" baseline="0" dirty="0"/>
              <a:t> source: https://</a:t>
            </a:r>
            <a:r>
              <a:rPr lang="en-US" baseline="0" dirty="0" err="1"/>
              <a:t>www.salesforce.com</a:t>
            </a:r>
            <a:r>
              <a:rPr lang="en-US" baseline="0" dirty="0"/>
              <a:t>/content/dam/blogs/legacy/2014/12/6a00e54ee3905b883301b7c71e10cd970.jpg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191414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Brings the Microsoft Office suite of applications to the Web.</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25524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Service only possible with widespread Internet</a:t>
            </a:r>
          </a:p>
          <a:p>
            <a:pPr marL="171450" indent="-171450">
              <a:buFont typeface="Arial"/>
              <a:buChar char="•"/>
            </a:pPr>
            <a:r>
              <a:rPr lang="en-US" dirty="0" err="1" smtClean="0"/>
              <a:t>GoToMeeting</a:t>
            </a:r>
            <a:r>
              <a:rPr lang="en-US" dirty="0"/>
              <a:t>, WebEx and Skype are examples of SaaS that only became possible with the widespread use and availability of the Internet.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99046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endParaRPr lang="en-US" dirty="0" smtClean="0"/>
          </a:p>
          <a:p>
            <a:pPr marL="171450" indent="-171450">
              <a:buFont typeface="Arial"/>
              <a:buChar char="•"/>
            </a:pPr>
            <a:r>
              <a:rPr lang="en-US" dirty="0" smtClean="0"/>
              <a:t>Ask </a:t>
            </a:r>
            <a:r>
              <a:rPr lang="en-US" dirty="0"/>
              <a:t>the students to think about where</a:t>
            </a:r>
            <a:r>
              <a:rPr lang="en-US" baseline="0" dirty="0"/>
              <a:t> the responsibility lies in the above storage services.  </a:t>
            </a:r>
          </a:p>
          <a:p>
            <a:pPr marL="628650" lvl="1" indent="-171450">
              <a:buFont typeface="Arial"/>
              <a:buChar char="•"/>
            </a:pPr>
            <a:r>
              <a:rPr lang="en-US" baseline="0" dirty="0"/>
              <a:t>In Google Drive, Box, and OneDrive, the users either install an application to seamlessly backup their data or else access their data from the Web.  </a:t>
            </a:r>
          </a:p>
          <a:p>
            <a:pPr marL="628650" lvl="1" indent="-171450">
              <a:buFont typeface="Arial"/>
              <a:buChar char="•"/>
            </a:pPr>
            <a:r>
              <a:rPr lang="en-US" baseline="0" dirty="0"/>
              <a:t>They do not have to worry about the underlying hardware, software, or any of the infrastructure.  Any update is performed by the vendor.</a:t>
            </a:r>
          </a:p>
          <a:p>
            <a:endParaRPr lang="en-US" baseline="0" dirty="0"/>
          </a:p>
          <a:p>
            <a:pPr marL="171450" indent="-171450">
              <a:buFont typeface="Arial"/>
              <a:buChar char="•"/>
            </a:pPr>
            <a:r>
              <a:rPr lang="en-US" baseline="0" dirty="0"/>
              <a:t>In Azure Blobs or Amazon S3, on the other hand, the user has much more control.  </a:t>
            </a:r>
          </a:p>
          <a:p>
            <a:pPr marL="628650" lvl="1" indent="-171450">
              <a:buFont typeface="Arial"/>
              <a:buChar char="•"/>
            </a:pPr>
            <a:r>
              <a:rPr lang="en-US" baseline="0" dirty="0"/>
              <a:t>The user sets up the OS for their environment, either through a VM or through the provisioning of compute clusters</a:t>
            </a:r>
          </a:p>
          <a:p>
            <a:pPr marL="628650" lvl="1" indent="-171450">
              <a:buFont typeface="Arial"/>
              <a:buChar char="•"/>
            </a:pPr>
            <a:r>
              <a:rPr lang="en-US" baseline="0" dirty="0"/>
              <a:t>then adds storage devices to them with full control.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49288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cloud vendor is responsible for everything necessary to deliver a platform on which developers can quickly develop software and applications, examine and analyze data, and test and deploy solutions.</a:t>
            </a:r>
          </a:p>
          <a:p>
            <a:pPr marL="171450" indent="-171450">
              <a:buFont typeface="Arial"/>
              <a:buChar char="•"/>
            </a:pPr>
            <a:r>
              <a:rPr lang="en-US" dirty="0"/>
              <a:t>The end-user is responsible for maintaining the actual solutions created as well their underlying data.</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62644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87604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57228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1424372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851077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01550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48390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7367661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518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5455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93018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38721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549173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75993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29714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13901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732274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857729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266528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779675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79382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54190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17717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297221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537085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251630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7593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919232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830429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979607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79607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473838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036902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649733057"/>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42842387"/>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429633434"/>
      </p:ext>
    </p:extLst>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65530100"/>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33072193"/>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58827844"/>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433725384"/>
      </p:ext>
    </p:extLst>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783527"/>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748175281"/>
      </p:ext>
    </p:extLst>
  </p:cSld>
  <p:clrMapOvr>
    <a:masterClrMapping/>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717969185"/>
      </p:ext>
    </p:extLst>
  </p:cSld>
  <p:clrMapOvr>
    <a:masterClrMapping/>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4055818892"/>
      </p:ext>
    </p:extLst>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442175511"/>
      </p:ext>
    </p:extLst>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552859283"/>
      </p:ext>
    </p:extLst>
  </p:cSld>
  <p:clrMapOvr>
    <a:masterClrMapping/>
  </p:clrMapOvr>
  <p:transition xmlns:p14="http://schemas.microsoft.com/office/powerpoint/2010/mai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216317135"/>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354467131"/>
      </p:ext>
    </p:extLst>
  </p:cSld>
  <p:clrMapOvr>
    <a:masterClrMapping/>
  </p:clrMapOvr>
  <p:transition xmlns:p14="http://schemas.microsoft.com/office/powerpoint/2010/mai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4851142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1237434"/>
      </p:ext>
    </p:extLst>
  </p:cSld>
  <p:clrMapOvr>
    <a:masterClrMapping/>
  </p:clrMapOvr>
  <p:transition xmlns:p14="http://schemas.microsoft.com/office/powerpoint/2010/mai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503611428"/>
      </p:ext>
    </p:extLst>
  </p:cSld>
  <p:clrMapOvr>
    <a:masterClrMapping/>
  </p:clrMapOvr>
  <p:transition xmlns:p14="http://schemas.microsoft.com/office/powerpoint/2010/mai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4671322"/>
      </p:ext>
    </p:extLst>
  </p:cSld>
  <p:clrMapOvr>
    <a:masterClrMapping/>
  </p:clrMapOvr>
  <p:transition xmlns:p14="http://schemas.microsoft.com/office/powerpoint/2010/mai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5446247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16397099"/>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0.xml"/><Relationship Id="rId12" Type="http://schemas.openxmlformats.org/officeDocument/2006/relationships/slideLayout" Target="../slideLayouts/slideLayout51.xml"/><Relationship Id="rId13" Type="http://schemas.openxmlformats.org/officeDocument/2006/relationships/slideLayout" Target="../slideLayouts/slideLayout52.xml"/><Relationship Id="rId14" Type="http://schemas.openxmlformats.org/officeDocument/2006/relationships/slideLayout" Target="../slideLayouts/slideLayout53.xml"/><Relationship Id="rId15" Type="http://schemas.openxmlformats.org/officeDocument/2006/relationships/slideLayout" Target="../slideLayouts/slideLayout54.xml"/><Relationship Id="rId16" Type="http://schemas.openxmlformats.org/officeDocument/2006/relationships/slideLayout" Target="../slideLayouts/slideLayout55.xml"/><Relationship Id="rId17" Type="http://schemas.openxmlformats.org/officeDocument/2006/relationships/theme" Target="../theme/theme3.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9" Type="http://schemas.openxmlformats.org/officeDocument/2006/relationships/slideLayout" Target="../slideLayouts/slideLayout48.xml"/><Relationship Id="rId10"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4.xml"/><Relationship Id="rId20" Type="http://schemas.openxmlformats.org/officeDocument/2006/relationships/slideLayout" Target="../slideLayouts/slideLayout75.xml"/><Relationship Id="rId21" Type="http://schemas.openxmlformats.org/officeDocument/2006/relationships/slideLayout" Target="../slideLayouts/slideLayout76.xml"/><Relationship Id="rId22" Type="http://schemas.openxmlformats.org/officeDocument/2006/relationships/theme" Target="../theme/theme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slideLayout" Target="../slideLayouts/slideLayout67.xml"/><Relationship Id="rId13" Type="http://schemas.openxmlformats.org/officeDocument/2006/relationships/slideLayout" Target="../slideLayouts/slideLayout68.xml"/><Relationship Id="rId14" Type="http://schemas.openxmlformats.org/officeDocument/2006/relationships/slideLayout" Target="../slideLayouts/slideLayout69.xml"/><Relationship Id="rId15" Type="http://schemas.openxmlformats.org/officeDocument/2006/relationships/slideLayout" Target="../slideLayouts/slideLayout70.xml"/><Relationship Id="rId16" Type="http://schemas.openxmlformats.org/officeDocument/2006/relationships/slideLayout" Target="../slideLayouts/slideLayout71.xml"/><Relationship Id="rId17" Type="http://schemas.openxmlformats.org/officeDocument/2006/relationships/slideLayout" Target="../slideLayouts/slideLayout72.xml"/><Relationship Id="rId18" Type="http://schemas.openxmlformats.org/officeDocument/2006/relationships/slideLayout" Target="../slideLayouts/slideLayout73.xml"/><Relationship Id="rId19" Type="http://schemas.openxmlformats.org/officeDocument/2006/relationships/slideLayout" Target="../slideLayouts/slideLayout74.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7910330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931010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638137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Survey of Cloud Computing and Azure Foundation</a:t>
            </a:r>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1</a:t>
            </a:r>
            <a:r>
              <a:rPr lang="en-US" sz="4000" dirty="0">
                <a:solidFill>
                  <a:srgbClr val="FFFF00"/>
                </a:solidFill>
              </a:rPr>
              <a:t>, Lesson 2: </a:t>
            </a:r>
          </a:p>
          <a:p>
            <a:r>
              <a:rPr lang="en-US" sz="4000" dirty="0">
                <a:solidFill>
                  <a:srgbClr val="FFFF00"/>
                </a:solidFill>
              </a:rPr>
              <a:t>Cloud Computing Services</a:t>
            </a:r>
          </a:p>
        </p:txBody>
      </p:sp>
    </p:spTree>
    <p:extLst>
      <p:ext uri="{BB962C8B-B14F-4D97-AF65-F5344CB8AC3E}">
        <p14:creationId xmlns:p14="http://schemas.microsoft.com/office/powerpoint/2010/main" val="309859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as a Service (PaaS)</a:t>
            </a:r>
          </a:p>
        </p:txBody>
      </p:sp>
      <p:sp>
        <p:nvSpPr>
          <p:cNvPr id="3" name="Content Placeholder 2"/>
          <p:cNvSpPr>
            <a:spLocks noGrp="1"/>
          </p:cNvSpPr>
          <p:nvPr>
            <p:ph sz="half" idx="1"/>
          </p:nvPr>
        </p:nvSpPr>
        <p:spPr/>
        <p:txBody>
          <a:bodyPr>
            <a:normAutofit lnSpcReduction="10000"/>
          </a:bodyPr>
          <a:lstStyle/>
          <a:p>
            <a:pPr>
              <a:buFont typeface="Wingdings" charset="2"/>
              <a:buChar char="§"/>
            </a:pPr>
            <a:r>
              <a:rPr lang="en-US" dirty="0"/>
              <a:t>Cloud vendor responsible for everything necessary to deliver a platform </a:t>
            </a:r>
          </a:p>
          <a:p>
            <a:pPr>
              <a:buFont typeface="Wingdings" charset="2"/>
              <a:buChar char="§"/>
            </a:pPr>
            <a:r>
              <a:rPr lang="en-US" dirty="0"/>
              <a:t>End-user responsible for maintaining the solutions and data created</a:t>
            </a:r>
          </a:p>
          <a:p>
            <a:pPr>
              <a:buFont typeface="Wingdings" charset="2"/>
              <a:buChar char="§"/>
            </a:pPr>
            <a:r>
              <a:rPr lang="en-US" dirty="0"/>
              <a:t>End-user NOT responsible for maintaining and updating platform</a:t>
            </a:r>
          </a:p>
          <a:p>
            <a:pPr>
              <a:buFont typeface="Wingdings" charset="2"/>
              <a:buChar char="§"/>
            </a:pPr>
            <a:r>
              <a:rPr lang="en-US" dirty="0"/>
              <a:t>PaaS end-users are often SaaS vendors</a:t>
            </a:r>
          </a:p>
          <a:p>
            <a:pPr>
              <a:buFont typeface="Wingdings" charset="2"/>
              <a:buChar char="§"/>
            </a:pPr>
            <a:endParaRPr lang="en-US" dirty="0"/>
          </a:p>
          <a:p>
            <a:pPr>
              <a:buFont typeface="Wingdings" charset="2"/>
              <a:buChar char="§"/>
            </a:pPr>
            <a:endParaRPr lang="en-US" dirty="0"/>
          </a:p>
        </p:txBody>
      </p:sp>
      <p:grpSp>
        <p:nvGrpSpPr>
          <p:cNvPr id="21" name="Group 20"/>
          <p:cNvGrpSpPr/>
          <p:nvPr/>
        </p:nvGrpSpPr>
        <p:grpSpPr>
          <a:xfrm>
            <a:off x="7598664" y="1828800"/>
            <a:ext cx="2779157" cy="4467377"/>
            <a:chOff x="6176426" y="2271961"/>
            <a:chExt cx="2779157" cy="4467377"/>
          </a:xfrm>
        </p:grpSpPr>
        <p:grpSp>
          <p:nvGrpSpPr>
            <p:cNvPr id="22" name="Group 21"/>
            <p:cNvGrpSpPr/>
            <p:nvPr/>
          </p:nvGrpSpPr>
          <p:grpSpPr>
            <a:xfrm>
              <a:off x="6643307" y="2271961"/>
              <a:ext cx="2312276" cy="4467377"/>
              <a:chOff x="6643307" y="2271961"/>
              <a:chExt cx="2312276" cy="4467377"/>
            </a:xfrm>
          </p:grpSpPr>
          <p:sp>
            <p:nvSpPr>
              <p:cNvPr id="27" name="Rectangle 26"/>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28" name="Rectangle 27"/>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29" name="Rectangle 28"/>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0" name="Rectangle 29"/>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1" name="Rectangle 30"/>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2" name="Rectangle 31"/>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3" name="Rectangle 32"/>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4" name="Rectangle 33"/>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5" name="Rectangle 34"/>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3" name="TextBox 22"/>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cxnSp>
          <p:nvCxnSpPr>
            <p:cNvPr id="24" name="Elbow Connector 23"/>
            <p:cNvCxnSpPr>
              <a:stCxn id="33" idx="1"/>
              <a:endCxn id="27"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6" name="Elbow Connector 25"/>
            <p:cNvCxnSpPr>
              <a:stCxn id="35" idx="1"/>
              <a:endCxn id="34"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8831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6665502" y="4316060"/>
            <a:ext cx="4700016" cy="2199691"/>
          </a:xfrm>
          <a:prstGeom prst="rect">
            <a:avLst/>
          </a:prstGeom>
          <a:solidFill>
            <a:srgbClr val="5095D0"/>
          </a:solidFill>
          <a:ln w="9525" cap="flat" cmpd="sng" algn="ctr">
            <a:noFill/>
            <a:prstDash val="solid"/>
          </a:ln>
          <a:effectLst/>
        </p:spPr>
        <p:txBody>
          <a:bodyPr rtlCol="0" anchor="ctr"/>
          <a:lstStyle/>
          <a:p>
            <a:pPr lvl="0" algn="ctr"/>
            <a:r>
              <a:rPr lang="en-US" sz="2000" dirty="0">
                <a:solidFill>
                  <a:prstClr val="white"/>
                </a:solidFill>
              </a:rPr>
              <a:t>Flexible, Scalable, Metadata Platform</a:t>
            </a:r>
            <a:endParaRPr lang="en-US" dirty="0">
              <a:solidFill>
                <a:prstClr val="white"/>
              </a:solidFill>
            </a:endParaRPr>
          </a:p>
          <a:p>
            <a:pPr lvl="0" algn="ctr"/>
            <a:endParaRPr lang="en-US" sz="2000" dirty="0">
              <a:solidFill>
                <a:prstClr val="white"/>
              </a:solidFill>
            </a:endParaRPr>
          </a:p>
          <a:p>
            <a:pPr lvl="0" algn="ctr"/>
            <a:endParaRPr lang="en-US" sz="2000" dirty="0">
              <a:solidFill>
                <a:prstClr val="white"/>
              </a:solidFill>
            </a:endParaRPr>
          </a:p>
          <a:p>
            <a:pPr lvl="0" algn="ctr"/>
            <a:endParaRPr lang="en-US" sz="2000" dirty="0">
              <a:solidFill>
                <a:prstClr val="white"/>
              </a:solidFill>
            </a:endParaRPr>
          </a:p>
          <a:p>
            <a:pPr lvl="0" algn="ctr"/>
            <a:endParaRPr lang="en-US" sz="2000" dirty="0">
              <a:solidFill>
                <a:prstClr val="white"/>
              </a:solidFill>
            </a:endParaRPr>
          </a:p>
          <a:p>
            <a:pPr lvl="0" algn="ctr"/>
            <a:endParaRPr lang="en-US" sz="2000" dirty="0">
              <a:solidFill>
                <a:prstClr val="white"/>
              </a:solidFill>
            </a:endParaRPr>
          </a:p>
          <a:p>
            <a:pPr lvl="0" algn="ctr"/>
            <a:r>
              <a:rPr lang="en-US" sz="2000" dirty="0">
                <a:solidFill>
                  <a:prstClr val="white"/>
                </a:solidFill>
              </a:rPr>
              <a:t>Fast App </a:t>
            </a:r>
            <a:r>
              <a:rPr lang="en-US" sz="2000" dirty="0" err="1">
                <a:solidFill>
                  <a:prstClr val="white"/>
                </a:solidFill>
              </a:rPr>
              <a:t>Dev</a:t>
            </a:r>
            <a:r>
              <a:rPr lang="en-US" sz="2000" dirty="0">
                <a:solidFill>
                  <a:prstClr val="white"/>
                </a:solidFill>
              </a:rPr>
              <a:t> and Customization </a:t>
            </a:r>
          </a:p>
        </p:txBody>
      </p:sp>
      <p:sp>
        <p:nvSpPr>
          <p:cNvPr id="44" name="TextBox 43"/>
          <p:cNvSpPr txBox="1"/>
          <p:nvPr/>
        </p:nvSpPr>
        <p:spPr>
          <a:xfrm>
            <a:off x="6671700" y="4918133"/>
            <a:ext cx="975420" cy="820748"/>
          </a:xfrm>
          <a:prstGeom prst="rect">
            <a:avLst/>
          </a:prstGeom>
          <a:noFill/>
        </p:spPr>
        <p:txBody>
          <a:bodyPr wrap="square" rtlCol="0">
            <a:spAutoFit/>
          </a:bodyPr>
          <a:lstStyle/>
          <a:p>
            <a:pPr algn="ctr"/>
            <a:r>
              <a:rPr lang="en-US" dirty="0">
                <a:solidFill>
                  <a:schemeClr val="bg1"/>
                </a:solidFill>
              </a:rPr>
              <a:t>Data and Objects</a:t>
            </a:r>
          </a:p>
        </p:txBody>
      </p:sp>
      <p:sp>
        <p:nvSpPr>
          <p:cNvPr id="45" name="TextBox 44"/>
          <p:cNvSpPr txBox="1"/>
          <p:nvPr/>
        </p:nvSpPr>
        <p:spPr>
          <a:xfrm>
            <a:off x="9096569" y="4918133"/>
            <a:ext cx="956401" cy="646331"/>
          </a:xfrm>
          <a:prstGeom prst="rect">
            <a:avLst/>
          </a:prstGeom>
          <a:noFill/>
        </p:spPr>
        <p:txBody>
          <a:bodyPr wrap="square" rtlCol="0">
            <a:spAutoFit/>
          </a:bodyPr>
          <a:lstStyle/>
          <a:p>
            <a:pPr algn="ctr"/>
            <a:r>
              <a:rPr lang="en-US" dirty="0">
                <a:solidFill>
                  <a:schemeClr val="bg1"/>
                </a:solidFill>
              </a:rPr>
              <a:t>Mobile UI</a:t>
            </a:r>
          </a:p>
        </p:txBody>
      </p:sp>
      <p:sp>
        <p:nvSpPr>
          <p:cNvPr id="46" name="TextBox 45"/>
          <p:cNvSpPr txBox="1"/>
          <p:nvPr/>
        </p:nvSpPr>
        <p:spPr>
          <a:xfrm>
            <a:off x="7703215" y="5519511"/>
            <a:ext cx="1577655" cy="369332"/>
          </a:xfrm>
          <a:prstGeom prst="rect">
            <a:avLst/>
          </a:prstGeom>
          <a:noFill/>
        </p:spPr>
        <p:txBody>
          <a:bodyPr wrap="square" rtlCol="0">
            <a:spAutoFit/>
          </a:bodyPr>
          <a:lstStyle/>
          <a:p>
            <a:pPr algn="ctr"/>
            <a:r>
              <a:rPr lang="en-US" dirty="0">
                <a:solidFill>
                  <a:schemeClr val="bg1"/>
                </a:solidFill>
              </a:rPr>
              <a:t>Collaboration</a:t>
            </a:r>
          </a:p>
        </p:txBody>
      </p:sp>
      <p:sp>
        <p:nvSpPr>
          <p:cNvPr id="47" name="TextBox 46"/>
          <p:cNvSpPr txBox="1"/>
          <p:nvPr/>
        </p:nvSpPr>
        <p:spPr>
          <a:xfrm>
            <a:off x="9740832" y="5519511"/>
            <a:ext cx="1145552" cy="328299"/>
          </a:xfrm>
          <a:prstGeom prst="rect">
            <a:avLst/>
          </a:prstGeom>
          <a:noFill/>
        </p:spPr>
        <p:txBody>
          <a:bodyPr wrap="square" rtlCol="0">
            <a:spAutoFit/>
          </a:bodyPr>
          <a:lstStyle/>
          <a:p>
            <a:pPr algn="ctr"/>
            <a:r>
              <a:rPr lang="en-US" dirty="0">
                <a:solidFill>
                  <a:schemeClr val="bg1"/>
                </a:solidFill>
              </a:rPr>
              <a:t>Analytics</a:t>
            </a:r>
          </a:p>
        </p:txBody>
      </p:sp>
      <p:sp>
        <p:nvSpPr>
          <p:cNvPr id="48" name="TextBox 47"/>
          <p:cNvSpPr txBox="1"/>
          <p:nvPr/>
        </p:nvSpPr>
        <p:spPr>
          <a:xfrm>
            <a:off x="7804202" y="5020826"/>
            <a:ext cx="1145552" cy="328299"/>
          </a:xfrm>
          <a:prstGeom prst="rect">
            <a:avLst/>
          </a:prstGeom>
          <a:noFill/>
        </p:spPr>
        <p:txBody>
          <a:bodyPr wrap="square" rtlCol="0">
            <a:spAutoFit/>
          </a:bodyPr>
          <a:lstStyle/>
          <a:p>
            <a:pPr algn="ctr"/>
            <a:r>
              <a:rPr lang="en-US" dirty="0">
                <a:solidFill>
                  <a:schemeClr val="bg1"/>
                </a:solidFill>
              </a:rPr>
              <a:t>Workflow</a:t>
            </a:r>
          </a:p>
        </p:txBody>
      </p:sp>
      <p:sp>
        <p:nvSpPr>
          <p:cNvPr id="49" name="TextBox 48"/>
          <p:cNvSpPr txBox="1"/>
          <p:nvPr/>
        </p:nvSpPr>
        <p:spPr>
          <a:xfrm>
            <a:off x="10250861" y="4918133"/>
            <a:ext cx="1073431" cy="369332"/>
          </a:xfrm>
          <a:prstGeom prst="rect">
            <a:avLst/>
          </a:prstGeom>
          <a:noFill/>
        </p:spPr>
        <p:txBody>
          <a:bodyPr wrap="square" rtlCol="0">
            <a:spAutoFit/>
          </a:bodyPr>
          <a:lstStyle/>
          <a:p>
            <a:pPr algn="ctr"/>
            <a:r>
              <a:rPr lang="en-US" dirty="0">
                <a:solidFill>
                  <a:schemeClr val="bg1"/>
                </a:solidFill>
              </a:rPr>
              <a:t>Identity</a:t>
            </a:r>
          </a:p>
        </p:txBody>
      </p:sp>
      <p:sp>
        <p:nvSpPr>
          <p:cNvPr id="50" name="Rectangle 49"/>
          <p:cNvSpPr/>
          <p:nvPr/>
        </p:nvSpPr>
        <p:spPr>
          <a:xfrm>
            <a:off x="6666723" y="3678019"/>
            <a:ext cx="4692578" cy="590386"/>
          </a:xfrm>
          <a:prstGeom prst="rect">
            <a:avLst/>
          </a:prstGeom>
          <a:solidFill>
            <a:schemeClr val="accent1">
              <a:lumMod val="75000"/>
            </a:schemeClr>
          </a:solidFill>
          <a:ln w="9525" cap="flat" cmpd="sng" algn="ctr">
            <a:noFill/>
            <a:prstDash val="solid"/>
          </a:ln>
          <a:effectLst/>
        </p:spPr>
        <p:txBody>
          <a:bodyPr rtlCol="0" anchor="ctr"/>
          <a:lstStyle/>
          <a:p>
            <a:pPr lvl="0" algn="ctr"/>
            <a:r>
              <a:rPr lang="en-US" sz="2000" dirty="0">
                <a:solidFill>
                  <a:prstClr val="white"/>
                </a:solidFill>
              </a:rPr>
              <a:t>Largest Enterprise Ecosystem</a:t>
            </a:r>
          </a:p>
          <a:p>
            <a:pPr lvl="0" algn="ctr"/>
            <a:r>
              <a:rPr lang="en-US" dirty="0">
                <a:solidFill>
                  <a:prstClr val="white"/>
                </a:solidFill>
              </a:rPr>
              <a:t>2,700+ Partner Apps</a:t>
            </a:r>
          </a:p>
        </p:txBody>
      </p:sp>
      <p:sp>
        <p:nvSpPr>
          <p:cNvPr id="51" name="TextBox 50"/>
          <p:cNvSpPr txBox="1"/>
          <p:nvPr/>
        </p:nvSpPr>
        <p:spPr>
          <a:xfrm>
            <a:off x="5465815" y="3237600"/>
            <a:ext cx="1172579" cy="646331"/>
          </a:xfrm>
          <a:prstGeom prst="rect">
            <a:avLst/>
          </a:prstGeom>
          <a:noFill/>
        </p:spPr>
        <p:txBody>
          <a:bodyPr wrap="none" rtlCol="0">
            <a:spAutoFit/>
          </a:bodyPr>
          <a:lstStyle/>
          <a:p>
            <a:pPr algn="ctr"/>
            <a:r>
              <a:rPr lang="en-US" dirty="0"/>
              <a:t>Complete</a:t>
            </a:r>
          </a:p>
          <a:p>
            <a:pPr algn="ctr"/>
            <a:r>
              <a:rPr lang="en-US" dirty="0"/>
              <a:t>CRM</a:t>
            </a:r>
          </a:p>
        </p:txBody>
      </p:sp>
      <p:grpSp>
        <p:nvGrpSpPr>
          <p:cNvPr id="52" name="Group 51"/>
          <p:cNvGrpSpPr/>
          <p:nvPr/>
        </p:nvGrpSpPr>
        <p:grpSpPr>
          <a:xfrm>
            <a:off x="6606624" y="3153085"/>
            <a:ext cx="782428" cy="434649"/>
            <a:chOff x="3939213" y="1335058"/>
            <a:chExt cx="1132465" cy="488974"/>
          </a:xfrm>
        </p:grpSpPr>
        <p:sp>
          <p:nvSpPr>
            <p:cNvPr id="69" name="Rectangle 68"/>
            <p:cNvSpPr/>
            <p:nvPr/>
          </p:nvSpPr>
          <p:spPr>
            <a:xfrm>
              <a:off x="4072044" y="1709501"/>
              <a:ext cx="860025" cy="114531"/>
            </a:xfrm>
            <a:prstGeom prst="rect">
              <a:avLst/>
            </a:prstGeom>
            <a:solidFill>
              <a:srgbClr val="002060"/>
            </a:solidFill>
            <a:ln w="9525" cap="flat" cmpd="sng" algn="ctr">
              <a:noFill/>
              <a:prstDash val="solid"/>
            </a:ln>
            <a:effectLst/>
          </p:spPr>
          <p:txBody>
            <a:bodyPr rtlCol="0" anchor="ctr"/>
            <a:lstStyle/>
            <a:p>
              <a:pPr lvl="0" algn="ctr"/>
              <a:endParaRPr lang="en-US" dirty="0"/>
            </a:p>
          </p:txBody>
        </p:sp>
        <p:sp>
          <p:nvSpPr>
            <p:cNvPr id="70" name="TextBox 69"/>
            <p:cNvSpPr txBox="1"/>
            <p:nvPr/>
          </p:nvSpPr>
          <p:spPr>
            <a:xfrm>
              <a:off x="3939213" y="1335058"/>
              <a:ext cx="1132465" cy="415493"/>
            </a:xfrm>
            <a:prstGeom prst="rect">
              <a:avLst/>
            </a:prstGeom>
            <a:noFill/>
          </p:spPr>
          <p:txBody>
            <a:bodyPr wrap="square" rtlCol="0">
              <a:spAutoFit/>
            </a:bodyPr>
            <a:lstStyle/>
            <a:p>
              <a:pPr algn="ctr"/>
              <a:r>
                <a:rPr lang="en-US" dirty="0"/>
                <a:t>Sales</a:t>
              </a:r>
            </a:p>
          </p:txBody>
        </p:sp>
      </p:grpSp>
      <p:grpSp>
        <p:nvGrpSpPr>
          <p:cNvPr id="53" name="Group 52"/>
          <p:cNvGrpSpPr/>
          <p:nvPr/>
        </p:nvGrpSpPr>
        <p:grpSpPr>
          <a:xfrm>
            <a:off x="7241042" y="3153085"/>
            <a:ext cx="1041412" cy="434649"/>
            <a:chOff x="3890631" y="1335058"/>
            <a:chExt cx="1507311" cy="488974"/>
          </a:xfrm>
        </p:grpSpPr>
        <p:sp>
          <p:nvSpPr>
            <p:cNvPr id="67" name="Rectangle 66"/>
            <p:cNvSpPr/>
            <p:nvPr/>
          </p:nvSpPr>
          <p:spPr>
            <a:xfrm>
              <a:off x="4206734" y="1709501"/>
              <a:ext cx="860025" cy="114531"/>
            </a:xfrm>
            <a:prstGeom prst="rect">
              <a:avLst/>
            </a:prstGeom>
            <a:solidFill>
              <a:srgbClr val="002060"/>
            </a:solidFill>
            <a:ln w="9525" cap="flat" cmpd="sng" algn="ctr">
              <a:noFill/>
              <a:prstDash val="solid"/>
            </a:ln>
            <a:effectLst/>
          </p:spPr>
          <p:txBody>
            <a:bodyPr rtlCol="0" anchor="ctr"/>
            <a:lstStyle/>
            <a:p>
              <a:pPr lvl="0" algn="ctr"/>
              <a:endParaRPr lang="en-US" dirty="0"/>
            </a:p>
          </p:txBody>
        </p:sp>
        <p:sp>
          <p:nvSpPr>
            <p:cNvPr id="68" name="TextBox 67"/>
            <p:cNvSpPr txBox="1"/>
            <p:nvPr/>
          </p:nvSpPr>
          <p:spPr>
            <a:xfrm>
              <a:off x="3890631" y="1335058"/>
              <a:ext cx="1507311" cy="415493"/>
            </a:xfrm>
            <a:prstGeom prst="rect">
              <a:avLst/>
            </a:prstGeom>
            <a:noFill/>
          </p:spPr>
          <p:txBody>
            <a:bodyPr wrap="square" rtlCol="0">
              <a:spAutoFit/>
            </a:bodyPr>
            <a:lstStyle/>
            <a:p>
              <a:pPr algn="ctr"/>
              <a:r>
                <a:rPr lang="en-US" dirty="0"/>
                <a:t>Service</a:t>
              </a:r>
            </a:p>
          </p:txBody>
        </p:sp>
      </p:grpSp>
      <p:grpSp>
        <p:nvGrpSpPr>
          <p:cNvPr id="54" name="Group 53"/>
          <p:cNvGrpSpPr/>
          <p:nvPr/>
        </p:nvGrpSpPr>
        <p:grpSpPr>
          <a:xfrm>
            <a:off x="8020763" y="3153085"/>
            <a:ext cx="1260107" cy="434649"/>
            <a:chOff x="3859515" y="1335058"/>
            <a:chExt cx="1823845" cy="488974"/>
          </a:xfrm>
        </p:grpSpPr>
        <p:sp>
          <p:nvSpPr>
            <p:cNvPr id="65" name="Rectangle 64"/>
            <p:cNvSpPr/>
            <p:nvPr/>
          </p:nvSpPr>
          <p:spPr>
            <a:xfrm>
              <a:off x="4341424" y="1709501"/>
              <a:ext cx="860025" cy="114531"/>
            </a:xfrm>
            <a:prstGeom prst="rect">
              <a:avLst/>
            </a:prstGeom>
            <a:solidFill>
              <a:srgbClr val="002060"/>
            </a:solidFill>
            <a:ln w="9525" cap="flat" cmpd="sng" algn="ctr">
              <a:noFill/>
              <a:prstDash val="solid"/>
            </a:ln>
            <a:effectLst/>
          </p:spPr>
          <p:txBody>
            <a:bodyPr rtlCol="0" anchor="ctr"/>
            <a:lstStyle/>
            <a:p>
              <a:pPr lvl="0" algn="ctr"/>
              <a:endParaRPr lang="en-US" dirty="0"/>
            </a:p>
          </p:txBody>
        </p:sp>
        <p:sp>
          <p:nvSpPr>
            <p:cNvPr id="66" name="TextBox 65"/>
            <p:cNvSpPr txBox="1"/>
            <p:nvPr/>
          </p:nvSpPr>
          <p:spPr>
            <a:xfrm>
              <a:off x="3859515" y="1335058"/>
              <a:ext cx="1823845" cy="415493"/>
            </a:xfrm>
            <a:prstGeom prst="rect">
              <a:avLst/>
            </a:prstGeom>
            <a:noFill/>
          </p:spPr>
          <p:txBody>
            <a:bodyPr wrap="square" rtlCol="0">
              <a:spAutoFit/>
            </a:bodyPr>
            <a:lstStyle/>
            <a:p>
              <a:pPr algn="ctr"/>
              <a:r>
                <a:rPr lang="en-US" dirty="0"/>
                <a:t>Marketing</a:t>
              </a:r>
            </a:p>
          </p:txBody>
        </p:sp>
      </p:grpSp>
      <p:grpSp>
        <p:nvGrpSpPr>
          <p:cNvPr id="55" name="Group 54"/>
          <p:cNvGrpSpPr/>
          <p:nvPr/>
        </p:nvGrpSpPr>
        <p:grpSpPr>
          <a:xfrm>
            <a:off x="9062814" y="3153085"/>
            <a:ext cx="1386118" cy="434649"/>
            <a:chOff x="4037701" y="1335058"/>
            <a:chExt cx="2006229" cy="488974"/>
          </a:xfrm>
        </p:grpSpPr>
        <p:sp>
          <p:nvSpPr>
            <p:cNvPr id="63" name="Rectangle 62"/>
            <p:cNvSpPr/>
            <p:nvPr/>
          </p:nvSpPr>
          <p:spPr>
            <a:xfrm>
              <a:off x="4610801" y="1709501"/>
              <a:ext cx="860024" cy="114531"/>
            </a:xfrm>
            <a:prstGeom prst="rect">
              <a:avLst/>
            </a:prstGeom>
            <a:solidFill>
              <a:srgbClr val="002060"/>
            </a:solidFill>
            <a:ln w="9525" cap="flat" cmpd="sng" algn="ctr">
              <a:noFill/>
              <a:prstDash val="solid"/>
            </a:ln>
            <a:effectLst/>
          </p:spPr>
          <p:txBody>
            <a:bodyPr rtlCol="0" anchor="ctr"/>
            <a:lstStyle/>
            <a:p>
              <a:pPr lvl="0" algn="ctr"/>
              <a:endParaRPr lang="en-US" dirty="0"/>
            </a:p>
          </p:txBody>
        </p:sp>
        <p:sp>
          <p:nvSpPr>
            <p:cNvPr id="64" name="TextBox 63"/>
            <p:cNvSpPr txBox="1"/>
            <p:nvPr/>
          </p:nvSpPr>
          <p:spPr>
            <a:xfrm>
              <a:off x="4037701" y="1335058"/>
              <a:ext cx="2006229" cy="415493"/>
            </a:xfrm>
            <a:prstGeom prst="rect">
              <a:avLst/>
            </a:prstGeom>
            <a:noFill/>
          </p:spPr>
          <p:txBody>
            <a:bodyPr wrap="square" rtlCol="0">
              <a:spAutoFit/>
            </a:bodyPr>
            <a:lstStyle/>
            <a:p>
              <a:pPr algn="ctr"/>
              <a:r>
                <a:rPr lang="en-US" dirty="0"/>
                <a:t>Community</a:t>
              </a:r>
            </a:p>
          </p:txBody>
        </p:sp>
      </p:grpSp>
      <p:grpSp>
        <p:nvGrpSpPr>
          <p:cNvPr id="56" name="Group 55"/>
          <p:cNvGrpSpPr/>
          <p:nvPr/>
        </p:nvGrpSpPr>
        <p:grpSpPr>
          <a:xfrm>
            <a:off x="10250861" y="3153085"/>
            <a:ext cx="1145552" cy="434649"/>
            <a:chOff x="4483825" y="1335058"/>
            <a:chExt cx="1658041" cy="488974"/>
          </a:xfrm>
        </p:grpSpPr>
        <p:sp>
          <p:nvSpPr>
            <p:cNvPr id="61" name="Rectangle 60"/>
            <p:cNvSpPr/>
            <p:nvPr/>
          </p:nvSpPr>
          <p:spPr>
            <a:xfrm>
              <a:off x="4882834" y="1709501"/>
              <a:ext cx="860025" cy="114531"/>
            </a:xfrm>
            <a:prstGeom prst="rect">
              <a:avLst/>
            </a:prstGeom>
            <a:solidFill>
              <a:srgbClr val="002060"/>
            </a:solidFill>
            <a:ln w="9525" cap="flat" cmpd="sng" algn="ctr">
              <a:noFill/>
              <a:prstDash val="solid"/>
            </a:ln>
            <a:effectLst/>
          </p:spPr>
          <p:txBody>
            <a:bodyPr rtlCol="0" anchor="ctr"/>
            <a:lstStyle/>
            <a:p>
              <a:pPr lvl="0" algn="ctr"/>
              <a:endParaRPr lang="en-US" dirty="0"/>
            </a:p>
          </p:txBody>
        </p:sp>
        <p:sp>
          <p:nvSpPr>
            <p:cNvPr id="62" name="TextBox 61"/>
            <p:cNvSpPr txBox="1"/>
            <p:nvPr/>
          </p:nvSpPr>
          <p:spPr>
            <a:xfrm>
              <a:off x="4483825" y="1335058"/>
              <a:ext cx="1658041" cy="415493"/>
            </a:xfrm>
            <a:prstGeom prst="rect">
              <a:avLst/>
            </a:prstGeom>
            <a:noFill/>
          </p:spPr>
          <p:txBody>
            <a:bodyPr wrap="square" rtlCol="0">
              <a:spAutoFit/>
            </a:bodyPr>
            <a:lstStyle/>
            <a:p>
              <a:pPr algn="ctr"/>
              <a:r>
                <a:rPr lang="en-US" dirty="0"/>
                <a:t>Analytics</a:t>
              </a:r>
            </a:p>
          </p:txBody>
        </p:sp>
      </p:grpSp>
      <p:grpSp>
        <p:nvGrpSpPr>
          <p:cNvPr id="57" name="Group 56"/>
          <p:cNvGrpSpPr/>
          <p:nvPr/>
        </p:nvGrpSpPr>
        <p:grpSpPr>
          <a:xfrm>
            <a:off x="11359841" y="3153085"/>
            <a:ext cx="711298" cy="434649"/>
            <a:chOff x="5070636" y="1335058"/>
            <a:chExt cx="1029513" cy="488974"/>
          </a:xfrm>
        </p:grpSpPr>
        <p:sp>
          <p:nvSpPr>
            <p:cNvPr id="59" name="Rectangle 58"/>
            <p:cNvSpPr/>
            <p:nvPr/>
          </p:nvSpPr>
          <p:spPr>
            <a:xfrm>
              <a:off x="5155380" y="1709501"/>
              <a:ext cx="860024" cy="114531"/>
            </a:xfrm>
            <a:prstGeom prst="rect">
              <a:avLst/>
            </a:prstGeom>
            <a:solidFill>
              <a:srgbClr val="002060"/>
            </a:solidFill>
            <a:ln w="9525" cap="flat" cmpd="sng" algn="ctr">
              <a:noFill/>
              <a:prstDash val="solid"/>
            </a:ln>
            <a:effectLst/>
          </p:spPr>
          <p:txBody>
            <a:bodyPr rtlCol="0" anchor="ctr"/>
            <a:lstStyle/>
            <a:p>
              <a:pPr lvl="0" algn="ctr"/>
              <a:endParaRPr lang="en-US" dirty="0"/>
            </a:p>
          </p:txBody>
        </p:sp>
        <p:sp>
          <p:nvSpPr>
            <p:cNvPr id="60" name="TextBox 59"/>
            <p:cNvSpPr txBox="1"/>
            <p:nvPr/>
          </p:nvSpPr>
          <p:spPr>
            <a:xfrm>
              <a:off x="5070636" y="1335058"/>
              <a:ext cx="1029513" cy="415493"/>
            </a:xfrm>
            <a:prstGeom prst="rect">
              <a:avLst/>
            </a:prstGeom>
            <a:noFill/>
          </p:spPr>
          <p:txBody>
            <a:bodyPr wrap="square" rtlCol="0">
              <a:spAutoFit/>
            </a:bodyPr>
            <a:lstStyle/>
            <a:p>
              <a:pPr algn="ctr"/>
              <a:r>
                <a:rPr lang="en-US" dirty="0"/>
                <a:t>Apps</a:t>
              </a:r>
            </a:p>
          </p:txBody>
        </p:sp>
      </p:grpSp>
      <p:sp>
        <p:nvSpPr>
          <p:cNvPr id="58" name="Rectangle 57"/>
          <p:cNvSpPr/>
          <p:nvPr/>
        </p:nvSpPr>
        <p:spPr>
          <a:xfrm rot="16200000">
            <a:off x="10271150" y="4849455"/>
            <a:ext cx="2830517" cy="487650"/>
          </a:xfrm>
          <a:prstGeom prst="rect">
            <a:avLst/>
          </a:prstGeom>
          <a:solidFill>
            <a:schemeClr val="accent1">
              <a:lumMod val="75000"/>
            </a:schemeClr>
          </a:solidFill>
          <a:ln w="9525" cap="flat" cmpd="sng" algn="ctr">
            <a:noFill/>
            <a:prstDash val="solid"/>
          </a:ln>
          <a:effectLst/>
        </p:spPr>
        <p:txBody>
          <a:bodyPr rtlCol="0" anchor="ctr"/>
          <a:lstStyle/>
          <a:p>
            <a:pPr lvl="0" algn="ctr"/>
            <a:r>
              <a:rPr lang="en-US" sz="2000" dirty="0">
                <a:solidFill>
                  <a:prstClr val="white"/>
                </a:solidFill>
              </a:rPr>
              <a:t>APIs</a:t>
            </a:r>
            <a:endParaRPr lang="en-US" dirty="0">
              <a:solidFill>
                <a:prstClr val="white"/>
              </a:solidFill>
            </a:endParaRPr>
          </a:p>
        </p:txBody>
      </p:sp>
      <p:sp>
        <p:nvSpPr>
          <p:cNvPr id="7" name="Content Placeholder 6"/>
          <p:cNvSpPr>
            <a:spLocks noGrp="1"/>
          </p:cNvSpPr>
          <p:nvPr>
            <p:ph sz="half" idx="1"/>
          </p:nvPr>
        </p:nvSpPr>
        <p:spPr>
          <a:xfrm>
            <a:off x="563880" y="1825625"/>
            <a:ext cx="4944899" cy="4351338"/>
          </a:xfrm>
        </p:spPr>
        <p:txBody>
          <a:bodyPr/>
          <a:lstStyle/>
          <a:p>
            <a:pPr>
              <a:buFont typeface="Wingdings" charset="2"/>
              <a:buChar char="§"/>
            </a:pPr>
            <a:r>
              <a:rPr lang="en-US" dirty="0"/>
              <a:t>Multi-tenant cloud</a:t>
            </a:r>
          </a:p>
          <a:p>
            <a:pPr lvl="1">
              <a:buFont typeface="Wingdings" charset="2"/>
              <a:buChar char="§"/>
            </a:pPr>
            <a:r>
              <a:rPr lang="en-US" dirty="0"/>
              <a:t>Multiple user have shared resources as well as dedicated resources</a:t>
            </a:r>
          </a:p>
          <a:p>
            <a:pPr>
              <a:buFont typeface="Wingdings" charset="2"/>
              <a:buChar char="§"/>
            </a:pPr>
            <a:r>
              <a:rPr lang="en-US" dirty="0"/>
              <a:t>Metadata-driven architecture</a:t>
            </a:r>
          </a:p>
          <a:p>
            <a:pPr lvl="1">
              <a:buFont typeface="Wingdings" charset="2"/>
              <a:buChar char="§"/>
            </a:pPr>
            <a:r>
              <a:rPr lang="en-US" dirty="0"/>
              <a:t>All customizations (code, configuration, apps) are specified and saved as metadata</a:t>
            </a:r>
          </a:p>
          <a:p>
            <a:pPr>
              <a:buFont typeface="Wingdings" charset="2"/>
              <a:buChar char="§"/>
            </a:pPr>
            <a:r>
              <a:rPr lang="en-US" dirty="0"/>
              <a:t>API-to-CRM engine</a:t>
            </a:r>
          </a:p>
        </p:txBody>
      </p:sp>
      <p:sp>
        <p:nvSpPr>
          <p:cNvPr id="2" name="Title 1"/>
          <p:cNvSpPr>
            <a:spLocks noGrp="1"/>
          </p:cNvSpPr>
          <p:nvPr>
            <p:ph type="title"/>
          </p:nvPr>
        </p:nvSpPr>
        <p:spPr/>
        <p:txBody>
          <a:bodyPr/>
          <a:lstStyle/>
          <a:p>
            <a:r>
              <a:rPr lang="en-US" dirty="0"/>
              <a:t>Salesforce.com as a PaaS (?)</a:t>
            </a:r>
          </a:p>
        </p:txBody>
      </p:sp>
      <p:sp>
        <p:nvSpPr>
          <p:cNvPr id="38" name="TextBox 37"/>
          <p:cNvSpPr txBox="1"/>
          <p:nvPr/>
        </p:nvSpPr>
        <p:spPr>
          <a:xfrm>
            <a:off x="7329000" y="2205923"/>
            <a:ext cx="3244849" cy="954107"/>
          </a:xfrm>
          <a:prstGeom prst="rect">
            <a:avLst/>
          </a:prstGeom>
          <a:noFill/>
        </p:spPr>
        <p:txBody>
          <a:bodyPr wrap="none" rtlCol="0">
            <a:spAutoFit/>
          </a:bodyPr>
          <a:lstStyle/>
          <a:p>
            <a:pPr algn="ctr"/>
            <a:r>
              <a:rPr lang="en-US" sz="2800" dirty="0"/>
              <a:t>Trusted Multitenant</a:t>
            </a:r>
          </a:p>
          <a:p>
            <a:pPr algn="ctr"/>
            <a:r>
              <a:rPr lang="en-US" sz="2800" dirty="0"/>
              <a:t>Cloud</a:t>
            </a:r>
          </a:p>
        </p:txBody>
      </p:sp>
    </p:spTree>
    <p:extLst>
      <p:ext uri="{BB962C8B-B14F-4D97-AF65-F5344CB8AC3E}">
        <p14:creationId xmlns:p14="http://schemas.microsoft.com/office/powerpoint/2010/main" val="3876014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Platform Services</a:t>
            </a:r>
          </a:p>
        </p:txBody>
      </p:sp>
      <p:pic>
        <p:nvPicPr>
          <p:cNvPr id="6" name="Picture 5" descr="azure alatform ser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2043130"/>
            <a:ext cx="10076033" cy="3750103"/>
          </a:xfrm>
          <a:prstGeom prst="rect">
            <a:avLst/>
          </a:prstGeom>
        </p:spPr>
      </p:pic>
    </p:spTree>
    <p:extLst>
      <p:ext uri="{BB962C8B-B14F-4D97-AF65-F5344CB8AC3E}">
        <p14:creationId xmlns:p14="http://schemas.microsoft.com/office/powerpoint/2010/main" val="88955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 Service (IaaS)</a:t>
            </a:r>
          </a:p>
        </p:txBody>
      </p:sp>
      <p:sp>
        <p:nvSpPr>
          <p:cNvPr id="3" name="Content Placeholder 2"/>
          <p:cNvSpPr>
            <a:spLocks noGrp="1"/>
          </p:cNvSpPr>
          <p:nvPr>
            <p:ph sz="half" idx="1"/>
          </p:nvPr>
        </p:nvSpPr>
        <p:spPr>
          <a:xfrm>
            <a:off x="838199" y="1825625"/>
            <a:ext cx="6323214" cy="4351338"/>
          </a:xfrm>
        </p:spPr>
        <p:txBody>
          <a:bodyPr>
            <a:noAutofit/>
          </a:bodyPr>
          <a:lstStyle/>
          <a:p>
            <a:pPr>
              <a:buFont typeface="Wingdings" charset="2"/>
              <a:buChar char="§"/>
            </a:pPr>
            <a:r>
              <a:rPr lang="en-US" dirty="0"/>
              <a:t>Cloud vendor responsible for underlying hardware and operating system</a:t>
            </a:r>
          </a:p>
          <a:p>
            <a:pPr>
              <a:buFont typeface="Wingdings" charset="2"/>
              <a:buChar char="§"/>
            </a:pPr>
            <a:r>
              <a:rPr lang="en-US" dirty="0"/>
              <a:t>Provides user with the most flexibility</a:t>
            </a:r>
          </a:p>
          <a:p>
            <a:pPr>
              <a:buFont typeface="Wingdings" charset="2"/>
              <a:buChar char="§"/>
            </a:pPr>
            <a:r>
              <a:rPr lang="en-US" dirty="0"/>
              <a:t>User can customize underlying hardware and operating system</a:t>
            </a:r>
          </a:p>
          <a:p>
            <a:pPr>
              <a:buFont typeface="Wingdings" charset="2"/>
              <a:buChar char="§"/>
            </a:pPr>
            <a:r>
              <a:rPr lang="en-US" dirty="0"/>
              <a:t>Can be susceptible to vendor failure</a:t>
            </a:r>
          </a:p>
          <a:p>
            <a:pPr lvl="1">
              <a:buFont typeface="Wingdings" charset="2"/>
              <a:buChar char="§"/>
            </a:pPr>
            <a:r>
              <a:rPr lang="en-US" dirty="0"/>
              <a:t>AWS glitch in Sept. of 2015 brought down major services such as Netflix</a:t>
            </a:r>
          </a:p>
          <a:p>
            <a:pPr>
              <a:buFont typeface="Wingdings" charset="2"/>
              <a:buChar char="§"/>
            </a:pPr>
            <a:endParaRPr lang="en-US" dirty="0"/>
          </a:p>
        </p:txBody>
      </p:sp>
      <p:grpSp>
        <p:nvGrpSpPr>
          <p:cNvPr id="21" name="Group 20"/>
          <p:cNvGrpSpPr/>
          <p:nvPr/>
        </p:nvGrpSpPr>
        <p:grpSpPr>
          <a:xfrm>
            <a:off x="7598664" y="1828800"/>
            <a:ext cx="2785264" cy="4421205"/>
            <a:chOff x="3183093" y="2298412"/>
            <a:chExt cx="2785264" cy="4421205"/>
          </a:xfrm>
        </p:grpSpPr>
        <p:grpSp>
          <p:nvGrpSpPr>
            <p:cNvPr id="22" name="Group 21"/>
            <p:cNvGrpSpPr/>
            <p:nvPr/>
          </p:nvGrpSpPr>
          <p:grpSpPr>
            <a:xfrm>
              <a:off x="3656081" y="2298412"/>
              <a:ext cx="2312276" cy="4421205"/>
              <a:chOff x="3656081" y="2298412"/>
              <a:chExt cx="2312276" cy="4421205"/>
            </a:xfrm>
          </p:grpSpPr>
          <p:sp>
            <p:nvSpPr>
              <p:cNvPr id="27" name="Rectangle 26"/>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28" name="Rectangle 27"/>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29" name="Rectangle 28"/>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0" name="Rectangle 29"/>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1" name="Rectangle 30"/>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2" name="Rectangle 31"/>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3" name="Rectangle 32"/>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4" name="Rectangle 33"/>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5" name="Rectangle 34"/>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3" name="TextBox 22"/>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4" name="Elbow Connector 23"/>
            <p:cNvCxnSpPr>
              <a:stCxn id="35" idx="1"/>
              <a:endCxn id="32"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1" idx="1"/>
              <a:endCxn id="27"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grpSp>
    </p:spTree>
    <p:extLst>
      <p:ext uri="{BB962C8B-B14F-4D97-AF65-F5344CB8AC3E}">
        <p14:creationId xmlns:p14="http://schemas.microsoft.com/office/powerpoint/2010/main" val="2862238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Infrastructure Services</a:t>
            </a:r>
          </a:p>
        </p:txBody>
      </p:sp>
      <p:pic>
        <p:nvPicPr>
          <p:cNvPr id="7" name="Picture 6" descr="infrastructure Ser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753" y="2916915"/>
            <a:ext cx="10076033" cy="1024171"/>
          </a:xfrm>
          <a:prstGeom prst="rect">
            <a:avLst/>
          </a:prstGeom>
        </p:spPr>
      </p:pic>
    </p:spTree>
    <p:extLst>
      <p:ext uri="{BB962C8B-B14F-4D97-AF65-F5344CB8AC3E}">
        <p14:creationId xmlns:p14="http://schemas.microsoft.com/office/powerpoint/2010/main" val="37434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EC2 and S3</a:t>
            </a:r>
          </a:p>
        </p:txBody>
      </p:sp>
      <p:sp>
        <p:nvSpPr>
          <p:cNvPr id="3" name="Content Placeholder 2"/>
          <p:cNvSpPr>
            <a:spLocks noGrp="1"/>
          </p:cNvSpPr>
          <p:nvPr>
            <p:ph sz="half" idx="1"/>
          </p:nvPr>
        </p:nvSpPr>
        <p:spPr>
          <a:xfrm>
            <a:off x="838199" y="1825624"/>
            <a:ext cx="5359177" cy="4584865"/>
          </a:xfrm>
        </p:spPr>
        <p:txBody>
          <a:bodyPr>
            <a:normAutofit lnSpcReduction="10000"/>
          </a:bodyPr>
          <a:lstStyle/>
          <a:p>
            <a:pPr>
              <a:buFont typeface="Wingdings" charset="2"/>
              <a:buChar char="§"/>
            </a:pPr>
            <a:r>
              <a:rPr lang="en-US" dirty="0"/>
              <a:t>Amazon Elastic Cloud Computing</a:t>
            </a:r>
          </a:p>
          <a:p>
            <a:pPr lvl="1">
              <a:buFont typeface="Wingdings" charset="2"/>
              <a:buChar char="§"/>
            </a:pPr>
            <a:r>
              <a:rPr lang="en-US" dirty="0"/>
              <a:t>Resizable and elastic compute capacity in the cloud</a:t>
            </a:r>
          </a:p>
          <a:p>
            <a:pPr lvl="1">
              <a:buFont typeface="Wingdings" charset="2"/>
              <a:buChar char="§"/>
            </a:pPr>
            <a:r>
              <a:rPr lang="en-US" dirty="0"/>
              <a:t>Abundant community images</a:t>
            </a:r>
          </a:p>
          <a:p>
            <a:pPr>
              <a:buFont typeface="Wingdings" charset="2"/>
              <a:buChar char="§"/>
            </a:pPr>
            <a:r>
              <a:rPr lang="en-US" dirty="0"/>
              <a:t>Amazon Simple Storage Service</a:t>
            </a:r>
          </a:p>
          <a:p>
            <a:pPr lvl="1">
              <a:buFont typeface="Wingdings" charset="2"/>
              <a:buChar char="§"/>
            </a:pPr>
            <a:r>
              <a:rPr lang="en-US" dirty="0"/>
              <a:t>Online file storage web service</a:t>
            </a:r>
          </a:p>
          <a:p>
            <a:pPr lvl="1">
              <a:buFont typeface="Wingdings" charset="2"/>
              <a:buChar char="§"/>
            </a:pPr>
            <a:r>
              <a:rPr lang="en-US" dirty="0"/>
              <a:t>Accessible through REST, SOAP. and </a:t>
            </a:r>
            <a:r>
              <a:rPr lang="en-US" dirty="0" err="1"/>
              <a:t>BitTorrent</a:t>
            </a:r>
            <a:endParaRPr lang="en-US" dirty="0"/>
          </a:p>
          <a:p>
            <a:pPr>
              <a:buFont typeface="Wingdings" charset="2"/>
              <a:buChar char="§"/>
            </a:pPr>
            <a:r>
              <a:rPr lang="en-US" dirty="0"/>
              <a:t>Elastic load balancing</a:t>
            </a:r>
          </a:p>
          <a:p>
            <a:pPr>
              <a:buFont typeface="Wingdings" charset="2"/>
              <a:buChar char="§"/>
            </a:pPr>
            <a:r>
              <a:rPr lang="en-US" dirty="0"/>
              <a:t>Automatic scaling</a:t>
            </a:r>
          </a:p>
        </p:txBody>
      </p:sp>
      <p:grpSp>
        <p:nvGrpSpPr>
          <p:cNvPr id="6" name="Group 5"/>
          <p:cNvGrpSpPr/>
          <p:nvPr/>
        </p:nvGrpSpPr>
        <p:grpSpPr>
          <a:xfrm>
            <a:off x="6971371" y="1832126"/>
            <a:ext cx="4572000" cy="4572002"/>
            <a:chOff x="3456827" y="1078945"/>
            <a:chExt cx="4572000" cy="4572002"/>
          </a:xfrm>
        </p:grpSpPr>
        <p:sp>
          <p:nvSpPr>
            <p:cNvPr id="7" name="Rectangle 6"/>
            <p:cNvSpPr>
              <a:spLocks noChangeAspect="1"/>
            </p:cNvSpPr>
            <p:nvPr/>
          </p:nvSpPr>
          <p:spPr>
            <a:xfrm>
              <a:off x="3456827" y="1078947"/>
              <a:ext cx="4572000"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p:cNvSpPr>
              <a:spLocks noChangeAspect="1"/>
            </p:cNvSpPr>
            <p:nvPr/>
          </p:nvSpPr>
          <p:spPr>
            <a:xfrm>
              <a:off x="4371227" y="1993347"/>
              <a:ext cx="2743200" cy="2743200"/>
            </a:xfrm>
            <a:prstGeom prst="rect">
              <a:avLst/>
            </a:prstGeom>
            <a:solidFill>
              <a:srgbClr val="7F7F7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Amazon EC2</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Amazon EC2</a:t>
              </a:r>
            </a:p>
          </p:txBody>
        </p:sp>
        <p:sp>
          <p:nvSpPr>
            <p:cNvPr id="9" name="Rectangle 8"/>
            <p:cNvSpPr>
              <a:spLocks noChangeAspect="1"/>
            </p:cNvSpPr>
            <p:nvPr/>
          </p:nvSpPr>
          <p:spPr>
            <a:xfrm>
              <a:off x="5057027" y="2679147"/>
              <a:ext cx="1371600" cy="137160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Your Application</a:t>
              </a:r>
            </a:p>
          </p:txBody>
        </p:sp>
        <p:sp>
          <p:nvSpPr>
            <p:cNvPr id="10" name="TextBox 9"/>
            <p:cNvSpPr txBox="1"/>
            <p:nvPr/>
          </p:nvSpPr>
          <p:spPr>
            <a:xfrm>
              <a:off x="4371227" y="1078947"/>
              <a:ext cx="1371600" cy="914400"/>
            </a:xfrm>
            <a:prstGeom prst="rect">
              <a:avLst/>
            </a:prstGeom>
            <a:noFill/>
            <a:ln>
              <a:solidFill>
                <a:schemeClr val="bg1"/>
              </a:solidFill>
            </a:ln>
          </p:spPr>
          <p:txBody>
            <a:bodyPr wrap="square" rtlCol="0">
              <a:spAutoFit/>
            </a:bodyPr>
            <a:lstStyle/>
            <a:p>
              <a:pPr algn="ctr"/>
              <a:r>
                <a:rPr lang="en-US" dirty="0">
                  <a:solidFill>
                    <a:srgbClr val="FFFFFF"/>
                  </a:solidFill>
                </a:rPr>
                <a:t>Elastic Block</a:t>
              </a:r>
            </a:p>
            <a:p>
              <a:pPr algn="ctr"/>
              <a:r>
                <a:rPr lang="en-US" dirty="0">
                  <a:solidFill>
                    <a:srgbClr val="FFFFFF"/>
                  </a:solidFill>
                </a:rPr>
                <a:t>Store</a:t>
              </a:r>
            </a:p>
          </p:txBody>
        </p:sp>
        <p:sp>
          <p:nvSpPr>
            <p:cNvPr id="11" name="TextBox 10"/>
            <p:cNvSpPr txBox="1"/>
            <p:nvPr/>
          </p:nvSpPr>
          <p:spPr>
            <a:xfrm>
              <a:off x="5742827" y="1078947"/>
              <a:ext cx="1371600" cy="914400"/>
            </a:xfrm>
            <a:prstGeom prst="rect">
              <a:avLst/>
            </a:prstGeom>
            <a:noFill/>
            <a:ln>
              <a:solidFill>
                <a:schemeClr val="bg1"/>
              </a:solidFill>
            </a:ln>
          </p:spPr>
          <p:txBody>
            <a:bodyPr wrap="square" rtlCol="0">
              <a:spAutoFit/>
            </a:bodyPr>
            <a:lstStyle/>
            <a:p>
              <a:pPr algn="ctr"/>
              <a:r>
                <a:rPr lang="en-US" dirty="0">
                  <a:solidFill>
                    <a:srgbClr val="FFFFFF"/>
                  </a:solidFill>
                </a:rPr>
                <a:t>Elastic IP</a:t>
              </a:r>
            </a:p>
            <a:p>
              <a:pPr algn="ctr"/>
              <a:r>
                <a:rPr lang="en-US" dirty="0">
                  <a:solidFill>
                    <a:srgbClr val="FFFFFF"/>
                  </a:solidFill>
                </a:rPr>
                <a:t>Addresses</a:t>
              </a:r>
            </a:p>
          </p:txBody>
        </p:sp>
        <p:sp>
          <p:nvSpPr>
            <p:cNvPr id="12" name="TextBox 11"/>
            <p:cNvSpPr txBox="1"/>
            <p:nvPr/>
          </p:nvSpPr>
          <p:spPr>
            <a:xfrm rot="16200000">
              <a:off x="2771027" y="1764747"/>
              <a:ext cx="2286000" cy="914400"/>
            </a:xfrm>
            <a:prstGeom prst="rect">
              <a:avLst/>
            </a:prstGeom>
            <a:noFill/>
            <a:ln>
              <a:solidFill>
                <a:schemeClr val="bg1"/>
              </a:solidFill>
            </a:ln>
          </p:spPr>
          <p:txBody>
            <a:bodyPr wrap="square" rtlCol="0" anchor="ctr">
              <a:spAutoFit/>
            </a:bodyPr>
            <a:lstStyle/>
            <a:p>
              <a:pPr algn="ctr"/>
              <a:r>
                <a:rPr lang="en-US" dirty="0">
                  <a:solidFill>
                    <a:srgbClr val="FFFFFF"/>
                  </a:solidFill>
                </a:rPr>
                <a:t>Management Console</a:t>
              </a:r>
            </a:p>
          </p:txBody>
        </p:sp>
        <p:sp>
          <p:nvSpPr>
            <p:cNvPr id="13" name="TextBox 12"/>
            <p:cNvSpPr txBox="1"/>
            <p:nvPr/>
          </p:nvSpPr>
          <p:spPr>
            <a:xfrm rot="5400000">
              <a:off x="6428627" y="1764745"/>
              <a:ext cx="2286000" cy="914400"/>
            </a:xfrm>
            <a:prstGeom prst="rect">
              <a:avLst/>
            </a:prstGeom>
            <a:noFill/>
            <a:ln>
              <a:solidFill>
                <a:schemeClr val="bg1"/>
              </a:solidFill>
            </a:ln>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rgbClr val="FFFFFF"/>
                  </a:solidFill>
                </a:rPr>
                <a:t>Availability</a:t>
              </a:r>
            </a:p>
            <a:p>
              <a:pPr algn="ctr"/>
              <a:r>
                <a:rPr lang="en-US" dirty="0">
                  <a:solidFill>
                    <a:srgbClr val="FFFFFF"/>
                  </a:solidFill>
                </a:rPr>
                <a:t>Zones</a:t>
              </a:r>
            </a:p>
          </p:txBody>
        </p:sp>
        <p:sp>
          <p:nvSpPr>
            <p:cNvPr id="14" name="TextBox 13"/>
            <p:cNvSpPr txBox="1"/>
            <p:nvPr/>
          </p:nvSpPr>
          <p:spPr>
            <a:xfrm rot="5400000">
              <a:off x="6428627" y="4046396"/>
              <a:ext cx="2286000" cy="914400"/>
            </a:xfrm>
            <a:prstGeom prst="rect">
              <a:avLst/>
            </a:prstGeom>
            <a:noFill/>
            <a:ln>
              <a:solidFill>
                <a:schemeClr val="bg1"/>
              </a:solidFill>
            </a:ln>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rgbClr val="FFFFFF"/>
                  </a:solidFill>
                </a:rPr>
                <a:t>Availability</a:t>
              </a:r>
            </a:p>
            <a:p>
              <a:pPr algn="ctr"/>
              <a:r>
                <a:rPr lang="en-US" dirty="0">
                  <a:solidFill>
                    <a:srgbClr val="FFFFFF"/>
                  </a:solidFill>
                </a:rPr>
                <a:t>Zones</a:t>
              </a:r>
            </a:p>
          </p:txBody>
        </p:sp>
        <p:sp>
          <p:nvSpPr>
            <p:cNvPr id="15" name="TextBox 14"/>
            <p:cNvSpPr txBox="1"/>
            <p:nvPr/>
          </p:nvSpPr>
          <p:spPr>
            <a:xfrm rot="16200000">
              <a:off x="2771028" y="4050746"/>
              <a:ext cx="2286000" cy="914400"/>
            </a:xfrm>
            <a:prstGeom prst="rect">
              <a:avLst/>
            </a:prstGeom>
            <a:noFill/>
            <a:ln>
              <a:solidFill>
                <a:schemeClr val="bg1"/>
              </a:solidFill>
            </a:ln>
          </p:spPr>
          <p:txBody>
            <a:bodyPr wrap="square" rtlCol="0" anchor="ctr">
              <a:spAutoFit/>
            </a:bodyPr>
            <a:lstStyle/>
            <a:p>
              <a:pPr algn="ctr"/>
              <a:r>
                <a:rPr lang="en-US" dirty="0">
                  <a:solidFill>
                    <a:srgbClr val="FFFFFF"/>
                  </a:solidFill>
                </a:rPr>
                <a:t>Multiple</a:t>
              </a:r>
            </a:p>
            <a:p>
              <a:pPr algn="ctr"/>
              <a:r>
                <a:rPr lang="en-US" dirty="0">
                  <a:solidFill>
                    <a:srgbClr val="FFFFFF"/>
                  </a:solidFill>
                </a:rPr>
                <a:t>Regions</a:t>
              </a:r>
            </a:p>
          </p:txBody>
        </p:sp>
        <p:sp>
          <p:nvSpPr>
            <p:cNvPr id="16" name="TextBox 15"/>
            <p:cNvSpPr txBox="1"/>
            <p:nvPr/>
          </p:nvSpPr>
          <p:spPr>
            <a:xfrm>
              <a:off x="4371227" y="4736547"/>
              <a:ext cx="1371600" cy="914400"/>
            </a:xfrm>
            <a:prstGeom prst="rect">
              <a:avLst/>
            </a:prstGeom>
            <a:noFill/>
            <a:ln>
              <a:solidFill>
                <a:schemeClr val="bg1"/>
              </a:solidFill>
            </a:ln>
          </p:spPr>
          <p:txBody>
            <a:bodyPr wrap="square" rtlCol="0">
              <a:spAutoFit/>
            </a:bodyPr>
            <a:lstStyle/>
            <a:p>
              <a:pPr algn="ctr"/>
              <a:r>
                <a:rPr lang="en-US" dirty="0">
                  <a:solidFill>
                    <a:srgbClr val="FFFFFF"/>
                  </a:solidFill>
                </a:rPr>
                <a:t>Auto</a:t>
              </a:r>
            </a:p>
            <a:p>
              <a:pPr algn="ctr"/>
              <a:r>
                <a:rPr lang="en-US" dirty="0">
                  <a:solidFill>
                    <a:srgbClr val="FFFFFF"/>
                  </a:solidFill>
                </a:rPr>
                <a:t>Scaling</a:t>
              </a:r>
            </a:p>
          </p:txBody>
        </p:sp>
        <p:sp>
          <p:nvSpPr>
            <p:cNvPr id="17" name="TextBox 16"/>
            <p:cNvSpPr txBox="1"/>
            <p:nvPr/>
          </p:nvSpPr>
          <p:spPr>
            <a:xfrm>
              <a:off x="5742827" y="4736547"/>
              <a:ext cx="1371600" cy="914400"/>
            </a:xfrm>
            <a:prstGeom prst="rect">
              <a:avLst/>
            </a:prstGeom>
            <a:noFill/>
            <a:ln>
              <a:solidFill>
                <a:schemeClr val="bg1"/>
              </a:solidFill>
            </a:ln>
          </p:spPr>
          <p:txBody>
            <a:bodyPr wrap="square" rtlCol="0">
              <a:spAutoFit/>
            </a:bodyPr>
            <a:lstStyle/>
            <a:p>
              <a:pPr algn="ctr"/>
              <a:r>
                <a:rPr lang="en-US" dirty="0">
                  <a:solidFill>
                    <a:srgbClr val="FFFFFF"/>
                  </a:solidFill>
                </a:rPr>
                <a:t>Elastic Load Balancing</a:t>
              </a:r>
            </a:p>
          </p:txBody>
        </p:sp>
      </p:grpSp>
    </p:spTree>
    <p:extLst>
      <p:ext uri="{BB962C8B-B14F-4D97-AF65-F5344CB8AC3E}">
        <p14:creationId xmlns:p14="http://schemas.microsoft.com/office/powerpoint/2010/main" val="34344327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t>
            </a:r>
            <a:r>
              <a:rPr lang="en-US" sz="4400" dirty="0"/>
              <a:t>(as a service) </a:t>
            </a:r>
            <a:r>
              <a:rPr lang="en-US" dirty="0"/>
              <a:t>Cloud Service</a:t>
            </a:r>
          </a:p>
        </p:txBody>
      </p:sp>
      <p:sp>
        <p:nvSpPr>
          <p:cNvPr id="3" name="Content Placeholder 2"/>
          <p:cNvSpPr>
            <a:spLocks noGrp="1"/>
          </p:cNvSpPr>
          <p:nvPr>
            <p:ph sz="half" idx="1"/>
          </p:nvPr>
        </p:nvSpPr>
        <p:spPr/>
        <p:txBody>
          <a:bodyPr>
            <a:normAutofit/>
          </a:bodyPr>
          <a:lstStyle/>
          <a:p>
            <a:pPr>
              <a:buFont typeface="Wingdings" charset="2"/>
              <a:buChar char="§"/>
            </a:pPr>
            <a:r>
              <a:rPr lang="en-US" dirty="0"/>
              <a:t>Provides and manages a virtual desktops</a:t>
            </a:r>
            <a:endParaRPr lang="en-US" sz="1200" dirty="0"/>
          </a:p>
          <a:p>
            <a:pPr>
              <a:buFont typeface="Wingdings" charset="2"/>
              <a:buChar char="§"/>
            </a:pPr>
            <a:r>
              <a:rPr lang="en-US" dirty="0"/>
              <a:t>Allows smaller companies who find Virtual Desktop Infrastructure (VDI) to be cost prohibitive to deliver similar services</a:t>
            </a:r>
            <a:endParaRPr lang="en-US" sz="1200" dirty="0"/>
          </a:p>
          <a:p>
            <a:pPr>
              <a:buFont typeface="Wingdings" charset="2"/>
              <a:buChar char="§"/>
            </a:pPr>
            <a:r>
              <a:rPr lang="en-US" dirty="0"/>
              <a:t>Quickly deploy new solutions across the entire enterprise located in multiple regions</a:t>
            </a:r>
          </a:p>
        </p:txBody>
      </p:sp>
      <p:grpSp>
        <p:nvGrpSpPr>
          <p:cNvPr id="6" name="Group 5"/>
          <p:cNvGrpSpPr/>
          <p:nvPr/>
        </p:nvGrpSpPr>
        <p:grpSpPr>
          <a:xfrm>
            <a:off x="6592946" y="4543810"/>
            <a:ext cx="2356460" cy="1341263"/>
            <a:chOff x="2865713" y="3390900"/>
            <a:chExt cx="2833699" cy="1612901"/>
          </a:xfrm>
        </p:grpSpPr>
        <p:sp>
          <p:nvSpPr>
            <p:cNvPr id="7" name="Parallelogram 6"/>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Parallelogram 7"/>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Parallelogram 8"/>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Parallelogram 9"/>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1" name="Parallelogram 10"/>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nvGrpSpPr>
          <p:cNvPr id="13" name="Group 12"/>
          <p:cNvGrpSpPr>
            <a:grpSpLocks noChangeAspect="1"/>
          </p:cNvGrpSpPr>
          <p:nvPr/>
        </p:nvGrpSpPr>
        <p:grpSpPr>
          <a:xfrm>
            <a:off x="9708238" y="3678521"/>
            <a:ext cx="1223267" cy="2203716"/>
            <a:chOff x="7653540" y="2295205"/>
            <a:chExt cx="1485900" cy="2676850"/>
          </a:xfrm>
        </p:grpSpPr>
        <p:sp>
          <p:nvSpPr>
            <p:cNvPr id="14" name="Rectangle 13"/>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Rectangle 15"/>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Rectangle 16"/>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Rectangle 18"/>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20"/>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Rectangle 23"/>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ectangle 24"/>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Rectangle 25"/>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32" name="Group 5"/>
          <p:cNvGrpSpPr>
            <a:grpSpLocks noChangeAspect="1"/>
          </p:cNvGrpSpPr>
          <p:nvPr/>
        </p:nvGrpSpPr>
        <p:grpSpPr bwMode="auto">
          <a:xfrm>
            <a:off x="6437100" y="1377134"/>
            <a:ext cx="5208055" cy="1995054"/>
            <a:chOff x="537" y="880"/>
            <a:chExt cx="3686" cy="1412"/>
          </a:xfrm>
          <a:solidFill>
            <a:srgbClr val="0070C0"/>
          </a:solidFill>
        </p:grpSpPr>
        <p:sp>
          <p:nvSpPr>
            <p:cNvPr id="34"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5"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Tree>
    <p:extLst>
      <p:ext uri="{BB962C8B-B14F-4D97-AF65-F5344CB8AC3E}">
        <p14:creationId xmlns:p14="http://schemas.microsoft.com/office/powerpoint/2010/main" val="104971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t>
            </a:r>
            <a:r>
              <a:rPr lang="en-US" sz="4400" dirty="0"/>
              <a:t>(as a service) </a:t>
            </a:r>
            <a:r>
              <a:rPr lang="en-US" dirty="0"/>
              <a:t>Cloud Service</a:t>
            </a:r>
            <a:br>
              <a:rPr lang="en-US" dirty="0"/>
            </a:br>
            <a:endParaRPr lang="en-US" dirty="0"/>
          </a:p>
        </p:txBody>
      </p:sp>
      <p:sp>
        <p:nvSpPr>
          <p:cNvPr id="3" name="Content Placeholder 2"/>
          <p:cNvSpPr>
            <a:spLocks noGrp="1"/>
          </p:cNvSpPr>
          <p:nvPr>
            <p:ph sz="half" idx="1"/>
          </p:nvPr>
        </p:nvSpPr>
        <p:spPr/>
        <p:txBody>
          <a:bodyPr>
            <a:noAutofit/>
          </a:bodyPr>
          <a:lstStyle/>
          <a:p>
            <a:pPr>
              <a:buFont typeface="Wingdings" charset="2"/>
              <a:buChar char="§"/>
            </a:pPr>
            <a:r>
              <a:rPr lang="en-US" dirty="0"/>
              <a:t>Consists of tools and applications meant to monitor certain aspects of an application, server, system, or  any other IT component</a:t>
            </a:r>
          </a:p>
          <a:p>
            <a:pPr>
              <a:buFont typeface="Wingdings" charset="2"/>
              <a:buChar char="§"/>
            </a:pPr>
            <a:r>
              <a:rPr lang="en-US" dirty="0"/>
              <a:t>State monitoring is the most common service</a:t>
            </a:r>
          </a:p>
          <a:p>
            <a:pPr lvl="1">
              <a:buFont typeface="Wingdings" charset="2"/>
              <a:buChar char="§"/>
            </a:pPr>
            <a:r>
              <a:rPr lang="en-US" dirty="0"/>
              <a:t>The state of a component is constantly evaluated and results are displayed in real time</a:t>
            </a:r>
          </a:p>
        </p:txBody>
      </p:sp>
      <p:grpSp>
        <p:nvGrpSpPr>
          <p:cNvPr id="7" name="Group 6"/>
          <p:cNvGrpSpPr/>
          <p:nvPr/>
        </p:nvGrpSpPr>
        <p:grpSpPr>
          <a:xfrm>
            <a:off x="6138228" y="3620667"/>
            <a:ext cx="5728861" cy="2531630"/>
            <a:chOff x="7290173" y="3620667"/>
            <a:chExt cx="6301746" cy="2531630"/>
          </a:xfrm>
        </p:grpSpPr>
        <p:grpSp>
          <p:nvGrpSpPr>
            <p:cNvPr id="10" name="Group 5"/>
            <p:cNvGrpSpPr>
              <a:grpSpLocks noChangeAspect="1"/>
            </p:cNvGrpSpPr>
            <p:nvPr/>
          </p:nvGrpSpPr>
          <p:grpSpPr bwMode="auto">
            <a:xfrm>
              <a:off x="7290173" y="3620667"/>
              <a:ext cx="6301746" cy="2414016"/>
              <a:chOff x="537" y="880"/>
              <a:chExt cx="3686" cy="1412"/>
            </a:xfrm>
            <a:solidFill>
              <a:srgbClr val="0070C0"/>
            </a:solidFill>
          </p:grpSpPr>
          <p:sp>
            <p:nvSpPr>
              <p:cNvPr id="12"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6" name="Rectangle 5"/>
            <p:cNvSpPr/>
            <p:nvPr/>
          </p:nvSpPr>
          <p:spPr bwMode="auto">
            <a:xfrm>
              <a:off x="7712298" y="3743981"/>
              <a:ext cx="3495554" cy="2408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Applications</a:t>
              </a:r>
            </a:p>
            <a:p>
              <a:pPr algn="ctr" defTabSz="914099" fontAlgn="base">
                <a:spcBef>
                  <a:spcPct val="0"/>
                </a:spcBef>
                <a:spcAft>
                  <a:spcPct val="0"/>
                </a:spcAft>
              </a:pPr>
              <a:r>
                <a:rPr lang="en-US" dirty="0">
                  <a:solidFill>
                    <a:schemeClr val="bg1"/>
                  </a:solidFill>
                </a:rPr>
                <a:t>User Experience</a:t>
              </a:r>
            </a:p>
            <a:p>
              <a:pPr algn="ctr" defTabSz="914099" fontAlgn="base">
                <a:spcBef>
                  <a:spcPct val="0"/>
                </a:spcBef>
                <a:spcAft>
                  <a:spcPct val="0"/>
                </a:spcAft>
              </a:pPr>
              <a:r>
                <a:rPr lang="en-US" dirty="0">
                  <a:solidFill>
                    <a:schemeClr val="bg1"/>
                  </a:solidFill>
                </a:rPr>
                <a:t>Database</a:t>
              </a:r>
            </a:p>
            <a:p>
              <a:pPr algn="ctr" defTabSz="914099" fontAlgn="base">
                <a:spcBef>
                  <a:spcPct val="0"/>
                </a:spcBef>
                <a:spcAft>
                  <a:spcPct val="0"/>
                </a:spcAft>
              </a:pPr>
              <a:r>
                <a:rPr lang="en-US" dirty="0">
                  <a:solidFill>
                    <a:schemeClr val="bg1"/>
                  </a:solidFill>
                </a:rPr>
                <a:t>Network</a:t>
              </a:r>
            </a:p>
            <a:p>
              <a:pPr algn="ctr" defTabSz="914099" fontAlgn="base">
                <a:spcBef>
                  <a:spcPct val="0"/>
                </a:spcBef>
                <a:spcAft>
                  <a:spcPct val="0"/>
                </a:spcAft>
              </a:pPr>
              <a:r>
                <a:rPr lang="en-US" dirty="0">
                  <a:solidFill>
                    <a:schemeClr val="bg1"/>
                  </a:solidFill>
                </a:rPr>
                <a:t>Servers</a:t>
              </a:r>
            </a:p>
            <a:p>
              <a:pPr algn="ctr" defTabSz="914099" fontAlgn="base">
                <a:spcBef>
                  <a:spcPct val="0"/>
                </a:spcBef>
                <a:spcAft>
                  <a:spcPct val="0"/>
                </a:spcAft>
              </a:pPr>
              <a:r>
                <a:rPr lang="en-US" dirty="0">
                  <a:solidFill>
                    <a:schemeClr val="bg1"/>
                  </a:solidFill>
                </a:rPr>
                <a:t>Datacenter Infrastructure</a:t>
              </a:r>
            </a:p>
            <a:p>
              <a:pPr algn="ctr" defTabSz="914099" fontAlgn="base">
                <a:spcBef>
                  <a:spcPct val="0"/>
                </a:spcBef>
                <a:spcAft>
                  <a:spcPct val="0"/>
                </a:spcAft>
              </a:pPr>
              <a:r>
                <a:rPr lang="en-US" dirty="0">
                  <a:solidFill>
                    <a:schemeClr val="bg1"/>
                  </a:solidFill>
                </a:rPr>
                <a:t>Storage</a:t>
              </a:r>
            </a:p>
          </p:txBody>
        </p:sp>
      </p:grpSp>
      <p:grpSp>
        <p:nvGrpSpPr>
          <p:cNvPr id="15" name="Group 14"/>
          <p:cNvGrpSpPr/>
          <p:nvPr/>
        </p:nvGrpSpPr>
        <p:grpSpPr>
          <a:xfrm>
            <a:off x="8079543" y="1958336"/>
            <a:ext cx="1083874" cy="1523796"/>
            <a:chOff x="8079543" y="1958336"/>
            <a:chExt cx="1083874" cy="1523796"/>
          </a:xfrm>
        </p:grpSpPr>
        <p:sp>
          <p:nvSpPr>
            <p:cNvPr id="8" name="Oval 7"/>
            <p:cNvSpPr>
              <a:spLocks noChangeAspect="1"/>
            </p:cNvSpPr>
            <p:nvPr/>
          </p:nvSpPr>
          <p:spPr>
            <a:xfrm>
              <a:off x="8079543" y="1958336"/>
              <a:ext cx="877824" cy="877824"/>
            </a:xfrm>
            <a:prstGeom prst="ellipse">
              <a:avLst/>
            </a:prstGeom>
            <a:noFill/>
            <a:ln w="762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Magnetic Disk 13"/>
            <p:cNvSpPr/>
            <p:nvPr/>
          </p:nvSpPr>
          <p:spPr>
            <a:xfrm rot="8599806">
              <a:off x="8911172" y="2633665"/>
              <a:ext cx="252245" cy="848467"/>
            </a:xfrm>
            <a:prstGeom prst="flowChartMagneticDisk">
              <a:avLst/>
            </a:prstGeom>
            <a:solidFill>
              <a:srgbClr val="006CC9"/>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00107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Metal </a:t>
            </a:r>
            <a:r>
              <a:rPr lang="en-US" sz="4400" dirty="0"/>
              <a:t>(as a service) </a:t>
            </a:r>
            <a:r>
              <a:rPr lang="en-US" dirty="0"/>
              <a:t>Cloud Service</a:t>
            </a:r>
          </a:p>
        </p:txBody>
      </p:sp>
      <p:sp>
        <p:nvSpPr>
          <p:cNvPr id="3" name="Content Placeholder 2"/>
          <p:cNvSpPr>
            <a:spLocks noGrp="1"/>
          </p:cNvSpPr>
          <p:nvPr>
            <p:ph sz="half" idx="1"/>
          </p:nvPr>
        </p:nvSpPr>
        <p:spPr/>
        <p:txBody>
          <a:bodyPr>
            <a:normAutofit/>
          </a:bodyPr>
          <a:lstStyle/>
          <a:p>
            <a:pPr>
              <a:buFont typeface="Wingdings" charset="2"/>
              <a:buChar char="§"/>
            </a:pPr>
            <a:r>
              <a:rPr lang="en-US" dirty="0"/>
              <a:t>A bare metal provisioning system to rapidly deploy physical servers</a:t>
            </a:r>
          </a:p>
          <a:p>
            <a:pPr>
              <a:buFont typeface="Wingdings" charset="2"/>
              <a:buChar char="§"/>
            </a:pPr>
            <a:r>
              <a:rPr lang="en-US" i="1" dirty="0"/>
              <a:t>Flexibility</a:t>
            </a:r>
            <a:r>
              <a:rPr lang="en-US" dirty="0"/>
              <a:t> of cloud computing with </a:t>
            </a:r>
            <a:r>
              <a:rPr lang="en-US" i="1" dirty="0"/>
              <a:t>power</a:t>
            </a:r>
            <a:r>
              <a:rPr lang="en-US" dirty="0"/>
              <a:t> of actual physical servers</a:t>
            </a:r>
          </a:p>
          <a:p>
            <a:pPr>
              <a:buFont typeface="Wingdings" charset="2"/>
              <a:buChar char="§"/>
            </a:pPr>
            <a:r>
              <a:rPr lang="en-US" dirty="0"/>
              <a:t>Serves as a layer underneath IaaS</a:t>
            </a:r>
          </a:p>
        </p:txBody>
      </p:sp>
      <p:grpSp>
        <p:nvGrpSpPr>
          <p:cNvPr id="9" name="Group 5"/>
          <p:cNvGrpSpPr>
            <a:grpSpLocks noChangeAspect="1"/>
          </p:cNvGrpSpPr>
          <p:nvPr/>
        </p:nvGrpSpPr>
        <p:grpSpPr bwMode="auto">
          <a:xfrm>
            <a:off x="8015004" y="1933742"/>
            <a:ext cx="2887738" cy="1106209"/>
            <a:chOff x="537" y="880"/>
            <a:chExt cx="3686" cy="1412"/>
          </a:xfrm>
          <a:solidFill>
            <a:schemeClr val="bg1">
              <a:lumMod val="50000"/>
            </a:schemeClr>
          </a:solidFill>
        </p:grpSpPr>
        <p:sp>
          <p:nvSpPr>
            <p:cNvPr id="11"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12"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5" name="Multiply 4"/>
          <p:cNvSpPr/>
          <p:nvPr/>
        </p:nvSpPr>
        <p:spPr bwMode="auto">
          <a:xfrm>
            <a:off x="8312985" y="1402982"/>
            <a:ext cx="2291776" cy="2167728"/>
          </a:xfrm>
          <a:prstGeom prst="mathMultiply">
            <a:avLst>
              <a:gd name="adj1" fmla="val 7494"/>
            </a:avLst>
          </a:prstGeom>
          <a:solidFill>
            <a:srgbClr val="006CC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87" name="Group 86"/>
          <p:cNvGrpSpPr/>
          <p:nvPr/>
        </p:nvGrpSpPr>
        <p:grpSpPr>
          <a:xfrm>
            <a:off x="8736398" y="3728028"/>
            <a:ext cx="1444950" cy="1337477"/>
            <a:chOff x="424517" y="4446040"/>
            <a:chExt cx="869760" cy="820085"/>
          </a:xfrm>
        </p:grpSpPr>
        <p:grpSp>
          <p:nvGrpSpPr>
            <p:cNvPr id="88" name="Group 87"/>
            <p:cNvGrpSpPr>
              <a:grpSpLocks noChangeAspect="1"/>
            </p:cNvGrpSpPr>
            <p:nvPr/>
          </p:nvGrpSpPr>
          <p:grpSpPr>
            <a:xfrm>
              <a:off x="426351" y="4446040"/>
              <a:ext cx="867441" cy="120807"/>
              <a:chOff x="7740526" y="4440417"/>
              <a:chExt cx="2808026" cy="391068"/>
            </a:xfrm>
          </p:grpSpPr>
          <p:sp>
            <p:nvSpPr>
              <p:cNvPr id="119" name="Rectangle 11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Oval 11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2" name="Rectangle 12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3" name="Rectangle 12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9" name="Group 88"/>
            <p:cNvGrpSpPr>
              <a:grpSpLocks noChangeAspect="1"/>
            </p:cNvGrpSpPr>
            <p:nvPr/>
          </p:nvGrpSpPr>
          <p:grpSpPr>
            <a:xfrm>
              <a:off x="424517" y="4587264"/>
              <a:ext cx="867441" cy="120807"/>
              <a:chOff x="7740526" y="4440417"/>
              <a:chExt cx="2808026" cy="391068"/>
            </a:xfrm>
          </p:grpSpPr>
          <p:sp>
            <p:nvSpPr>
              <p:cNvPr id="114" name="Rectangle 11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Oval 11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7" name="Rectangle 11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8" name="Rectangle 11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0" name="Group 89"/>
            <p:cNvGrpSpPr>
              <a:grpSpLocks noChangeAspect="1"/>
            </p:cNvGrpSpPr>
            <p:nvPr/>
          </p:nvGrpSpPr>
          <p:grpSpPr>
            <a:xfrm>
              <a:off x="426835" y="4726044"/>
              <a:ext cx="867441" cy="120807"/>
              <a:chOff x="7740526" y="4440417"/>
              <a:chExt cx="2808026" cy="391068"/>
            </a:xfrm>
          </p:grpSpPr>
          <p:sp>
            <p:nvSpPr>
              <p:cNvPr id="109" name="Rectangle 10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Oval 10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2" name="Rectangle 11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3" name="Rectangle 11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1" name="Group 90"/>
            <p:cNvGrpSpPr>
              <a:grpSpLocks noChangeAspect="1"/>
            </p:cNvGrpSpPr>
            <p:nvPr/>
          </p:nvGrpSpPr>
          <p:grpSpPr>
            <a:xfrm>
              <a:off x="426836" y="4865803"/>
              <a:ext cx="867441" cy="120807"/>
              <a:chOff x="7740526" y="4440417"/>
              <a:chExt cx="2808026" cy="391068"/>
            </a:xfrm>
          </p:grpSpPr>
          <p:sp>
            <p:nvSpPr>
              <p:cNvPr id="104" name="Rectangle 1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Oval 1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Rectangle 1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2" name="Group 91"/>
            <p:cNvGrpSpPr>
              <a:grpSpLocks noChangeAspect="1"/>
            </p:cNvGrpSpPr>
            <p:nvPr/>
          </p:nvGrpSpPr>
          <p:grpSpPr>
            <a:xfrm>
              <a:off x="426835" y="5005559"/>
              <a:ext cx="867441" cy="120807"/>
              <a:chOff x="7740526" y="4440417"/>
              <a:chExt cx="2808026" cy="391068"/>
            </a:xfrm>
          </p:grpSpPr>
          <p:sp>
            <p:nvSpPr>
              <p:cNvPr id="99" name="Rectangle 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Oval 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Rectangle 1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3" name="Group 92"/>
            <p:cNvGrpSpPr>
              <a:grpSpLocks noChangeAspect="1"/>
            </p:cNvGrpSpPr>
            <p:nvPr/>
          </p:nvGrpSpPr>
          <p:grpSpPr>
            <a:xfrm>
              <a:off x="426836" y="5145318"/>
              <a:ext cx="867441" cy="120807"/>
              <a:chOff x="7740526" y="4440417"/>
              <a:chExt cx="2808026" cy="391068"/>
            </a:xfrm>
          </p:grpSpPr>
          <p:sp>
            <p:nvSpPr>
              <p:cNvPr id="94" name="Rectangle 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Oval 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7" name="Rectangle 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Rectangle 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13" name="Group 12"/>
          <p:cNvGrpSpPr/>
          <p:nvPr/>
        </p:nvGrpSpPr>
        <p:grpSpPr>
          <a:xfrm>
            <a:off x="8104566" y="4264708"/>
            <a:ext cx="1444752" cy="1344168"/>
            <a:chOff x="424517" y="4446040"/>
            <a:chExt cx="869760" cy="820085"/>
          </a:xfrm>
        </p:grpSpPr>
        <p:grpSp>
          <p:nvGrpSpPr>
            <p:cNvPr id="14" name="Group 13"/>
            <p:cNvGrpSpPr>
              <a:grpSpLocks noChangeAspect="1"/>
            </p:cNvGrpSpPr>
            <p:nvPr/>
          </p:nvGrpSpPr>
          <p:grpSpPr>
            <a:xfrm>
              <a:off x="426351" y="4446040"/>
              <a:ext cx="867441" cy="120807"/>
              <a:chOff x="7740526" y="4440417"/>
              <a:chExt cx="2808026" cy="391068"/>
            </a:xfrm>
          </p:grpSpPr>
          <p:sp>
            <p:nvSpPr>
              <p:cNvPr id="45" name="Rectangle 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 name="Oval 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 name="Rectangle 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 name="Rectangle 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 name="Rectangle 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5" name="Group 14"/>
            <p:cNvGrpSpPr>
              <a:grpSpLocks noChangeAspect="1"/>
            </p:cNvGrpSpPr>
            <p:nvPr/>
          </p:nvGrpSpPr>
          <p:grpSpPr>
            <a:xfrm>
              <a:off x="424517" y="4587264"/>
              <a:ext cx="867441" cy="120807"/>
              <a:chOff x="7740526" y="4440417"/>
              <a:chExt cx="2808026" cy="391068"/>
            </a:xfrm>
          </p:grpSpPr>
          <p:sp>
            <p:nvSpPr>
              <p:cNvPr id="40" name="Rectangle 3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1" name="Oval 4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2" name="Rectangle 4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3" name="Rectangle 4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4" name="Rectangle 4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6" name="Group 15"/>
            <p:cNvGrpSpPr>
              <a:grpSpLocks noChangeAspect="1"/>
            </p:cNvGrpSpPr>
            <p:nvPr/>
          </p:nvGrpSpPr>
          <p:grpSpPr>
            <a:xfrm>
              <a:off x="426835" y="4726044"/>
              <a:ext cx="867441" cy="120807"/>
              <a:chOff x="7740526" y="4440417"/>
              <a:chExt cx="2808026" cy="391068"/>
            </a:xfrm>
          </p:grpSpPr>
          <p:sp>
            <p:nvSpPr>
              <p:cNvPr id="35" name="Rectangle 3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6" name="Oval 3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 name="Rectangle 3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 name="Rectangle 3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9" name="Rectangle 3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7" name="Group 16"/>
            <p:cNvGrpSpPr>
              <a:grpSpLocks noChangeAspect="1"/>
            </p:cNvGrpSpPr>
            <p:nvPr/>
          </p:nvGrpSpPr>
          <p:grpSpPr>
            <a:xfrm>
              <a:off x="426836" y="4865803"/>
              <a:ext cx="867441" cy="120807"/>
              <a:chOff x="7740526" y="4440417"/>
              <a:chExt cx="2808026" cy="391068"/>
            </a:xfrm>
          </p:grpSpPr>
          <p:sp>
            <p:nvSpPr>
              <p:cNvPr id="30" name="Rectangle 2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1" name="Oval 3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2" name="Rectangle 3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3" name="Rectangle 3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4" name="Rectangle 3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8" name="Group 17"/>
            <p:cNvGrpSpPr>
              <a:grpSpLocks noChangeAspect="1"/>
            </p:cNvGrpSpPr>
            <p:nvPr/>
          </p:nvGrpSpPr>
          <p:grpSpPr>
            <a:xfrm>
              <a:off x="426835" y="5005559"/>
              <a:ext cx="867441" cy="120807"/>
              <a:chOff x="7740526" y="4440417"/>
              <a:chExt cx="2808026" cy="391068"/>
            </a:xfrm>
          </p:grpSpPr>
          <p:sp>
            <p:nvSpPr>
              <p:cNvPr id="25" name="Rectangle 2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6" name="Oval 2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7" name="Rectangle 2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8" name="Rectangle 2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9" name="Rectangle 2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9" name="Group 18"/>
            <p:cNvGrpSpPr>
              <a:grpSpLocks noChangeAspect="1"/>
            </p:cNvGrpSpPr>
            <p:nvPr/>
          </p:nvGrpSpPr>
          <p:grpSpPr>
            <a:xfrm>
              <a:off x="426836" y="5145318"/>
              <a:ext cx="867441" cy="120807"/>
              <a:chOff x="7740526" y="4440417"/>
              <a:chExt cx="2808026" cy="391068"/>
            </a:xfrm>
          </p:grpSpPr>
          <p:sp>
            <p:nvSpPr>
              <p:cNvPr id="20" name="Rectangle 1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1" name="Oval 2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2" name="Rectangle 2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3" name="Rectangle 2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Rectangle 2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124" name="Group 123"/>
          <p:cNvGrpSpPr/>
          <p:nvPr/>
        </p:nvGrpSpPr>
        <p:grpSpPr>
          <a:xfrm>
            <a:off x="9733665" y="4102257"/>
            <a:ext cx="1444752" cy="1344168"/>
            <a:chOff x="424517" y="4446040"/>
            <a:chExt cx="869760" cy="820085"/>
          </a:xfrm>
        </p:grpSpPr>
        <p:grpSp>
          <p:nvGrpSpPr>
            <p:cNvPr id="125" name="Group 124"/>
            <p:cNvGrpSpPr>
              <a:grpSpLocks noChangeAspect="1"/>
            </p:cNvGrpSpPr>
            <p:nvPr/>
          </p:nvGrpSpPr>
          <p:grpSpPr>
            <a:xfrm>
              <a:off x="426351" y="4446040"/>
              <a:ext cx="867441" cy="120807"/>
              <a:chOff x="7740526" y="4440417"/>
              <a:chExt cx="2808026" cy="391068"/>
            </a:xfrm>
          </p:grpSpPr>
          <p:sp>
            <p:nvSpPr>
              <p:cNvPr id="156" name="Rectangle 15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7" name="Oval 15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8" name="Rectangle 15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9" name="Rectangle 15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0" name="Rectangle 15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26" name="Group 125"/>
            <p:cNvGrpSpPr>
              <a:grpSpLocks noChangeAspect="1"/>
            </p:cNvGrpSpPr>
            <p:nvPr/>
          </p:nvGrpSpPr>
          <p:grpSpPr>
            <a:xfrm>
              <a:off x="424517" y="4587264"/>
              <a:ext cx="867441" cy="120807"/>
              <a:chOff x="7740526" y="4440417"/>
              <a:chExt cx="2808026" cy="391068"/>
            </a:xfrm>
          </p:grpSpPr>
          <p:sp>
            <p:nvSpPr>
              <p:cNvPr id="151" name="Rectangle 15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2" name="Oval 15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3" name="Rectangle 15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4" name="Rectangle 15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5" name="Rectangle 15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27" name="Group 126"/>
            <p:cNvGrpSpPr>
              <a:grpSpLocks noChangeAspect="1"/>
            </p:cNvGrpSpPr>
            <p:nvPr/>
          </p:nvGrpSpPr>
          <p:grpSpPr>
            <a:xfrm>
              <a:off x="426835" y="4726044"/>
              <a:ext cx="867441" cy="120807"/>
              <a:chOff x="7740526" y="4440417"/>
              <a:chExt cx="2808026" cy="391068"/>
            </a:xfrm>
          </p:grpSpPr>
          <p:sp>
            <p:nvSpPr>
              <p:cNvPr id="146" name="Rectangle 14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7" name="Oval 14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8" name="Rectangle 14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9" name="Rectangle 14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0" name="Rectangle 14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28" name="Group 127"/>
            <p:cNvGrpSpPr>
              <a:grpSpLocks noChangeAspect="1"/>
            </p:cNvGrpSpPr>
            <p:nvPr/>
          </p:nvGrpSpPr>
          <p:grpSpPr>
            <a:xfrm>
              <a:off x="426836" y="4865803"/>
              <a:ext cx="867441" cy="120807"/>
              <a:chOff x="7740526" y="4440417"/>
              <a:chExt cx="2808026" cy="391068"/>
            </a:xfrm>
          </p:grpSpPr>
          <p:sp>
            <p:nvSpPr>
              <p:cNvPr id="141" name="Rectangle 14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2" name="Oval 14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3" name="Rectangle 14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4" name="Rectangle 14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5" name="Rectangle 14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29" name="Group 128"/>
            <p:cNvGrpSpPr>
              <a:grpSpLocks noChangeAspect="1"/>
            </p:cNvGrpSpPr>
            <p:nvPr/>
          </p:nvGrpSpPr>
          <p:grpSpPr>
            <a:xfrm>
              <a:off x="426835" y="5005559"/>
              <a:ext cx="867441" cy="120807"/>
              <a:chOff x="7740526" y="4440417"/>
              <a:chExt cx="2808026" cy="391068"/>
            </a:xfrm>
          </p:grpSpPr>
          <p:sp>
            <p:nvSpPr>
              <p:cNvPr id="136" name="Rectangle 13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7" name="Oval 13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8" name="Rectangle 13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9" name="Rectangle 13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0" name="Rectangle 13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0" name="Group 129"/>
            <p:cNvGrpSpPr>
              <a:grpSpLocks noChangeAspect="1"/>
            </p:cNvGrpSpPr>
            <p:nvPr/>
          </p:nvGrpSpPr>
          <p:grpSpPr>
            <a:xfrm>
              <a:off x="426836" y="5145318"/>
              <a:ext cx="867441" cy="120807"/>
              <a:chOff x="7740526" y="4440417"/>
              <a:chExt cx="2808026" cy="391068"/>
            </a:xfrm>
          </p:grpSpPr>
          <p:sp>
            <p:nvSpPr>
              <p:cNvPr id="131" name="Rectangle 13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2" name="Oval 13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3" name="Rectangle 13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4" name="Rectangle 13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5" name="Rectangle 13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spTree>
    <p:extLst>
      <p:ext uri="{BB962C8B-B14F-4D97-AF65-F5344CB8AC3E}">
        <p14:creationId xmlns:p14="http://schemas.microsoft.com/office/powerpoint/2010/main" val="293741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Communication </a:t>
            </a:r>
            <a:r>
              <a:rPr lang="en-US" sz="4000" dirty="0"/>
              <a:t>(as a service) </a:t>
            </a:r>
            <a:r>
              <a:rPr lang="en-US" sz="4800" dirty="0"/>
              <a:t>Cloud Service</a:t>
            </a:r>
            <a:r>
              <a:rPr lang="en-US" dirty="0"/>
              <a:t/>
            </a:r>
            <a:br>
              <a:rPr lang="en-US" dirty="0"/>
            </a:br>
            <a:endParaRPr lang="en-US" dirty="0"/>
          </a:p>
        </p:txBody>
      </p:sp>
      <p:sp>
        <p:nvSpPr>
          <p:cNvPr id="3" name="Content Placeholder 2"/>
          <p:cNvSpPr>
            <a:spLocks noGrp="1"/>
          </p:cNvSpPr>
          <p:nvPr>
            <p:ph sz="half" idx="1"/>
          </p:nvPr>
        </p:nvSpPr>
        <p:spPr/>
        <p:txBody>
          <a:bodyPr>
            <a:normAutofit/>
          </a:bodyPr>
          <a:lstStyle/>
          <a:p>
            <a:pPr>
              <a:buFont typeface="Wingdings" charset="2"/>
              <a:buChar char="§"/>
            </a:pPr>
            <a:r>
              <a:rPr lang="en-US" dirty="0"/>
              <a:t>Includes enterprise communication solutions such as VoIP (Voice over IP), instant messaging (IM), and video conferencing that can be leased</a:t>
            </a:r>
          </a:p>
          <a:p>
            <a:pPr>
              <a:buFont typeface="Wingdings" charset="2"/>
              <a:buChar char="§"/>
            </a:pPr>
            <a:r>
              <a:rPr lang="en-US" dirty="0"/>
              <a:t>Vendor is responsible for all hardware and software and offers guaranteed Quality of Service</a:t>
            </a:r>
          </a:p>
        </p:txBody>
      </p:sp>
      <p:grpSp>
        <p:nvGrpSpPr>
          <p:cNvPr id="14" name="Group 13"/>
          <p:cNvGrpSpPr/>
          <p:nvPr/>
        </p:nvGrpSpPr>
        <p:grpSpPr>
          <a:xfrm>
            <a:off x="5736708" y="2197932"/>
            <a:ext cx="6427363" cy="2462136"/>
            <a:chOff x="6056790" y="1941427"/>
            <a:chExt cx="6427363" cy="2462136"/>
          </a:xfrm>
        </p:grpSpPr>
        <p:grpSp>
          <p:nvGrpSpPr>
            <p:cNvPr id="15" name="Group 5"/>
            <p:cNvGrpSpPr>
              <a:grpSpLocks noChangeAspect="1"/>
            </p:cNvGrpSpPr>
            <p:nvPr/>
          </p:nvGrpSpPr>
          <p:grpSpPr bwMode="auto">
            <a:xfrm>
              <a:off x="6056790" y="1941427"/>
              <a:ext cx="6427363" cy="2462136"/>
              <a:chOff x="537" y="880"/>
              <a:chExt cx="3686" cy="1412"/>
            </a:xfrm>
            <a:solidFill>
              <a:srgbClr val="0070C0"/>
            </a:solidFill>
          </p:grpSpPr>
          <p:sp>
            <p:nvSpPr>
              <p:cNvPr id="31"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2"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grpSp>
          <p:nvGrpSpPr>
            <p:cNvPr id="16" name="Group 15"/>
            <p:cNvGrpSpPr/>
            <p:nvPr/>
          </p:nvGrpSpPr>
          <p:grpSpPr>
            <a:xfrm>
              <a:off x="6130515" y="2606660"/>
              <a:ext cx="1691825" cy="1691640"/>
              <a:chOff x="7629746" y="2578015"/>
              <a:chExt cx="1691825" cy="1691640"/>
            </a:xfrm>
          </p:grpSpPr>
          <p:sp>
            <p:nvSpPr>
              <p:cNvPr id="29" name="Oval 28"/>
              <p:cNvSpPr>
                <a:spLocks noChangeAspect="1"/>
              </p:cNvSpPr>
              <p:nvPr/>
            </p:nvSpPr>
            <p:spPr>
              <a:xfrm>
                <a:off x="7629746" y="2578015"/>
                <a:ext cx="1691825" cy="169164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0" name="TextBox 29"/>
              <p:cNvSpPr txBox="1"/>
              <p:nvPr/>
            </p:nvSpPr>
            <p:spPr>
              <a:xfrm>
                <a:off x="7629838" y="2962170"/>
                <a:ext cx="1691640" cy="923330"/>
              </a:xfrm>
              <a:prstGeom prst="rect">
                <a:avLst/>
              </a:prstGeom>
              <a:noFill/>
            </p:spPr>
            <p:txBody>
              <a:bodyPr wrap="square" rtlCol="0">
                <a:spAutoFit/>
              </a:bodyPr>
              <a:lstStyle/>
              <a:p>
                <a:pPr algn="ctr"/>
                <a:r>
                  <a:rPr lang="en-US" dirty="0">
                    <a:solidFill>
                      <a:schemeClr val="bg1"/>
                    </a:solidFill>
                  </a:rPr>
                  <a:t>Laptop and</a:t>
                </a:r>
              </a:p>
              <a:p>
                <a:pPr algn="ctr"/>
                <a:r>
                  <a:rPr lang="en-US" dirty="0">
                    <a:solidFill>
                      <a:schemeClr val="bg1"/>
                    </a:solidFill>
                  </a:rPr>
                  <a:t>Mobile Communicator</a:t>
                </a:r>
              </a:p>
            </p:txBody>
          </p:sp>
        </p:grpSp>
        <p:grpSp>
          <p:nvGrpSpPr>
            <p:cNvPr id="17" name="Group 16"/>
            <p:cNvGrpSpPr/>
            <p:nvPr/>
          </p:nvGrpSpPr>
          <p:grpSpPr>
            <a:xfrm>
              <a:off x="7640646" y="2090471"/>
              <a:ext cx="1554495" cy="1420458"/>
              <a:chOff x="10522729" y="1059852"/>
              <a:chExt cx="1554495" cy="1420458"/>
            </a:xfrm>
          </p:grpSpPr>
          <p:sp>
            <p:nvSpPr>
              <p:cNvPr id="27" name="Oval 26"/>
              <p:cNvSpPr>
                <a:spLocks noChangeAspect="1"/>
              </p:cNvSpPr>
              <p:nvPr/>
            </p:nvSpPr>
            <p:spPr>
              <a:xfrm>
                <a:off x="10589670" y="1059852"/>
                <a:ext cx="1420613" cy="1420458"/>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8" name="TextBox 27"/>
              <p:cNvSpPr txBox="1"/>
              <p:nvPr/>
            </p:nvSpPr>
            <p:spPr>
              <a:xfrm>
                <a:off x="10522729" y="1406279"/>
                <a:ext cx="1554495" cy="593932"/>
              </a:xfrm>
              <a:prstGeom prst="rect">
                <a:avLst/>
              </a:prstGeom>
              <a:noFill/>
            </p:spPr>
            <p:txBody>
              <a:bodyPr wrap="square" rtlCol="0">
                <a:spAutoFit/>
              </a:bodyPr>
              <a:lstStyle/>
              <a:p>
                <a:pPr algn="ctr"/>
                <a:r>
                  <a:rPr lang="en-US" dirty="0">
                    <a:solidFill>
                      <a:schemeClr val="bg1"/>
                    </a:solidFill>
                  </a:rPr>
                  <a:t>Audio</a:t>
                </a:r>
              </a:p>
              <a:p>
                <a:pPr algn="ctr"/>
                <a:r>
                  <a:rPr lang="en-US" dirty="0">
                    <a:solidFill>
                      <a:schemeClr val="bg1"/>
                    </a:solidFill>
                  </a:rPr>
                  <a:t>Conferencing</a:t>
                </a:r>
              </a:p>
            </p:txBody>
          </p:sp>
        </p:grpSp>
        <p:grpSp>
          <p:nvGrpSpPr>
            <p:cNvPr id="18" name="Group 17"/>
            <p:cNvGrpSpPr/>
            <p:nvPr/>
          </p:nvGrpSpPr>
          <p:grpSpPr>
            <a:xfrm>
              <a:off x="11382702" y="3408711"/>
              <a:ext cx="1085653" cy="914399"/>
              <a:chOff x="10550076" y="1059853"/>
              <a:chExt cx="1554495" cy="1196121"/>
            </a:xfrm>
          </p:grpSpPr>
          <p:sp>
            <p:nvSpPr>
              <p:cNvPr id="25" name="Oval 24"/>
              <p:cNvSpPr>
                <a:spLocks/>
              </p:cNvSpPr>
              <p:nvPr/>
            </p:nvSpPr>
            <p:spPr>
              <a:xfrm>
                <a:off x="10675367" y="1059853"/>
                <a:ext cx="1303912" cy="1196121"/>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6" name="TextBox 25"/>
              <p:cNvSpPr txBox="1"/>
              <p:nvPr/>
            </p:nvSpPr>
            <p:spPr>
              <a:xfrm>
                <a:off x="10550076" y="1193950"/>
                <a:ext cx="1554495" cy="845461"/>
              </a:xfrm>
              <a:prstGeom prst="rect">
                <a:avLst/>
              </a:prstGeom>
              <a:noFill/>
            </p:spPr>
            <p:txBody>
              <a:bodyPr wrap="square" rtlCol="0">
                <a:spAutoFit/>
              </a:bodyPr>
              <a:lstStyle/>
              <a:p>
                <a:pPr algn="ctr"/>
                <a:r>
                  <a:rPr lang="en-US" dirty="0"/>
                  <a:t>IP</a:t>
                </a:r>
              </a:p>
              <a:p>
                <a:pPr algn="ctr"/>
                <a:r>
                  <a:rPr lang="en-US" dirty="0"/>
                  <a:t>Phones</a:t>
                </a:r>
              </a:p>
            </p:txBody>
          </p:sp>
        </p:grpSp>
        <p:grpSp>
          <p:nvGrpSpPr>
            <p:cNvPr id="19" name="Group 18"/>
            <p:cNvGrpSpPr>
              <a:grpSpLocks noChangeAspect="1"/>
            </p:cNvGrpSpPr>
            <p:nvPr/>
          </p:nvGrpSpPr>
          <p:grpSpPr>
            <a:xfrm>
              <a:off x="9115303" y="2385884"/>
              <a:ext cx="1243320" cy="1125460"/>
              <a:chOff x="10844711" y="1155114"/>
              <a:chExt cx="965218" cy="907262"/>
            </a:xfrm>
          </p:grpSpPr>
          <p:sp>
            <p:nvSpPr>
              <p:cNvPr id="23" name="Oval 22"/>
              <p:cNvSpPr>
                <a:spLocks noChangeAspect="1"/>
              </p:cNvSpPr>
              <p:nvPr/>
            </p:nvSpPr>
            <p:spPr>
              <a:xfrm>
                <a:off x="10873638" y="1155114"/>
                <a:ext cx="907358" cy="907262"/>
              </a:xfrm>
              <a:prstGeom prst="ellipse">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TextBox 23"/>
              <p:cNvSpPr txBox="1"/>
              <p:nvPr/>
            </p:nvSpPr>
            <p:spPr>
              <a:xfrm>
                <a:off x="10844711" y="1263223"/>
                <a:ext cx="965218" cy="744320"/>
              </a:xfrm>
              <a:prstGeom prst="rect">
                <a:avLst/>
              </a:prstGeom>
              <a:noFill/>
            </p:spPr>
            <p:txBody>
              <a:bodyPr wrap="square" rtlCol="0">
                <a:spAutoFit/>
              </a:bodyPr>
              <a:lstStyle/>
              <a:p>
                <a:pPr algn="ctr"/>
                <a:r>
                  <a:rPr lang="en-US" dirty="0">
                    <a:solidFill>
                      <a:schemeClr val="bg1"/>
                    </a:solidFill>
                  </a:rPr>
                  <a:t>HD Voice </a:t>
                </a:r>
              </a:p>
              <a:p>
                <a:pPr algn="ctr"/>
                <a:r>
                  <a:rPr lang="en-US" dirty="0">
                    <a:solidFill>
                      <a:schemeClr val="bg1"/>
                    </a:solidFill>
                  </a:rPr>
                  <a:t>and </a:t>
                </a:r>
              </a:p>
              <a:p>
                <a:pPr algn="ctr"/>
                <a:r>
                  <a:rPr lang="en-US" dirty="0">
                    <a:solidFill>
                      <a:schemeClr val="bg1"/>
                    </a:solidFill>
                  </a:rPr>
                  <a:t>Video</a:t>
                </a:r>
              </a:p>
            </p:txBody>
          </p:sp>
        </p:grpSp>
        <p:grpSp>
          <p:nvGrpSpPr>
            <p:cNvPr id="20" name="Group 19"/>
            <p:cNvGrpSpPr/>
            <p:nvPr/>
          </p:nvGrpSpPr>
          <p:grpSpPr>
            <a:xfrm>
              <a:off x="10147232" y="2863400"/>
              <a:ext cx="1575628" cy="1179576"/>
              <a:chOff x="10689606" y="1037797"/>
              <a:chExt cx="1359331" cy="1467692"/>
            </a:xfrm>
          </p:grpSpPr>
          <p:sp>
            <p:nvSpPr>
              <p:cNvPr id="21" name="Oval 20"/>
              <p:cNvSpPr>
                <a:spLocks noChangeAspect="1"/>
              </p:cNvSpPr>
              <p:nvPr/>
            </p:nvSpPr>
            <p:spPr>
              <a:xfrm>
                <a:off x="10857710" y="1037797"/>
                <a:ext cx="1017645" cy="1467692"/>
              </a:xfrm>
              <a:prstGeom prst="ellipse">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2" name="TextBox 21"/>
              <p:cNvSpPr txBox="1"/>
              <p:nvPr/>
            </p:nvSpPr>
            <p:spPr>
              <a:xfrm>
                <a:off x="10689606" y="1114251"/>
                <a:ext cx="1359331" cy="1148863"/>
              </a:xfrm>
              <a:prstGeom prst="rect">
                <a:avLst/>
              </a:prstGeom>
              <a:noFill/>
            </p:spPr>
            <p:txBody>
              <a:bodyPr wrap="square" rtlCol="0">
                <a:spAutoFit/>
              </a:bodyPr>
              <a:lstStyle/>
              <a:p>
                <a:pPr algn="ctr"/>
                <a:r>
                  <a:rPr lang="en-US" dirty="0">
                    <a:solidFill>
                      <a:schemeClr val="bg1"/>
                    </a:solidFill>
                  </a:rPr>
                  <a:t>Chat </a:t>
                </a:r>
              </a:p>
              <a:p>
                <a:pPr algn="ctr"/>
                <a:r>
                  <a:rPr lang="en-US" dirty="0">
                    <a:solidFill>
                      <a:schemeClr val="bg1"/>
                    </a:solidFill>
                  </a:rPr>
                  <a:t>and </a:t>
                </a:r>
              </a:p>
              <a:p>
                <a:pPr algn="ctr"/>
                <a:r>
                  <a:rPr lang="en-US" dirty="0">
                    <a:solidFill>
                      <a:schemeClr val="bg1"/>
                    </a:solidFill>
                  </a:rPr>
                  <a:t>Presence</a:t>
                </a:r>
              </a:p>
            </p:txBody>
          </p:sp>
        </p:grpSp>
      </p:grpSp>
    </p:spTree>
    <p:extLst>
      <p:ext uri="{BB962C8B-B14F-4D97-AF65-F5344CB8AC3E}">
        <p14:creationId xmlns:p14="http://schemas.microsoft.com/office/powerpoint/2010/main" val="394269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Text Placeholder 2"/>
          <p:cNvSpPr>
            <a:spLocks noGrp="1"/>
          </p:cNvSpPr>
          <p:nvPr>
            <p:ph sz="half" idx="1"/>
          </p:nvPr>
        </p:nvSpPr>
        <p:spPr/>
        <p:txBody>
          <a:bodyPr>
            <a:normAutofit/>
          </a:bodyPr>
          <a:lstStyle/>
          <a:p>
            <a:r>
              <a:rPr lang="en-US" dirty="0"/>
              <a:t>Software </a:t>
            </a:r>
            <a:r>
              <a:rPr lang="en-US" sz="2000" dirty="0"/>
              <a:t>(as a service) </a:t>
            </a:r>
            <a:r>
              <a:rPr lang="en-US" dirty="0"/>
              <a:t>Cloud Service</a:t>
            </a:r>
          </a:p>
          <a:p>
            <a:r>
              <a:rPr lang="en-US" dirty="0"/>
              <a:t>Platform </a:t>
            </a:r>
            <a:r>
              <a:rPr lang="en-US" sz="2000" dirty="0"/>
              <a:t>(as a service) </a:t>
            </a:r>
            <a:r>
              <a:rPr lang="en-US" dirty="0"/>
              <a:t>Cloud Service</a:t>
            </a:r>
          </a:p>
          <a:p>
            <a:r>
              <a:rPr lang="en-US" dirty="0"/>
              <a:t>Infrastructure </a:t>
            </a:r>
            <a:r>
              <a:rPr lang="en-US" sz="2000" dirty="0"/>
              <a:t>(as a service) </a:t>
            </a:r>
            <a:r>
              <a:rPr lang="en-US" dirty="0"/>
              <a:t>Cloud Service</a:t>
            </a:r>
          </a:p>
          <a:p>
            <a:r>
              <a:rPr lang="en-US" dirty="0"/>
              <a:t>Other Types of Cloud Services</a:t>
            </a:r>
          </a:p>
        </p:txBody>
      </p:sp>
    </p:spTree>
    <p:extLst>
      <p:ext uri="{BB962C8B-B14F-4D97-AF65-F5344CB8AC3E}">
        <p14:creationId xmlns:p14="http://schemas.microsoft.com/office/powerpoint/2010/main" val="3820980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718172" y="2194559"/>
            <a:ext cx="6428232" cy="2468880"/>
            <a:chOff x="5920801" y="1761098"/>
            <a:chExt cx="6190122" cy="2371257"/>
          </a:xfrm>
        </p:grpSpPr>
        <p:grpSp>
          <p:nvGrpSpPr>
            <p:cNvPr id="6" name="Group 5"/>
            <p:cNvGrpSpPr/>
            <p:nvPr/>
          </p:nvGrpSpPr>
          <p:grpSpPr>
            <a:xfrm>
              <a:off x="5920801" y="1761098"/>
              <a:ext cx="6190122" cy="2371257"/>
              <a:chOff x="5942550" y="3352373"/>
              <a:chExt cx="5851525" cy="2241550"/>
            </a:xfrm>
            <a:solidFill>
              <a:schemeClr val="bg1">
                <a:lumMod val="50000"/>
              </a:schemeClr>
            </a:solidFill>
          </p:grpSpPr>
          <p:grpSp>
            <p:nvGrpSpPr>
              <p:cNvPr id="7" name="Group 5"/>
              <p:cNvGrpSpPr>
                <a:grpSpLocks noChangeAspect="1"/>
              </p:cNvGrpSpPr>
              <p:nvPr/>
            </p:nvGrpSpPr>
            <p:grpSpPr bwMode="auto">
              <a:xfrm>
                <a:off x="5942550" y="3352373"/>
                <a:ext cx="5851525" cy="2241550"/>
                <a:chOff x="537" y="880"/>
                <a:chExt cx="3686" cy="1412"/>
              </a:xfrm>
              <a:grpFill/>
            </p:grpSpPr>
            <p:sp>
              <p:nvSpPr>
                <p:cNvPr id="9"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10"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8" name="TextBox 7"/>
              <p:cNvSpPr txBox="1"/>
              <p:nvPr/>
            </p:nvSpPr>
            <p:spPr>
              <a:xfrm>
                <a:off x="7675225" y="4558533"/>
                <a:ext cx="1969071" cy="748390"/>
              </a:xfrm>
              <a:prstGeom prst="rect">
                <a:avLst/>
              </a:prstGeom>
              <a:grpFill/>
            </p:spPr>
            <p:txBody>
              <a:bodyPr wrap="none" rtlCol="0">
                <a:spAutoFit/>
              </a:bodyPr>
              <a:lstStyle/>
              <a:p>
                <a:pPr algn="ctr"/>
                <a:r>
                  <a:rPr lang="en-US" dirty="0">
                    <a:solidFill>
                      <a:schemeClr val="bg1"/>
                    </a:solidFill>
                  </a:rPr>
                  <a:t>Cloud 2</a:t>
                </a:r>
              </a:p>
            </p:txBody>
          </p:sp>
        </p:grpSp>
        <p:sp>
          <p:nvSpPr>
            <p:cNvPr id="11" name="Flowchart: Magnetic Disk 26"/>
            <p:cNvSpPr/>
            <p:nvPr/>
          </p:nvSpPr>
          <p:spPr>
            <a:xfrm>
              <a:off x="7614657" y="2243504"/>
              <a:ext cx="2039616" cy="1715207"/>
            </a:xfrm>
            <a:prstGeom prst="flowChartMagneticDisk">
              <a:avLst/>
            </a:prstGeom>
            <a:solidFill>
              <a:srgbClr val="0070C0"/>
            </a:solidFill>
            <a:ln w="5715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Title 1"/>
          <p:cNvSpPr>
            <a:spLocks noGrp="1"/>
          </p:cNvSpPr>
          <p:nvPr>
            <p:ph type="title"/>
          </p:nvPr>
        </p:nvSpPr>
        <p:spPr/>
        <p:txBody>
          <a:bodyPr/>
          <a:lstStyle/>
          <a:p>
            <a:r>
              <a:rPr lang="en-US" dirty="0"/>
              <a:t>Database </a:t>
            </a:r>
            <a:r>
              <a:rPr lang="en-US" sz="4400" dirty="0"/>
              <a:t>(as a service) </a:t>
            </a:r>
            <a:r>
              <a:rPr lang="en-US" dirty="0"/>
              <a:t>Cloud Service</a:t>
            </a:r>
          </a:p>
        </p:txBody>
      </p:sp>
      <p:sp>
        <p:nvSpPr>
          <p:cNvPr id="3" name="Content Placeholder 2"/>
          <p:cNvSpPr>
            <a:spLocks noGrp="1"/>
          </p:cNvSpPr>
          <p:nvPr>
            <p:ph sz="half" idx="1"/>
          </p:nvPr>
        </p:nvSpPr>
        <p:spPr/>
        <p:txBody>
          <a:bodyPr>
            <a:normAutofit/>
          </a:bodyPr>
          <a:lstStyle/>
          <a:p>
            <a:pPr>
              <a:buFont typeface="Wingdings" charset="2"/>
              <a:buChar char="§"/>
            </a:pPr>
            <a:r>
              <a:rPr lang="en-US" dirty="0"/>
              <a:t>Cloud-based approach to the storage and management of structured and unstructured data</a:t>
            </a:r>
          </a:p>
          <a:p>
            <a:pPr>
              <a:spcBef>
                <a:spcPts val="2500"/>
              </a:spcBef>
              <a:buFont typeface="Wingdings" charset="2"/>
              <a:buChar char="§"/>
            </a:pPr>
            <a:r>
              <a:rPr lang="en-US" dirty="0"/>
              <a:t>Rather than offering raw storage platforms, this service offers functionality of database platforms such as SQL Server, MySQL, Oracle, and NoSQL </a:t>
            </a:r>
          </a:p>
        </p:txBody>
      </p:sp>
    </p:spTree>
    <p:extLst>
      <p:ext uri="{BB962C8B-B14F-4D97-AF65-F5344CB8AC3E}">
        <p14:creationId xmlns:p14="http://schemas.microsoft.com/office/powerpoint/2010/main" val="3029459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4450" indent="-457200">
                <a:buFont typeface="Wingdings" charset="2"/>
                <a:buChar char="§"/>
              </a:pPr>
              <a:r>
                <a:rPr lang="en-US" sz="2800" dirty="0"/>
                <a:t>Service Models</a:t>
              </a:r>
            </a:p>
            <a:p>
              <a:pPr marL="1771650" lvl="2" indent="-457200">
                <a:buFont typeface="Wingdings" charset="2"/>
                <a:buChar char="§"/>
              </a:pPr>
              <a:r>
                <a:rPr lang="en-US" sz="2800" dirty="0" err="1"/>
                <a:t>IaaS</a:t>
              </a:r>
              <a:r>
                <a:rPr lang="en-US" sz="2800" dirty="0"/>
                <a:t>, </a:t>
              </a:r>
              <a:r>
                <a:rPr lang="en-US" sz="2800" dirty="0" err="1"/>
                <a:t>PaaS</a:t>
              </a:r>
              <a:r>
                <a:rPr lang="en-US" sz="2800" dirty="0"/>
                <a:t>, </a:t>
              </a:r>
              <a:r>
                <a:rPr lang="en-US" sz="2800" dirty="0" err="1"/>
                <a:t>SaaS</a:t>
              </a:r>
              <a:endParaRPr lang="en-US" sz="2800" dirty="0"/>
            </a:p>
            <a:p>
              <a:pPr marL="1314450" indent="-457200">
                <a:buFont typeface="Wingdings" charset="2"/>
                <a:buChar char="§"/>
              </a:pPr>
              <a:r>
                <a:rPr lang="en-US" sz="2800" dirty="0"/>
                <a:t>Move towards </a:t>
              </a:r>
              <a:r>
                <a:rPr lang="en-US" sz="2800" dirty="0" err="1"/>
                <a:t>XaaS</a:t>
              </a:r>
              <a:r>
                <a:rPr lang="en-US" sz="2800" dirty="0"/>
                <a:t> (Everything as a Service)</a:t>
              </a:r>
            </a:p>
            <a:p>
              <a:pPr marL="1771650" lvl="2" indent="-457200">
                <a:buFont typeface="Wingdings" charset="2"/>
                <a:buChar char="§"/>
              </a:pPr>
              <a:r>
                <a:rPr lang="en-US" sz="2800" dirty="0"/>
                <a:t>Database</a:t>
              </a:r>
            </a:p>
            <a:p>
              <a:pPr marL="1771650" lvl="2" indent="-457200">
                <a:buFont typeface="Wingdings" charset="2"/>
                <a:buChar char="§"/>
              </a:pPr>
              <a:r>
                <a:rPr lang="en-US" sz="2800" dirty="0"/>
                <a:t>Desktop</a:t>
              </a:r>
            </a:p>
            <a:p>
              <a:pPr marL="1771650" lvl="2" indent="-457200">
                <a:buFont typeface="Wingdings" charset="2"/>
                <a:buChar char="§"/>
              </a:pPr>
              <a:r>
                <a:rPr lang="en-US" sz="2800" dirty="0"/>
                <a:t>Communications</a:t>
              </a:r>
            </a:p>
            <a:p>
              <a:pPr marL="1771650" lvl="2" indent="-457200">
                <a:buFont typeface="Wingdings" charset="2"/>
                <a:buChar char="§"/>
              </a:pPr>
              <a:r>
                <a:rPr lang="en-US" sz="2800" dirty="0"/>
                <a:t>Metal</a:t>
              </a:r>
            </a:p>
            <a:p>
              <a:pPr marL="1771650" lvl="2" indent="-457200">
                <a:buFont typeface="Wingdings" charset="2"/>
                <a:buChar char="§"/>
              </a:pPr>
              <a:r>
                <a:rPr lang="en-US" sz="2800" dirty="0"/>
                <a:t>Monitoring</a:t>
              </a:r>
            </a:p>
          </p:txBody>
        </p:sp>
      </p:grpSp>
    </p:spTree>
    <p:extLst>
      <p:ext uri="{BB962C8B-B14F-4D97-AF65-F5344CB8AC3E}">
        <p14:creationId xmlns:p14="http://schemas.microsoft.com/office/powerpoint/2010/main" val="94017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97297"/>
            <a:chOff x="0" y="1950630"/>
            <a:chExt cx="12192000" cy="400200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1"/>
              <a:ext cx="12192000" cy="316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Explain cloud service models and the underlying division of responsibility that distinguishes them</a:t>
              </a:r>
              <a:endParaRPr lang="en-US" sz="2400" dirty="0">
                <a:solidFill>
                  <a:srgbClr val="FFFFFF"/>
                </a:solidFill>
              </a:endParaRPr>
            </a:p>
            <a:p>
              <a:pPr marL="1316038" indent="-457200">
                <a:buFont typeface="Wingdings" charset="2"/>
                <a:buChar char="§"/>
              </a:pPr>
              <a:r>
                <a:rPr lang="en-US" sz="2800" dirty="0">
                  <a:solidFill>
                    <a:srgbClr val="FFFFFF"/>
                  </a:solidFill>
                </a:rPr>
                <a:t>Understand current </a:t>
              </a:r>
              <a:r>
                <a:rPr lang="en-US" sz="2800" dirty="0" err="1">
                  <a:solidFill>
                    <a:srgbClr val="FFFFFF"/>
                  </a:solidFill>
                </a:rPr>
                <a:t>SaaS</a:t>
              </a:r>
              <a:r>
                <a:rPr lang="en-US" sz="2800" dirty="0">
                  <a:solidFill>
                    <a:srgbClr val="FFFFFF"/>
                  </a:solidFill>
                </a:rPr>
                <a:t>, </a:t>
              </a:r>
              <a:r>
                <a:rPr lang="en-US" sz="2800" dirty="0" err="1">
                  <a:solidFill>
                    <a:srgbClr val="FFFFFF"/>
                  </a:solidFill>
                </a:rPr>
                <a:t>PaaS</a:t>
              </a:r>
              <a:r>
                <a:rPr lang="en-US" sz="2800" dirty="0">
                  <a:solidFill>
                    <a:srgbClr val="FFFFFF"/>
                  </a:solidFill>
                </a:rPr>
                <a:t>, and </a:t>
              </a:r>
              <a:r>
                <a:rPr lang="en-US" sz="2800" dirty="0" err="1">
                  <a:solidFill>
                    <a:srgbClr val="FFFFFF"/>
                  </a:solidFill>
                </a:rPr>
                <a:t>IaaS</a:t>
              </a:r>
              <a:r>
                <a:rPr lang="en-US" sz="2800">
                  <a:solidFill>
                    <a:srgbClr val="FFFFFF"/>
                  </a:solidFill>
                </a:rPr>
                <a:t> services</a:t>
              </a:r>
              <a:endParaRPr lang="en-US" sz="2400" dirty="0">
                <a:solidFill>
                  <a:srgbClr val="FFFFFF"/>
                </a:solidFill>
              </a:endParaRPr>
            </a:p>
            <a:p>
              <a:pPr marL="1316038" indent="-457200">
                <a:buFont typeface="Wingdings" charset="2"/>
                <a:buChar char="§"/>
              </a:pPr>
              <a:r>
                <a:rPr lang="en-US" sz="2800" dirty="0">
                  <a:solidFill>
                    <a:srgbClr val="FFFFFF"/>
                  </a:solidFill>
                </a:rPr>
                <a:t>Discuss other types of services and the overall direction towards </a:t>
              </a:r>
              <a:r>
                <a:rPr lang="en-US" sz="2800" dirty="0" err="1">
                  <a:solidFill>
                    <a:srgbClr val="FFFFFF"/>
                  </a:solidFill>
                </a:rPr>
                <a:t>XaaS</a:t>
              </a:r>
              <a:r>
                <a:rPr lang="en-US" sz="2800" dirty="0">
                  <a:solidFill>
                    <a:srgbClr val="FFFFFF"/>
                  </a:solidFill>
                </a:rPr>
                <a:t> (Everything as a Service)  </a:t>
              </a:r>
            </a:p>
          </p:txBody>
        </p:sp>
      </p:grpSp>
    </p:spTree>
    <p:extLst>
      <p:ext uri="{BB962C8B-B14F-4D97-AF65-F5344CB8AC3E}">
        <p14:creationId xmlns:p14="http://schemas.microsoft.com/office/powerpoint/2010/main" val="965859670"/>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Model Division of Responsibility</a:t>
            </a:r>
          </a:p>
        </p:txBody>
      </p:sp>
      <p:grpSp>
        <p:nvGrpSpPr>
          <p:cNvPr id="69" name="Group 68"/>
          <p:cNvGrpSpPr/>
          <p:nvPr/>
        </p:nvGrpSpPr>
        <p:grpSpPr>
          <a:xfrm>
            <a:off x="9217416" y="1558225"/>
            <a:ext cx="2780887" cy="5190519"/>
            <a:chOff x="9163653" y="1558225"/>
            <a:chExt cx="2780887" cy="5190519"/>
          </a:xfrm>
        </p:grpSpPr>
        <p:grpSp>
          <p:nvGrpSpPr>
            <p:cNvPr id="54" name="Group 53"/>
            <p:cNvGrpSpPr/>
            <p:nvPr/>
          </p:nvGrpSpPr>
          <p:grpSpPr>
            <a:xfrm>
              <a:off x="9630534" y="1558225"/>
              <a:ext cx="2314006" cy="5190519"/>
              <a:chOff x="9630534" y="1558225"/>
              <a:chExt cx="2314006" cy="5190519"/>
            </a:xfrm>
          </p:grpSpPr>
          <p:sp>
            <p:nvSpPr>
              <p:cNvPr id="40" name="Rectangle 39"/>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Networking</a:t>
                </a:r>
              </a:p>
            </p:txBody>
          </p:sp>
          <p:sp>
            <p:nvSpPr>
              <p:cNvPr id="41" name="Rectangle 40"/>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Storage</a:t>
                </a:r>
              </a:p>
            </p:txBody>
          </p:sp>
          <p:sp>
            <p:nvSpPr>
              <p:cNvPr id="42" name="Rectangle 41"/>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Servers</a:t>
                </a:r>
              </a:p>
            </p:txBody>
          </p:sp>
          <p:sp>
            <p:nvSpPr>
              <p:cNvPr id="43" name="Rectangle 42"/>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Virtualization</a:t>
                </a:r>
              </a:p>
            </p:txBody>
          </p:sp>
          <p:sp>
            <p:nvSpPr>
              <p:cNvPr id="44" name="Rectangle 43"/>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Operating System</a:t>
                </a:r>
              </a:p>
            </p:txBody>
          </p:sp>
          <p:sp>
            <p:nvSpPr>
              <p:cNvPr id="45" name="Rectangle 44"/>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Middleware</a:t>
                </a:r>
              </a:p>
            </p:txBody>
          </p:sp>
          <p:sp>
            <p:nvSpPr>
              <p:cNvPr id="46" name="Rectangle 45"/>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Runtime</a:t>
                </a:r>
              </a:p>
            </p:txBody>
          </p:sp>
          <p:sp>
            <p:nvSpPr>
              <p:cNvPr id="47" name="Rectangle 46"/>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Data</a:t>
                </a:r>
              </a:p>
            </p:txBody>
          </p:sp>
          <p:sp>
            <p:nvSpPr>
              <p:cNvPr id="48" name="Rectangle 47"/>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Applications</a:t>
                </a:r>
              </a:p>
            </p:txBody>
          </p:sp>
          <p:sp>
            <p:nvSpPr>
              <p:cNvPr id="55" name="TextBox 54"/>
              <p:cNvSpPr txBox="1"/>
              <p:nvPr/>
            </p:nvSpPr>
            <p:spPr>
              <a:xfrm>
                <a:off x="9630534" y="1558225"/>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latin typeface="Segoe UI"/>
                  </a:rPr>
                  <a:t>Software</a:t>
                </a:r>
              </a:p>
              <a:p>
                <a:pPr algn="ctr">
                  <a:lnSpc>
                    <a:spcPct val="90000"/>
                  </a:lnSpc>
                  <a:spcBef>
                    <a:spcPct val="20000"/>
                  </a:spcBef>
                  <a:buSzPct val="80000"/>
                </a:pPr>
                <a:r>
                  <a:rPr lang="en-US" dirty="0">
                    <a:solidFill>
                      <a:srgbClr val="000000"/>
                    </a:solidFill>
                    <a:latin typeface="Segoe UI"/>
                  </a:rPr>
                  <a:t>(as a Service)</a:t>
                </a:r>
              </a:p>
            </p:txBody>
          </p:sp>
        </p:grpSp>
        <p:sp>
          <p:nvSpPr>
            <p:cNvPr id="11" name="TextBox 10"/>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latin typeface="Segoe UI"/>
                </a:rPr>
                <a:t>Managed by Provider</a:t>
              </a:r>
            </a:p>
          </p:txBody>
        </p:sp>
        <p:cxnSp>
          <p:nvCxnSpPr>
            <p:cNvPr id="71" name="Elbow Connector 70"/>
            <p:cNvCxnSpPr>
              <a:stCxn id="48" idx="1"/>
              <a:endCxn id="40"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6230189" y="1577036"/>
            <a:ext cx="2779157" cy="5171708"/>
            <a:chOff x="6176426" y="1567630"/>
            <a:chExt cx="2779157" cy="5171708"/>
          </a:xfrm>
        </p:grpSpPr>
        <p:grpSp>
          <p:nvGrpSpPr>
            <p:cNvPr id="30" name="Group 29"/>
            <p:cNvGrpSpPr/>
            <p:nvPr/>
          </p:nvGrpSpPr>
          <p:grpSpPr>
            <a:xfrm>
              <a:off x="6643307" y="1567630"/>
              <a:ext cx="2312276" cy="5171708"/>
              <a:chOff x="6643307" y="1567630"/>
              <a:chExt cx="2312276" cy="5171708"/>
            </a:xfrm>
          </p:grpSpPr>
          <p:sp>
            <p:nvSpPr>
              <p:cNvPr id="31" name="Rectangle 30"/>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Networking</a:t>
                </a:r>
              </a:p>
            </p:txBody>
          </p:sp>
          <p:sp>
            <p:nvSpPr>
              <p:cNvPr id="32" name="Rectangle 31"/>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Storage</a:t>
                </a:r>
              </a:p>
            </p:txBody>
          </p:sp>
          <p:sp>
            <p:nvSpPr>
              <p:cNvPr id="33" name="Rectangle 32"/>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Servers</a:t>
                </a:r>
              </a:p>
            </p:txBody>
          </p:sp>
          <p:sp>
            <p:nvSpPr>
              <p:cNvPr id="34" name="Rectangle 33"/>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Virtualization</a:t>
                </a:r>
              </a:p>
            </p:txBody>
          </p:sp>
          <p:sp>
            <p:nvSpPr>
              <p:cNvPr id="35" name="Rectangle 34"/>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Operating System</a:t>
                </a:r>
              </a:p>
            </p:txBody>
          </p:sp>
          <p:sp>
            <p:nvSpPr>
              <p:cNvPr id="36" name="Rectangle 35"/>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Middleware</a:t>
                </a:r>
              </a:p>
            </p:txBody>
          </p:sp>
          <p:sp>
            <p:nvSpPr>
              <p:cNvPr id="37" name="Rectangle 36"/>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Runtime</a:t>
                </a:r>
              </a:p>
            </p:txBody>
          </p:sp>
          <p:sp>
            <p:nvSpPr>
              <p:cNvPr id="38" name="Rectangle 37"/>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Data</a:t>
                </a:r>
              </a:p>
            </p:txBody>
          </p:sp>
          <p:sp>
            <p:nvSpPr>
              <p:cNvPr id="39" name="Rectangle 38"/>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Applications</a:t>
                </a:r>
              </a:p>
            </p:txBody>
          </p:sp>
          <p:sp>
            <p:nvSpPr>
              <p:cNvPr id="51" name="TextBox 50"/>
              <p:cNvSpPr txBox="1"/>
              <p:nvPr/>
            </p:nvSpPr>
            <p:spPr>
              <a:xfrm>
                <a:off x="6643307" y="1567630"/>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latin typeface="Segoe UI"/>
                  </a:rPr>
                  <a:t>Platform</a:t>
                </a:r>
              </a:p>
              <a:p>
                <a:pPr algn="ctr">
                  <a:lnSpc>
                    <a:spcPct val="90000"/>
                  </a:lnSpc>
                  <a:spcBef>
                    <a:spcPct val="20000"/>
                  </a:spcBef>
                  <a:buSzPct val="80000"/>
                </a:pPr>
                <a:r>
                  <a:rPr lang="en-US" dirty="0">
                    <a:solidFill>
                      <a:srgbClr val="000000"/>
                    </a:solidFill>
                    <a:latin typeface="Segoe UI"/>
                  </a:rPr>
                  <a:t>(as a Service)</a:t>
                </a:r>
              </a:p>
            </p:txBody>
          </p:sp>
        </p:grpSp>
        <p:sp>
          <p:nvSpPr>
            <p:cNvPr id="67" name="TextBox 66"/>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latin typeface="Segoe UI"/>
                </a:rPr>
                <a:t>User Managed</a:t>
              </a:r>
            </a:p>
          </p:txBody>
        </p:sp>
        <p:cxnSp>
          <p:nvCxnSpPr>
            <p:cNvPr id="68" name="Elbow Connector 67"/>
            <p:cNvCxnSpPr>
              <a:stCxn id="37" idx="1"/>
              <a:endCxn id="31"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latin typeface="Segoe UI"/>
                </a:rPr>
                <a:t>Managed by Provider</a:t>
              </a:r>
            </a:p>
          </p:txBody>
        </p:sp>
        <p:cxnSp>
          <p:nvCxnSpPr>
            <p:cNvPr id="76" name="Elbow Connector 75"/>
            <p:cNvCxnSpPr>
              <a:stCxn id="39" idx="1"/>
              <a:endCxn id="38"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236856" y="1616479"/>
            <a:ext cx="2785264" cy="5132265"/>
            <a:chOff x="3183093" y="1587352"/>
            <a:chExt cx="2785264" cy="5132265"/>
          </a:xfrm>
        </p:grpSpPr>
        <p:grpSp>
          <p:nvGrpSpPr>
            <p:cNvPr id="52" name="Group 51"/>
            <p:cNvGrpSpPr/>
            <p:nvPr/>
          </p:nvGrpSpPr>
          <p:grpSpPr>
            <a:xfrm>
              <a:off x="3656081" y="1587352"/>
              <a:ext cx="2312276" cy="5132265"/>
              <a:chOff x="3656081" y="1587352"/>
              <a:chExt cx="2312276" cy="5132265"/>
            </a:xfrm>
          </p:grpSpPr>
          <p:sp>
            <p:nvSpPr>
              <p:cNvPr id="57" name="Rectangle 56"/>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Networking</a:t>
                </a:r>
              </a:p>
            </p:txBody>
          </p:sp>
          <p:sp>
            <p:nvSpPr>
              <p:cNvPr id="58" name="Rectangle 57"/>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Storage</a:t>
                </a:r>
              </a:p>
            </p:txBody>
          </p:sp>
          <p:sp>
            <p:nvSpPr>
              <p:cNvPr id="59" name="Rectangle 58"/>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Servers</a:t>
                </a:r>
              </a:p>
            </p:txBody>
          </p:sp>
          <p:sp>
            <p:nvSpPr>
              <p:cNvPr id="60" name="Rectangle 59"/>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Virtualization</a:t>
                </a:r>
              </a:p>
            </p:txBody>
          </p:sp>
          <p:sp>
            <p:nvSpPr>
              <p:cNvPr id="61" name="Rectangle 60"/>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Operating System</a:t>
                </a:r>
              </a:p>
            </p:txBody>
          </p:sp>
          <p:sp>
            <p:nvSpPr>
              <p:cNvPr id="62" name="Rectangle 61"/>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Middleware</a:t>
                </a:r>
              </a:p>
            </p:txBody>
          </p:sp>
          <p:sp>
            <p:nvSpPr>
              <p:cNvPr id="63" name="Rectangle 62"/>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Runtime</a:t>
                </a:r>
              </a:p>
            </p:txBody>
          </p:sp>
          <p:sp>
            <p:nvSpPr>
              <p:cNvPr id="64" name="Rectangle 63"/>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Data</a:t>
                </a:r>
              </a:p>
            </p:txBody>
          </p:sp>
          <p:sp>
            <p:nvSpPr>
              <p:cNvPr id="65" name="Rectangle 64"/>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latin typeface="Segoe UI"/>
                  </a:rPr>
                  <a:t>Applications</a:t>
                </a:r>
              </a:p>
            </p:txBody>
          </p:sp>
          <p:sp>
            <p:nvSpPr>
              <p:cNvPr id="66" name="TextBox 65"/>
              <p:cNvSpPr txBox="1"/>
              <p:nvPr/>
            </p:nvSpPr>
            <p:spPr>
              <a:xfrm>
                <a:off x="3656081" y="1587352"/>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latin typeface="Segoe UI"/>
                  </a:rPr>
                  <a:t>Infrastructure</a:t>
                </a:r>
              </a:p>
              <a:p>
                <a:pPr algn="ctr">
                  <a:lnSpc>
                    <a:spcPct val="90000"/>
                  </a:lnSpc>
                  <a:spcBef>
                    <a:spcPct val="20000"/>
                  </a:spcBef>
                  <a:buSzPct val="80000"/>
                </a:pPr>
                <a:r>
                  <a:rPr lang="en-US" dirty="0">
                    <a:solidFill>
                      <a:srgbClr val="000000"/>
                    </a:solidFill>
                    <a:latin typeface="Segoe UI"/>
                  </a:rPr>
                  <a:t>(as a Service)</a:t>
                </a:r>
              </a:p>
            </p:txBody>
          </p:sp>
        </p:grpSp>
        <p:sp>
          <p:nvSpPr>
            <p:cNvPr id="74" name="TextBox 73"/>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latin typeface="Segoe UI"/>
                </a:rPr>
                <a:t>Managed by Provider</a:t>
              </a:r>
            </a:p>
          </p:txBody>
        </p:sp>
        <p:cxnSp>
          <p:nvCxnSpPr>
            <p:cNvPr id="78" name="Elbow Connector 77"/>
            <p:cNvCxnSpPr>
              <a:stCxn id="65" idx="1"/>
              <a:endCxn id="62"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1" idx="1"/>
              <a:endCxn id="57"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latin typeface="Segoe UI"/>
                </a:rPr>
                <a:t>User Managed</a:t>
              </a:r>
            </a:p>
          </p:txBody>
        </p:sp>
      </p:grpSp>
      <p:grpSp>
        <p:nvGrpSpPr>
          <p:cNvPr id="72" name="Group 71"/>
          <p:cNvGrpSpPr/>
          <p:nvPr/>
        </p:nvGrpSpPr>
        <p:grpSpPr>
          <a:xfrm>
            <a:off x="193697" y="1762679"/>
            <a:ext cx="2835090" cy="4986065"/>
            <a:chOff x="139934" y="1660452"/>
            <a:chExt cx="2835090" cy="4986065"/>
          </a:xfrm>
        </p:grpSpPr>
        <p:grpSp>
          <p:nvGrpSpPr>
            <p:cNvPr id="50" name="Group 49"/>
            <p:cNvGrpSpPr/>
            <p:nvPr/>
          </p:nvGrpSpPr>
          <p:grpSpPr>
            <a:xfrm>
              <a:off x="662748" y="1660452"/>
              <a:ext cx="2312276" cy="4986065"/>
              <a:chOff x="662748" y="1660452"/>
              <a:chExt cx="2312276" cy="4986065"/>
            </a:xfrm>
          </p:grpSpPr>
          <p:sp>
            <p:nvSpPr>
              <p:cNvPr id="4" name="Rectangle 3"/>
              <p:cNvSpPr/>
              <p:nvPr/>
            </p:nvSpPr>
            <p:spPr bwMode="auto">
              <a:xfrm>
                <a:off x="662748" y="6215593"/>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prstClr val="white"/>
                    </a:solidFill>
                    <a:latin typeface="Segoe UI"/>
                  </a:rPr>
                  <a:t>Networking</a:t>
                </a:r>
              </a:p>
            </p:txBody>
          </p:sp>
          <p:sp>
            <p:nvSpPr>
              <p:cNvPr id="5" name="Rectangle 4"/>
              <p:cNvSpPr/>
              <p:nvPr/>
            </p:nvSpPr>
            <p:spPr bwMode="auto">
              <a:xfrm>
                <a:off x="662748" y="571680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prstClr val="white"/>
                    </a:solidFill>
                    <a:latin typeface="Segoe UI"/>
                  </a:rPr>
                  <a:t>Storage</a:t>
                </a:r>
              </a:p>
            </p:txBody>
          </p:sp>
          <p:sp>
            <p:nvSpPr>
              <p:cNvPr id="15" name="Rectangle 14"/>
              <p:cNvSpPr/>
              <p:nvPr/>
            </p:nvSpPr>
            <p:spPr bwMode="auto">
              <a:xfrm>
                <a:off x="662748" y="521802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prstClr val="white"/>
                    </a:solidFill>
                    <a:latin typeface="Segoe UI"/>
                  </a:rPr>
                  <a:t>Servers</a:t>
                </a:r>
              </a:p>
            </p:txBody>
          </p:sp>
          <p:sp>
            <p:nvSpPr>
              <p:cNvPr id="16" name="Rectangle 15"/>
              <p:cNvSpPr/>
              <p:nvPr/>
            </p:nvSpPr>
            <p:spPr bwMode="auto">
              <a:xfrm>
                <a:off x="662748" y="471923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prstClr val="white"/>
                    </a:solidFill>
                    <a:latin typeface="Segoe UI"/>
                  </a:rPr>
                  <a:t>Virtualization</a:t>
                </a:r>
              </a:p>
            </p:txBody>
          </p:sp>
          <p:sp>
            <p:nvSpPr>
              <p:cNvPr id="17" name="Rectangle 16"/>
              <p:cNvSpPr/>
              <p:nvPr/>
            </p:nvSpPr>
            <p:spPr bwMode="auto">
              <a:xfrm>
                <a:off x="662748" y="422045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prstClr val="white"/>
                    </a:solidFill>
                    <a:latin typeface="Segoe UI"/>
                  </a:rPr>
                  <a:t>Operating System</a:t>
                </a:r>
              </a:p>
            </p:txBody>
          </p:sp>
          <p:sp>
            <p:nvSpPr>
              <p:cNvPr id="18" name="Rectangle 17"/>
              <p:cNvSpPr/>
              <p:nvPr/>
            </p:nvSpPr>
            <p:spPr bwMode="auto">
              <a:xfrm>
                <a:off x="662748" y="37216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prstClr val="white"/>
                    </a:solidFill>
                    <a:latin typeface="Segoe UI"/>
                  </a:rPr>
                  <a:t>Middleware</a:t>
                </a:r>
              </a:p>
            </p:txBody>
          </p:sp>
          <p:sp>
            <p:nvSpPr>
              <p:cNvPr id="19" name="Rectangle 18"/>
              <p:cNvSpPr/>
              <p:nvPr/>
            </p:nvSpPr>
            <p:spPr bwMode="auto">
              <a:xfrm>
                <a:off x="662748" y="32228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prstClr val="white"/>
                    </a:solidFill>
                    <a:latin typeface="Segoe UI"/>
                  </a:rPr>
                  <a:t>Runtime</a:t>
                </a:r>
              </a:p>
            </p:txBody>
          </p:sp>
          <p:sp>
            <p:nvSpPr>
              <p:cNvPr id="20" name="Rectangle 19"/>
              <p:cNvSpPr/>
              <p:nvPr/>
            </p:nvSpPr>
            <p:spPr bwMode="auto">
              <a:xfrm>
                <a:off x="662748" y="27240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prstClr val="white"/>
                    </a:solidFill>
                    <a:latin typeface="Segoe UI"/>
                  </a:rPr>
                  <a:t>Data</a:t>
                </a:r>
              </a:p>
            </p:txBody>
          </p:sp>
          <p:sp>
            <p:nvSpPr>
              <p:cNvPr id="21" name="Rectangle 20"/>
              <p:cNvSpPr/>
              <p:nvPr/>
            </p:nvSpPr>
            <p:spPr bwMode="auto">
              <a:xfrm>
                <a:off x="662748" y="22253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prstClr val="white"/>
                    </a:solidFill>
                    <a:latin typeface="Segoe UI"/>
                  </a:rPr>
                  <a:t>Applications</a:t>
                </a:r>
              </a:p>
            </p:txBody>
          </p:sp>
          <p:sp>
            <p:nvSpPr>
              <p:cNvPr id="3" name="TextBox 2"/>
              <p:cNvSpPr txBox="1"/>
              <p:nvPr/>
            </p:nvSpPr>
            <p:spPr>
              <a:xfrm>
                <a:off x="662748" y="1660452"/>
                <a:ext cx="2312276"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prstClr val="black"/>
                    </a:solidFill>
                    <a:latin typeface="Segoe UI"/>
                  </a:rPr>
                  <a:t>On-Premises</a:t>
                </a:r>
              </a:p>
            </p:txBody>
          </p:sp>
        </p:grpSp>
        <p:grpSp>
          <p:nvGrpSpPr>
            <p:cNvPr id="70" name="Group 69"/>
            <p:cNvGrpSpPr/>
            <p:nvPr/>
          </p:nvGrpSpPr>
          <p:grpSpPr>
            <a:xfrm>
              <a:off x="139934" y="2440773"/>
              <a:ext cx="535514" cy="3990281"/>
              <a:chOff x="139934" y="2440773"/>
              <a:chExt cx="535514" cy="3990281"/>
            </a:xfrm>
          </p:grpSpPr>
          <p:cxnSp>
            <p:nvCxnSpPr>
              <p:cNvPr id="82" name="Elbow Connector 81"/>
              <p:cNvCxnSpPr>
                <a:stCxn id="21" idx="1"/>
                <a:endCxn id="4" idx="1"/>
              </p:cNvCxnSpPr>
              <p:nvPr/>
            </p:nvCxnSpPr>
            <p:spPr>
              <a:xfrm rot="10800000" flipV="1">
                <a:off x="662748" y="2440773"/>
                <a:ext cx="12700" cy="399028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39934" y="3710266"/>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prstClr val="black"/>
                    </a:solidFill>
                    <a:latin typeface="Segoe UI"/>
                  </a:rPr>
                  <a:t>User Managed</a:t>
                </a:r>
              </a:p>
            </p:txBody>
          </p:sp>
        </p:grpSp>
      </p:grpSp>
    </p:spTree>
    <p:extLst>
      <p:ext uri="{BB962C8B-B14F-4D97-AF65-F5344CB8AC3E}">
        <p14:creationId xmlns:p14="http://schemas.microsoft.com/office/powerpoint/2010/main" val="416396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 (SaaS)</a:t>
            </a:r>
          </a:p>
        </p:txBody>
      </p:sp>
      <p:sp>
        <p:nvSpPr>
          <p:cNvPr id="3" name="Content Placeholder 2"/>
          <p:cNvSpPr>
            <a:spLocks noGrp="1"/>
          </p:cNvSpPr>
          <p:nvPr>
            <p:ph sz="half" idx="1"/>
          </p:nvPr>
        </p:nvSpPr>
        <p:spPr>
          <a:xfrm>
            <a:off x="838200" y="1825625"/>
            <a:ext cx="6495180" cy="4351338"/>
          </a:xfrm>
        </p:spPr>
        <p:txBody>
          <a:bodyPr>
            <a:noAutofit/>
          </a:bodyPr>
          <a:lstStyle/>
          <a:p>
            <a:pPr>
              <a:spcBef>
                <a:spcPts val="0"/>
              </a:spcBef>
              <a:buFont typeface="Wingdings" charset="2"/>
              <a:buChar char="§"/>
            </a:pPr>
            <a:r>
              <a:rPr lang="en-US" dirty="0"/>
              <a:t>Cloud service vendor is responsible for software, hardware, and </a:t>
            </a:r>
            <a:r>
              <a:rPr lang="en-US" dirty="0" smtClean="0"/>
              <a:t>infrastructure</a:t>
            </a:r>
            <a:endParaRPr lang="en-US" dirty="0"/>
          </a:p>
          <a:p>
            <a:pPr>
              <a:spcBef>
                <a:spcPts val="0"/>
              </a:spcBef>
              <a:buFont typeface="Wingdings" charset="2"/>
              <a:buChar char="§"/>
            </a:pPr>
            <a:r>
              <a:rPr lang="en-US" dirty="0"/>
              <a:t>Customers can reduce their upfront and ongoing maintenance costs and instead pay for services like a </a:t>
            </a:r>
            <a:r>
              <a:rPr lang="en-US" dirty="0" smtClean="0"/>
              <a:t>utility</a:t>
            </a:r>
            <a:endParaRPr lang="en-US" dirty="0"/>
          </a:p>
          <a:p>
            <a:pPr>
              <a:spcBef>
                <a:spcPts val="0"/>
              </a:spcBef>
              <a:buFont typeface="Wingdings" charset="2"/>
              <a:buChar char="§"/>
            </a:pPr>
            <a:r>
              <a:rPr lang="en-US" dirty="0"/>
              <a:t>Customers do not have as much freedom to customize the service and can only change parameter settings as provided by the cloud vendor</a:t>
            </a:r>
          </a:p>
        </p:txBody>
      </p:sp>
      <p:grpSp>
        <p:nvGrpSpPr>
          <p:cNvPr id="19" name="Group 18"/>
          <p:cNvGrpSpPr/>
          <p:nvPr/>
        </p:nvGrpSpPr>
        <p:grpSpPr>
          <a:xfrm>
            <a:off x="7597822" y="1824460"/>
            <a:ext cx="2780887" cy="4467377"/>
            <a:chOff x="9163653" y="2281367"/>
            <a:chExt cx="2780887" cy="4467377"/>
          </a:xfrm>
        </p:grpSpPr>
        <p:grpSp>
          <p:nvGrpSpPr>
            <p:cNvPr id="20" name="Group 19"/>
            <p:cNvGrpSpPr/>
            <p:nvPr/>
          </p:nvGrpSpPr>
          <p:grpSpPr>
            <a:xfrm>
              <a:off x="9632264" y="2281367"/>
              <a:ext cx="2312276" cy="4467377"/>
              <a:chOff x="9632264" y="2281367"/>
              <a:chExt cx="2312276" cy="4467377"/>
            </a:xfrm>
          </p:grpSpPr>
          <p:sp>
            <p:nvSpPr>
              <p:cNvPr id="23" name="Rectangle 22"/>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24" name="Rectangle 23"/>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25" name="Rectangle 24"/>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26" name="Rectangle 25"/>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27" name="Rectangle 26"/>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28" name="Rectangle 27"/>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29" name="Rectangle 28"/>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0" name="Rectangle 29"/>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1" name="Rectangle 30"/>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1" name="TextBox 20"/>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2" name="Elbow Connector 21"/>
            <p:cNvCxnSpPr>
              <a:stCxn id="31" idx="1"/>
              <a:endCxn id="23"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270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Salesforce.com as an SaaS</a:t>
            </a:r>
          </a:p>
        </p:txBody>
      </p:sp>
      <p:sp>
        <p:nvSpPr>
          <p:cNvPr id="3" name="Content Placeholder 2"/>
          <p:cNvSpPr>
            <a:spLocks noGrp="1"/>
          </p:cNvSpPr>
          <p:nvPr>
            <p:ph idx="1"/>
          </p:nvPr>
        </p:nvSpPr>
        <p:spPr>
          <a:xfrm>
            <a:off x="914711" y="2820092"/>
            <a:ext cx="10515600" cy="2565331"/>
          </a:xfrm>
        </p:spPr>
        <p:txBody>
          <a:bodyPr/>
          <a:lstStyle/>
          <a:p>
            <a:pPr marL="0" indent="0">
              <a:buNone/>
            </a:pPr>
            <a:r>
              <a:rPr lang="en-US" dirty="0"/>
              <a:t>The following are sales points advertised by </a:t>
            </a:r>
            <a:r>
              <a:rPr lang="en-US" dirty="0" err="1"/>
              <a:t>Salesforce</a:t>
            </a:r>
            <a:r>
              <a:rPr lang="en-US" dirty="0"/>
              <a:t>:</a:t>
            </a:r>
          </a:p>
          <a:p>
            <a:pPr lvl="1">
              <a:buFont typeface="Wingdings" charset="2"/>
              <a:buChar char="§"/>
            </a:pPr>
            <a:r>
              <a:rPr lang="en-US" dirty="0"/>
              <a:t>No vendor lock-in</a:t>
            </a:r>
          </a:p>
          <a:p>
            <a:pPr lvl="1">
              <a:buFont typeface="Wingdings" charset="2"/>
              <a:buChar char="§"/>
            </a:pPr>
            <a:r>
              <a:rPr lang="en-US" dirty="0"/>
              <a:t>No large up-front investment</a:t>
            </a:r>
          </a:p>
          <a:p>
            <a:pPr lvl="1">
              <a:buFont typeface="Wingdings" charset="2"/>
              <a:buChar char="§"/>
            </a:pPr>
            <a:r>
              <a:rPr lang="en-US" dirty="0"/>
              <a:t>No maintenance headaches</a:t>
            </a:r>
          </a:p>
          <a:p>
            <a:pPr lvl="1">
              <a:buFont typeface="Wingdings" charset="2"/>
              <a:buChar char="§"/>
            </a:pPr>
            <a:r>
              <a:rPr lang="en-US" dirty="0"/>
              <a:t>No steep learning curve</a:t>
            </a:r>
          </a:p>
          <a:p>
            <a:pPr lvl="1">
              <a:buFont typeface="Wingdings" charset="2"/>
              <a:buChar char="§"/>
            </a:pPr>
            <a:r>
              <a:rPr lang="en-US" dirty="0"/>
              <a:t>No outdated solutions</a:t>
            </a:r>
          </a:p>
        </p:txBody>
      </p:sp>
      <p:grpSp>
        <p:nvGrpSpPr>
          <p:cNvPr id="5" name="Group 4"/>
          <p:cNvGrpSpPr/>
          <p:nvPr/>
        </p:nvGrpSpPr>
        <p:grpSpPr>
          <a:xfrm>
            <a:off x="0" y="1950630"/>
            <a:ext cx="12192000" cy="832911"/>
            <a:chOff x="0" y="1950630"/>
            <a:chExt cx="12192000" cy="832911"/>
          </a:xfrm>
        </p:grpSpPr>
        <p:sp>
          <p:nvSpPr>
            <p:cNvPr id="6" name="Rectangle 5"/>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Online </a:t>
              </a:r>
              <a:r>
                <a:rPr lang="en-US" i="0" dirty="0" err="1"/>
                <a:t>salesforce</a:t>
              </a:r>
              <a:r>
                <a:rPr lang="en-US" i="0" dirty="0"/>
                <a:t> automation and CRM</a:t>
              </a:r>
            </a:p>
          </p:txBody>
        </p:sp>
      </p:grpSp>
      <p:pic>
        <p:nvPicPr>
          <p:cNvPr id="8" name="Picture 7" descr="6a00e54ee3905b883301b7c71e10cd97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4860" y="3594666"/>
            <a:ext cx="4182283" cy="2928335"/>
          </a:xfrm>
          <a:prstGeom prst="rect">
            <a:avLst/>
          </a:prstGeom>
        </p:spPr>
      </p:pic>
    </p:spTree>
    <p:extLst>
      <p:ext uri="{BB962C8B-B14F-4D97-AF65-F5344CB8AC3E}">
        <p14:creationId xmlns:p14="http://schemas.microsoft.com/office/powerpoint/2010/main" val="2157588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Office 365</a:t>
            </a:r>
          </a:p>
        </p:txBody>
      </p:sp>
      <p:sp>
        <p:nvSpPr>
          <p:cNvPr id="3" name="Content Placeholder 2"/>
          <p:cNvSpPr>
            <a:spLocks noGrp="1"/>
          </p:cNvSpPr>
          <p:nvPr>
            <p:ph idx="1"/>
          </p:nvPr>
        </p:nvSpPr>
        <p:spPr>
          <a:xfrm>
            <a:off x="838200" y="2911889"/>
            <a:ext cx="10515600" cy="2427635"/>
          </a:xfrm>
        </p:spPr>
        <p:txBody>
          <a:bodyPr>
            <a:normAutofit/>
          </a:bodyPr>
          <a:lstStyle/>
          <a:p>
            <a:pPr marL="0" indent="0">
              <a:buNone/>
            </a:pPr>
            <a:r>
              <a:rPr lang="en-US" dirty="0"/>
              <a:t>Flexible environment to collaborate and work together</a:t>
            </a:r>
          </a:p>
          <a:p>
            <a:pPr>
              <a:buFont typeface="Wingdings" charset="2"/>
              <a:buChar char="§"/>
            </a:pPr>
            <a:r>
              <a:rPr lang="en-US" dirty="0"/>
              <a:t>Multiple environments</a:t>
            </a:r>
          </a:p>
          <a:p>
            <a:pPr lvl="1">
              <a:buFont typeface="Wingdings" charset="2"/>
              <a:buChar char="§"/>
            </a:pPr>
            <a:r>
              <a:rPr lang="en-US" dirty="0"/>
              <a:t>Desktop, tablet and mobile phones</a:t>
            </a:r>
          </a:p>
          <a:p>
            <a:pPr>
              <a:buFont typeface="Wingdings" charset="2"/>
              <a:buChar char="§"/>
            </a:pPr>
            <a:r>
              <a:rPr lang="en-US" dirty="0"/>
              <a:t>Work anywhere, anytime, any device</a:t>
            </a:r>
          </a:p>
          <a:p>
            <a:pPr>
              <a:buFont typeface="Wingdings" charset="2"/>
              <a:buChar char="§"/>
            </a:pPr>
            <a:r>
              <a:rPr lang="en-US" dirty="0"/>
              <a:t>Concurrent edits</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Microsoft Office Suite on the Web</a:t>
              </a:r>
            </a:p>
          </p:txBody>
        </p:sp>
      </p:grpSp>
    </p:spTree>
    <p:extLst>
      <p:ext uri="{BB962C8B-B14F-4D97-AF65-F5344CB8AC3E}">
        <p14:creationId xmlns:p14="http://schemas.microsoft.com/office/powerpoint/2010/main" val="29938470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GoToMeeting, WebEx, Skype</a:t>
            </a:r>
          </a:p>
        </p:txBody>
      </p:sp>
      <p:sp>
        <p:nvSpPr>
          <p:cNvPr id="3" name="Content Placeholder 2"/>
          <p:cNvSpPr>
            <a:spLocks noGrp="1"/>
          </p:cNvSpPr>
          <p:nvPr>
            <p:ph sz="half" idx="1"/>
          </p:nvPr>
        </p:nvSpPr>
        <p:spPr>
          <a:xfrm>
            <a:off x="838199" y="2835392"/>
            <a:ext cx="10520345" cy="1983950"/>
          </a:xfrm>
        </p:spPr>
        <p:txBody>
          <a:bodyPr>
            <a:normAutofit/>
          </a:bodyPr>
          <a:lstStyle/>
          <a:p>
            <a:pPr>
              <a:buFont typeface="Wingdings" charset="2"/>
              <a:buChar char="§"/>
            </a:pPr>
            <a:r>
              <a:rPr lang="en-US" dirty="0" smtClean="0"/>
              <a:t>Modern </a:t>
            </a:r>
            <a:r>
              <a:rPr lang="en-US" dirty="0"/>
              <a:t>versions of old utilities</a:t>
            </a:r>
          </a:p>
          <a:p>
            <a:pPr lvl="1">
              <a:buFont typeface="Wingdings" charset="2"/>
              <a:buChar char="§"/>
            </a:pPr>
            <a:r>
              <a:rPr lang="en-US" sz="2800" dirty="0"/>
              <a:t>Think old </a:t>
            </a:r>
            <a:r>
              <a:rPr lang="en-US" sz="2800" dirty="0" err="1"/>
              <a:t>TelCos</a:t>
            </a:r>
            <a:endParaRPr lang="en-US" sz="2800" dirty="0"/>
          </a:p>
          <a:p>
            <a:pPr lvl="1">
              <a:buFont typeface="Wingdings" charset="2"/>
              <a:buChar char="§"/>
            </a:pPr>
            <a:r>
              <a:rPr lang="en-US" sz="2800" dirty="0"/>
              <a:t>Services charged like </a:t>
            </a:r>
            <a:r>
              <a:rPr lang="en-US" sz="2800" dirty="0" smtClean="0"/>
              <a:t>utilities</a:t>
            </a:r>
            <a:endParaRPr lang="en-US" sz="2800" dirty="0"/>
          </a:p>
        </p:txBody>
      </p:sp>
      <p:grpSp>
        <p:nvGrpSpPr>
          <p:cNvPr id="8" name="Group 7"/>
          <p:cNvGrpSpPr/>
          <p:nvPr/>
        </p:nvGrpSpPr>
        <p:grpSpPr>
          <a:xfrm>
            <a:off x="0" y="1950630"/>
            <a:ext cx="12192000" cy="832911"/>
            <a:chOff x="0" y="1950630"/>
            <a:chExt cx="12192000" cy="832911"/>
          </a:xfrm>
        </p:grpSpPr>
        <p:sp>
          <p:nvSpPr>
            <p:cNvPr id="9" name="Rectangle 8"/>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Most </a:t>
              </a:r>
              <a:r>
                <a:rPr lang="en-US" i="0" dirty="0" err="1"/>
                <a:t>SaaSs</a:t>
              </a:r>
              <a:r>
                <a:rPr lang="en-US" i="0" dirty="0"/>
                <a:t> have their roots on the desktop</a:t>
              </a:r>
            </a:p>
          </p:txBody>
        </p:sp>
      </p:grpSp>
    </p:spTree>
    <p:extLst>
      <p:ext uri="{BB962C8B-B14F-4D97-AF65-F5344CB8AC3E}">
        <p14:creationId xmlns:p14="http://schemas.microsoft.com/office/powerpoint/2010/main" val="8993827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21137"/>
            <a:ext cx="12192000" cy="2604107"/>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a:t>Storage – SaaS or IaaS?</a:t>
            </a:r>
          </a:p>
        </p:txBody>
      </p:sp>
      <p:sp>
        <p:nvSpPr>
          <p:cNvPr id="5" name="Rectangle 4"/>
          <p:cNvSpPr/>
          <p:nvPr/>
        </p:nvSpPr>
        <p:spPr>
          <a:xfrm>
            <a:off x="809625" y="1738343"/>
            <a:ext cx="10779125" cy="2554545"/>
          </a:xfrm>
          <a:prstGeom prst="rect">
            <a:avLst/>
          </a:prstGeom>
        </p:spPr>
        <p:txBody>
          <a:bodyPr wrap="square">
            <a:spAutoFit/>
          </a:bodyPr>
          <a:lstStyle/>
          <a:p>
            <a:pPr lvl="1" indent="-457200">
              <a:buFont typeface="Wingdings" charset="2"/>
              <a:buChar char="§"/>
            </a:pPr>
            <a:r>
              <a:rPr lang="en-US" sz="3200" dirty="0">
                <a:solidFill>
                  <a:schemeClr val="bg1"/>
                </a:solidFill>
              </a:rPr>
              <a:t>Backup storage services such as Google Drive, Box, and </a:t>
            </a:r>
            <a:r>
              <a:rPr lang="en-US" sz="3200" dirty="0" err="1">
                <a:solidFill>
                  <a:schemeClr val="bg1"/>
                </a:solidFill>
              </a:rPr>
              <a:t>OneDrive</a:t>
            </a:r>
            <a:r>
              <a:rPr lang="en-US" sz="3200" dirty="0">
                <a:solidFill>
                  <a:schemeClr val="bg1"/>
                </a:solidFill>
              </a:rPr>
              <a:t> should be considered </a:t>
            </a:r>
            <a:r>
              <a:rPr lang="en-US" sz="3200" dirty="0" err="1">
                <a:solidFill>
                  <a:schemeClr val="bg1"/>
                </a:solidFill>
              </a:rPr>
              <a:t>SaaS</a:t>
            </a:r>
            <a:r>
              <a:rPr lang="en-US" sz="3200" dirty="0">
                <a:solidFill>
                  <a:schemeClr val="bg1"/>
                </a:solidFill>
              </a:rPr>
              <a:t>; user is not responsible for the backup software</a:t>
            </a:r>
          </a:p>
          <a:p>
            <a:pPr lvl="1" indent="-457200">
              <a:buFont typeface="Wingdings" charset="2"/>
              <a:buChar char="§"/>
            </a:pPr>
            <a:r>
              <a:rPr lang="en-US" sz="3200" dirty="0">
                <a:solidFill>
                  <a:schemeClr val="bg1"/>
                </a:solidFill>
              </a:rPr>
              <a:t>Storage services such as Azure Blobs and Amazon S3 are considered </a:t>
            </a:r>
            <a:r>
              <a:rPr lang="en-US" sz="3200" dirty="0" err="1">
                <a:solidFill>
                  <a:schemeClr val="bg1"/>
                </a:solidFill>
              </a:rPr>
              <a:t>IaaS</a:t>
            </a:r>
            <a:endParaRPr lang="en-US" sz="3200" dirty="0">
              <a:solidFill>
                <a:schemeClr val="bg1"/>
              </a:solidFill>
            </a:endParaRPr>
          </a:p>
        </p:txBody>
      </p:sp>
    </p:spTree>
    <p:extLst>
      <p:ext uri="{BB962C8B-B14F-4D97-AF65-F5344CB8AC3E}">
        <p14:creationId xmlns:p14="http://schemas.microsoft.com/office/powerpoint/2010/main" val="38273307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2278</Words>
  <Application>Microsoft Macintosh PowerPoint</Application>
  <PresentationFormat>Custom</PresentationFormat>
  <Paragraphs>363</Paragraphs>
  <Slides>21</Slides>
  <Notes>20</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1_MS1444_Windows Azure Template 16x9_r08a</vt:lpstr>
      <vt:lpstr>Office Theme</vt:lpstr>
      <vt:lpstr>1_Office Theme</vt:lpstr>
      <vt:lpstr>2_MS1444_Windows Azure Template 16x9_r08a</vt:lpstr>
      <vt:lpstr>Survey of Cloud Computing and Azure Foundation</vt:lpstr>
      <vt:lpstr>Topics</vt:lpstr>
      <vt:lpstr>PowerPoint Presentation</vt:lpstr>
      <vt:lpstr>Service Model Division of Responsibility</vt:lpstr>
      <vt:lpstr>Software as a Service (SaaS)</vt:lpstr>
      <vt:lpstr>Salesforce.com as an SaaS</vt:lpstr>
      <vt:lpstr>Microsoft Office 365</vt:lpstr>
      <vt:lpstr>GoToMeeting, WebEx, Skype</vt:lpstr>
      <vt:lpstr>Storage – SaaS or IaaS?</vt:lpstr>
      <vt:lpstr>Platform as a Service (PaaS)</vt:lpstr>
      <vt:lpstr>Salesforce.com as a PaaS (?)</vt:lpstr>
      <vt:lpstr>Azure Platform Services</vt:lpstr>
      <vt:lpstr>Infrastructure as a Service (IaaS)</vt:lpstr>
      <vt:lpstr>Azure Infrastructure Services</vt:lpstr>
      <vt:lpstr>AWS EC2 and S3</vt:lpstr>
      <vt:lpstr>Desktop (as a service) Cloud Service</vt:lpstr>
      <vt:lpstr>Monitoring (as a service) Cloud Service </vt:lpstr>
      <vt:lpstr>Metal (as a service) Cloud Service</vt:lpstr>
      <vt:lpstr>Communication (as a service) Cloud Service </vt:lpstr>
      <vt:lpstr>Database (as a service) Cloud Service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2016-06-21T01:51:26Z</dcterms:created>
  <dcterms:modified xsi:type="dcterms:W3CDTF">2016-06-22T19:40:02Z</dcterms:modified>
</cp:coreProperties>
</file>