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30" r:id="rId10"/>
    <p:sldId id="301" r:id="rId11"/>
    <p:sldId id="331" r:id="rId12"/>
    <p:sldId id="302" r:id="rId13"/>
    <p:sldId id="303" r:id="rId14"/>
    <p:sldId id="332" r:id="rId15"/>
    <p:sldId id="305" r:id="rId16"/>
    <p:sldId id="307" r:id="rId17"/>
    <p:sldId id="306" r:id="rId18"/>
    <p:sldId id="334" r:id="rId19"/>
    <p:sldId id="337" r:id="rId20"/>
    <p:sldId id="309" r:id="rId21"/>
    <p:sldId id="278" r:id="rId22"/>
    <p:sldId id="310" r:id="rId23"/>
    <p:sldId id="311" r:id="rId24"/>
    <p:sldId id="335" r:id="rId25"/>
    <p:sldId id="336" r:id="rId26"/>
    <p:sldId id="313" r:id="rId27"/>
    <p:sldId id="314" r:id="rId28"/>
    <p:sldId id="315" r:id="rId29"/>
    <p:sldId id="316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60"/>
    <a:srgbClr val="336E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1955" autoAdjust="0"/>
  </p:normalViewPr>
  <p:slideViewPr>
    <p:cSldViewPr snapToGrid="0">
      <p:cViewPr>
        <p:scale>
          <a:sx n="81" d="100"/>
          <a:sy n="81" d="100"/>
        </p:scale>
        <p:origin x="1248" y="-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hyperlink" Target="http://www.mobilecsharpcafe.com/xamarin-book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Relationship Id="rId3" Type="http://schemas.openxmlformats.org/officeDocument/2006/relationships/hyperlink" Target="https://cordova.apache.org/docs/en/2.4.0/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Images and excerpts from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 Application Development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Dan Hermes, published by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http://www.mobilecsharpcafe.com/xamarin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-book/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requires fewer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reuse increases</a:t>
            </a:r>
            <a:r>
              <a:rPr lang="en-US" altLang="ko-KR" i="0" baseline="0"/>
              <a:t> maintainability</a:t>
            </a:r>
            <a:endParaRPr lang="en-US" altLang="ko-KR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Windows).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One code base working</a:t>
            </a:r>
            <a:r>
              <a:rPr lang="en-US" baseline="0" dirty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1 language, 1 IDE that can be implemented by different technologies: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Objective C/Swift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Java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Xamarin.Forms with UWP gives us the Windows 10 phones and desktops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Windows 8 and 8.1 phones still work with Xamarin.Forms but require a Windows 8 Phone project type (not a UWP project).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C#</a:t>
            </a:r>
            <a:r>
              <a:rPr lang="en-US" baseline="0" dirty="0"/>
              <a:t> UI piece is much more complex – Layouts &amp; XAML, etc.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Onsen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Xcode</a:t>
            </a:r>
            <a:r>
              <a:rPr lang="en-US" dirty="0"/>
              <a:t> IDE</a:t>
            </a:r>
          </a:p>
          <a:p>
            <a:endParaRPr lang="en-US" b="1" dirty="0"/>
          </a:p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sdn.microsoft.com/en-us/library/windows/apps/ff626516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swift/as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veloper.android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Windows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337176"/>
            <a:chOff x="1" y="1492067"/>
            <a:chExt cx="12191999" cy="23371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38636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API uses the C# programming language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15091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https://msdn.microsoft.com/en-us/library/windows/apps/ff626516(v=vs.105).aspx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Windows: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Makers of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communities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Highest Quality Applications 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to Reuse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Interactivity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Why Cross-Platform Development?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development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Shared Codebase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1458575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Shared code base of data access and business logic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Requires fewer tests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Increases maintainability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Code 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Same Development Skillsets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652959"/>
            <a:ext cx="12192000" cy="4552071"/>
            <a:chOff x="0" y="1590518"/>
            <a:chExt cx="12192000" cy="268263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590518"/>
              <a:ext cx="12191999" cy="594856"/>
              <a:chOff x="979715" y="2054197"/>
              <a:chExt cx="9998962" cy="62577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2054197"/>
                <a:ext cx="9998962" cy="625778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2147906"/>
                <a:ext cx="9295782" cy="43836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Developers can use a single technology to build apps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8"/>
              <a:ext cx="6061722" cy="1930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Diversity of technology is fun for us, the developers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But it can get expensive for companies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cross-platform approach consolidates the skillsets needed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19117" y="2731908"/>
            <a:ext cx="4442814" cy="3919287"/>
            <a:chOff x="7519117" y="2731908"/>
            <a:chExt cx="4442814" cy="3919287"/>
          </a:xfrm>
        </p:grpSpPr>
        <p:grpSp>
          <p:nvGrpSpPr>
            <p:cNvPr id="6" name="Group 5"/>
            <p:cNvGrpSpPr/>
            <p:nvPr/>
          </p:nvGrpSpPr>
          <p:grpSpPr>
            <a:xfrm>
              <a:off x="7519117" y="2731908"/>
              <a:ext cx="4442814" cy="2776018"/>
              <a:chOff x="7519117" y="2731908"/>
              <a:chExt cx="4442814" cy="2776018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519117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 err="1"/>
                  <a:t>iOS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Objective C</a:t>
                </a:r>
              </a:p>
              <a:p>
                <a:pPr algn="ctr"/>
                <a:r>
                  <a:rPr lang="en-US" dirty="0"/>
                  <a:t>/Swift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9060074" y="2731908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/>
                  <a:t>Android</a:t>
                </a:r>
              </a:p>
              <a:p>
                <a:pPr algn="ctr"/>
                <a:r>
                  <a:rPr lang="en-US" dirty="0"/>
                  <a:t>Java</a:t>
                </a: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0601030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/>
                  <a:t>Windows</a:t>
                </a:r>
              </a:p>
              <a:p>
                <a:pPr algn="ctr"/>
                <a:r>
                  <a:rPr lang="en-US" dirty="0"/>
                  <a:t>C#</a:t>
                </a:r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8199568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8" idx="4"/>
              </p:cNvCxnSpPr>
              <p:nvPr/>
            </p:nvCxnSpPr>
            <p:spPr>
              <a:xfrm flipH="1">
                <a:off x="10221676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7" idx="4"/>
              </p:cNvCxnSpPr>
              <p:nvPr/>
            </p:nvCxnSpPr>
            <p:spPr>
              <a:xfrm>
                <a:off x="9740525" y="4093839"/>
                <a:ext cx="0" cy="138837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8076901" y="5598367"/>
              <a:ext cx="3327246" cy="1052828"/>
            </a:xfrm>
            <a:prstGeom prst="rect">
              <a:avLst/>
            </a:prstGeom>
            <a:solidFill>
              <a:srgbClr val="15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/>
                <a:t>One programming language and environment</a:t>
              </a:r>
            </a:p>
            <a:p>
              <a:pPr marL="0" lvl="1" algn="ctr"/>
              <a:r>
                <a:rPr lang="en-US" dirty="0"/>
                <a:t>(C# or HTML5 or JavaScript)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083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Windows Platform (UWP)</a:t>
            </a:r>
            <a:br>
              <a:rPr lang="en-US" dirty="0"/>
            </a:br>
            <a:r>
              <a:rPr lang="en-US" dirty="0"/>
              <a:t>Apps Run On All Windows 10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7" y="2709333"/>
            <a:ext cx="10515600" cy="2167467"/>
          </a:xfrm>
        </p:spPr>
        <p:txBody>
          <a:bodyPr anchor="ctr"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800" dirty="0" smtClean="0"/>
              <a:t>Run </a:t>
            </a:r>
            <a:r>
              <a:rPr lang="en-US" sz="2800" dirty="0"/>
              <a:t>on Windows 10 phones and tablets 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Run on Windows 10 PCs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Run on Xbox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Run on </a:t>
            </a:r>
            <a:r>
              <a:rPr lang="en-US" sz="2800" dirty="0" smtClean="0"/>
              <a:t>HoloLens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744122"/>
            <a:ext cx="12192000" cy="965211"/>
            <a:chOff x="0" y="1744122"/>
            <a:chExt cx="12192000" cy="965211"/>
          </a:xfrm>
        </p:grpSpPr>
        <p:sp>
          <p:nvSpPr>
            <p:cNvPr id="5" name="Rectangle 4"/>
            <p:cNvSpPr/>
            <p:nvPr/>
          </p:nvSpPr>
          <p:spPr>
            <a:xfrm>
              <a:off x="0" y="1744122"/>
              <a:ext cx="12192000" cy="965211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31900" y="1986662"/>
              <a:ext cx="97282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</a:pPr>
              <a:r>
                <a:rPr lang="en-US" sz="2800" dirty="0">
                  <a:solidFill>
                    <a:prstClr val="white"/>
                  </a:solidFill>
                </a:rPr>
                <a:t>Code in C# using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in a UWP </a:t>
              </a:r>
              <a:r>
                <a:rPr lang="en-US" sz="2800" dirty="0" smtClean="0">
                  <a:solidFill>
                    <a:prstClr val="white"/>
                  </a:solidFill>
                </a:rPr>
                <a:t>project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52219" y="3578877"/>
            <a:ext cx="540634" cy="944629"/>
            <a:chOff x="7096843" y="4777016"/>
            <a:chExt cx="654167" cy="1143001"/>
          </a:xfrm>
        </p:grpSpPr>
        <p:sp>
          <p:nvSpPr>
            <p:cNvPr id="37" name="Rectangle 36"/>
            <p:cNvSpPr/>
            <p:nvPr/>
          </p:nvSpPr>
          <p:spPr>
            <a:xfrm>
              <a:off x="7096843" y="4777016"/>
              <a:ext cx="654167" cy="11430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42797" y="4860815"/>
              <a:ext cx="562259" cy="9186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380676" y="5809187"/>
              <a:ext cx="86502" cy="865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516849" y="4799453"/>
              <a:ext cx="38925" cy="38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373242" y="4817120"/>
              <a:ext cx="7602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7404076" y="5165403"/>
              <a:ext cx="162131" cy="143223"/>
            </a:xfrm>
            <a:custGeom>
              <a:avLst/>
              <a:gdLst>
                <a:gd name="T0" fmla="*/ 0 w 911"/>
                <a:gd name="T1" fmla="*/ 136 h 807"/>
                <a:gd name="T2" fmla="*/ 911 w 911"/>
                <a:gd name="T3" fmla="*/ 0 h 807"/>
                <a:gd name="T4" fmla="*/ 911 w 911"/>
                <a:gd name="T5" fmla="*/ 13 h 807"/>
                <a:gd name="T6" fmla="*/ 911 w 911"/>
                <a:gd name="T7" fmla="*/ 801 h 807"/>
                <a:gd name="T8" fmla="*/ 0 w 911"/>
                <a:gd name="T9" fmla="*/ 807 h 807"/>
                <a:gd name="T10" fmla="*/ 0 w 911"/>
                <a:gd name="T11" fmla="*/ 136 h 807"/>
                <a:gd name="T12" fmla="*/ 0 w 911"/>
                <a:gd name="T13" fmla="*/ 136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1" h="807">
                  <a:moveTo>
                    <a:pt x="0" y="136"/>
                  </a:moveTo>
                  <a:cubicBezTo>
                    <a:pt x="302" y="87"/>
                    <a:pt x="610" y="44"/>
                    <a:pt x="911" y="0"/>
                  </a:cubicBezTo>
                  <a:cubicBezTo>
                    <a:pt x="911" y="13"/>
                    <a:pt x="911" y="13"/>
                    <a:pt x="911" y="13"/>
                  </a:cubicBezTo>
                  <a:cubicBezTo>
                    <a:pt x="911" y="801"/>
                    <a:pt x="911" y="801"/>
                    <a:pt x="911" y="801"/>
                  </a:cubicBezTo>
                  <a:cubicBezTo>
                    <a:pt x="610" y="801"/>
                    <a:pt x="302" y="807"/>
                    <a:pt x="0" y="807"/>
                  </a:cubicBezTo>
                  <a:cubicBezTo>
                    <a:pt x="0" y="585"/>
                    <a:pt x="0" y="358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7267155" y="5191700"/>
              <a:ext cx="122577" cy="118012"/>
            </a:xfrm>
            <a:custGeom>
              <a:avLst/>
              <a:gdLst>
                <a:gd name="T0" fmla="*/ 0 w 689"/>
                <a:gd name="T1" fmla="*/ 93 h 665"/>
                <a:gd name="T2" fmla="*/ 689 w 689"/>
                <a:gd name="T3" fmla="*/ 0 h 665"/>
                <a:gd name="T4" fmla="*/ 689 w 689"/>
                <a:gd name="T5" fmla="*/ 659 h 665"/>
                <a:gd name="T6" fmla="*/ 0 w 689"/>
                <a:gd name="T7" fmla="*/ 665 h 665"/>
                <a:gd name="T8" fmla="*/ 0 w 689"/>
                <a:gd name="T9" fmla="*/ 93 h 665"/>
                <a:gd name="T10" fmla="*/ 0 w 689"/>
                <a:gd name="T11" fmla="*/ 9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665">
                  <a:moveTo>
                    <a:pt x="0" y="93"/>
                  </a:moveTo>
                  <a:cubicBezTo>
                    <a:pt x="227" y="56"/>
                    <a:pt x="455" y="25"/>
                    <a:pt x="689" y="0"/>
                  </a:cubicBezTo>
                  <a:cubicBezTo>
                    <a:pt x="689" y="222"/>
                    <a:pt x="689" y="437"/>
                    <a:pt x="689" y="659"/>
                  </a:cubicBezTo>
                  <a:cubicBezTo>
                    <a:pt x="455" y="659"/>
                    <a:pt x="227" y="665"/>
                    <a:pt x="0" y="66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7267155" y="5321666"/>
              <a:ext cx="122577" cy="118012"/>
            </a:xfrm>
            <a:custGeom>
              <a:avLst/>
              <a:gdLst>
                <a:gd name="T0" fmla="*/ 0 w 689"/>
                <a:gd name="T1" fmla="*/ 0 h 665"/>
                <a:gd name="T2" fmla="*/ 689 w 689"/>
                <a:gd name="T3" fmla="*/ 0 h 665"/>
                <a:gd name="T4" fmla="*/ 689 w 689"/>
                <a:gd name="T5" fmla="*/ 665 h 665"/>
                <a:gd name="T6" fmla="*/ 0 w 689"/>
                <a:gd name="T7" fmla="*/ 573 h 665"/>
                <a:gd name="T8" fmla="*/ 0 w 689"/>
                <a:gd name="T9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9" h="665">
                  <a:moveTo>
                    <a:pt x="0" y="0"/>
                  </a:moveTo>
                  <a:cubicBezTo>
                    <a:pt x="227" y="0"/>
                    <a:pt x="455" y="6"/>
                    <a:pt x="689" y="0"/>
                  </a:cubicBezTo>
                  <a:cubicBezTo>
                    <a:pt x="689" y="222"/>
                    <a:pt x="689" y="443"/>
                    <a:pt x="689" y="665"/>
                  </a:cubicBezTo>
                  <a:cubicBezTo>
                    <a:pt x="455" y="634"/>
                    <a:pt x="227" y="603"/>
                    <a:pt x="0" y="5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7404076" y="5322753"/>
              <a:ext cx="162131" cy="142136"/>
            </a:xfrm>
            <a:custGeom>
              <a:avLst/>
              <a:gdLst>
                <a:gd name="T0" fmla="*/ 0 w 911"/>
                <a:gd name="T1" fmla="*/ 0 h 801"/>
                <a:gd name="T2" fmla="*/ 911 w 911"/>
                <a:gd name="T3" fmla="*/ 0 h 801"/>
                <a:gd name="T4" fmla="*/ 911 w 911"/>
                <a:gd name="T5" fmla="*/ 764 h 801"/>
                <a:gd name="T6" fmla="*/ 911 w 911"/>
                <a:gd name="T7" fmla="*/ 801 h 801"/>
                <a:gd name="T8" fmla="*/ 0 w 911"/>
                <a:gd name="T9" fmla="*/ 671 h 801"/>
                <a:gd name="T10" fmla="*/ 0 w 911"/>
                <a:gd name="T1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1" h="801">
                  <a:moveTo>
                    <a:pt x="0" y="0"/>
                  </a:moveTo>
                  <a:cubicBezTo>
                    <a:pt x="302" y="0"/>
                    <a:pt x="610" y="0"/>
                    <a:pt x="911" y="0"/>
                  </a:cubicBezTo>
                  <a:cubicBezTo>
                    <a:pt x="911" y="764"/>
                    <a:pt x="911" y="764"/>
                    <a:pt x="911" y="764"/>
                  </a:cubicBezTo>
                  <a:cubicBezTo>
                    <a:pt x="911" y="801"/>
                    <a:pt x="911" y="801"/>
                    <a:pt x="911" y="801"/>
                  </a:cubicBezTo>
                  <a:cubicBezTo>
                    <a:pt x="610" y="751"/>
                    <a:pt x="302" y="714"/>
                    <a:pt x="0" y="671"/>
                  </a:cubicBezTo>
                  <a:cubicBezTo>
                    <a:pt x="0" y="450"/>
                    <a:pt x="0" y="22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33995" y="5365541"/>
            <a:ext cx="1673467" cy="957766"/>
            <a:chOff x="10348297" y="5747762"/>
            <a:chExt cx="1383031" cy="791542"/>
          </a:xfrm>
        </p:grpSpPr>
        <p:grpSp>
          <p:nvGrpSpPr>
            <p:cNvPr id="61" name="Group 60"/>
            <p:cNvGrpSpPr/>
            <p:nvPr/>
          </p:nvGrpSpPr>
          <p:grpSpPr>
            <a:xfrm>
              <a:off x="10348297" y="5747762"/>
              <a:ext cx="1383031" cy="791542"/>
              <a:chOff x="9252938" y="5260813"/>
              <a:chExt cx="1143001" cy="654167"/>
            </a:xfrm>
          </p:grpSpPr>
          <p:sp>
            <p:nvSpPr>
              <p:cNvPr id="48" name="Rectangle 47"/>
              <p:cNvSpPr/>
              <p:nvPr/>
            </p:nvSpPr>
            <p:spPr>
              <a:xfrm rot="5400000">
                <a:off x="9497355" y="5016396"/>
                <a:ext cx="654167" cy="11430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9571692" y="5128578"/>
                <a:ext cx="562259" cy="9186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rot="5400000">
                <a:off x="9284917" y="5556669"/>
                <a:ext cx="62455" cy="624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10858624" y="5955363"/>
              <a:ext cx="362377" cy="361853"/>
              <a:chOff x="9708067" y="5431126"/>
              <a:chExt cx="299485" cy="299052"/>
            </a:xfrm>
          </p:grpSpPr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 rot="5400000">
                <a:off x="9854875" y="5577500"/>
                <a:ext cx="162131" cy="143223"/>
              </a:xfrm>
              <a:custGeom>
                <a:avLst/>
                <a:gdLst>
                  <a:gd name="T0" fmla="*/ 0 w 911"/>
                  <a:gd name="T1" fmla="*/ 136 h 807"/>
                  <a:gd name="T2" fmla="*/ 911 w 911"/>
                  <a:gd name="T3" fmla="*/ 0 h 807"/>
                  <a:gd name="T4" fmla="*/ 911 w 911"/>
                  <a:gd name="T5" fmla="*/ 13 h 807"/>
                  <a:gd name="T6" fmla="*/ 911 w 911"/>
                  <a:gd name="T7" fmla="*/ 801 h 807"/>
                  <a:gd name="T8" fmla="*/ 0 w 911"/>
                  <a:gd name="T9" fmla="*/ 807 h 807"/>
                  <a:gd name="T10" fmla="*/ 0 w 911"/>
                  <a:gd name="T11" fmla="*/ 136 h 807"/>
                  <a:gd name="T12" fmla="*/ 0 w 911"/>
                  <a:gd name="T13" fmla="*/ 136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1" h="807">
                    <a:moveTo>
                      <a:pt x="0" y="136"/>
                    </a:moveTo>
                    <a:cubicBezTo>
                      <a:pt x="302" y="87"/>
                      <a:pt x="610" y="44"/>
                      <a:pt x="911" y="0"/>
                    </a:cubicBezTo>
                    <a:cubicBezTo>
                      <a:pt x="911" y="13"/>
                      <a:pt x="911" y="13"/>
                      <a:pt x="911" y="13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801"/>
                      <a:pt x="302" y="807"/>
                      <a:pt x="0" y="807"/>
                    </a:cubicBezTo>
                    <a:cubicBezTo>
                      <a:pt x="0" y="585"/>
                      <a:pt x="0" y="358"/>
                      <a:pt x="0" y="136"/>
                    </a:cubicBezTo>
                    <a:cubicBezTo>
                      <a:pt x="0" y="136"/>
                      <a:pt x="0" y="136"/>
                      <a:pt x="0" y="1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 rot="5400000">
                <a:off x="9860961" y="5433409"/>
                <a:ext cx="122577" cy="118012"/>
              </a:xfrm>
              <a:custGeom>
                <a:avLst/>
                <a:gdLst>
                  <a:gd name="T0" fmla="*/ 0 w 689"/>
                  <a:gd name="T1" fmla="*/ 93 h 665"/>
                  <a:gd name="T2" fmla="*/ 689 w 689"/>
                  <a:gd name="T3" fmla="*/ 0 h 665"/>
                  <a:gd name="T4" fmla="*/ 689 w 689"/>
                  <a:gd name="T5" fmla="*/ 659 h 665"/>
                  <a:gd name="T6" fmla="*/ 0 w 689"/>
                  <a:gd name="T7" fmla="*/ 665 h 665"/>
                  <a:gd name="T8" fmla="*/ 0 w 689"/>
                  <a:gd name="T9" fmla="*/ 93 h 665"/>
                  <a:gd name="T10" fmla="*/ 0 w 689"/>
                  <a:gd name="T11" fmla="*/ 9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665">
                    <a:moveTo>
                      <a:pt x="0" y="93"/>
                    </a:moveTo>
                    <a:cubicBezTo>
                      <a:pt x="227" y="56"/>
                      <a:pt x="455" y="25"/>
                      <a:pt x="689" y="0"/>
                    </a:cubicBezTo>
                    <a:cubicBezTo>
                      <a:pt x="689" y="222"/>
                      <a:pt x="689" y="437"/>
                      <a:pt x="689" y="659"/>
                    </a:cubicBezTo>
                    <a:cubicBezTo>
                      <a:pt x="455" y="659"/>
                      <a:pt x="227" y="665"/>
                      <a:pt x="0" y="66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 rot="5400000">
                <a:off x="9730995" y="5433409"/>
                <a:ext cx="122577" cy="118012"/>
              </a:xfrm>
              <a:custGeom>
                <a:avLst/>
                <a:gdLst>
                  <a:gd name="T0" fmla="*/ 0 w 689"/>
                  <a:gd name="T1" fmla="*/ 0 h 665"/>
                  <a:gd name="T2" fmla="*/ 689 w 689"/>
                  <a:gd name="T3" fmla="*/ 0 h 665"/>
                  <a:gd name="T4" fmla="*/ 689 w 689"/>
                  <a:gd name="T5" fmla="*/ 665 h 665"/>
                  <a:gd name="T6" fmla="*/ 0 w 689"/>
                  <a:gd name="T7" fmla="*/ 573 h 665"/>
                  <a:gd name="T8" fmla="*/ 0 w 689"/>
                  <a:gd name="T9" fmla="*/ 0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665">
                    <a:moveTo>
                      <a:pt x="0" y="0"/>
                    </a:moveTo>
                    <a:cubicBezTo>
                      <a:pt x="227" y="0"/>
                      <a:pt x="455" y="6"/>
                      <a:pt x="689" y="0"/>
                    </a:cubicBezTo>
                    <a:cubicBezTo>
                      <a:pt x="689" y="222"/>
                      <a:pt x="689" y="443"/>
                      <a:pt x="689" y="665"/>
                    </a:cubicBezTo>
                    <a:cubicBezTo>
                      <a:pt x="455" y="634"/>
                      <a:pt x="227" y="603"/>
                      <a:pt x="0" y="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 rot="5400000">
                <a:off x="9698069" y="5578045"/>
                <a:ext cx="162131" cy="142136"/>
              </a:xfrm>
              <a:custGeom>
                <a:avLst/>
                <a:gdLst>
                  <a:gd name="T0" fmla="*/ 0 w 911"/>
                  <a:gd name="T1" fmla="*/ 0 h 801"/>
                  <a:gd name="T2" fmla="*/ 911 w 911"/>
                  <a:gd name="T3" fmla="*/ 0 h 801"/>
                  <a:gd name="T4" fmla="*/ 911 w 911"/>
                  <a:gd name="T5" fmla="*/ 764 h 801"/>
                  <a:gd name="T6" fmla="*/ 911 w 911"/>
                  <a:gd name="T7" fmla="*/ 801 h 801"/>
                  <a:gd name="T8" fmla="*/ 0 w 911"/>
                  <a:gd name="T9" fmla="*/ 671 h 801"/>
                  <a:gd name="T10" fmla="*/ 0 w 911"/>
                  <a:gd name="T1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1" h="801">
                    <a:moveTo>
                      <a:pt x="0" y="0"/>
                    </a:moveTo>
                    <a:cubicBezTo>
                      <a:pt x="302" y="0"/>
                      <a:pt x="610" y="0"/>
                      <a:pt x="911" y="0"/>
                    </a:cubicBezTo>
                    <a:cubicBezTo>
                      <a:pt x="911" y="764"/>
                      <a:pt x="911" y="764"/>
                      <a:pt x="911" y="764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751"/>
                      <a:pt x="302" y="714"/>
                      <a:pt x="0" y="671"/>
                    </a:cubicBezTo>
                    <a:cubicBezTo>
                      <a:pt x="0" y="450"/>
                      <a:pt x="0" y="22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5747827" y="4403507"/>
            <a:ext cx="2356460" cy="1341263"/>
            <a:chOff x="5446218" y="4562902"/>
            <a:chExt cx="2356460" cy="1341263"/>
          </a:xfrm>
        </p:grpSpPr>
        <p:grpSp>
          <p:nvGrpSpPr>
            <p:cNvPr id="13" name="Group 12"/>
            <p:cNvGrpSpPr/>
            <p:nvPr/>
          </p:nvGrpSpPr>
          <p:grpSpPr>
            <a:xfrm>
              <a:off x="5446218" y="4562902"/>
              <a:ext cx="2356460" cy="1341263"/>
              <a:chOff x="2865713" y="3390900"/>
              <a:chExt cx="2833699" cy="1612901"/>
            </a:xfrm>
          </p:grpSpPr>
          <p:sp>
            <p:nvSpPr>
              <p:cNvPr id="14" name="Parallelogram 13"/>
              <p:cNvSpPr/>
              <p:nvPr/>
            </p:nvSpPr>
            <p:spPr>
              <a:xfrm>
                <a:off x="3602052" y="3390900"/>
                <a:ext cx="2097360" cy="980103"/>
              </a:xfrm>
              <a:prstGeom prst="parallelogram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Parallelogram 14"/>
              <p:cNvSpPr/>
              <p:nvPr/>
            </p:nvSpPr>
            <p:spPr>
              <a:xfrm>
                <a:off x="3648852" y="3470645"/>
                <a:ext cx="1982469" cy="873155"/>
              </a:xfrm>
              <a:prstGeom prst="parallelogram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Parallelogram 15"/>
              <p:cNvSpPr/>
              <p:nvPr/>
            </p:nvSpPr>
            <p:spPr>
              <a:xfrm rot="10800000">
                <a:off x="2865713" y="4371004"/>
                <a:ext cx="2585503" cy="632797"/>
              </a:xfrm>
              <a:prstGeom prst="parallelogram">
                <a:avLst>
                  <a:gd name="adj" fmla="val 11627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Parallelogram 16"/>
              <p:cNvSpPr/>
              <p:nvPr/>
            </p:nvSpPr>
            <p:spPr>
              <a:xfrm rot="10800000">
                <a:off x="3250520" y="4475006"/>
                <a:ext cx="1980211" cy="273910"/>
              </a:xfrm>
              <a:prstGeom prst="parallelogram">
                <a:avLst>
                  <a:gd name="adj" fmla="val 116272"/>
                </a:avLst>
              </a:prstGeom>
              <a:solidFill>
                <a:srgbClr val="8D8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Parallelogram 17"/>
              <p:cNvSpPr/>
              <p:nvPr/>
            </p:nvSpPr>
            <p:spPr>
              <a:xfrm rot="10800000">
                <a:off x="3587489" y="4776121"/>
                <a:ext cx="721780" cy="136957"/>
              </a:xfrm>
              <a:prstGeom prst="parallelogram">
                <a:avLst>
                  <a:gd name="adj" fmla="val 11627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 rot="16200000">
              <a:off x="6740570" y="4811341"/>
              <a:ext cx="362377" cy="361853"/>
              <a:chOff x="9708067" y="5431126"/>
              <a:chExt cx="299485" cy="299052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rot="5400000">
                <a:off x="9854875" y="5577500"/>
                <a:ext cx="162131" cy="143223"/>
              </a:xfrm>
              <a:custGeom>
                <a:avLst/>
                <a:gdLst>
                  <a:gd name="T0" fmla="*/ 0 w 911"/>
                  <a:gd name="T1" fmla="*/ 136 h 807"/>
                  <a:gd name="T2" fmla="*/ 911 w 911"/>
                  <a:gd name="T3" fmla="*/ 0 h 807"/>
                  <a:gd name="T4" fmla="*/ 911 w 911"/>
                  <a:gd name="T5" fmla="*/ 13 h 807"/>
                  <a:gd name="T6" fmla="*/ 911 w 911"/>
                  <a:gd name="T7" fmla="*/ 801 h 807"/>
                  <a:gd name="T8" fmla="*/ 0 w 911"/>
                  <a:gd name="T9" fmla="*/ 807 h 807"/>
                  <a:gd name="T10" fmla="*/ 0 w 911"/>
                  <a:gd name="T11" fmla="*/ 136 h 807"/>
                  <a:gd name="T12" fmla="*/ 0 w 911"/>
                  <a:gd name="T13" fmla="*/ 136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1" h="807">
                    <a:moveTo>
                      <a:pt x="0" y="136"/>
                    </a:moveTo>
                    <a:cubicBezTo>
                      <a:pt x="302" y="87"/>
                      <a:pt x="610" y="44"/>
                      <a:pt x="911" y="0"/>
                    </a:cubicBezTo>
                    <a:cubicBezTo>
                      <a:pt x="911" y="13"/>
                      <a:pt x="911" y="13"/>
                      <a:pt x="911" y="13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801"/>
                      <a:pt x="302" y="807"/>
                      <a:pt x="0" y="807"/>
                    </a:cubicBezTo>
                    <a:cubicBezTo>
                      <a:pt x="0" y="585"/>
                      <a:pt x="0" y="358"/>
                      <a:pt x="0" y="136"/>
                    </a:cubicBezTo>
                    <a:cubicBezTo>
                      <a:pt x="0" y="136"/>
                      <a:pt x="0" y="136"/>
                      <a:pt x="0" y="1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 rot="5400000">
                <a:off x="9860961" y="5433409"/>
                <a:ext cx="122577" cy="118012"/>
              </a:xfrm>
              <a:custGeom>
                <a:avLst/>
                <a:gdLst>
                  <a:gd name="T0" fmla="*/ 0 w 689"/>
                  <a:gd name="T1" fmla="*/ 93 h 665"/>
                  <a:gd name="T2" fmla="*/ 689 w 689"/>
                  <a:gd name="T3" fmla="*/ 0 h 665"/>
                  <a:gd name="T4" fmla="*/ 689 w 689"/>
                  <a:gd name="T5" fmla="*/ 659 h 665"/>
                  <a:gd name="T6" fmla="*/ 0 w 689"/>
                  <a:gd name="T7" fmla="*/ 665 h 665"/>
                  <a:gd name="T8" fmla="*/ 0 w 689"/>
                  <a:gd name="T9" fmla="*/ 93 h 665"/>
                  <a:gd name="T10" fmla="*/ 0 w 689"/>
                  <a:gd name="T11" fmla="*/ 9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665">
                    <a:moveTo>
                      <a:pt x="0" y="93"/>
                    </a:moveTo>
                    <a:cubicBezTo>
                      <a:pt x="227" y="56"/>
                      <a:pt x="455" y="25"/>
                      <a:pt x="689" y="0"/>
                    </a:cubicBezTo>
                    <a:cubicBezTo>
                      <a:pt x="689" y="222"/>
                      <a:pt x="689" y="437"/>
                      <a:pt x="689" y="659"/>
                    </a:cubicBezTo>
                    <a:cubicBezTo>
                      <a:pt x="455" y="659"/>
                      <a:pt x="227" y="665"/>
                      <a:pt x="0" y="66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 rot="5400000">
                <a:off x="9730995" y="5433409"/>
                <a:ext cx="122577" cy="118012"/>
              </a:xfrm>
              <a:custGeom>
                <a:avLst/>
                <a:gdLst>
                  <a:gd name="T0" fmla="*/ 0 w 689"/>
                  <a:gd name="T1" fmla="*/ 0 h 665"/>
                  <a:gd name="T2" fmla="*/ 689 w 689"/>
                  <a:gd name="T3" fmla="*/ 0 h 665"/>
                  <a:gd name="T4" fmla="*/ 689 w 689"/>
                  <a:gd name="T5" fmla="*/ 665 h 665"/>
                  <a:gd name="T6" fmla="*/ 0 w 689"/>
                  <a:gd name="T7" fmla="*/ 573 h 665"/>
                  <a:gd name="T8" fmla="*/ 0 w 689"/>
                  <a:gd name="T9" fmla="*/ 0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665">
                    <a:moveTo>
                      <a:pt x="0" y="0"/>
                    </a:moveTo>
                    <a:cubicBezTo>
                      <a:pt x="227" y="0"/>
                      <a:pt x="455" y="6"/>
                      <a:pt x="689" y="0"/>
                    </a:cubicBezTo>
                    <a:cubicBezTo>
                      <a:pt x="689" y="222"/>
                      <a:pt x="689" y="443"/>
                      <a:pt x="689" y="665"/>
                    </a:cubicBezTo>
                    <a:cubicBezTo>
                      <a:pt x="455" y="634"/>
                      <a:pt x="227" y="603"/>
                      <a:pt x="0" y="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 rot="5400000">
                <a:off x="9698069" y="5578045"/>
                <a:ext cx="162131" cy="142136"/>
              </a:xfrm>
              <a:custGeom>
                <a:avLst/>
                <a:gdLst>
                  <a:gd name="T0" fmla="*/ 0 w 911"/>
                  <a:gd name="T1" fmla="*/ 0 h 801"/>
                  <a:gd name="T2" fmla="*/ 911 w 911"/>
                  <a:gd name="T3" fmla="*/ 0 h 801"/>
                  <a:gd name="T4" fmla="*/ 911 w 911"/>
                  <a:gd name="T5" fmla="*/ 764 h 801"/>
                  <a:gd name="T6" fmla="*/ 911 w 911"/>
                  <a:gd name="T7" fmla="*/ 801 h 801"/>
                  <a:gd name="T8" fmla="*/ 0 w 911"/>
                  <a:gd name="T9" fmla="*/ 671 h 801"/>
                  <a:gd name="T10" fmla="*/ 0 w 911"/>
                  <a:gd name="T1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1" h="801">
                    <a:moveTo>
                      <a:pt x="0" y="0"/>
                    </a:moveTo>
                    <a:cubicBezTo>
                      <a:pt x="302" y="0"/>
                      <a:pt x="610" y="0"/>
                      <a:pt x="911" y="0"/>
                    </a:cubicBezTo>
                    <a:cubicBezTo>
                      <a:pt x="911" y="764"/>
                      <a:pt x="911" y="764"/>
                      <a:pt x="911" y="764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751"/>
                      <a:pt x="302" y="714"/>
                      <a:pt x="0" y="671"/>
                    </a:cubicBezTo>
                    <a:cubicBezTo>
                      <a:pt x="0" y="450"/>
                      <a:pt x="0" y="22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10528466" y="3655643"/>
            <a:ext cx="1223267" cy="2203716"/>
            <a:chOff x="10528466" y="3655643"/>
            <a:chExt cx="1223267" cy="2203716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10528466" y="3655643"/>
              <a:ext cx="1223267" cy="2203716"/>
              <a:chOff x="7653540" y="2295205"/>
              <a:chExt cx="1485900" cy="267685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653540" y="2295205"/>
                <a:ext cx="1485900" cy="26768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894899" y="3249446"/>
                <a:ext cx="147804" cy="14780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97801" y="2419349"/>
                <a:ext cx="977900" cy="2291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97801" y="2712068"/>
                <a:ext cx="977900" cy="22914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76226" y="4112218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965126" y="4112217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54026" y="4112216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142926" y="4112216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31826" y="4112218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20726" y="4112217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409626" y="4112216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498526" y="4112216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587426" y="4112216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676326" y="4112215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765226" y="4112214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854126" y="4112214"/>
                <a:ext cx="51949" cy="859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6200000">
              <a:off x="10883794" y="4473884"/>
              <a:ext cx="362377" cy="361853"/>
              <a:chOff x="9708067" y="5431126"/>
              <a:chExt cx="299485" cy="299052"/>
            </a:xfrm>
          </p:grpSpPr>
          <p:sp>
            <p:nvSpPr>
              <p:cNvPr id="81" name="Freeform 19"/>
              <p:cNvSpPr>
                <a:spLocks/>
              </p:cNvSpPr>
              <p:nvPr/>
            </p:nvSpPr>
            <p:spPr bwMode="auto">
              <a:xfrm rot="5400000">
                <a:off x="9854875" y="5577500"/>
                <a:ext cx="162131" cy="143223"/>
              </a:xfrm>
              <a:custGeom>
                <a:avLst/>
                <a:gdLst>
                  <a:gd name="T0" fmla="*/ 0 w 911"/>
                  <a:gd name="T1" fmla="*/ 136 h 807"/>
                  <a:gd name="T2" fmla="*/ 911 w 911"/>
                  <a:gd name="T3" fmla="*/ 0 h 807"/>
                  <a:gd name="T4" fmla="*/ 911 w 911"/>
                  <a:gd name="T5" fmla="*/ 13 h 807"/>
                  <a:gd name="T6" fmla="*/ 911 w 911"/>
                  <a:gd name="T7" fmla="*/ 801 h 807"/>
                  <a:gd name="T8" fmla="*/ 0 w 911"/>
                  <a:gd name="T9" fmla="*/ 807 h 807"/>
                  <a:gd name="T10" fmla="*/ 0 w 911"/>
                  <a:gd name="T11" fmla="*/ 136 h 807"/>
                  <a:gd name="T12" fmla="*/ 0 w 911"/>
                  <a:gd name="T13" fmla="*/ 136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1" h="807">
                    <a:moveTo>
                      <a:pt x="0" y="136"/>
                    </a:moveTo>
                    <a:cubicBezTo>
                      <a:pt x="302" y="87"/>
                      <a:pt x="610" y="44"/>
                      <a:pt x="911" y="0"/>
                    </a:cubicBezTo>
                    <a:cubicBezTo>
                      <a:pt x="911" y="13"/>
                      <a:pt x="911" y="13"/>
                      <a:pt x="911" y="13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801"/>
                      <a:pt x="302" y="807"/>
                      <a:pt x="0" y="807"/>
                    </a:cubicBezTo>
                    <a:cubicBezTo>
                      <a:pt x="0" y="585"/>
                      <a:pt x="0" y="358"/>
                      <a:pt x="0" y="136"/>
                    </a:cubicBezTo>
                    <a:cubicBezTo>
                      <a:pt x="0" y="136"/>
                      <a:pt x="0" y="136"/>
                      <a:pt x="0" y="1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0"/>
              <p:cNvSpPr>
                <a:spLocks/>
              </p:cNvSpPr>
              <p:nvPr/>
            </p:nvSpPr>
            <p:spPr bwMode="auto">
              <a:xfrm rot="5400000">
                <a:off x="9860961" y="5433409"/>
                <a:ext cx="122577" cy="118012"/>
              </a:xfrm>
              <a:custGeom>
                <a:avLst/>
                <a:gdLst>
                  <a:gd name="T0" fmla="*/ 0 w 689"/>
                  <a:gd name="T1" fmla="*/ 93 h 665"/>
                  <a:gd name="T2" fmla="*/ 689 w 689"/>
                  <a:gd name="T3" fmla="*/ 0 h 665"/>
                  <a:gd name="T4" fmla="*/ 689 w 689"/>
                  <a:gd name="T5" fmla="*/ 659 h 665"/>
                  <a:gd name="T6" fmla="*/ 0 w 689"/>
                  <a:gd name="T7" fmla="*/ 665 h 665"/>
                  <a:gd name="T8" fmla="*/ 0 w 689"/>
                  <a:gd name="T9" fmla="*/ 93 h 665"/>
                  <a:gd name="T10" fmla="*/ 0 w 689"/>
                  <a:gd name="T11" fmla="*/ 93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9" h="665">
                    <a:moveTo>
                      <a:pt x="0" y="93"/>
                    </a:moveTo>
                    <a:cubicBezTo>
                      <a:pt x="227" y="56"/>
                      <a:pt x="455" y="25"/>
                      <a:pt x="689" y="0"/>
                    </a:cubicBezTo>
                    <a:cubicBezTo>
                      <a:pt x="689" y="222"/>
                      <a:pt x="689" y="437"/>
                      <a:pt x="689" y="659"/>
                    </a:cubicBezTo>
                    <a:cubicBezTo>
                      <a:pt x="455" y="659"/>
                      <a:pt x="227" y="665"/>
                      <a:pt x="0" y="665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1"/>
              <p:cNvSpPr>
                <a:spLocks/>
              </p:cNvSpPr>
              <p:nvPr/>
            </p:nvSpPr>
            <p:spPr bwMode="auto">
              <a:xfrm rot="5400000">
                <a:off x="9730995" y="5433409"/>
                <a:ext cx="122577" cy="118012"/>
              </a:xfrm>
              <a:custGeom>
                <a:avLst/>
                <a:gdLst>
                  <a:gd name="T0" fmla="*/ 0 w 689"/>
                  <a:gd name="T1" fmla="*/ 0 h 665"/>
                  <a:gd name="T2" fmla="*/ 689 w 689"/>
                  <a:gd name="T3" fmla="*/ 0 h 665"/>
                  <a:gd name="T4" fmla="*/ 689 w 689"/>
                  <a:gd name="T5" fmla="*/ 665 h 665"/>
                  <a:gd name="T6" fmla="*/ 0 w 689"/>
                  <a:gd name="T7" fmla="*/ 573 h 665"/>
                  <a:gd name="T8" fmla="*/ 0 w 689"/>
                  <a:gd name="T9" fmla="*/ 0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665">
                    <a:moveTo>
                      <a:pt x="0" y="0"/>
                    </a:moveTo>
                    <a:cubicBezTo>
                      <a:pt x="227" y="0"/>
                      <a:pt x="455" y="6"/>
                      <a:pt x="689" y="0"/>
                    </a:cubicBezTo>
                    <a:cubicBezTo>
                      <a:pt x="689" y="222"/>
                      <a:pt x="689" y="443"/>
                      <a:pt x="689" y="665"/>
                    </a:cubicBezTo>
                    <a:cubicBezTo>
                      <a:pt x="455" y="634"/>
                      <a:pt x="227" y="603"/>
                      <a:pt x="0" y="57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2"/>
              <p:cNvSpPr>
                <a:spLocks/>
              </p:cNvSpPr>
              <p:nvPr/>
            </p:nvSpPr>
            <p:spPr bwMode="auto">
              <a:xfrm rot="5400000">
                <a:off x="9698069" y="5578045"/>
                <a:ext cx="162131" cy="142136"/>
              </a:xfrm>
              <a:custGeom>
                <a:avLst/>
                <a:gdLst>
                  <a:gd name="T0" fmla="*/ 0 w 911"/>
                  <a:gd name="T1" fmla="*/ 0 h 801"/>
                  <a:gd name="T2" fmla="*/ 911 w 911"/>
                  <a:gd name="T3" fmla="*/ 0 h 801"/>
                  <a:gd name="T4" fmla="*/ 911 w 911"/>
                  <a:gd name="T5" fmla="*/ 764 h 801"/>
                  <a:gd name="T6" fmla="*/ 911 w 911"/>
                  <a:gd name="T7" fmla="*/ 801 h 801"/>
                  <a:gd name="T8" fmla="*/ 0 w 911"/>
                  <a:gd name="T9" fmla="*/ 671 h 801"/>
                  <a:gd name="T10" fmla="*/ 0 w 911"/>
                  <a:gd name="T1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1" h="801">
                    <a:moveTo>
                      <a:pt x="0" y="0"/>
                    </a:moveTo>
                    <a:cubicBezTo>
                      <a:pt x="302" y="0"/>
                      <a:pt x="610" y="0"/>
                      <a:pt x="911" y="0"/>
                    </a:cubicBezTo>
                    <a:cubicBezTo>
                      <a:pt x="911" y="764"/>
                      <a:pt x="911" y="764"/>
                      <a:pt x="911" y="764"/>
                    </a:cubicBezTo>
                    <a:cubicBezTo>
                      <a:pt x="911" y="801"/>
                      <a:pt x="911" y="801"/>
                      <a:pt x="911" y="801"/>
                    </a:cubicBezTo>
                    <a:cubicBezTo>
                      <a:pt x="610" y="751"/>
                      <a:pt x="302" y="714"/>
                      <a:pt x="0" y="671"/>
                    </a:cubicBezTo>
                    <a:cubicBezTo>
                      <a:pt x="0" y="450"/>
                      <a:pt x="0" y="228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0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56650"/>
              </p:ext>
            </p:extLst>
          </p:nvPr>
        </p:nvGraphicFramePr>
        <p:xfrm>
          <a:off x="855469" y="3139330"/>
          <a:ext cx="10574532" cy="2316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87266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287266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Development 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C# and compile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 &amp; 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JavaScript and render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Native</a:t>
                      </a:r>
                      <a:r>
                        <a:rPr lang="en-US" sz="2000" baseline="0" dirty="0"/>
                        <a:t> shell runs a web app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Each framework has its own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Code in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 to a native executable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Two sides of development: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XML (or similar) translated to native 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logic and UI handled by native JavaScript 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used as-is or compiled to native language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running within a native shell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6"/>
            <a:ext cx="12192000" cy="16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18034" y="4524646"/>
            <a:ext cx="3555933" cy="2152380"/>
            <a:chOff x="3456827" y="1269902"/>
            <a:chExt cx="4572000" cy="3775447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Shell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083193" y="2067847"/>
              <a:ext cx="3319272" cy="2635176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038471" y="2927441"/>
              <a:ext cx="1371600" cy="1371599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Pros and Cons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127"/>
              </p:ext>
            </p:extLst>
          </p:nvPr>
        </p:nvGraphicFramePr>
        <p:xfrm>
          <a:off x="855469" y="2914649"/>
          <a:ext cx="10869806" cy="3718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0409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4106472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xmlns="" val="2996711397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20155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/>
                        <a:t>Xamarin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Performant,</a:t>
                      </a:r>
                      <a:r>
                        <a:rPr lang="en-US" sz="2000" baseline="0" dirty="0"/>
                        <a:t> enterprise-grade foundation, reliability and comfort of C#, cross-platform UI or 100% access to APIs, truly native apps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r</a:t>
                      </a:r>
                      <a:r>
                        <a:rPr lang="en-US" sz="2000" dirty="0"/>
                        <a:t>equire knowledge of native platforms, third-party</a:t>
                      </a:r>
                      <a:r>
                        <a:rPr lang="en-US" sz="2000" baseline="0" dirty="0"/>
                        <a:t> integrations require C# bindings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Titanium, </a:t>
                      </a:r>
                      <a:r>
                        <a:rPr lang="en-US" sz="2000" b="1" dirty="0" err="1"/>
                        <a:t>NativeScript</a:t>
                      </a:r>
                      <a:r>
                        <a:rPr lang="en-US" sz="2000" b="1" baseline="0" dirty="0"/>
                        <a:t>, </a:t>
                      </a:r>
                      <a:br>
                        <a:rPr lang="en-US" sz="2000" b="1" baseline="0" dirty="0"/>
                      </a:br>
                      <a:r>
                        <a:rPr lang="en-US" sz="2000" b="1" baseline="0" dirty="0"/>
                        <a:t>React Native</a:t>
                      </a:r>
                      <a:endParaRPr lang="en-US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Well-known language (JavaScript),</a:t>
                      </a:r>
                    </a:p>
                    <a:p>
                      <a:pPr algn="l"/>
                      <a:r>
                        <a:rPr lang="en-US" sz="2000" dirty="0"/>
                        <a:t>Shield</a:t>
                      </a:r>
                      <a:r>
                        <a:rPr lang="en-US" sz="2000" baseline="0" dirty="0"/>
                        <a:t> developer from native API, </a:t>
                      </a:r>
                      <a:r>
                        <a:rPr lang="en-US" sz="2000" dirty="0"/>
                        <a:t>Native apps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</a:p>
                    <a:p>
                      <a:pPr algn="l"/>
                      <a:r>
                        <a:rPr lang="en-US" sz="2000" dirty="0"/>
                        <a:t>Lightweight language,</a:t>
                      </a:r>
                    </a:p>
                    <a:p>
                      <a:pPr algn="l"/>
                      <a:r>
                        <a:rPr lang="en-US" sz="2000" dirty="0"/>
                        <a:t>Not type-safe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 transition</a:t>
                      </a:r>
                      <a:r>
                        <a:rPr lang="en-US" sz="2000" baseline="0" dirty="0"/>
                        <a:t> from web development, Rapid prototyping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Not truly native apps,</a:t>
                      </a:r>
                    </a:p>
                    <a:p>
                      <a:pPr algn="l"/>
                      <a:r>
                        <a:rPr lang="en-US" sz="2000" dirty="0"/>
                        <a:t>Look and feel not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How cross-platform development frameworks stack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48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Choosing Xamarin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1"/>
            <a:ext cx="12192000" cy="4453129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Many developers and companies are choosing Xamarin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87500"/>
              <a:ext cx="11458575" cy="172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Because Xamarin provides: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truly native app experience as the </a:t>
              </a:r>
              <a:r>
                <a:rPr lang="en-US" sz="2800" i="1" dirty="0">
                  <a:solidFill>
                    <a:schemeClr val="tx1"/>
                  </a:solidFill>
                </a:rPr>
                <a:t>end goal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Fast apps without too much tuning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Development using an industrial-strength framework: .NET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Programming using a comfortable, heavyweight language: C#</a:t>
              </a:r>
            </a:p>
            <a:p>
              <a:pPr marL="1077913" lvl="1" indent="-33020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8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have learned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and Android Studio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Universal </a:t>
            </a:r>
            <a:r>
              <a:rPr lang="en-US" sz="2800">
                <a:solidFill>
                  <a:schemeClr val="tx1"/>
                </a:solidFill>
              </a:rPr>
              <a:t>Windows Platform: </a:t>
            </a:r>
            <a:r>
              <a:rPr lang="en-US" sz="2800" dirty="0">
                <a:solidFill>
                  <a:schemeClr val="tx1"/>
                </a:solidFill>
              </a:rPr>
              <a:t>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1999779"/>
            <a:chOff x="1" y="1492067"/>
            <a:chExt cx="12191999" cy="1999779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28804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5" y="2813517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https://developer.apple.com/swift/asq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Android Studio</a:t>
              </a:r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14007" y="2772080"/>
            <a:ext cx="11477993" cy="620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Android SDK uses the Java programming language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385" y="3344941"/>
            <a:ext cx="11488615" cy="6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http://developer.android.com/index.html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3" name="Picture 2" descr="Screen Shot 2016-06-27 at 4.3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7" y="1487720"/>
            <a:ext cx="824402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1699</Words>
  <Application>Microsoft Macintosh PowerPoint</Application>
  <PresentationFormat>Widescreen</PresentationFormat>
  <Paragraphs>338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Segoe UI</vt:lpstr>
      <vt:lpstr>Wingdings</vt:lpstr>
      <vt:lpstr>맑은 고딕</vt:lpstr>
      <vt:lpstr>Arial</vt:lpstr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Android Studio</vt:lpstr>
      <vt:lpstr>Native Windows Development</vt:lpstr>
      <vt:lpstr>Windows: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Why Cross-Platform Development? </vt:lpstr>
      <vt:lpstr>Shared Codebase</vt:lpstr>
      <vt:lpstr>Same Development Skillsets</vt:lpstr>
      <vt:lpstr>Universal Windows Platform (UWP) Apps Run On All Windows 10 Devices</vt:lpstr>
      <vt:lpstr>Cross-Platform Solutions</vt:lpstr>
      <vt:lpstr>Xamarin</vt:lpstr>
      <vt:lpstr>Titanium, NativeScript, React Native</vt:lpstr>
      <vt:lpstr>Cordova Hybrid Framework</vt:lpstr>
      <vt:lpstr>Pros and Cons</vt:lpstr>
      <vt:lpstr>Choosing Xamarin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BigData</cp:lastModifiedBy>
  <cp:revision>148</cp:revision>
  <cp:lastPrinted>2016-07-07T15:20:11Z</cp:lastPrinted>
  <dcterms:created xsi:type="dcterms:W3CDTF">2016-04-21T18:51:19Z</dcterms:created>
  <dcterms:modified xsi:type="dcterms:W3CDTF">2016-11-01T20:34:58Z</dcterms:modified>
</cp:coreProperties>
</file>