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8" r:id="rId3"/>
    <p:sldId id="299" r:id="rId4"/>
    <p:sldId id="300" r:id="rId5"/>
    <p:sldId id="315" r:id="rId6"/>
    <p:sldId id="303" r:id="rId7"/>
    <p:sldId id="306" r:id="rId8"/>
    <p:sldId id="309" r:id="rId9"/>
    <p:sldId id="305" r:id="rId10"/>
    <p:sldId id="310" r:id="rId11"/>
    <p:sldId id="313" r:id="rId12"/>
    <p:sldId id="325" r:id="rId13"/>
    <p:sldId id="291" r:id="rId14"/>
    <p:sldId id="326" r:id="rId15"/>
    <p:sldId id="319" r:id="rId16"/>
    <p:sldId id="321" r:id="rId17"/>
    <p:sldId id="324" r:id="rId18"/>
    <p:sldId id="323" r:id="rId19"/>
    <p:sldId id="311" r:id="rId20"/>
    <p:sldId id="322" r:id="rId21"/>
    <p:sldId id="327" r:id="rId22"/>
    <p:sldId id="317" r:id="rId23"/>
    <p:sldId id="312" r:id="rId24"/>
    <p:sldId id="308" r:id="rId25"/>
    <p:sldId id="31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mren Z" initials="KZ [3]" lastIdx="2" clrIdx="0"/>
  <p:cmAuthor id="1" name="Mary Kate Reid" initials="" lastIdx="2" clrIdx="1"/>
  <p:cmAuthor id="2" name="Gavin Gear" initials="GG" lastIdx="5" clrIdx="2">
    <p:extLst/>
  </p:cmAuthor>
  <p:cmAuthor id="3" name="Dan Hermes" initials="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D9D9D9"/>
    <a:srgbClr val="49AFEF"/>
    <a:srgbClr val="336FC0"/>
    <a:srgbClr val="130665"/>
    <a:srgbClr val="13157A"/>
    <a:srgbClr val="121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0" autoAdjust="0"/>
    <p:restoredTop sz="86218" autoAdjust="0"/>
  </p:normalViewPr>
  <p:slideViewPr>
    <p:cSldViewPr snapToGrid="0">
      <p:cViewPr varScale="1">
        <p:scale>
          <a:sx n="77" d="100"/>
          <a:sy n="77" d="100"/>
        </p:scale>
        <p:origin x="200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http://www.mobilecsharpcafe.com/xamarin-book/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 and excerpts from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 Mobile Application Development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Dan Hermes, published by Apress 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http://www.mobilecsharpcafe.com/xamarin-book/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12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06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 Cross-platform mobile frameworks do not necessarily support all phones.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 Obscure device features often not supported.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 Some frameworks are very close to native in their performance, while others are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6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https://developer.xamarin.com/guides/cross-platform/fsharp/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57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dirty="0"/>
              <a:t> </a:t>
            </a:r>
            <a:r>
              <a:rPr lang="en-US" dirty="0"/>
              <a:t>Backend is mostly shared code, though some platform-specific backend code may be necessary.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UI code can be shared with </a:t>
            </a:r>
            <a:r>
              <a:rPr lang="en-US" dirty="0" err="1"/>
              <a:t>Xamarin.Forms</a:t>
            </a:r>
            <a:r>
              <a:rPr lang="en-US" dirty="0"/>
              <a:t> (explained in a later lesson). Otherwise, the UI code is platform-specific.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Code reuse among the UIs is achievable and will also be explained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86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/>
              <a:buNone/>
            </a:pPr>
            <a:r>
              <a:rPr lang="en-US" alt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altLang="en-US" dirty="0"/>
              <a:t>Platform-specific</a:t>
            </a:r>
            <a:r>
              <a:rPr lang="en-US" altLang="en-US" baseline="0" dirty="0"/>
              <a:t> is sometimes called Traditional architecture, and uses Xamarin.Android or Xamarin.iOS.</a:t>
            </a:r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8758EF-1FE7-4D04-A486-9B7A2D5750E5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749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1A4569-3EE5-440D-A74A-B27CFF9D6825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781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7F4BEF-8773-4E7E-B8C1-B3C5D3F0C104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794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/>
              <a:t>Xamarin</a:t>
            </a:r>
            <a:r>
              <a:rPr lang="en-US" dirty="0"/>
              <a:t> is free with all versions of Visual Studio, even the free</a:t>
            </a:r>
            <a:r>
              <a:rPr lang="en-US" baseline="0" dirty="0"/>
              <a:t> Community Edition.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Android Player is also included in this image.</a:t>
            </a:r>
            <a:r>
              <a:rPr lang="en-US" baseline="0" dirty="0"/>
              <a:t>  Downloaded separately (but free).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  <a:p>
            <a:pPr marL="0" indent="0">
              <a:buFont typeface="Arial"/>
              <a:buNone/>
            </a:pPr>
            <a:r>
              <a:rPr lang="en-US" b="1" baseline="0" dirty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from Xamarin Mobile Application Development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93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 err="1"/>
              <a:t>Xamarin</a:t>
            </a:r>
            <a:r>
              <a:rPr lang="en-US" b="0" dirty="0"/>
              <a:t> Studio is available for</a:t>
            </a:r>
            <a:r>
              <a:rPr lang="en-US" b="0" baseline="0" dirty="0"/>
              <a:t> both Mac and PC</a:t>
            </a:r>
          </a:p>
          <a:p>
            <a:pPr marL="171450" indent="-171450">
              <a:buFont typeface="Arial"/>
              <a:buChar char="•"/>
            </a:pPr>
            <a:r>
              <a:rPr lang="en-US" b="0" dirty="0"/>
              <a:t>Pictured here on a Mac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1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5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7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Maximize Code Reuse whenever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Encapsulation: Exposing a minimal interface of an object to describe interaction points while    hiding implementation details.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Separation of concerns (</a:t>
            </a:r>
            <a:r>
              <a:rPr lang="en-US" baseline="0" dirty="0" err="1"/>
              <a:t>SoC</a:t>
            </a:r>
            <a:r>
              <a:rPr lang="en-US" baseline="0" dirty="0"/>
              <a:t>): A design principle that involves separating code based on concerns.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Concerns could be something as generic as user interface or data access, or as specific as different kinds of similar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8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Xamarin.Forms with UWP gives us the Windows 10 phones and desktops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Windows 8 and 8.1 phones still work with Xamarin.Forms but require a Windows 8 Phone project type (not a UWP project).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89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reinterpreted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51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Maximize Code Reuse whenever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Encapsulation: Exposing a minimal interface of an object to describe interaction points while    hiding implementation details.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Separation of concerns (</a:t>
            </a:r>
            <a:r>
              <a:rPr lang="en-US" baseline="0" dirty="0" err="1"/>
              <a:t>SoC</a:t>
            </a:r>
            <a:r>
              <a:rPr lang="en-US" baseline="0" dirty="0"/>
              <a:t>): A design principle that involves separating code based on concerns.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Concerns could be something as generic as user interface or data access, or as specific as different kinds of similar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8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Determine what code needs to call platform APIs and isolate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Create parent interfaces or abstract classes to define protocols for platform-specific implementations.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6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3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/>
              <a:buNone/>
            </a:pPr>
            <a:r>
              <a:rPr lang="en-US" altLang="en-US" b="1" dirty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altLang="en-US" dirty="0"/>
              <a:t>Image courtesy of Xamarin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AA8B87-6704-439B-93A3-CE32E441AE8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09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dirty="0"/>
              <a:t>Benefits of C#: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Object-oriented, type-safe programming language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Developed by Microsoft, released in 2000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Became an ECMA standard in 2002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Syntactically similar to C and C++</a:t>
            </a:r>
          </a:p>
          <a:p>
            <a:pPr marL="457200" lvl="1" indent="0">
              <a:buFont typeface="Arial"/>
              <a:buNone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C# introduction from Microsoft: https://</a:t>
            </a:r>
            <a:r>
              <a:rPr lang="en-US" dirty="0" err="1"/>
              <a:t>msdn.microsoft.com</a:t>
            </a:r>
            <a:r>
              <a:rPr lang="en-US" dirty="0"/>
              <a:t>/en-us/library/aa645597(v=vs.71).</a:t>
            </a:r>
            <a:r>
              <a:rPr lang="en-US" dirty="0" err="1"/>
              <a:t>aspx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Object-oriented programming: https://</a:t>
            </a:r>
            <a:r>
              <a:rPr lang="en-US" dirty="0" err="1"/>
              <a:t>en.wikipedia.org</a:t>
            </a:r>
            <a:r>
              <a:rPr lang="en-US" dirty="0"/>
              <a:t>/wiki/Object-</a:t>
            </a:r>
            <a:r>
              <a:rPr lang="en-US" dirty="0" err="1"/>
              <a:t>oriented_programming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Type safety: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Type_safety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ECMA standardization: http://</a:t>
            </a:r>
            <a:r>
              <a:rPr lang="en-US" dirty="0" err="1"/>
              <a:t>www.ecma-international.org</a:t>
            </a:r>
            <a:r>
              <a:rPr lang="en-US" dirty="0"/>
              <a:t>/publications/files/ECMA-ST-WITHDRAWN/ECMA-334,%202nd%20edition,%20December%202002.pdf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7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Following the ECMA standard allows for the reading of C# code</a:t>
            </a:r>
            <a:r>
              <a:rPr lang="en-US" baseline="0" dirty="0"/>
              <a:t> and interpreting it for any platform.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err="1"/>
              <a:t>Xamarin</a:t>
            </a:r>
            <a:r>
              <a:rPr lang="en-US" dirty="0"/>
              <a:t>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Xamarin#History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Mono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Ximian#History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err="1"/>
              <a:t>Xamarin</a:t>
            </a:r>
            <a:r>
              <a:rPr lang="en-US" dirty="0"/>
              <a:t>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Xamarin#History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Mono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Ximian#History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After its </a:t>
            </a:r>
            <a:r>
              <a:rPr lang="en-US" baseline="0" dirty="0"/>
              <a:t>acquisition, Microsoft folded </a:t>
            </a:r>
            <a:r>
              <a:rPr lang="en-US" baseline="0" dirty="0" err="1"/>
              <a:t>Xamarin</a:t>
            </a:r>
            <a:r>
              <a:rPr lang="en-US" baseline="0" dirty="0"/>
              <a:t> into the Microsoft ecosystem.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baseline="0" dirty="0" err="1"/>
              <a:t>Xamarin</a:t>
            </a:r>
            <a:r>
              <a:rPr lang="en-US" baseline="0" dirty="0"/>
              <a:t> is included for free in Microsoft Developer Network (MSDN) subscriptions.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MSDN subscriptions allow subscribers to download and install most Microsoft software.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35" y="1428452"/>
            <a:ext cx="9144000" cy="2767151"/>
          </a:xfrm>
        </p:spPr>
        <p:txBody>
          <a:bodyPr anchor="ctr">
            <a:no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Mobile Application Development with Xamarin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8588" y="4320016"/>
            <a:ext cx="9161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2: </a:t>
            </a:r>
          </a:p>
          <a:p>
            <a:r>
              <a:rPr lang="en-US" sz="4000" dirty="0">
                <a:solidFill>
                  <a:srgbClr val="FFFF00"/>
                </a:solidFill>
              </a:rPr>
              <a:t>Understanding </a:t>
            </a:r>
            <a:r>
              <a:rPr lang="en-US" sz="4000" dirty="0" err="1">
                <a:solidFill>
                  <a:srgbClr val="FFFF00"/>
                </a:solidFill>
              </a:rPr>
              <a:t>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Xamarin</a:t>
            </a:r>
            <a:r>
              <a:rPr lang="en-US" dirty="0"/>
              <a:t>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9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35" y="36063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Approach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586145"/>
            <a:ext cx="12191999" cy="791753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Makes the app as native as possible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0" y="3625971"/>
            <a:ext cx="12192000" cy="62024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2225738"/>
            <a:ext cx="12192000" cy="289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Binds C# code to native platform API calls</a:t>
            </a:r>
          </a:p>
          <a:p>
            <a:pPr marL="1712913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	Each app ships with subset of .NET language to perform shared logic</a:t>
            </a:r>
          </a:p>
          <a:p>
            <a:pPr marL="1712913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	Follow established ECMA standard</a:t>
            </a:r>
          </a:p>
          <a:p>
            <a:pPr marL="1260475" indent="-349250" defTabSz="79851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Other Approaches:</a:t>
            </a:r>
          </a:p>
          <a:p>
            <a:pPr marL="1830388" lvl="1" indent="-461963" defTabSz="79851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Native shell, JavaScript logic</a:t>
            </a:r>
          </a:p>
          <a:p>
            <a:pPr marL="1835150" lvl="1" indent="-46672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Host a locally-installed website in a native browser (</a:t>
            </a:r>
            <a:r>
              <a:rPr lang="en-US" sz="2400" dirty="0" err="1">
                <a:solidFill>
                  <a:srgbClr val="000000"/>
                </a:solidFill>
              </a:rPr>
              <a:t>WebView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3990259"/>
            <a:ext cx="12192000" cy="1131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0475" indent="-349250" defTabSz="798513">
              <a:buFont typeface="Wingdings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864" y="39969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0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35" y="36063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Approach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586145"/>
            <a:ext cx="12191999" cy="791753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Xamarin supports F#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0" y="3625971"/>
            <a:ext cx="12192000" cy="62024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2225738"/>
            <a:ext cx="12192000" cy="289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F# is a strongly-typed, functional, imperative programming language </a:t>
            </a: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Designed to run on .NET</a:t>
            </a: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Made possible since Xamarin supports the core .NET libraries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3990259"/>
            <a:ext cx="12192000" cy="1131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0475" indent="-349250" defTabSz="798513">
              <a:buFont typeface="Wingdings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864" y="39969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0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Xamarin Approach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58433"/>
          </a:xfrm>
        </p:spPr>
        <p:txBody>
          <a:bodyPr>
            <a:normAutofit/>
          </a:bodyPr>
          <a:lstStyle/>
          <a:p>
            <a:r>
              <a:rPr lang="en-US" dirty="0"/>
              <a:t>As much shared code as possible</a:t>
            </a:r>
          </a:p>
          <a:p>
            <a:r>
              <a:rPr lang="en-US" dirty="0"/>
              <a:t>As little platform-specific code as needed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" y="1550691"/>
            <a:ext cx="12191999" cy="1748205"/>
            <a:chOff x="1031792" y="1035984"/>
            <a:chExt cx="9998962" cy="832911"/>
          </a:xfrm>
        </p:grpSpPr>
        <p:sp>
          <p:nvSpPr>
            <p:cNvPr id="51" name="Rectangle 50"/>
            <p:cNvSpPr/>
            <p:nvPr/>
          </p:nvSpPr>
          <p:spPr>
            <a:xfrm>
              <a:off x="1031792" y="1035984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1555277" y="1118211"/>
              <a:ext cx="9295782" cy="648164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As much shared code as possible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As little platform-specific code as needed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-219108" y="3279511"/>
            <a:ext cx="12192000" cy="2132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Combine data access layer and business logic into shared code</a:t>
            </a: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Consider Xamarin.Forms vs. Platform-specific approaches</a:t>
            </a: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Xamarin.Forms allows UI code sharing</a:t>
            </a: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Platform-specific approach provides greater access to OS UI APIs</a:t>
            </a:r>
          </a:p>
        </p:txBody>
      </p:sp>
    </p:spTree>
    <p:extLst>
      <p:ext uri="{BB962C8B-B14F-4D97-AF65-F5344CB8AC3E}">
        <p14:creationId xmlns:p14="http://schemas.microsoft.com/office/powerpoint/2010/main" val="307908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539097" y="31288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  <a:t>Xamarin Platform-specific</a:t>
            </a:r>
            <a:br>
              <a:rPr lang="en-US" altLang="en-US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</a:br>
            <a:r>
              <a:rPr lang="en-US" altLang="en-US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  <a:t>App Architecture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688" y="2536776"/>
            <a:ext cx="5415604" cy="3527107"/>
          </a:xfrm>
          <a:prstGeom prst="rect">
            <a:avLst/>
          </a:prstGeom>
          <a:noFill/>
        </p:spPr>
        <p:txBody>
          <a:bodyPr wrap="square" lIns="91428" tIns="45714" rIns="91428" bIns="45714">
            <a:spAutoFit/>
          </a:bodyPr>
          <a:lstStyle/>
          <a:p>
            <a:pPr marL="800100" lvl="1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400" dirty="0">
                <a:latin typeface="Segoe UI"/>
                <a:cs typeface="Segoe UI"/>
              </a:rPr>
              <a:t>Platform-specific UI code in C#, XAML, XML, Storyboards, and XIBs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>
                <a:latin typeface="Segoe UI"/>
                <a:cs typeface="Segoe UI"/>
              </a:rPr>
              <a:t>Shared app logic code in </a:t>
            </a:r>
            <a:r>
              <a:rPr lang="en-US" sz="2400">
                <a:latin typeface="Segoe UI"/>
                <a:cs typeface="Segoe UI"/>
              </a:rPr>
              <a:t>C#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>
                <a:latin typeface="Segoe UI"/>
                <a:cs typeface="Segoe UI"/>
              </a:rPr>
              <a:t>100</a:t>
            </a:r>
            <a:r>
              <a:rPr lang="en-US" sz="2400" dirty="0">
                <a:latin typeface="Segoe UI"/>
                <a:cs typeface="Segoe UI"/>
              </a:rPr>
              <a:t>% access to OS UI APIs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>
                <a:latin typeface="Segoe UI"/>
                <a:cs typeface="Segoe UI"/>
              </a:rPr>
              <a:t>Good for apps with sophisticated UX requirements (complicated gestures, animations, design)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146980" y="3343035"/>
            <a:ext cx="5679331" cy="2543958"/>
            <a:chOff x="4197734" y="3616438"/>
            <a:chExt cx="5679331" cy="2906092"/>
          </a:xfrm>
        </p:grpSpPr>
        <p:grpSp>
          <p:nvGrpSpPr>
            <p:cNvPr id="14" name="Group 13"/>
            <p:cNvGrpSpPr/>
            <p:nvPr/>
          </p:nvGrpSpPr>
          <p:grpSpPr>
            <a:xfrm>
              <a:off x="4197754" y="5075955"/>
              <a:ext cx="5679311" cy="1446575"/>
              <a:chOff x="1031793" y="1035984"/>
              <a:chExt cx="9998961" cy="83291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078028" y="3616438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97734" y="3622421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54875" y="3966091"/>
              <a:ext cx="828967" cy="73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UI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43143" y="3621627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72424" y="3941791"/>
              <a:ext cx="1058257" cy="73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UI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95214" y="3970993"/>
              <a:ext cx="1122471" cy="73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UI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" y="1746422"/>
            <a:ext cx="12191999" cy="791753"/>
            <a:chOff x="979715" y="1950630"/>
            <a:chExt cx="9998962" cy="832911"/>
          </a:xfrm>
        </p:grpSpPr>
        <p:sp>
          <p:nvSpPr>
            <p:cNvPr id="26" name="Rectangle 25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i="0" dirty="0">
                  <a:cs typeface="Segoe UI"/>
                </a:rPr>
                <a:t>Using </a:t>
              </a:r>
              <a:r>
                <a:rPr lang="en-US" altLang="en-US" i="0" dirty="0" err="1">
                  <a:cs typeface="Segoe UI"/>
                </a:rPr>
                <a:t>Xamarin.iOS</a:t>
              </a:r>
              <a:r>
                <a:rPr lang="en-US" altLang="en-US" i="0" dirty="0">
                  <a:cs typeface="Segoe UI"/>
                </a:rPr>
                <a:t> and </a:t>
              </a:r>
              <a:r>
                <a:rPr lang="en-US" altLang="en-US" i="0" dirty="0" err="1">
                  <a:cs typeface="Segoe UI"/>
                </a:rPr>
                <a:t>Xamarin.Android</a:t>
              </a:r>
              <a:r>
                <a:rPr lang="en-US" altLang="en-US" i="0" dirty="0">
                  <a:cs typeface="Segoe UI"/>
                </a:rPr>
                <a:t> platform-specific 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1314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Segoe UI"/>
                <a:cs typeface="Segoe UI"/>
              </a:rPr>
              <a:t>Xamarin.Forms App Architecture</a:t>
            </a:r>
          </a:p>
        </p:txBody>
      </p:sp>
      <p:sp>
        <p:nvSpPr>
          <p:cNvPr id="66564" name="Content Placeholder 2"/>
          <p:cNvSpPr txBox="1">
            <a:spLocks/>
          </p:cNvSpPr>
          <p:nvPr/>
        </p:nvSpPr>
        <p:spPr bwMode="auto">
          <a:xfrm>
            <a:off x="6811964" y="3960813"/>
            <a:ext cx="268763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Shared App Logic</a:t>
            </a:r>
          </a:p>
        </p:txBody>
      </p:sp>
      <p:sp>
        <p:nvSpPr>
          <p:cNvPr id="66565" name="Content Placeholder 2"/>
          <p:cNvSpPr txBox="1">
            <a:spLocks/>
          </p:cNvSpPr>
          <p:nvPr/>
        </p:nvSpPr>
        <p:spPr bwMode="auto">
          <a:xfrm>
            <a:off x="7215188" y="2946401"/>
            <a:ext cx="19415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Xamarin.Forms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7686" y="2703029"/>
            <a:ext cx="5573486" cy="3785640"/>
          </a:xfrm>
          <a:prstGeom prst="rect">
            <a:avLst/>
          </a:prstGeom>
          <a:noFill/>
        </p:spPr>
        <p:txBody>
          <a:bodyPr wrap="square" lIns="91428" tIns="45714" rIns="91428" bIns="45714">
            <a:spAutoFit/>
          </a:bodyPr>
          <a:lstStyle/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Shared in C# or XAML</a:t>
            </a: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Shared app logic code in C#</a:t>
            </a: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Mix-and-Match the use of </a:t>
            </a:r>
            <a:r>
              <a:rPr lang="en-US" sz="2400" dirty="0" err="1">
                <a:solidFill>
                  <a:srgbClr val="000000"/>
                </a:solidFill>
                <a:latin typeface="Segoe UI"/>
                <a:cs typeface="Segoe UI"/>
              </a:rPr>
              <a:t>Xamarin.Forms</a:t>
            </a: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 with platform-specific code</a:t>
            </a: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Good for forms-based apps with a lot of data entry screens</a:t>
            </a: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Easy to learn API makes you productive immediately, without platform-specific knowledge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89596" y="3079929"/>
            <a:ext cx="3934452" cy="2915671"/>
            <a:chOff x="3943949" y="3415308"/>
            <a:chExt cx="6950471" cy="3123214"/>
          </a:xfrm>
        </p:grpSpPr>
        <p:sp>
          <p:nvSpPr>
            <p:cNvPr id="9" name="Rectangle 8"/>
            <p:cNvSpPr/>
            <p:nvPr/>
          </p:nvSpPr>
          <p:spPr>
            <a:xfrm>
              <a:off x="8708480" y="4351073"/>
              <a:ext cx="2112264" cy="14583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14054" y="4351075"/>
              <a:ext cx="2112264" cy="14261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50984" y="4351075"/>
              <a:ext cx="2112264" cy="152169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43949" y="3415308"/>
              <a:ext cx="6950471" cy="3123214"/>
              <a:chOff x="7854360" y="1269101"/>
              <a:chExt cx="3526323" cy="262664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857929" y="2682550"/>
                <a:ext cx="3493008" cy="1213197"/>
              </a:xfrm>
              <a:prstGeom prst="rect">
                <a:avLst/>
              </a:prstGeom>
              <a:solidFill>
                <a:srgbClr val="2E75B6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App Logic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7887081" y="1269101"/>
                <a:ext cx="3493602" cy="831802"/>
                <a:chOff x="7887081" y="1394540"/>
                <a:chExt cx="3493602" cy="831802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7887081" y="1394540"/>
                  <a:ext cx="1019103" cy="8318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Native</a:t>
                  </a:r>
                </a:p>
                <a:p>
                  <a:pPr algn="ctr"/>
                  <a:r>
                    <a:rPr lang="en-US" dirty="0" err="1"/>
                    <a:t>iOS</a:t>
                  </a:r>
                  <a:r>
                    <a:rPr lang="en-US" dirty="0"/>
                    <a:t> </a:t>
                  </a:r>
                </a:p>
                <a:p>
                  <a:pPr algn="ctr"/>
                  <a:r>
                    <a:rPr lang="en-US" dirty="0"/>
                    <a:t>App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9056420" y="1394541"/>
                  <a:ext cx="1071896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Android App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0230314" y="1394540"/>
                  <a:ext cx="1150369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Windows App</a:t>
                  </a:r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7854360" y="2247382"/>
                <a:ext cx="3493008" cy="3824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UI Code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" y="1746422"/>
            <a:ext cx="12191999" cy="791753"/>
            <a:chOff x="979715" y="1950630"/>
            <a:chExt cx="9998962" cy="832911"/>
          </a:xfrm>
        </p:grpSpPr>
        <p:sp>
          <p:nvSpPr>
            <p:cNvPr id="23" name="Rectangle 2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i="0" dirty="0">
                  <a:cs typeface="Segoe UI"/>
                </a:rPr>
                <a:t>Increase Code Sharing Up to 100% and Deliver a Fully Native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350511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Segoe UI"/>
                <a:cs typeface="Segoe UI"/>
              </a:rPr>
              <a:t>Xamarin App Architectures</a:t>
            </a:r>
          </a:p>
        </p:txBody>
      </p:sp>
      <p:sp>
        <p:nvSpPr>
          <p:cNvPr id="69636" name="Content Placeholder 2"/>
          <p:cNvSpPr txBox="1">
            <a:spLocks/>
          </p:cNvSpPr>
          <p:nvPr/>
        </p:nvSpPr>
        <p:spPr bwMode="auto">
          <a:xfrm>
            <a:off x="2165350" y="2695575"/>
            <a:ext cx="91598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iOS C# UI</a:t>
            </a:r>
          </a:p>
        </p:txBody>
      </p:sp>
      <p:sp>
        <p:nvSpPr>
          <p:cNvPr id="69637" name="Content Placeholder 2"/>
          <p:cNvSpPr txBox="1">
            <a:spLocks/>
          </p:cNvSpPr>
          <p:nvPr/>
        </p:nvSpPr>
        <p:spPr bwMode="auto">
          <a:xfrm>
            <a:off x="3346450" y="2695576"/>
            <a:ext cx="1276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Android C# UI</a:t>
            </a:r>
          </a:p>
        </p:txBody>
      </p:sp>
      <p:sp>
        <p:nvSpPr>
          <p:cNvPr id="69639" name="Content Placeholder 2"/>
          <p:cNvSpPr txBox="1">
            <a:spLocks/>
          </p:cNvSpPr>
          <p:nvPr/>
        </p:nvSpPr>
        <p:spPr bwMode="auto">
          <a:xfrm>
            <a:off x="2901950" y="3768725"/>
            <a:ext cx="22304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Shared App Logic</a:t>
            </a:r>
          </a:p>
        </p:txBody>
      </p:sp>
      <p:sp>
        <p:nvSpPr>
          <p:cNvPr id="69643" name="TextBox 19"/>
          <p:cNvSpPr txBox="1">
            <a:spLocks noChangeArrowheads="1"/>
          </p:cNvSpPr>
          <p:nvPr/>
        </p:nvSpPr>
        <p:spPr bwMode="auto">
          <a:xfrm>
            <a:off x="366260" y="5183386"/>
            <a:ext cx="3668713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Segoe UI"/>
                <a:cs typeface="Segoe UI"/>
              </a:rPr>
              <a:t>Platform-specific</a:t>
            </a:r>
          </a:p>
        </p:txBody>
      </p:sp>
      <p:sp>
        <p:nvSpPr>
          <p:cNvPr id="69644" name="TextBox 20"/>
          <p:cNvSpPr txBox="1">
            <a:spLocks noChangeArrowheads="1"/>
          </p:cNvSpPr>
          <p:nvPr/>
        </p:nvSpPr>
        <p:spPr bwMode="auto">
          <a:xfrm>
            <a:off x="6261585" y="5183386"/>
            <a:ext cx="3670300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Segoe UI"/>
                <a:cs typeface="Segoe UI"/>
              </a:rPr>
              <a:t>Xamarin.Forms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94958" y="1828810"/>
            <a:ext cx="5626410" cy="3161933"/>
            <a:chOff x="4197734" y="3616438"/>
            <a:chExt cx="5679331" cy="2906092"/>
          </a:xfrm>
        </p:grpSpPr>
        <p:grpSp>
          <p:nvGrpSpPr>
            <p:cNvPr id="14" name="Group 13"/>
            <p:cNvGrpSpPr/>
            <p:nvPr/>
          </p:nvGrpSpPr>
          <p:grpSpPr>
            <a:xfrm>
              <a:off x="4197754" y="5075955"/>
              <a:ext cx="5679311" cy="1446575"/>
              <a:chOff x="1031793" y="1035984"/>
              <a:chExt cx="9998961" cy="83291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078028" y="3616438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7734" y="3622421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54875" y="3966091"/>
              <a:ext cx="828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43143" y="3621627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72424" y="3941791"/>
              <a:ext cx="105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95214" y="3970993"/>
              <a:ext cx="1122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86022" y="1850485"/>
            <a:ext cx="5653799" cy="3140258"/>
            <a:chOff x="3943949" y="3512490"/>
            <a:chExt cx="6950471" cy="3026031"/>
          </a:xfrm>
        </p:grpSpPr>
        <p:sp>
          <p:nvSpPr>
            <p:cNvPr id="27" name="Rectangle 26"/>
            <p:cNvSpPr/>
            <p:nvPr/>
          </p:nvSpPr>
          <p:spPr>
            <a:xfrm>
              <a:off x="8708480" y="4351073"/>
              <a:ext cx="2112264" cy="14583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14054" y="4351075"/>
              <a:ext cx="2112264" cy="14261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0984" y="4351075"/>
              <a:ext cx="2112264" cy="152169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943949" y="3512490"/>
              <a:ext cx="6950471" cy="3026031"/>
              <a:chOff x="7854360" y="1350831"/>
              <a:chExt cx="3526323" cy="254491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57929" y="2682550"/>
                <a:ext cx="3493008" cy="1213197"/>
              </a:xfrm>
              <a:prstGeom prst="rect">
                <a:avLst/>
              </a:prstGeom>
              <a:solidFill>
                <a:srgbClr val="336F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App Logic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887081" y="1350831"/>
                <a:ext cx="3493602" cy="764070"/>
                <a:chOff x="7887081" y="1476270"/>
                <a:chExt cx="3493602" cy="764070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7887081" y="1512734"/>
                  <a:ext cx="1019103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Native</a:t>
                  </a:r>
                </a:p>
                <a:p>
                  <a:pPr algn="ctr"/>
                  <a:r>
                    <a:rPr lang="en-US" dirty="0" err="1"/>
                    <a:t>iOS</a:t>
                  </a:r>
                  <a:r>
                    <a:rPr lang="en-US" dirty="0"/>
                    <a:t> App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9056420" y="1476270"/>
                  <a:ext cx="1071896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Android App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0230314" y="1518137"/>
                  <a:ext cx="1150369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Windows App</a:t>
                  </a:r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7854360" y="2247382"/>
                <a:ext cx="3493008" cy="382421"/>
              </a:xfrm>
              <a:prstGeom prst="rect">
                <a:avLst/>
              </a:prstGeom>
              <a:solidFill>
                <a:srgbClr val="336F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C#/XAML UI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137679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Visual Studio with Xamarin Plug-in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49" y="1538246"/>
            <a:ext cx="7682103" cy="5184077"/>
          </a:xfrm>
        </p:spPr>
      </p:pic>
    </p:spTree>
    <p:extLst>
      <p:ext uri="{BB962C8B-B14F-4D97-AF65-F5344CB8AC3E}">
        <p14:creationId xmlns:p14="http://schemas.microsoft.com/office/powerpoint/2010/main" val="242430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Xamarin Studio</a:t>
            </a:r>
          </a:p>
        </p:txBody>
      </p:sp>
      <p:pic>
        <p:nvPicPr>
          <p:cNvPr id="5" name="Picture 4" descr="Screen Shot 2016-06-27 at 5.15.2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06"/>
          <a:stretch/>
        </p:blipFill>
        <p:spPr>
          <a:xfrm>
            <a:off x="1758086" y="1363191"/>
            <a:ext cx="8675829" cy="5367809"/>
          </a:xfrm>
          <a:prstGeom prst="rect">
            <a:avLst/>
          </a:prstGeom>
          <a:ln>
            <a:solidFill>
              <a:srgbClr val="A6A6A6"/>
            </a:solidFill>
          </a:ln>
        </p:spPr>
      </p:pic>
    </p:spTree>
    <p:extLst>
      <p:ext uri="{BB962C8B-B14F-4D97-AF65-F5344CB8AC3E}">
        <p14:creationId xmlns:p14="http://schemas.microsoft.com/office/powerpoint/2010/main" val="1074193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Xamarin</a:t>
            </a:r>
            <a:r>
              <a:rPr lang="en-US" dirty="0"/>
              <a:t>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2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23812"/>
            <a:ext cx="12192000" cy="278273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35" y="534063"/>
            <a:ext cx="3519421" cy="96846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7081"/>
            <a:ext cx="10515600" cy="2233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Xamarin</a:t>
            </a:r>
            <a:r>
              <a:rPr lang="en-US" dirty="0">
                <a:solidFill>
                  <a:schemeClr val="bg1"/>
                </a:solidFill>
              </a:rPr>
              <a:t> history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Xamarin</a:t>
            </a:r>
            <a:r>
              <a:rPr lang="en-US" dirty="0">
                <a:solidFill>
                  <a:schemeClr val="bg1"/>
                </a:solidFill>
              </a:rPr>
              <a:t> approach to cross-platform mobile development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Basic </a:t>
            </a:r>
            <a:r>
              <a:rPr lang="en-US" dirty="0" err="1">
                <a:solidFill>
                  <a:schemeClr val="bg1"/>
                </a:solidFill>
              </a:rPr>
              <a:t>Xamarin</a:t>
            </a:r>
            <a:r>
              <a:rPr lang="en-US" dirty="0">
                <a:solidFill>
                  <a:schemeClr val="bg1"/>
                </a:solidFill>
              </a:rPr>
              <a:t> concepts</a:t>
            </a:r>
          </a:p>
        </p:txBody>
      </p:sp>
    </p:spTree>
    <p:extLst>
      <p:ext uri="{BB962C8B-B14F-4D97-AF65-F5344CB8AC3E}">
        <p14:creationId xmlns:p14="http://schemas.microsoft.com/office/powerpoint/2010/main" val="268100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Xamarin Platform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i="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16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2538" indent="-342900">
              <a:buFont typeface="Wingdings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0820" y="1684999"/>
            <a:ext cx="1044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Xamarin platform is a collection of bindings around SDKs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149" y="2737177"/>
            <a:ext cx="101518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 provides the core functionality of .NET using C#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Xamarin.Android binds to the Android SDK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Xamarin.iOS binds to the </a:t>
            </a:r>
            <a:r>
              <a:rPr lang="en-US" sz="2400" dirty="0" err="1"/>
              <a:t>iOS</a:t>
            </a:r>
            <a:r>
              <a:rPr lang="en-US" sz="2400" dirty="0"/>
              <a:t> </a:t>
            </a:r>
            <a:r>
              <a:rPr lang="en-US" sz="2400" dirty="0" err="1"/>
              <a:t>UIKit</a:t>
            </a:r>
            <a:endParaRPr lang="en-US" sz="2400" dirty="0"/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Xamarin.Forms binds to Xamarin.Android, Xamarin.iOS, 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i="1" dirty="0"/>
              <a:t>and</a:t>
            </a:r>
            <a:r>
              <a:rPr lang="en-US" sz="2400" dirty="0"/>
              <a:t> Windows SDK</a:t>
            </a:r>
          </a:p>
        </p:txBody>
      </p:sp>
    </p:spTree>
    <p:extLst>
      <p:ext uri="{BB962C8B-B14F-4D97-AF65-F5344CB8AC3E}">
        <p14:creationId xmlns:p14="http://schemas.microsoft.com/office/powerpoint/2010/main" val="1663496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Xamarin.Forms Runs on UWP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59561"/>
            <a:ext cx="12160223" cy="79175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6471" y="1559561"/>
            <a:ext cx="12133729" cy="79175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0" dirty="0" err="1"/>
              <a:t>Xamarin.Forms</a:t>
            </a:r>
            <a:r>
              <a:rPr lang="en-US" i="0" dirty="0"/>
              <a:t> with a UWP project runs on these platforms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7149" y="2737177"/>
            <a:ext cx="10151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/>
              <a:t>Windows 10 phones and tablets 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Windows 10 PCs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Xbox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HoloLens</a:t>
            </a:r>
          </a:p>
        </p:txBody>
      </p:sp>
    </p:spTree>
    <p:extLst>
      <p:ext uri="{BB962C8B-B14F-4D97-AF65-F5344CB8AC3E}">
        <p14:creationId xmlns:p14="http://schemas.microsoft.com/office/powerpoint/2010/main" val="2135232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Xamarin APIs and Native SDKs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45157" y="2313087"/>
            <a:ext cx="5301687" cy="3691281"/>
            <a:chOff x="6461296" y="2313087"/>
            <a:chExt cx="5301687" cy="3691281"/>
          </a:xfrm>
        </p:grpSpPr>
        <p:sp>
          <p:nvSpPr>
            <p:cNvPr id="3" name="Rectangle 2"/>
            <p:cNvSpPr/>
            <p:nvPr/>
          </p:nvSpPr>
          <p:spPr>
            <a:xfrm>
              <a:off x="6461296" y="2313087"/>
              <a:ext cx="5286568" cy="2408916"/>
            </a:xfrm>
            <a:prstGeom prst="rect">
              <a:avLst/>
            </a:prstGeom>
            <a:solidFill>
              <a:srgbClr val="336F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Xamarin</a:t>
              </a:r>
              <a:endParaRPr lang="en-US" sz="2800" dirty="0"/>
            </a:p>
            <a:p>
              <a:pPr algn="ctr"/>
              <a:endParaRPr lang="en-US" sz="2800" dirty="0"/>
            </a:p>
            <a:p>
              <a:pPr algn="ctr"/>
              <a:endParaRPr lang="en-US" sz="2800" dirty="0"/>
            </a:p>
            <a:p>
              <a:pPr algn="ctr"/>
              <a:endParaRPr lang="en-US" sz="28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646258" y="3341125"/>
              <a:ext cx="4932381" cy="1232930"/>
            </a:xfrm>
            <a:prstGeom prst="rect">
              <a:avLst/>
            </a:prstGeom>
            <a:solidFill>
              <a:srgbClr val="13066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Xamarin.Forms</a:t>
              </a:r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11764" y="4006327"/>
              <a:ext cx="1563359" cy="544256"/>
            </a:xfrm>
            <a:prstGeom prst="rect">
              <a:avLst/>
            </a:prstGeom>
            <a:solidFill>
              <a:srgbClr val="D9D9D9"/>
            </a:solidFill>
            <a:ln w="57150" cmpd="sng">
              <a:solidFill>
                <a:srgbClr val="336F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Xamarin.iOS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17808" y="4007545"/>
              <a:ext cx="1891665" cy="544256"/>
            </a:xfrm>
            <a:prstGeom prst="rect">
              <a:avLst/>
            </a:prstGeom>
            <a:solidFill>
              <a:srgbClr val="A6A6A6"/>
            </a:solidFill>
            <a:ln w="57150" cmpd="sng">
              <a:solidFill>
                <a:srgbClr val="336F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Xamarin.Android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61297" y="4793694"/>
              <a:ext cx="1718361" cy="1208238"/>
            </a:xfrm>
            <a:prstGeom prst="rect">
              <a:avLst/>
            </a:prstGeom>
            <a:solidFill>
              <a:srgbClr val="D9D9D9"/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iOS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dirty="0" err="1">
                  <a:solidFill>
                    <a:srgbClr val="000000"/>
                  </a:solidFill>
                </a:rPr>
                <a:t>UIKit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61725" y="4794912"/>
              <a:ext cx="1822992" cy="1208238"/>
            </a:xfrm>
            <a:prstGeom prst="rect">
              <a:avLst/>
            </a:prstGeom>
            <a:solidFill>
              <a:srgbClr val="A6A6A6"/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Android SDK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83108" y="4796130"/>
              <a:ext cx="1579875" cy="1208238"/>
            </a:xfrm>
            <a:prstGeom prst="rect">
              <a:avLst/>
            </a:prstGeom>
            <a:solidFill>
              <a:srgbClr val="130665"/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Windows</a:t>
              </a:r>
            </a:p>
            <a:p>
              <a:pPr algn="ctr"/>
              <a:r>
                <a:rPr lang="en-US" dirty="0"/>
                <a:t>SDK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0917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/>
              <a:t>Code Reuse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One main benefit of cross-platform mobile development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16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2538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Maximize Code Reuse whenever possible: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Saves time and money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Promotes good programming practices: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Encapsulation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Separation of concerns (</a:t>
            </a:r>
            <a:r>
              <a:rPr lang="en-US" sz="2400" dirty="0" err="1">
                <a:solidFill>
                  <a:srgbClr val="000000"/>
                </a:solidFill>
              </a:rPr>
              <a:t>SoC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3993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Application Architecture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29614" y="1825626"/>
            <a:ext cx="6664714" cy="457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400" dirty="0"/>
              <a:t>Isolate and minimize platform-specific code</a:t>
            </a:r>
          </a:p>
          <a:p>
            <a:pPr>
              <a:buFont typeface="Wingdings" charset="2"/>
              <a:buChar char="§"/>
            </a:pPr>
            <a:r>
              <a:rPr lang="en-US" sz="2400" dirty="0"/>
              <a:t>Abstract platform-specific logic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Separate, platform-specific implementations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API/UI layers</a:t>
            </a:r>
          </a:p>
          <a:p>
            <a:pPr>
              <a:buFont typeface="Wingdings" charset="2"/>
              <a:buChar char="§"/>
            </a:pPr>
            <a:r>
              <a:rPr lang="en-US" sz="2400" dirty="0"/>
              <a:t>Reuse data access, business logic, and back end web and data services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Most or all of this code should be reusable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849975" y="1231988"/>
            <a:ext cx="3514799" cy="4973658"/>
            <a:chOff x="7849975" y="1231988"/>
            <a:chExt cx="3514799" cy="4973658"/>
          </a:xfrm>
        </p:grpSpPr>
        <p:sp>
          <p:nvSpPr>
            <p:cNvPr id="39" name="Rectangle 38"/>
            <p:cNvSpPr/>
            <p:nvPr/>
          </p:nvSpPr>
          <p:spPr>
            <a:xfrm>
              <a:off x="7849975" y="3290995"/>
              <a:ext cx="3493008" cy="74980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dirty="0">
                  <a:solidFill>
                    <a:prstClr val="white"/>
                  </a:solidFill>
                </a:rPr>
                <a:t>Reusable Business Logic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61269" y="4290110"/>
              <a:ext cx="3493008" cy="74980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dirty="0">
                  <a:solidFill>
                    <a:schemeClr val="bg1"/>
                  </a:solidFill>
                </a:rPr>
                <a:t>Reusable Data Access Code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854933" y="1231988"/>
              <a:ext cx="3509841" cy="4973658"/>
              <a:chOff x="7854933" y="1357427"/>
              <a:chExt cx="3509841" cy="4973658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0269423" y="1357427"/>
                <a:ext cx="1069848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55083" y="1357427"/>
                <a:ext cx="1069383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857640" y="1357427"/>
                <a:ext cx="1069848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854933" y="1503880"/>
                <a:ext cx="1019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iOS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56420" y="1502458"/>
                <a:ext cx="10718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Android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214405" y="1518137"/>
                <a:ext cx="11503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Windows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857641" y="5363331"/>
                <a:ext cx="3481630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375801" y="5662542"/>
                <a:ext cx="2463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Backend Data Services</a:t>
                </a: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854360" y="2354599"/>
              <a:ext cx="3493008" cy="74980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dirty="0">
                  <a:solidFill>
                    <a:schemeClr val="bg1"/>
                  </a:solidFill>
                </a:rPr>
                <a:t>Reusable UI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685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es-MX" i="0" dirty="0"/>
                  <a:t>In this lesson,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What </a:t>
              </a:r>
              <a:r>
                <a:rPr lang="en-US" sz="2800" dirty="0" err="1"/>
                <a:t>Xamarin</a:t>
              </a:r>
              <a:r>
                <a:rPr lang="en-US" sz="2800" dirty="0"/>
                <a:t> is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The </a:t>
              </a:r>
              <a:r>
                <a:rPr lang="en-US" sz="2800" dirty="0" err="1"/>
                <a:t>Xamarin</a:t>
              </a:r>
              <a:r>
                <a:rPr lang="en-US" sz="2800" dirty="0"/>
                <a:t> approach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 err="1"/>
                <a:t>Xamarin</a:t>
              </a:r>
              <a:r>
                <a:rPr lang="en-US" sz="2800" dirty="0"/>
                <a:t> fundamentals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45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What </a:t>
              </a:r>
              <a:r>
                <a:rPr lang="en-US" sz="2800" dirty="0" err="1"/>
                <a:t>Xamarin</a:t>
              </a:r>
              <a:r>
                <a:rPr lang="en-US" sz="2800" dirty="0"/>
                <a:t> is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The </a:t>
              </a:r>
              <a:r>
                <a:rPr lang="en-US" sz="2800" dirty="0" err="1"/>
                <a:t>Xamarin</a:t>
              </a:r>
              <a:r>
                <a:rPr lang="en-US" sz="2800" dirty="0"/>
                <a:t> approach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 err="1"/>
                <a:t>Xamarin</a:t>
              </a:r>
              <a:r>
                <a:rPr lang="en-US" sz="2800" dirty="0"/>
                <a:t> fundamentals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28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Xamarin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2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28773" y="1446331"/>
            <a:ext cx="5441609" cy="4533044"/>
            <a:chOff x="875576" y="1434003"/>
            <a:chExt cx="5441609" cy="4533044"/>
          </a:xfrm>
        </p:grpSpPr>
        <p:grpSp>
          <p:nvGrpSpPr>
            <p:cNvPr id="3" name="Group 2"/>
            <p:cNvGrpSpPr/>
            <p:nvPr/>
          </p:nvGrpSpPr>
          <p:grpSpPr>
            <a:xfrm>
              <a:off x="1008732" y="3865552"/>
              <a:ext cx="5175296" cy="2101495"/>
              <a:chOff x="1008732" y="3865552"/>
              <a:chExt cx="5175296" cy="2101495"/>
            </a:xfrm>
          </p:grpSpPr>
          <p:pic>
            <p:nvPicPr>
              <p:cNvPr id="35842" name="Picture 18" descr="unique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07"/>
              <a:stretch>
                <a:fillRect/>
              </a:stretch>
            </p:blipFill>
            <p:spPr bwMode="auto">
              <a:xfrm>
                <a:off x="1008732" y="3865552"/>
                <a:ext cx="5175296" cy="2101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47" name="TextBox 19"/>
              <p:cNvSpPr txBox="1">
                <a:spLocks noChangeArrowheads="1"/>
              </p:cNvSpPr>
              <p:nvPr/>
            </p:nvSpPr>
            <p:spPr bwMode="auto">
              <a:xfrm>
                <a:off x="1344511" y="5222875"/>
                <a:ext cx="45037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Shared App Logic in C#</a:t>
                </a:r>
              </a:p>
            </p:txBody>
          </p:sp>
        </p:grpSp>
        <p:pic>
          <p:nvPicPr>
            <p:cNvPr id="35844" name="Picture 3" descr="crm-ap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576" y="1434003"/>
              <a:ext cx="5441609" cy="36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693738" y="724130"/>
            <a:ext cx="8229600" cy="3952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Xamarin’s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Approach</a:t>
            </a:r>
          </a:p>
        </p:txBody>
      </p:sp>
      <p:sp>
        <p:nvSpPr>
          <p:cNvPr id="35848" name="TextBox 9"/>
          <p:cNvSpPr txBox="1">
            <a:spLocks noChangeArrowheads="1"/>
          </p:cNvSpPr>
          <p:nvPr/>
        </p:nvSpPr>
        <p:spPr bwMode="auto">
          <a:xfrm>
            <a:off x="658610" y="2037972"/>
            <a:ext cx="4885537" cy="378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Fully native apps written </a:t>
            </a:r>
            <a:b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</a:b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entirely in C#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err="1">
                <a:solidFill>
                  <a:srgbClr val="000000"/>
                </a:solidFill>
                <a:latin typeface="Segoe UI"/>
                <a:cs typeface="Segoe UI"/>
              </a:rPr>
              <a:t>Xamarin</a:t>
            </a: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 delivers fully native user interfaces and app functionality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Complete access to 100% of the native APIs for </a:t>
            </a:r>
            <a:r>
              <a:rPr lang="en-US" altLang="en-US" sz="2400" dirty="0" err="1">
                <a:solidFill>
                  <a:srgbClr val="000000"/>
                </a:solidFill>
                <a:latin typeface="Segoe UI"/>
                <a:cs typeface="Segoe UI"/>
              </a:rPr>
              <a:t>iOS</a:t>
            </a: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, Android and Windows in C#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Share app logic and UI code across device platforms</a:t>
            </a:r>
          </a:p>
        </p:txBody>
      </p:sp>
    </p:spTree>
    <p:extLst>
      <p:ext uri="{BB962C8B-B14F-4D97-AF65-F5344CB8AC3E}">
        <p14:creationId xmlns:p14="http://schemas.microsoft.com/office/powerpoint/2010/main" val="369091988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Background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1550691"/>
            <a:ext cx="12191999" cy="1748205"/>
            <a:chOff x="1031792" y="1035984"/>
            <a:chExt cx="9998962" cy="832911"/>
          </a:xfrm>
        </p:grpSpPr>
        <p:sp>
          <p:nvSpPr>
            <p:cNvPr id="10" name="Rectangle 9"/>
            <p:cNvSpPr/>
            <p:nvPr/>
          </p:nvSpPr>
          <p:spPr>
            <a:xfrm>
              <a:off x="1031792" y="1035984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555277" y="1118211"/>
              <a:ext cx="9295782" cy="648164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Cross-platform mobile development framework that uses C#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Compiles to respective native executables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28385" y="3634367"/>
            <a:ext cx="9469306" cy="2906092"/>
            <a:chOff x="443033" y="3616438"/>
            <a:chExt cx="9469306" cy="2906092"/>
          </a:xfrm>
        </p:grpSpPr>
        <p:grpSp>
          <p:nvGrpSpPr>
            <p:cNvPr id="13" name="Group 12"/>
            <p:cNvGrpSpPr/>
            <p:nvPr/>
          </p:nvGrpSpPr>
          <p:grpSpPr>
            <a:xfrm>
              <a:off x="4197754" y="5075955"/>
              <a:ext cx="5679311" cy="1446575"/>
              <a:chOff x="1031793" y="1035984"/>
              <a:chExt cx="9998961" cy="8329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</a:t>
                </a: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8078028" y="3616438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8172214" y="3760360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7734" y="3622421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4192212" y="3753988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54875" y="3966091"/>
              <a:ext cx="828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43143" y="3621627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6219400" y="3747619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72424" y="3941791"/>
              <a:ext cx="105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95214" y="3970993"/>
              <a:ext cx="1122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1379" y="4279699"/>
              <a:ext cx="26775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Xamarin</a:t>
              </a:r>
              <a:r>
                <a:rPr lang="en-US" sz="2400" b="1" dirty="0"/>
                <a:t>  Approach</a:t>
              </a:r>
            </a:p>
          </p:txBody>
        </p:sp>
        <p:sp>
          <p:nvSpPr>
            <p:cNvPr id="42" name="Chevron 41"/>
            <p:cNvSpPr/>
            <p:nvPr/>
          </p:nvSpPr>
          <p:spPr>
            <a:xfrm>
              <a:off x="3430768" y="4324346"/>
              <a:ext cx="532676" cy="15297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674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3033" y="5226971"/>
              <a:ext cx="25625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Native with Code Sharing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2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Xamarin</a:t>
            </a:r>
            <a:r>
              <a:rPr lang="en-US" dirty="0">
                <a:solidFill>
                  <a:srgbClr val="000000"/>
                </a:solidFill>
              </a:rPr>
              <a:t> History: Mono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27108"/>
              </p:ext>
            </p:extLst>
          </p:nvPr>
        </p:nvGraphicFramePr>
        <p:xfrm>
          <a:off x="904944" y="1690688"/>
          <a:ext cx="10448856" cy="3927839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786355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5662501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53749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Event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Result/Implication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Miguel de </a:t>
                      </a:r>
                      <a:r>
                        <a:rPr lang="en-US" b="1" dirty="0" err="1"/>
                        <a:t>Icaza</a:t>
                      </a:r>
                      <a:r>
                        <a:rPr lang="en-US" b="1" dirty="0"/>
                        <a:t> of </a:t>
                      </a:r>
                      <a:r>
                        <a:rPr lang="en-US" b="1" dirty="0" err="1"/>
                        <a:t>Ximian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founded Mono project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lvl="1" indent="0" algn="ctr"/>
                      <a:r>
                        <a:rPr lang="en-US" dirty="0"/>
                        <a:t>Brought C# compiler and CLR to Linux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Follows the ECMA standard for C#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Compiles C# code, maps to native Linux calls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Mono for Android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Maps C# code to native Android calls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MonoTouch</a:t>
                      </a:r>
                      <a:r>
                        <a:rPr lang="en-US" b="1" dirty="0"/>
                        <a:t> (for iPhone)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lvl="1" indent="0" algn="ctr"/>
                      <a:r>
                        <a:rPr lang="en-US" dirty="0"/>
                        <a:t>Maps C# code to native iPhone calls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29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History: Founding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00064"/>
              </p:ext>
            </p:extLst>
          </p:nvPr>
        </p:nvGraphicFramePr>
        <p:xfrm>
          <a:off x="904944" y="1690686"/>
          <a:ext cx="10446296" cy="431471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0446296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</a:tblGrid>
              <a:tr h="75290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Event (Year)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11872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Ximian</a:t>
                      </a:r>
                      <a:r>
                        <a:rPr lang="en-US" dirty="0"/>
                        <a:t> acquired by Novell (2003)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1187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Novell acquired by Attachmate in (2011)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1187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 </a:t>
                      </a:r>
                      <a:r>
                        <a:rPr lang="en-US" dirty="0" err="1"/>
                        <a:t>Icaza</a:t>
                      </a:r>
                      <a:r>
                        <a:rPr lang="en-US" dirty="0"/>
                        <a:t> founded </a:t>
                      </a:r>
                      <a:r>
                        <a:rPr lang="en-US" dirty="0" err="1"/>
                        <a:t>Xamarin</a:t>
                      </a:r>
                      <a:r>
                        <a:rPr lang="en-US" dirty="0"/>
                        <a:t> to continue/expand Mono project (2011)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06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Xamarin History: Establishment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70374"/>
              </p:ext>
            </p:extLst>
          </p:nvPr>
        </p:nvGraphicFramePr>
        <p:xfrm>
          <a:off x="904944" y="1690688"/>
          <a:ext cx="10448856" cy="420495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706437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6742419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615388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Event (Year)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Results/Implications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9704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/>
                        <a:t>Xamarin.Mac (2012)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Maps C# code to OS X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16487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/>
                        <a:t>Xamarin 2.0 Announced (2013)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Xamarin</a:t>
                      </a:r>
                      <a:r>
                        <a:rPr lang="en-US" altLang="ko-KR" sz="1800" dirty="0"/>
                        <a:t> Studio IDE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Visual Studio plugin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MonoTouch</a:t>
                      </a:r>
                      <a:r>
                        <a:rPr lang="en-US" altLang="ko-KR" sz="1800" dirty="0"/>
                        <a:t> becomes </a:t>
                      </a:r>
                      <a:r>
                        <a:rPr lang="en-US" altLang="ko-KR" sz="1800" dirty="0" err="1"/>
                        <a:t>Xamarin.iOS</a:t>
                      </a:r>
                      <a:endParaRPr lang="en-US" altLang="ko-KR" sz="1800" dirty="0"/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Mono for Android becomes </a:t>
                      </a:r>
                      <a:r>
                        <a:rPr lang="en-US" altLang="ko-KR" sz="1800" dirty="0" err="1"/>
                        <a:t>Xamarin.Android</a:t>
                      </a:r>
                      <a:endParaRPr lang="en-US" altLang="ko-KR" sz="1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9704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Xamarin</a:t>
                      </a:r>
                      <a:r>
                        <a:rPr lang="en-US" b="1" dirty="0"/>
                        <a:t> Acquired </a:t>
                      </a:r>
                      <a:br>
                        <a:rPr lang="en-US" b="1" dirty="0"/>
                      </a:br>
                      <a:r>
                        <a:rPr lang="en-US" b="1" dirty="0"/>
                        <a:t>by Microsoft (2016)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Included in MSDN subscription</a:t>
                      </a:r>
                    </a:p>
                    <a:p>
                      <a:pPr algn="ctr"/>
                      <a:r>
                        <a:rPr lang="en-US" altLang="ko-KR" sz="1800" dirty="0" err="1"/>
                        <a:t>Xamarin</a:t>
                      </a:r>
                      <a:r>
                        <a:rPr lang="en-US" altLang="ko-KR" sz="1800" dirty="0"/>
                        <a:t> Studio Community Edition (free)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80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1340</Words>
  <Application>Microsoft Macintosh PowerPoint</Application>
  <PresentationFormat>Widescreen</PresentationFormat>
  <Paragraphs>286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Helvetica Light</vt:lpstr>
      <vt:lpstr>Segoe UI</vt:lpstr>
      <vt:lpstr>Wingdings</vt:lpstr>
      <vt:lpstr>Arial</vt:lpstr>
      <vt:lpstr>Office Theme</vt:lpstr>
      <vt:lpstr>Cross-Platform Mobile Application Development with Xamarin</vt:lpstr>
      <vt:lpstr>Topics</vt:lpstr>
      <vt:lpstr>PowerPoint Presentation</vt:lpstr>
      <vt:lpstr>What is Xamarin?</vt:lpstr>
      <vt:lpstr>Xamarin’s Approach</vt:lpstr>
      <vt:lpstr>Xamarin Background</vt:lpstr>
      <vt:lpstr>Xamarin History: Mono</vt:lpstr>
      <vt:lpstr>Xamarin History: Founding</vt:lpstr>
      <vt:lpstr>Xamarin History: Establishment</vt:lpstr>
      <vt:lpstr>The Xamarin Approach</vt:lpstr>
      <vt:lpstr>Xamarin Approach</vt:lpstr>
      <vt:lpstr>Xamarin Approach</vt:lpstr>
      <vt:lpstr>Xamarin Approach</vt:lpstr>
      <vt:lpstr>Xamarin Platform-specific App Architecture</vt:lpstr>
      <vt:lpstr>Xamarin.Forms App Architecture</vt:lpstr>
      <vt:lpstr>Xamarin App Architectures</vt:lpstr>
      <vt:lpstr>Visual Studio with Xamarin Plug-in</vt:lpstr>
      <vt:lpstr>Xamarin Studio</vt:lpstr>
      <vt:lpstr>Basic Xamarin Concepts</vt:lpstr>
      <vt:lpstr>Xamarin Platform</vt:lpstr>
      <vt:lpstr>Xamarin.Forms Runs on UWP</vt:lpstr>
      <vt:lpstr>Xamarin APIs and Native SDKs</vt:lpstr>
      <vt:lpstr>Code Reuse</vt:lpstr>
      <vt:lpstr>Application Architecture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BigData</cp:lastModifiedBy>
  <cp:revision>139</cp:revision>
  <dcterms:created xsi:type="dcterms:W3CDTF">2016-04-21T18:51:19Z</dcterms:created>
  <dcterms:modified xsi:type="dcterms:W3CDTF">2016-11-01T20:42:38Z</dcterms:modified>
</cp:coreProperties>
</file>