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  <p:sldMasterId id="2147483689" r:id="rId4"/>
    <p:sldMasterId id="2147483701" r:id="rId5"/>
  </p:sldMasterIdLst>
  <p:notesMasterIdLst>
    <p:notesMasterId r:id="rId41"/>
  </p:notesMasterIdLst>
  <p:sldIdLst>
    <p:sldId id="328" r:id="rId6"/>
    <p:sldId id="329" r:id="rId7"/>
    <p:sldId id="330" r:id="rId8"/>
    <p:sldId id="332" r:id="rId9"/>
    <p:sldId id="331" r:id="rId10"/>
    <p:sldId id="340" r:id="rId11"/>
    <p:sldId id="336" r:id="rId12"/>
    <p:sldId id="338" r:id="rId13"/>
    <p:sldId id="334" r:id="rId14"/>
    <p:sldId id="310" r:id="rId15"/>
    <p:sldId id="311" r:id="rId16"/>
    <p:sldId id="312" r:id="rId17"/>
    <p:sldId id="313" r:id="rId18"/>
    <p:sldId id="314" r:id="rId19"/>
    <p:sldId id="333" r:id="rId20"/>
    <p:sldId id="316" r:id="rId21"/>
    <p:sldId id="341" r:id="rId22"/>
    <p:sldId id="348" r:id="rId23"/>
    <p:sldId id="347" r:id="rId24"/>
    <p:sldId id="342" r:id="rId25"/>
    <p:sldId id="343" r:id="rId26"/>
    <p:sldId id="344" r:id="rId27"/>
    <p:sldId id="346" r:id="rId28"/>
    <p:sldId id="351" r:id="rId29"/>
    <p:sldId id="349" r:id="rId30"/>
    <p:sldId id="352" r:id="rId31"/>
    <p:sldId id="345" r:id="rId32"/>
    <p:sldId id="355" r:id="rId33"/>
    <p:sldId id="358" r:id="rId34"/>
    <p:sldId id="359" r:id="rId35"/>
    <p:sldId id="361" r:id="rId36"/>
    <p:sldId id="360" r:id="rId37"/>
    <p:sldId id="362" r:id="rId38"/>
    <p:sldId id="364" r:id="rId39"/>
    <p:sldId id="33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y Kate Reid" initials="" lastIdx="1" clrIdx="0"/>
  <p:cmAuthor id="1" name="Gavin Gear" initials="GG" lastIdx="8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77564" autoAdjust="0"/>
  </p:normalViewPr>
  <p:slideViewPr>
    <p:cSldViewPr snapToGrid="0">
      <p:cViewPr varScale="1">
        <p:scale>
          <a:sx n="82" d="100"/>
          <a:sy n="82" d="100"/>
        </p:scale>
        <p:origin x="119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notesMaster" Target="notesMasters/notesMaster1.xml"/><Relationship Id="rId42" Type="http://schemas.openxmlformats.org/officeDocument/2006/relationships/commentAuthors" Target="commentAuthors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://www.mobilecsharpcafe.com/xamarin-book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 and excerpts from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Mobile Application Development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Dan Hermes, published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http://www.mobilecsharpcafe.com/xamarin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-book/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1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No</a:t>
            </a:r>
            <a:r>
              <a:rPr lang="en-US" baseline="0" dirty="0" smtClean="0"/>
              <a:t> interaction with UI when app is </a:t>
            </a:r>
            <a:r>
              <a:rPr lang="en-US" baseline="0" dirty="0" err="1" smtClean="0"/>
              <a:t>backgrounded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24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3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u="none" dirty="0">
                <a:solidFill>
                  <a:schemeClr val="hlink"/>
                </a:solidFill>
              </a:rPr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u="none" dirty="0">
                <a:solidFill>
                  <a:schemeClr val="hlink"/>
                </a:solidFill>
              </a:rPr>
              <a:t>Custom Resource</a:t>
            </a:r>
            <a:r>
              <a:rPr lang="en-US" b="0" u="none" baseline="0" dirty="0">
                <a:solidFill>
                  <a:schemeClr val="hlink"/>
                </a:solidFill>
              </a:rPr>
              <a:t> Management</a:t>
            </a:r>
            <a:r>
              <a:rPr lang="en-US" b="1" u="none" baseline="0" dirty="0">
                <a:solidFill>
                  <a:schemeClr val="hlink"/>
                </a:solidFill>
              </a:rPr>
              <a:t>: </a:t>
            </a:r>
            <a:r>
              <a:rPr lang="en-US" dirty="0"/>
              <a:t>Will place in root directory upon application build</a:t>
            </a:r>
            <a:endParaRPr lang="en-US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 err="1">
                <a:solidFill>
                  <a:schemeClr val="hlink"/>
                </a:solidFill>
              </a:rPr>
              <a:t>UIImage</a:t>
            </a:r>
            <a:r>
              <a:rPr lang="en-US" u="none" dirty="0">
                <a:solidFill>
                  <a:schemeClr val="hlink"/>
                </a:solidFill>
              </a:rPr>
              <a:t>: The UI control that hosts an image.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“</a:t>
            </a:r>
            <a:r>
              <a:rPr lang="en-US" u="none" dirty="0" err="1">
                <a:solidFill>
                  <a:schemeClr val="hlink"/>
                </a:solidFill>
              </a:rPr>
              <a:t>MyImageName</a:t>
            </a:r>
            <a:r>
              <a:rPr lang="en-US" u="none" dirty="0">
                <a:solidFill>
                  <a:schemeClr val="hlink"/>
                </a:solidFill>
              </a:rPr>
              <a:t>” will have the appropriate size attached to the name.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u="none" dirty="0">
                <a:solidFill>
                  <a:schemeClr val="hlink"/>
                </a:solidFill>
              </a:rPr>
              <a:t>References:</a:t>
            </a:r>
            <a:endParaRPr lang="en-US" b="0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https://developer.xamarin.com/api/type/MonoTouch.UIKit.UIImage/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https://developer.xamarin.com/guides/ios/application_fundamentals/working_with_images/sizes-and-filenames/</a:t>
            </a:r>
            <a:endParaRPr lang="en-US" b="1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26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section covers the following topics: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iOS</a:t>
            </a:r>
            <a:r>
              <a:rPr lang="en-US" dirty="0" smtClean="0"/>
              <a:t> User Interfaces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Designer Tools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Layouts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Controls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64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Storyboards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groups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 represented by XML layout files strung together into 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by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 designer tool. Each storyboard screen, called 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is made up of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codebehind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Each XML layout is typically instantiated into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automatically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requiring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do that. Storyboard constructs called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segues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transitions to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layouts, also without code. When using storyboards, y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 don’t need to do much C# coding for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navigation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iOS.</a:t>
            </a:r>
            <a:endParaRPr lang="en-US" b="1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u="none" dirty="0">
                <a:solidFill>
                  <a:schemeClr val="hlink"/>
                </a:solidFill>
              </a:rPr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More on Storyboards: https://</a:t>
            </a:r>
            <a:r>
              <a:rPr lang="en-US" u="none" dirty="0" err="1">
                <a:solidFill>
                  <a:schemeClr val="hlink"/>
                </a:solidFill>
              </a:rPr>
              <a:t>developer.xamarin.com</a:t>
            </a:r>
            <a:r>
              <a:rPr lang="en-US" u="none" dirty="0">
                <a:solidFill>
                  <a:schemeClr val="hlink"/>
                </a:solidFill>
              </a:rPr>
              <a:t>/guides/</a:t>
            </a:r>
            <a:r>
              <a:rPr lang="en-US" u="none" dirty="0" err="1">
                <a:solidFill>
                  <a:schemeClr val="hlink"/>
                </a:solidFill>
              </a:rPr>
              <a:t>ios</a:t>
            </a:r>
            <a:r>
              <a:rPr lang="en-US" u="none" dirty="0">
                <a:solidFill>
                  <a:schemeClr val="hlink"/>
                </a:solidFill>
              </a:rPr>
              <a:t>/</a:t>
            </a:r>
            <a:r>
              <a:rPr lang="en-US" u="none" dirty="0" err="1">
                <a:solidFill>
                  <a:schemeClr val="hlink"/>
                </a:solidFill>
              </a:rPr>
              <a:t>user_interface</a:t>
            </a:r>
            <a:r>
              <a:rPr lang="en-US" u="none" dirty="0">
                <a:solidFill>
                  <a:schemeClr val="hlink"/>
                </a:solidFill>
              </a:rPr>
              <a:t>/</a:t>
            </a:r>
            <a:r>
              <a:rPr lang="en-US" u="none" dirty="0" err="1">
                <a:solidFill>
                  <a:schemeClr val="hlink"/>
                </a:solidFill>
              </a:rPr>
              <a:t>introduction_to_storyboards</a:t>
            </a:r>
            <a:r>
              <a:rPr lang="en-US" u="none" dirty="0">
                <a:solidFill>
                  <a:schemeClr val="hlink"/>
                </a:solidFill>
              </a:rPr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More on Segues: https://developer.xamarin.com/guides/ios/user_interface/introduction_to_storyboards/#Segues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 create iOS layouts by using designer tools such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Builder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Designer for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are added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using one of two techniques: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Frames.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 uses constraints to create relative horizontal and vertical relationships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Frames technique uses rectangles to bound the view, assigning them to the Frame property of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Location and size are absolute when using Frames and relative when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 UI can be coded by hand in C#, but developers often opt for the designer tools.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6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UI using storyboards, scenes, and segues in Xamarin iOS Designer.  This is the Xamarin option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builder.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courtesy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https://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developer.xamarin.com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/guides/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user_interface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/controls/part_1_-_creating_user_interface_objects/Images/Image2b.png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2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are added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using one of two techniques: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Frames.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technique uses constraints to create relative horizontal and vertical relationships between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views. The Frames technique uses rectangles to bound the view, assigning them to the Frame property of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view. Location and size are absolute when using Frames and relative when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3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added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using one of two techniques: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Frames.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technique uses constraints to create relative horizontal and vertical relationships between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views. The Frames technique uses rectangles to bound the view, assigning them to the Frame property of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view. Location and size are absolute when using Frames and relative when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3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UIViewController’s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method, instantiate a text box by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UITextField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Then add size and location constraints to it before adding it to the parent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67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add constraints to the control and to the view. This is accomplished using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control, which uses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NSLayoutConstraint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specify the size of the text field. Build the constraints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NSLayoutConstraint.Create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specifying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NSLayoutAttribute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this case Height and Width. The Add method adds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view.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View.AddConstraints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specify the location of the text field. Constrain the control to the top-level view by using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View.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NSLayoutAttribute.Left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allows us to place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 points from the left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NSLayoutAttribute.Top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allows us to specify 30 points from the top.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28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smtClean="0"/>
              <a:t>The</a:t>
            </a:r>
            <a:r>
              <a:rPr lang="en-US" b="0" baseline="0" smtClean="0"/>
              <a:t> image here is an example of UITextView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95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7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three ways to handle control events remains the same across platforms.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25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notifications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typically small modal pop-up dialog boxes containing real-time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feedback to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and one or more buttons to allow the user to dismiss or choose an option in response.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UIAlertController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title and message are included in the alert with the Create method, and buttons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added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AddAction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altLang="ko-KR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66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most common iOS selection controls are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UIPickerView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UIDatePicker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UIStepper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UISlider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UISwitch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UIPickerView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supplies a drop-down list,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UIStepper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gives a plus/minus button for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numeric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values, and the rest are self-explanatory.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to Android, iOS controls don’t produce a modal dialog box by default, but produce only 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inline dialog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Use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UITextField.InputView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modal dialog technique.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Dan Hermes  http://amzn.to/1rowG7K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8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iOS are created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 bound to an array or a data model.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groupings, headers, footers, images, and indexes. Each list requires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view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subclassed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assigned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UITableView.Source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and 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such as an array or data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2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32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 file of type iPhone View Controller 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ListArrayViewController.cs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this file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instantiate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add it to a view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Populate the data source.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ViewController’s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method, create an array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strings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pass it into the constructor for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assign the new adapter to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Source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 on the table. This binds the array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Add the completed table to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ViewController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create an adapter…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Foundation namespace includes the basic data types in Objective-C.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UIKit</a:t>
            </a:r>
            <a:r>
              <a:rPr lang="en-US" dirty="0"/>
              <a:t> namespace includes all of the UI components in </a:t>
            </a:r>
            <a:r>
              <a:rPr lang="en-US" dirty="0" err="1"/>
              <a:t>CocoaTouch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/>
              <a:t>CocoaTouch</a:t>
            </a:r>
            <a:r>
              <a:rPr lang="en-US" dirty="0"/>
              <a:t> is the MVC framework for </a:t>
            </a:r>
            <a:r>
              <a:rPr lang="en-US" dirty="0" err="1"/>
              <a:t>iOS</a:t>
            </a:r>
            <a:r>
              <a:rPr lang="en-US" dirty="0"/>
              <a:t> UIs.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MonoTouch.ObjCRuntime</a:t>
            </a:r>
            <a:r>
              <a:rPr lang="en-US" dirty="0"/>
              <a:t>: 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MonoTouch.ObjCRuntime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/#Foundation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UIKit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MVC: https://</a:t>
            </a:r>
            <a:r>
              <a:rPr lang="en-US" dirty="0" err="1"/>
              <a:t>en.wikipedia.org</a:t>
            </a:r>
            <a:r>
              <a:rPr lang="en-US" dirty="0"/>
              <a:t>/wiki/Model%E2%80%93view%E2%80%93controller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8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adapter, create a new empty class 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ListSourceFromArray.cs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subclass it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create a constructor, and override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RowsInSection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GetCell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methods. Create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array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strings 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listItems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bind to the list’s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TextLabel.Text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property.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RowsInSection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returns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length of the entire list, as shown in Listing 5-19.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 reuse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GetCell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improves performance, thereby making scrolling faster with fewer skipped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frames. As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row is retrieved,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DequeueReusableCell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checks to see if a cell (memory location for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row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already exists for that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If it comes back null then instantiate a new cell, otherwise use it.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is scrolled, this method 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create more rows to display on the screen, recycling cells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possible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Type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NSIndexPath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comes from the Foundation library in the using.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26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previous code.</a:t>
            </a:r>
          </a:p>
          <a:p>
            <a:pPr marL="0" indent="0">
              <a:buFont typeface="Arial"/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Xamarin 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77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list item is handled by overriding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RowSelected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event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subclass.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indexPath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denotes the index of the row.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DeselectRow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removes the highlight from the selected row.</a:t>
            </a:r>
          </a:p>
          <a:p>
            <a:pPr marL="0" indent="0">
              <a:buFont typeface="Arial"/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11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Module 3 Lesson 6 Lab should be completed</a:t>
            </a:r>
            <a:r>
              <a:rPr lang="en-US" baseline="0" dirty="0" smtClean="0"/>
              <a:t> at this time: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MSFTImagine</a:t>
            </a:r>
            <a:r>
              <a:rPr lang="en-US" dirty="0" smtClean="0"/>
              <a:t>/</a:t>
            </a:r>
            <a:r>
              <a:rPr lang="en-US" dirty="0" err="1" smtClean="0"/>
              <a:t>computerscience</a:t>
            </a:r>
            <a:r>
              <a:rPr lang="en-US" dirty="0" smtClean="0"/>
              <a:t>/tree/master/Complimentary%20Course%20Content/Module3/Labs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section covers the following topics: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UIView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UIViewController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Life Cycle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1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Foundation namespace includes the basic data types in Objective-C.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UIKit</a:t>
            </a:r>
            <a:r>
              <a:rPr lang="en-US" dirty="0"/>
              <a:t> namespace includes all of the UI components in </a:t>
            </a:r>
            <a:r>
              <a:rPr lang="en-US" dirty="0" err="1"/>
              <a:t>CocoaTouch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/>
              <a:t>CocoaTouch</a:t>
            </a:r>
            <a:r>
              <a:rPr lang="en-US" dirty="0"/>
              <a:t> is the MVC framework for </a:t>
            </a:r>
            <a:r>
              <a:rPr lang="en-US" dirty="0" err="1"/>
              <a:t>iOS</a:t>
            </a:r>
            <a:r>
              <a:rPr lang="en-US" dirty="0"/>
              <a:t> UIs.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MonoTouch.ObjCRuntime</a:t>
            </a:r>
            <a:r>
              <a:rPr lang="en-US" dirty="0"/>
              <a:t>: 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MonoTouch.ObjCRuntime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/#Foundation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UIKit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MVC: https://</a:t>
            </a:r>
            <a:r>
              <a:rPr lang="en-US" dirty="0" err="1"/>
              <a:t>en.wikipedia.org</a:t>
            </a:r>
            <a:r>
              <a:rPr lang="en-US" dirty="0"/>
              <a:t>/wiki/Model%E2%80%93view%E2%80%93controller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69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1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2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Note:</a:t>
            </a:r>
            <a:r>
              <a:rPr lang="en-US" b="0" baseline="0" dirty="0"/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The next few slides will explain the </a:t>
            </a:r>
            <a:r>
              <a:rPr lang="en-US" b="0" baseline="0" dirty="0" err="1"/>
              <a:t>iOS</a:t>
            </a:r>
            <a:r>
              <a:rPr lang="en-US" b="0" baseline="0" dirty="0"/>
              <a:t> application lifecycle.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Further explanation of the </a:t>
            </a:r>
            <a:r>
              <a:rPr lang="en-US" dirty="0" err="1"/>
              <a:t>iOS</a:t>
            </a:r>
            <a:r>
              <a:rPr lang="en-US" dirty="0"/>
              <a:t> application lifecycle: 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application_fundamentals</a:t>
            </a:r>
            <a:r>
              <a:rPr lang="en-US" dirty="0"/>
              <a:t>/</a:t>
            </a:r>
            <a:r>
              <a:rPr lang="en-US" dirty="0" err="1"/>
              <a:t>backgrounding</a:t>
            </a:r>
            <a:r>
              <a:rPr lang="en-US" dirty="0"/>
              <a:t>/part_1_introduction_to_backgrounding_in_ios/#</a:t>
            </a:r>
            <a:r>
              <a:rPr lang="en-US" dirty="0" err="1"/>
              <a:t>Application_States_and_Application_Delegate_Methods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7095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98242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9/9/16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69410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9927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36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7538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36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135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8193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679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67115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33332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7679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965443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71437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00177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6852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11433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008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9515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9/9/16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54323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45038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66944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680837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0377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09636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577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610563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4769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4619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92921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9/9/16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908474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263305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733055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72684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743667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941475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345120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434836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2442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32802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117027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9/9/16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10842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526266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05031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41954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996086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3133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623643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885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7086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9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2990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0720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682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9/9/16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155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</a:t>
            </a:r>
            <a:r>
              <a:rPr lang="en-US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</a:t>
            </a:r>
            <a:r>
              <a:rPr lang="en-US" sz="4000">
                <a:solidFill>
                  <a:srgbClr val="FFFF00"/>
                </a:solidFill>
              </a:rPr>
              <a:t>Lesson </a:t>
            </a:r>
            <a:r>
              <a:rPr lang="en-US" dirty="0"/>
              <a:t>6</a:t>
            </a:r>
            <a:r>
              <a:rPr lang="en-US" sz="4000" smtClean="0">
                <a:solidFill>
                  <a:srgbClr val="FFFF00"/>
                </a:solidFill>
              </a:rPr>
              <a:t>: </a:t>
            </a:r>
            <a:endParaRPr lang="en-US" sz="4000" dirty="0">
              <a:solidFill>
                <a:srgbClr val="FFFF00"/>
              </a:solidFill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Developing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Apps with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0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Active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Application’s code is running</a:t>
            </a:r>
          </a:p>
          <a:p>
            <a:pPr>
              <a:buFont typeface="Wingdings" charset="2"/>
              <a:buChar char="§"/>
            </a:pPr>
            <a:r>
              <a:rPr lang="en-US" dirty="0"/>
              <a:t>Application is in the foreground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8811" y="1851987"/>
            <a:ext cx="2797689" cy="4324976"/>
            <a:chOff x="8568811" y="1851987"/>
            <a:chExt cx="2797689" cy="4324976"/>
          </a:xfrm>
        </p:grpSpPr>
        <p:sp>
          <p:nvSpPr>
            <p:cNvPr id="19" name="Rectangle 18"/>
            <p:cNvSpPr/>
            <p:nvPr/>
          </p:nvSpPr>
          <p:spPr>
            <a:xfrm>
              <a:off x="8568811" y="1851987"/>
              <a:ext cx="2788920" cy="6610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white"/>
                  </a:solidFill>
                </a:rPr>
                <a:t>Active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30" name="Straight Arrow Connector 29"/>
            <p:cNvCxnSpPr>
              <a:endCxn id="14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6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7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6" idx="2"/>
              <a:endCxn id="12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153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Inactive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Application is interrupted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Phone call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Text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Other interruption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Is a temporary state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To allow for event handling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Will transition to </a:t>
            </a:r>
            <a:r>
              <a:rPr lang="en-US" dirty="0" err="1"/>
              <a:t>backgrounded</a:t>
            </a:r>
            <a:r>
              <a:rPr lang="en-US" dirty="0"/>
              <a:t> state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8811" y="1825624"/>
            <a:ext cx="2797689" cy="4351339"/>
            <a:chOff x="8568811" y="1825624"/>
            <a:chExt cx="2797689" cy="4351339"/>
          </a:xfrm>
        </p:grpSpPr>
        <p:sp>
          <p:nvSpPr>
            <p:cNvPr id="8" name="Rectangle 7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30" name="Straight Arrow Connector 29"/>
            <p:cNvCxnSpPr>
              <a:stCxn id="8" idx="2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6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7" idx="1"/>
              <a:endCxn id="9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6" idx="2"/>
              <a:endCxn id="12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8568811" y="3095289"/>
              <a:ext cx="2788920" cy="722376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white"/>
                  </a:solidFill>
                </a:rPr>
                <a:t>Inactive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1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Backgrounded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Application moved to background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still run background code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May move to suspended state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If background code completes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May move to active state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When a user returns to a backgrounded app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568811" y="1825624"/>
            <a:ext cx="2797689" cy="4351339"/>
            <a:chOff x="8568811" y="1825624"/>
            <a:chExt cx="2797689" cy="4351339"/>
          </a:xfrm>
        </p:grpSpPr>
        <p:sp>
          <p:nvSpPr>
            <p:cNvPr id="8" name="Rectangle 7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cxnSp>
          <p:nvCxnSpPr>
            <p:cNvPr id="30" name="Straight Arrow Connector 29"/>
            <p:cNvCxnSpPr>
              <a:stCxn id="8" idx="2"/>
              <a:endCxn id="14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endCxn id="9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12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8568811" y="4312137"/>
              <a:ext cx="2788920" cy="722376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 err="1">
                  <a:solidFill>
                    <a:prstClr val="white"/>
                  </a:solidFill>
                </a:rPr>
                <a:t>Backgrounded</a:t>
              </a:r>
              <a:endParaRPr lang="en-US" sz="2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6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Suspended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Process is still alive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Cannot execute code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Could be terminated if memory is low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be activated like a backgrounded app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8811" y="1825624"/>
            <a:ext cx="2797689" cy="4372831"/>
            <a:chOff x="8568811" y="1825624"/>
            <a:chExt cx="2797689" cy="4372831"/>
          </a:xfrm>
        </p:grpSpPr>
        <p:sp>
          <p:nvSpPr>
            <p:cNvPr id="8" name="Rectangle 7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30" name="Straight Arrow Connector 29"/>
            <p:cNvCxnSpPr>
              <a:stCxn id="8" idx="2"/>
              <a:endCxn id="14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6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7" idx="1"/>
              <a:endCxn id="9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6" idx="2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endCxn id="9" idx="3"/>
            </p:cNvCxnSpPr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8568811" y="5476079"/>
              <a:ext cx="2788920" cy="722376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white"/>
                  </a:solidFill>
                </a:rPr>
                <a:t>Suspended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35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Resources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8284" y="3966666"/>
            <a:ext cx="10505099" cy="9787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UIImage.FromBundle</a:t>
            </a:r>
            <a:r>
              <a:rPr lang="en-US" sz="2000" dirty="0">
                <a:latin typeface="Lucida Console" panose="020B0609040504020204" pitchFamily="49" charset="0"/>
              </a:rPr>
              <a:t>("</a:t>
            </a:r>
            <a:r>
              <a:rPr lang="en-US" sz="2000" dirty="0" err="1">
                <a:latin typeface="Lucida Console" panose="020B0609040504020204" pitchFamily="49" charset="0"/>
              </a:rPr>
              <a:t>MyImageName</a:t>
            </a:r>
            <a:r>
              <a:rPr lang="en-US" sz="2000" dirty="0">
                <a:latin typeface="Lucida Console" panose="020B0609040504020204" pitchFamily="49" charset="0"/>
              </a:rPr>
              <a:t>")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1631293"/>
            <a:ext cx="12192000" cy="2027741"/>
            <a:chOff x="1384300" y="1950630"/>
            <a:chExt cx="9423400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iOS</a:t>
              </a:r>
              <a:r>
                <a:rPr lang="en-US" i="0" dirty="0"/>
                <a:t> requires icons/launch images to be in root directory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Xamarin</a:t>
              </a:r>
              <a:r>
                <a:rPr lang="en-US" i="0" dirty="0"/>
                <a:t> allows for custom resource management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Consuming resources: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06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iOS</a:t>
            </a:r>
            <a:r>
              <a:rPr lang="en-US" dirty="0"/>
              <a:t> User Interfaces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9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iOS User Interfaces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99069"/>
              </p:ext>
            </p:extLst>
          </p:nvPr>
        </p:nvGraphicFramePr>
        <p:xfrm>
          <a:off x="904944" y="1690688"/>
          <a:ext cx="10448856" cy="442000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786355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662501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75490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Interface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Attributes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12842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Storyboards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 err="1"/>
                        <a:t>iOS</a:t>
                      </a:r>
                      <a:r>
                        <a:rPr lang="en-US" dirty="0"/>
                        <a:t> uses Storyboards to define application screens</a:t>
                      </a:r>
                    </a:p>
                    <a:p>
                      <a:pPr marL="3175" lvl="1" indent="0" algn="ctr"/>
                      <a:r>
                        <a:rPr lang="en-US" dirty="0"/>
                        <a:t>Visual representation of all screens</a:t>
                      </a:r>
                    </a:p>
                    <a:p>
                      <a:pPr marL="3175" lvl="1" indent="0" algn="ctr"/>
                      <a:r>
                        <a:rPr lang="en-US" dirty="0"/>
                        <a:t>Defines transitions between screens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11904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Scenes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controller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One or more Views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11904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Segues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Represents transitions between Scenes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08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iOS UI Designer Tools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620648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iOS UI is typically built using UI designer tools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888336" y="2346924"/>
            <a:ext cx="10765183" cy="2034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Xamarin </a:t>
            </a:r>
            <a:r>
              <a:rPr lang="en-US" sz="2400" dirty="0" err="1">
                <a:solidFill>
                  <a:schemeClr val="tx1"/>
                </a:solidFill>
              </a:rPr>
              <a:t>iOS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Designer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Xcode</a:t>
            </a:r>
            <a:r>
              <a:rPr lang="en-US" sz="2400" dirty="0">
                <a:solidFill>
                  <a:schemeClr val="tx1"/>
                </a:solidFill>
              </a:rPr>
              <a:t> Interface Builder</a:t>
            </a:r>
          </a:p>
        </p:txBody>
      </p:sp>
    </p:spTree>
    <p:extLst>
      <p:ext uri="{BB962C8B-B14F-4D97-AF65-F5344CB8AC3E}">
        <p14:creationId xmlns:p14="http://schemas.microsoft.com/office/powerpoint/2010/main" val="2902176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Xamarin iOS Designer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1462089"/>
            <a:ext cx="6743700" cy="4934704"/>
          </a:xfrm>
        </p:spPr>
      </p:pic>
    </p:spTree>
    <p:extLst>
      <p:ext uri="{BB962C8B-B14F-4D97-AF65-F5344CB8AC3E}">
        <p14:creationId xmlns:p14="http://schemas.microsoft.com/office/powerpoint/2010/main" val="181083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iOS Layouts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4477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Two approaches to iOS UI layout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69470" y="2295443"/>
            <a:ext cx="10849723" cy="1891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AutoLayout</a:t>
            </a:r>
            <a:r>
              <a:rPr lang="en-US" sz="2400" dirty="0">
                <a:solidFill>
                  <a:schemeClr val="tx1"/>
                </a:solidFill>
              </a:rPr>
              <a:t> uses constraints  (Most common approach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Frames use rectangles to bound the view</a:t>
            </a:r>
          </a:p>
        </p:txBody>
      </p:sp>
    </p:spTree>
    <p:extLst>
      <p:ext uri="{BB962C8B-B14F-4D97-AF65-F5344CB8AC3E}">
        <p14:creationId xmlns:p14="http://schemas.microsoft.com/office/powerpoint/2010/main" val="252095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23812"/>
            <a:ext cx="12192000" cy="278273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40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35" y="534063"/>
            <a:ext cx="3519421" cy="968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7081"/>
            <a:ext cx="10515600" cy="2233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Coding for iOS using C#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iOS development fundamentals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iOS</a:t>
            </a:r>
            <a:r>
              <a:rPr lang="en-US" dirty="0">
                <a:solidFill>
                  <a:schemeClr val="bg1"/>
                </a:solidFill>
              </a:rPr>
              <a:t>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19983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AutoLayout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740348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Most commonly with </a:t>
              </a:r>
              <a:r>
                <a:rPr lang="en-US" i="0" dirty="0" err="1"/>
                <a:t>UIViews</a:t>
              </a:r>
              <a:r>
                <a:rPr lang="en-US" i="0" dirty="0"/>
                <a:t> with </a:t>
              </a:r>
              <a:r>
                <a:rPr lang="en-US" i="0" dirty="0" err="1"/>
                <a:t>AutoLayout</a:t>
              </a:r>
              <a:endParaRPr lang="en-US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888336" y="2364088"/>
            <a:ext cx="9992858" cy="184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AutoLayout</a:t>
            </a:r>
            <a:r>
              <a:rPr lang="en-US" sz="2400" dirty="0">
                <a:solidFill>
                  <a:schemeClr val="tx1"/>
                </a:solidFill>
              </a:rPr>
              <a:t> uses </a:t>
            </a:r>
            <a:r>
              <a:rPr lang="en-US" sz="2400" dirty="0" smtClean="0">
                <a:solidFill>
                  <a:schemeClr val="tx1"/>
                </a:solidFill>
              </a:rPr>
              <a:t>constraints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Frames use rectangles to bound the view</a:t>
            </a:r>
          </a:p>
        </p:txBody>
      </p:sp>
    </p:spTree>
    <p:extLst>
      <p:ext uri="{BB962C8B-B14F-4D97-AF65-F5344CB8AC3E}">
        <p14:creationId xmlns:p14="http://schemas.microsoft.com/office/powerpoint/2010/main" val="3397394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Define a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//In </a:t>
            </a:r>
            <a:r>
              <a:rPr lang="en-US" sz="1800" dirty="0"/>
              <a:t>the </a:t>
            </a:r>
            <a:r>
              <a:rPr lang="en-US" sz="1800" dirty="0" err="1"/>
              <a:t>UIViewController</a:t>
            </a:r>
            <a:r>
              <a:rPr lang="en-US" sz="1800" dirty="0"/>
              <a:t>:</a:t>
            </a:r>
            <a:br>
              <a:rPr lang="en-US" sz="1800" dirty="0"/>
            </a:br>
            <a:endParaRPr lang="en-US" sz="1800" dirty="0"/>
          </a:p>
          <a:p>
            <a:pPr marL="0" lvl="1">
              <a:buNone/>
            </a:pPr>
            <a:r>
              <a:rPr lang="en-US" sz="1800" dirty="0"/>
              <a:t>public override void </a:t>
            </a:r>
            <a:r>
              <a:rPr lang="en-US" sz="1800" dirty="0" err="1"/>
              <a:t>ViewDidLoad</a:t>
            </a:r>
            <a:r>
              <a:rPr lang="en-US" sz="1800" dirty="0"/>
              <a:t> (</a:t>
            </a:r>
            <a:r>
              <a:rPr lang="en-US" sz="1800" dirty="0" smtClean="0"/>
              <a:t>) {</a:t>
            </a:r>
            <a:endParaRPr lang="en-US" sz="1800" dirty="0"/>
          </a:p>
          <a:p>
            <a:pPr marL="0" lvl="2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base.ViewDidLoad</a:t>
            </a:r>
            <a:r>
              <a:rPr lang="en-US" sz="1800" dirty="0" smtClean="0"/>
              <a:t> </a:t>
            </a:r>
            <a:r>
              <a:rPr lang="en-US" sz="1800" dirty="0"/>
              <a:t>();</a:t>
            </a:r>
          </a:p>
          <a:p>
            <a:pPr marL="0" lvl="2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textView</a:t>
            </a:r>
            <a:r>
              <a:rPr lang="en-US" sz="1800" dirty="0"/>
              <a:t> = new </a:t>
            </a:r>
            <a:r>
              <a:rPr lang="en-US" sz="1800" dirty="0" err="1" smtClean="0"/>
              <a:t>UITextField</a:t>
            </a:r>
            <a:r>
              <a:rPr lang="en-US" sz="1800" dirty="0"/>
              <a:t> 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lvl="3">
              <a:buNone/>
            </a:pPr>
            <a:r>
              <a:rPr lang="en-US" sz="1800" dirty="0" smtClean="0"/>
              <a:t>        Placeholder </a:t>
            </a:r>
            <a:r>
              <a:rPr lang="en-US" sz="1800" dirty="0"/>
              <a:t>= "Your name",</a:t>
            </a:r>
          </a:p>
          <a:p>
            <a:pPr marL="0" lvl="3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BorderStyle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UITextBorderStyle.RoundedRect</a:t>
            </a:r>
            <a:endParaRPr lang="en-US" sz="1800" dirty="0" smtClean="0"/>
          </a:p>
          <a:p>
            <a:pPr marL="0" lvl="3">
              <a:buNone/>
            </a:pPr>
            <a:r>
              <a:rPr lang="en-US" sz="1800" dirty="0" smtClean="0"/>
              <a:t>    }</a:t>
            </a:r>
            <a:endParaRPr lang="en-US" sz="1800" dirty="0"/>
          </a:p>
          <a:p>
            <a:pPr marL="0" lvl="2">
              <a:buNone/>
            </a:pPr>
            <a:r>
              <a:rPr lang="en-US" sz="1800" dirty="0"/>
              <a:t>}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223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textView.AddConstraints</a:t>
            </a:r>
            <a:r>
              <a:rPr lang="en-US" sz="1600" dirty="0"/>
              <a:t> (new[] {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 , </a:t>
            </a:r>
            <a:r>
              <a:rPr lang="en-US" sz="1600" dirty="0" err="1"/>
              <a:t>NSLayoutAttribute.Height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null, </a:t>
            </a:r>
            <a:r>
              <a:rPr lang="en-US" sz="1600" dirty="0" err="1"/>
              <a:t>NSLayoutAttribute.NoAttribute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1, 50),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 , </a:t>
            </a:r>
            <a:r>
              <a:rPr lang="en-US" sz="1600" dirty="0" err="1"/>
              <a:t>NSLayoutAttribute.Width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null, </a:t>
            </a:r>
            <a:r>
              <a:rPr lang="en-US" sz="1600" dirty="0" err="1"/>
              <a:t>NSLayoutAttribute.NoAttribute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1, 200),</a:t>
            </a:r>
          </a:p>
          <a:p>
            <a:pPr marL="0" indent="0">
              <a:buNone/>
            </a:pPr>
            <a:r>
              <a:rPr lang="en-US" sz="1600" dirty="0"/>
              <a:t>});</a:t>
            </a:r>
          </a:p>
          <a:p>
            <a:pPr marL="0" indent="0">
              <a:buNone/>
            </a:pPr>
            <a:r>
              <a:rPr lang="en-US" sz="1600" dirty="0"/>
              <a:t>Add(</a:t>
            </a:r>
            <a:r>
              <a:rPr lang="en-US" sz="1600" dirty="0" err="1"/>
              <a:t>textView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View.AddConstraints</a:t>
            </a:r>
            <a:r>
              <a:rPr lang="en-US" sz="1600" dirty="0"/>
              <a:t> (new[] {</a:t>
            </a:r>
          </a:p>
          <a:p>
            <a:pPr marL="457200" lvl="1" indent="0">
              <a:buNone/>
            </a:pPr>
            <a:r>
              <a:rPr lang="en-US" sz="1600" dirty="0"/>
              <a:t>//Location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, </a:t>
            </a:r>
            <a:r>
              <a:rPr lang="en-US" sz="1600" dirty="0" err="1"/>
              <a:t>NSLayoutAttribute.Left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View, </a:t>
            </a:r>
            <a:r>
              <a:rPr lang="en-US" sz="1600" dirty="0" err="1"/>
              <a:t>NSLayoutAttribute.Left</a:t>
            </a:r>
            <a:r>
              <a:rPr lang="en-US" sz="1600" dirty="0"/>
              <a:t>, 1, 10),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, </a:t>
            </a:r>
            <a:r>
              <a:rPr lang="en-US" sz="1600" dirty="0" err="1"/>
              <a:t>NSLayoutAttribute.Top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View, </a:t>
            </a:r>
            <a:r>
              <a:rPr lang="en-US" sz="1600" dirty="0" err="1"/>
              <a:t>NSLayoutAttribute.Top</a:t>
            </a:r>
            <a:r>
              <a:rPr lang="en-US" sz="1600" dirty="0"/>
              <a:t>, 1, 30)</a:t>
            </a:r>
          </a:p>
          <a:p>
            <a:pPr marL="0" indent="0">
              <a:buNone/>
            </a:pPr>
            <a:r>
              <a:rPr lang="en-US" sz="16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12241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Controls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598550"/>
            <a:ext cx="12192000" cy="2230515"/>
            <a:chOff x="1384300" y="1950630"/>
            <a:chExt cx="9423400" cy="832911"/>
          </a:xfrm>
        </p:grpSpPr>
        <p:sp>
          <p:nvSpPr>
            <p:cNvPr id="5" name="Rectangle 4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UIButton</a:t>
              </a:r>
              <a:r>
                <a:rPr lang="en-US" i="0" dirty="0"/>
                <a:t> 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UILabel</a:t>
              </a:r>
              <a:r>
                <a:rPr lang="en-US" i="0" dirty="0"/>
                <a:t> – read-only text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UITextView</a:t>
              </a:r>
              <a:r>
                <a:rPr lang="en-US" i="0" dirty="0"/>
                <a:t> - editable text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UIImage</a:t>
              </a:r>
              <a:endParaRPr lang="en-US" i="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56" y="4159075"/>
            <a:ext cx="4629689" cy="1638388"/>
          </a:xfrm>
          <a:prstGeom prst="rect">
            <a:avLst/>
          </a:prstGeom>
          <a:ln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227920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Define a Control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64724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Two ways to define controls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896471" y="2323859"/>
            <a:ext cx="9950397" cy="177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Add controls to a </a:t>
            </a:r>
            <a:r>
              <a:rPr lang="en-US" sz="2400" dirty="0" err="1">
                <a:solidFill>
                  <a:schemeClr val="tx1"/>
                </a:solidFill>
              </a:rPr>
              <a:t>UIView</a:t>
            </a:r>
            <a:r>
              <a:rPr lang="en-US" sz="2400" dirty="0">
                <a:solidFill>
                  <a:schemeClr val="tx1"/>
                </a:solidFill>
              </a:rPr>
              <a:t> using a designer </a:t>
            </a:r>
            <a:r>
              <a:rPr lang="en-US" sz="2400" dirty="0" smtClean="0">
                <a:solidFill>
                  <a:schemeClr val="tx1"/>
                </a:solidFill>
              </a:rPr>
              <a:t>tool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Add control by coding in the </a:t>
            </a:r>
            <a:r>
              <a:rPr lang="en-US" sz="2400" dirty="0" err="1">
                <a:solidFill>
                  <a:schemeClr val="tx1"/>
                </a:solidFill>
              </a:rPr>
              <a:t>UIViewController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5539" y="4312144"/>
            <a:ext cx="9817669" cy="1254065"/>
          </a:xfrm>
          <a:prstGeom prst="rect">
            <a:avLst/>
          </a:prstGeom>
          <a:solidFill>
            <a:srgbClr val="D9D9D9"/>
          </a:solidFill>
        </p:spPr>
        <p:txBody>
          <a:bodyPr anchor="ctr">
            <a:spAutoFit/>
          </a:bodyPr>
          <a:lstStyle/>
          <a:p>
            <a:pPr lvl="1"/>
            <a:r>
              <a:rPr lang="en-US" sz="2000" dirty="0" err="1">
                <a:latin typeface="Consolas"/>
                <a:cs typeface="Consolas"/>
              </a:rPr>
              <a:t>var</a:t>
            </a:r>
            <a:r>
              <a:rPr lang="en-US" sz="2000" dirty="0">
                <a:latin typeface="Consolas"/>
                <a:cs typeface="Consolas"/>
              </a:rPr>
              <a:t> button = </a:t>
            </a:r>
            <a:r>
              <a:rPr lang="en-US" sz="2000" dirty="0" err="1">
                <a:latin typeface="Consolas"/>
                <a:cs typeface="Consolas"/>
              </a:rPr>
              <a:t>UIButton.FromType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UIButtonType.System</a:t>
            </a:r>
            <a:r>
              <a:rPr lang="en-US" sz="2000" dirty="0">
                <a:latin typeface="Consolas"/>
                <a:cs typeface="Consolas"/>
              </a:rPr>
              <a:t>);    </a:t>
            </a:r>
          </a:p>
          <a:p>
            <a:pPr lvl="1"/>
            <a:r>
              <a:rPr lang="en-US" sz="2000" dirty="0" err="1" smtClean="0">
                <a:latin typeface="Consolas"/>
                <a:cs typeface="Consolas"/>
              </a:rPr>
              <a:t>button.SetTitle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(“Push Me", </a:t>
            </a:r>
            <a:r>
              <a:rPr lang="en-US" sz="2000" dirty="0" err="1">
                <a:latin typeface="Consolas"/>
                <a:cs typeface="Consolas"/>
              </a:rPr>
              <a:t>UIControlState.Normal</a:t>
            </a:r>
            <a:r>
              <a:rPr lang="en-US" sz="2000" dirty="0">
                <a:latin typeface="Consolas"/>
                <a:cs typeface="Consolas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42769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Handling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71" y="3060849"/>
            <a:ext cx="10515600" cy="2182353"/>
          </a:xfrm>
          <a:solidFill>
            <a:srgbClr val="D9D9D9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button.TouchUpInside</a:t>
            </a:r>
            <a:r>
              <a:rPr lang="en-US" sz="2400" dirty="0">
                <a:latin typeface="Consolas"/>
                <a:cs typeface="Consolas"/>
              </a:rPr>
              <a:t> += (object sender, </a:t>
            </a:r>
            <a:r>
              <a:rPr lang="en-US" sz="2400" dirty="0" err="1">
                <a:latin typeface="Consolas"/>
                <a:cs typeface="Consolas"/>
              </a:rPr>
              <a:t>EventArgs</a:t>
            </a:r>
            <a:r>
              <a:rPr lang="en-US" sz="2400" dirty="0">
                <a:latin typeface="Consolas"/>
                <a:cs typeface="Consolas"/>
              </a:rPr>
              <a:t> e) =&gt; {…</a:t>
            </a: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button.TouchUpInside</a:t>
            </a:r>
            <a:r>
              <a:rPr lang="en-US" sz="2400" dirty="0">
                <a:latin typeface="Consolas"/>
                <a:cs typeface="Consolas"/>
              </a:rPr>
              <a:t> += delegate {…</a:t>
            </a: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button.TouchUpInside</a:t>
            </a:r>
            <a:r>
              <a:rPr lang="en-US" sz="2400" dirty="0">
                <a:latin typeface="Consolas"/>
                <a:cs typeface="Consolas"/>
              </a:rPr>
              <a:t> += </a:t>
            </a:r>
            <a:r>
              <a:rPr lang="en-US" sz="2400" dirty="0" err="1">
                <a:latin typeface="Consolas"/>
                <a:cs typeface="Consolas"/>
              </a:rPr>
              <a:t>buttonClickHandler</a:t>
            </a:r>
            <a:r>
              <a:rPr lang="en-US" sz="2400" dirty="0">
                <a:latin typeface="Consolas"/>
                <a:cs typeface="Consolas"/>
              </a:rPr>
              <a:t>()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15935"/>
            <a:ext cx="12160223" cy="7917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6471" y="1815935"/>
            <a:ext cx="12133729" cy="7917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0" dirty="0"/>
              <a:t>There are three ways to handle </a:t>
            </a:r>
            <a:r>
              <a:rPr lang="en-US" altLang="ko-KR" i="0" dirty="0" smtClean="0"/>
              <a:t>events: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8286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UIAlertController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2314649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754334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Customizable modal dialog box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37999" y="3397896"/>
            <a:ext cx="10572263" cy="310615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alert =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UIAlertController.Create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("Important", "Are you sure you want to do this irreversible thing?",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UIAlertControllerStyle.Alert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alert.AddAction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UIAlertAction.Create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("Cancel",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UIAlertActionStyle.Cancel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=&gt; {}));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alert.AddAction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UIAlertAction.Create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("Yes",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UIAlertActionStyle.Default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=&gt; {}));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this.PresentViewController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(alert, true, null);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5805"/>
            <a:ext cx="4299517" cy="214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Selection Controls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7958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UIStepper</a:t>
            </a:r>
            <a:r>
              <a:rPr lang="en-US" dirty="0"/>
              <a:t>                        </a:t>
            </a:r>
            <a:r>
              <a:rPr lang="en-US" dirty="0" err="1"/>
              <a:t>UIPickerView</a:t>
            </a:r>
            <a:r>
              <a:rPr lang="en-US" dirty="0"/>
              <a:t>           </a:t>
            </a:r>
            <a:r>
              <a:rPr lang="en-US" dirty="0" err="1"/>
              <a:t>UIDatePicker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UISlider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UISwitch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60" y="5245570"/>
            <a:ext cx="1309205" cy="888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06" y="1933212"/>
            <a:ext cx="2249774" cy="4595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55" y="1933212"/>
            <a:ext cx="2249774" cy="45951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7052"/>
            <a:ext cx="3119126" cy="11510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62" y="1837962"/>
            <a:ext cx="1839513" cy="9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Xamarin.iOS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UITableView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6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iOS </a:t>
            </a:r>
            <a:r>
              <a:rPr lang="en-US" sz="4800" dirty="0" err="1">
                <a:solidFill>
                  <a:srgbClr val="000000"/>
                </a:solidFill>
              </a:rPr>
              <a:t>UITableView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0"/>
            <a:ext cx="12192000" cy="791754"/>
            <a:chOff x="1384300" y="1950629"/>
            <a:chExt cx="9448026" cy="832912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747885" y="1950629"/>
              <a:ext cx="893315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defRPr/>
              </a:pPr>
              <a:r>
                <a:rPr lang="en-US" sz="2800" i="0" dirty="0" err="1"/>
                <a:t>UITableView</a:t>
              </a:r>
              <a:r>
                <a:rPr lang="en-US" sz="2800" i="0" dirty="0"/>
                <a:t> is a flexible, all-purpose list-building class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974222" y="2351314"/>
            <a:ext cx="10644972" cy="287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Instantiate a </a:t>
            </a:r>
            <a:r>
              <a:rPr lang="en-US" sz="2800" dirty="0" err="1">
                <a:solidFill>
                  <a:schemeClr val="tx1"/>
                </a:solidFill>
              </a:rPr>
              <a:t>UITableView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Create an adapter </a:t>
            </a:r>
            <a:r>
              <a:rPr lang="en-US" sz="2800" dirty="0" err="1">
                <a:solidFill>
                  <a:schemeClr val="tx1"/>
                </a:solidFill>
              </a:rPr>
              <a:t>subclassed</a:t>
            </a:r>
            <a:r>
              <a:rPr lang="en-US" sz="2800" dirty="0">
                <a:solidFill>
                  <a:schemeClr val="tx1"/>
                </a:solidFill>
              </a:rPr>
              <a:t> from </a:t>
            </a:r>
            <a:r>
              <a:rPr lang="en-US" sz="2800" dirty="0" err="1">
                <a:solidFill>
                  <a:schemeClr val="tx1"/>
                </a:solidFill>
              </a:rPr>
              <a:t>UITableViewSource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Assign the adapter instance to the </a:t>
            </a:r>
            <a:r>
              <a:rPr lang="en-US" sz="2800" dirty="0" err="1">
                <a:solidFill>
                  <a:schemeClr val="tx1"/>
                </a:solidFill>
              </a:rPr>
              <a:t>UITableView.Source</a:t>
            </a:r>
            <a:r>
              <a:rPr lang="en-US" sz="2800" dirty="0">
                <a:solidFill>
                  <a:schemeClr val="tx1"/>
                </a:solidFill>
              </a:rPr>
              <a:t> property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Use a data source, such as an array or data model</a:t>
            </a:r>
          </a:p>
        </p:txBody>
      </p:sp>
    </p:spTree>
    <p:extLst>
      <p:ext uri="{BB962C8B-B14F-4D97-AF65-F5344CB8AC3E}">
        <p14:creationId xmlns:p14="http://schemas.microsoft.com/office/powerpoint/2010/main" val="24510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210200"/>
            <a:chOff x="0" y="1950630"/>
            <a:chExt cx="12192000" cy="3815385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98247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Building an iOS app using Xamarin.iOS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development </a:t>
              </a:r>
              <a:r>
                <a:rPr lang="en-US" sz="2800" dirty="0" smtClean="0">
                  <a:solidFill>
                    <a:prstClr val="white"/>
                  </a:solidFill>
                </a:rPr>
                <a:t>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prstClr val="white"/>
                  </a:solidFill>
                </a:rPr>
                <a:t>User </a:t>
              </a:r>
              <a:r>
                <a:rPr lang="en-US" sz="2800" dirty="0">
                  <a:solidFill>
                    <a:prstClr val="white"/>
                  </a:solidFill>
                </a:rPr>
                <a:t>interfaces on the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870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UITableViews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814" y="1565524"/>
            <a:ext cx="3131345" cy="291048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76" y="902246"/>
            <a:ext cx="2695447" cy="5505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62734"/>
            <a:ext cx="3447558" cy="15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63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UITableView</a:t>
            </a:r>
            <a:r>
              <a:rPr lang="en-US" dirty="0"/>
              <a:t> and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public override void </a:t>
            </a:r>
            <a:r>
              <a:rPr lang="en-US" sz="2000" dirty="0" err="1"/>
              <a:t>ViewDidLoad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 err="1"/>
              <a:t>base.ViewDidLoad</a:t>
            </a:r>
            <a:r>
              <a:rPr lang="en-US" sz="2000" dirty="0"/>
              <a:t>();</a:t>
            </a:r>
          </a:p>
          <a:p>
            <a:pPr marL="457200" lvl="1" indent="0">
              <a:buNone/>
            </a:pPr>
            <a:r>
              <a:rPr lang="en-US" sz="2000" dirty="0" err="1"/>
              <a:t>UITableView</a:t>
            </a:r>
            <a:r>
              <a:rPr lang="en-US" sz="2000" dirty="0"/>
              <a:t> table = new </a:t>
            </a:r>
            <a:r>
              <a:rPr lang="en-US" sz="2000" dirty="0" err="1"/>
              <a:t>UITableView</a:t>
            </a:r>
            <a:r>
              <a:rPr lang="en-US" sz="2000" dirty="0"/>
              <a:t>(</a:t>
            </a:r>
            <a:r>
              <a:rPr lang="en-US" sz="2000" dirty="0" err="1"/>
              <a:t>View.Bounds</a:t>
            </a:r>
            <a:r>
              <a:rPr lang="en-US" sz="2000" dirty="0"/>
              <a:t>);</a:t>
            </a:r>
          </a:p>
          <a:p>
            <a:pPr marL="457200" lvl="1" indent="0">
              <a:buNone/>
            </a:pPr>
            <a:r>
              <a:rPr lang="en-US" sz="2000" dirty="0"/>
              <a:t>string[] </a:t>
            </a:r>
            <a:r>
              <a:rPr lang="en-US" sz="2000" dirty="0" err="1"/>
              <a:t>tableItems</a:t>
            </a:r>
            <a:r>
              <a:rPr lang="en-US" sz="2000" dirty="0"/>
              <a:t> = new string[] {"</a:t>
            </a:r>
            <a:r>
              <a:rPr lang="en-US" sz="2000" dirty="0" err="1"/>
              <a:t>First","Second","Third","Fourth","Fifth</a:t>
            </a:r>
            <a:r>
              <a:rPr lang="en-US" sz="2000" dirty="0"/>
              <a:t>"};</a:t>
            </a:r>
          </a:p>
          <a:p>
            <a:pPr marL="457200" lvl="1" indent="0">
              <a:buNone/>
            </a:pPr>
            <a:r>
              <a:rPr lang="en-US" sz="2000" dirty="0" err="1"/>
              <a:t>table.Source</a:t>
            </a:r>
            <a:r>
              <a:rPr lang="en-US" sz="2000" dirty="0"/>
              <a:t> = new </a:t>
            </a:r>
            <a:r>
              <a:rPr lang="en-US" sz="2000" dirty="0" err="1"/>
              <a:t>ListSource</a:t>
            </a:r>
            <a:r>
              <a:rPr lang="en-US" sz="2000" dirty="0"/>
              <a:t>(</a:t>
            </a:r>
            <a:r>
              <a:rPr lang="en-US" sz="2000" dirty="0" err="1"/>
              <a:t>tableItems</a:t>
            </a:r>
            <a:r>
              <a:rPr lang="en-US" sz="2000" dirty="0"/>
              <a:t>);</a:t>
            </a:r>
          </a:p>
          <a:p>
            <a:pPr marL="457200" lvl="1" indent="0">
              <a:buNone/>
            </a:pPr>
            <a:r>
              <a:rPr lang="en-US" sz="2000" dirty="0"/>
              <a:t>Add (table);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6303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UITableViewSource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ListSource</a:t>
            </a:r>
            <a:r>
              <a:rPr lang="en-US" sz="1800" dirty="0"/>
              <a:t> : </a:t>
            </a:r>
            <a:r>
              <a:rPr lang="en-US" sz="1800" dirty="0" err="1"/>
              <a:t>UITableViewSource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protected string[] </a:t>
            </a:r>
            <a:r>
              <a:rPr lang="en-US" sz="1800" dirty="0" err="1"/>
              <a:t>listItems</a:t>
            </a:r>
            <a:r>
              <a:rPr lang="en-US" sz="1800" dirty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protected string </a:t>
            </a:r>
            <a:r>
              <a:rPr lang="en-US" sz="1800" dirty="0" err="1"/>
              <a:t>CellId</a:t>
            </a:r>
            <a:r>
              <a:rPr lang="en-US" sz="1800" dirty="0"/>
              <a:t>= "</a:t>
            </a:r>
            <a:r>
              <a:rPr lang="en-US" sz="1800" dirty="0" err="1"/>
              <a:t>TableCell</a:t>
            </a:r>
            <a:r>
              <a:rPr lang="en-US" sz="1800" dirty="0"/>
              <a:t>";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public </a:t>
            </a:r>
            <a:r>
              <a:rPr lang="en-US" sz="1800" dirty="0" err="1"/>
              <a:t>ListSourceFromArray</a:t>
            </a:r>
            <a:r>
              <a:rPr lang="en-US" sz="1800" dirty="0"/>
              <a:t>(string[] items)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err="1"/>
              <a:t>listItems</a:t>
            </a:r>
            <a:r>
              <a:rPr lang="en-US" sz="1800" dirty="0"/>
              <a:t> = items;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public override </a:t>
            </a:r>
            <a:r>
              <a:rPr lang="en-US" sz="1800" dirty="0" err="1"/>
              <a:t>nint</a:t>
            </a:r>
            <a:r>
              <a:rPr lang="en-US" sz="1800" dirty="0"/>
              <a:t> </a:t>
            </a:r>
            <a:r>
              <a:rPr lang="en-US" sz="1800" dirty="0" err="1"/>
              <a:t>RowsInSection</a:t>
            </a:r>
            <a:r>
              <a:rPr lang="en-US" sz="1800" dirty="0"/>
              <a:t> (</a:t>
            </a:r>
            <a:r>
              <a:rPr lang="en-US" sz="1800" dirty="0" err="1"/>
              <a:t>UITableView</a:t>
            </a:r>
            <a:r>
              <a:rPr lang="en-US" sz="1800" dirty="0"/>
              <a:t> </a:t>
            </a:r>
            <a:r>
              <a:rPr lang="en-US" sz="1800" dirty="0" err="1"/>
              <a:t>tableview</a:t>
            </a:r>
            <a:r>
              <a:rPr lang="en-US" sz="1800" dirty="0"/>
              <a:t>, </a:t>
            </a:r>
            <a:r>
              <a:rPr lang="en-US" sz="1800" dirty="0" err="1"/>
              <a:t>nint</a:t>
            </a:r>
            <a:r>
              <a:rPr lang="en-US" sz="1800" dirty="0"/>
              <a:t> section)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	return </a:t>
            </a:r>
            <a:r>
              <a:rPr lang="en-US" sz="1800" dirty="0" err="1"/>
              <a:t>listItems.Length</a:t>
            </a:r>
            <a:r>
              <a:rPr lang="en-US" sz="1800" dirty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public override </a:t>
            </a:r>
            <a:r>
              <a:rPr lang="en-US" sz="1800" dirty="0" err="1"/>
              <a:t>UITableViewCell</a:t>
            </a:r>
            <a:r>
              <a:rPr lang="en-US" sz="1800" dirty="0"/>
              <a:t> </a:t>
            </a:r>
            <a:r>
              <a:rPr lang="en-US" sz="1800" dirty="0" err="1"/>
              <a:t>GetCell</a:t>
            </a:r>
            <a:r>
              <a:rPr lang="en-US" sz="1800" dirty="0"/>
              <a:t> (</a:t>
            </a:r>
            <a:r>
              <a:rPr lang="en-US" sz="1800" dirty="0" err="1"/>
              <a:t>UITableView</a:t>
            </a:r>
            <a:r>
              <a:rPr lang="en-US" sz="1800" dirty="0"/>
              <a:t> </a:t>
            </a:r>
            <a:r>
              <a:rPr lang="en-US" sz="1800" dirty="0" err="1"/>
              <a:t>tableView</a:t>
            </a:r>
            <a:r>
              <a:rPr lang="en-US" sz="1800" dirty="0"/>
              <a:t>, </a:t>
            </a:r>
            <a:r>
              <a:rPr lang="en-US" sz="1800" dirty="0" err="1"/>
              <a:t>NSIndexPath</a:t>
            </a:r>
            <a:r>
              <a:rPr lang="en-US" sz="1800" dirty="0"/>
              <a:t> </a:t>
            </a:r>
            <a:r>
              <a:rPr lang="en-US" sz="1800" dirty="0" err="1"/>
              <a:t>indexPath</a:t>
            </a:r>
            <a:r>
              <a:rPr lang="en-US" sz="1800" dirty="0"/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err="1"/>
              <a:t>UITableViewCell</a:t>
            </a:r>
            <a:r>
              <a:rPr lang="en-US" sz="1800" dirty="0"/>
              <a:t> cell = </a:t>
            </a:r>
            <a:r>
              <a:rPr lang="en-US" sz="1800" dirty="0" err="1"/>
              <a:t>tableView.DequeueReusableCell</a:t>
            </a:r>
            <a:r>
              <a:rPr lang="en-US" sz="1800" dirty="0"/>
              <a:t> (</a:t>
            </a:r>
            <a:r>
              <a:rPr lang="en-US" sz="1800" dirty="0" err="1"/>
              <a:t>CellId</a:t>
            </a:r>
            <a:r>
              <a:rPr lang="en-US" sz="1800" dirty="0"/>
              <a:t>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/>
              <a:t>if (cell == null) cell = new </a:t>
            </a:r>
            <a:r>
              <a:rPr lang="en-US" sz="1800" dirty="0" err="1"/>
              <a:t>UITableViewCell</a:t>
            </a:r>
            <a:r>
              <a:rPr lang="en-US" sz="1800" dirty="0"/>
              <a:t> (</a:t>
            </a:r>
            <a:r>
              <a:rPr lang="en-US" sz="1800" dirty="0" err="1"/>
              <a:t>UITableViewCellStyle.Default</a:t>
            </a:r>
            <a:r>
              <a:rPr lang="en-US" sz="1800" dirty="0"/>
              <a:t>, </a:t>
            </a:r>
            <a:r>
              <a:rPr lang="en-US" sz="1800" dirty="0" err="1"/>
              <a:t>CellId</a:t>
            </a:r>
            <a:r>
              <a:rPr lang="en-US" sz="1800" dirty="0"/>
              <a:t>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err="1"/>
              <a:t>cell.TextLabel.Text</a:t>
            </a:r>
            <a:r>
              <a:rPr lang="en-US" sz="1800" dirty="0"/>
              <a:t> = </a:t>
            </a:r>
            <a:r>
              <a:rPr lang="en-US" sz="1800" dirty="0" err="1"/>
              <a:t>listItems</a:t>
            </a:r>
            <a:r>
              <a:rPr lang="en-US" sz="1800" dirty="0"/>
              <a:t>[</a:t>
            </a:r>
            <a:r>
              <a:rPr lang="en-US" sz="1800" dirty="0" err="1"/>
              <a:t>indexPath.Row</a:t>
            </a:r>
            <a:r>
              <a:rPr lang="en-US" sz="1800" dirty="0"/>
              <a:t>];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/>
              <a:t>return cell;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28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UITableView</a:t>
            </a:r>
            <a:r>
              <a:rPr lang="en-US" dirty="0"/>
              <a:t> Result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12" y="2010957"/>
            <a:ext cx="4543202" cy="32736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826" y="1702035"/>
            <a:ext cx="2316862" cy="47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UITableView</a:t>
            </a:r>
            <a:r>
              <a:rPr lang="en-US" dirty="0">
                <a:solidFill>
                  <a:srgbClr val="000000"/>
                </a:solidFill>
              </a:rPr>
              <a:t> Selection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0"/>
            <a:ext cx="12602909" cy="791754"/>
            <a:chOff x="1384300" y="1950629"/>
            <a:chExt cx="9766454" cy="832912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747885" y="1950629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defRPr/>
              </a:pPr>
              <a:r>
                <a:rPr lang="en-US" sz="2800" i="0" dirty="0"/>
                <a:t>Override the </a:t>
              </a:r>
              <a:r>
                <a:rPr lang="en-US" sz="2800" i="0" dirty="0" err="1"/>
                <a:t>RowSelected</a:t>
              </a:r>
              <a:r>
                <a:rPr lang="en-US" sz="2800" i="0" dirty="0"/>
                <a:t> event in the </a:t>
              </a:r>
              <a:r>
                <a:rPr lang="en-US" sz="2800" i="0" dirty="0" err="1"/>
                <a:t>UITableViewSource</a:t>
              </a:r>
              <a:r>
                <a:rPr lang="en-US" sz="2800" i="0" dirty="0"/>
                <a:t> subclass</a:t>
              </a:r>
              <a:endParaRPr lang="en-US" sz="3200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881881" y="2867895"/>
            <a:ext cx="10478448" cy="28787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public override void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RowSelected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UITableView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tableView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NSIndexPath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indexPath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new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UIAlertView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("Row Selected",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listItems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[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indexPath.Row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], null, "OK", null).Show();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tableView.DeselectRow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indexPath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true);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</a:p>
          <a:p>
            <a:pPr marL="0" lvl="1"/>
            <a:endParaRPr lang="en-US" sz="2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54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es-MX" i="0" dirty="0">
                    <a:solidFill>
                      <a:prstClr val="white"/>
                    </a:solidFill>
                    <a:latin typeface="Segoe UI"/>
                  </a:rPr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r>
                <a:rPr lang="en-US" sz="2800" dirty="0">
                  <a:solidFill>
                    <a:prstClr val="white"/>
                  </a:solidFill>
                </a:rPr>
                <a:t> code builds an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application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development 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User interfaces on the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6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/>
              <a:t>How Does a C# App Talk to iOS?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Xamarin.iOS is a C# binding to the iOS SDK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6"/>
            <a:ext cx="12192000" cy="1854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MonoTouch.ObjCRuntime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Provides wrappers for Foundation, </a:t>
            </a:r>
            <a:r>
              <a:rPr lang="en-US" sz="2400" dirty="0" err="1">
                <a:solidFill>
                  <a:srgbClr val="000000"/>
                </a:solidFill>
              </a:rPr>
              <a:t>UIKit</a:t>
            </a:r>
            <a:r>
              <a:rPr lang="en-US" sz="2400" dirty="0">
                <a:solidFill>
                  <a:srgbClr val="000000"/>
                </a:solidFill>
              </a:rPr>
              <a:t> namespaces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Communicates directly to Objective-C Runtime</a:t>
            </a:r>
          </a:p>
        </p:txBody>
      </p:sp>
    </p:spTree>
    <p:extLst>
      <p:ext uri="{BB962C8B-B14F-4D97-AF65-F5344CB8AC3E}">
        <p14:creationId xmlns:p14="http://schemas.microsoft.com/office/powerpoint/2010/main" val="248767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iOS</a:t>
            </a:r>
            <a:r>
              <a:rPr lang="en-US" dirty="0"/>
              <a:t> Development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iOS Apps Are Built Using MVC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The MVC architecture is built into iOS apps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6"/>
            <a:ext cx="12192000" cy="1956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1" indent="-342900">
              <a:buFont typeface="Wingdings" charset="2"/>
              <a:buChar char="§"/>
            </a:pPr>
            <a:r>
              <a:rPr lang="en-US" sz="2800" dirty="0" err="1">
                <a:solidFill>
                  <a:srgbClr val="000000"/>
                </a:solidFill>
              </a:rPr>
              <a:t>UIView</a:t>
            </a:r>
            <a:r>
              <a:rPr lang="en-US" sz="2800" dirty="0">
                <a:solidFill>
                  <a:srgbClr val="000000"/>
                </a:solidFill>
              </a:rPr>
              <a:t> is the View </a:t>
            </a:r>
            <a:r>
              <a:rPr lang="en-US" sz="2800" dirty="0" smtClean="0">
                <a:solidFill>
                  <a:srgbClr val="000000"/>
                </a:solidFill>
              </a:rPr>
              <a:t>class</a:t>
            </a:r>
            <a:endParaRPr lang="en-US" sz="2800" dirty="0">
              <a:solidFill>
                <a:srgbClr val="000000"/>
              </a:solidFill>
            </a:endParaRPr>
          </a:p>
          <a:p>
            <a:pPr marL="1257300" lvl="1" indent="-342900">
              <a:buFont typeface="Wingdings" charset="2"/>
              <a:buChar char="§"/>
            </a:pPr>
            <a:r>
              <a:rPr lang="en-US" sz="2800" dirty="0" err="1">
                <a:solidFill>
                  <a:srgbClr val="000000"/>
                </a:solidFill>
              </a:rPr>
              <a:t>UIViewController</a:t>
            </a:r>
            <a:r>
              <a:rPr lang="en-US" sz="2800" dirty="0">
                <a:solidFill>
                  <a:srgbClr val="000000"/>
                </a:solidFill>
              </a:rPr>
              <a:t> is a View-Controller or a </a:t>
            </a:r>
            <a:r>
              <a:rPr lang="en-US" sz="2800" dirty="0" smtClean="0">
                <a:solidFill>
                  <a:srgbClr val="000000"/>
                </a:solidFill>
              </a:rPr>
              <a:t>Controller</a:t>
            </a:r>
            <a:endParaRPr lang="en-US" sz="2800" dirty="0">
              <a:solidFill>
                <a:srgbClr val="000000"/>
              </a:solidFill>
            </a:endParaRPr>
          </a:p>
          <a:p>
            <a:pPr marL="1257300" lvl="1" indent="-342900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Models are built by hand to represent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110562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UIView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The View in iOS’s MVC pattern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46924"/>
            <a:ext cx="12192000" cy="289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Base container class for </a:t>
            </a:r>
            <a:r>
              <a:rPr lang="en-US" sz="2800" dirty="0" err="1">
                <a:solidFill>
                  <a:schemeClr val="tx1"/>
                </a:solidFill>
              </a:rPr>
              <a:t>iOS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controls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Represents a rectangular area on the </a:t>
            </a:r>
            <a:r>
              <a:rPr lang="en-US" sz="2800" dirty="0" smtClean="0">
                <a:solidFill>
                  <a:schemeClr val="tx1"/>
                </a:solidFill>
              </a:rPr>
              <a:t>screen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Can contain other </a:t>
            </a:r>
            <a:r>
              <a:rPr lang="en-US" sz="2800" dirty="0" err="1" smtClean="0">
                <a:solidFill>
                  <a:schemeClr val="tx1"/>
                </a:solidFill>
              </a:rPr>
              <a:t>UIViews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Handles events such as gestures</a:t>
            </a:r>
          </a:p>
          <a:p>
            <a:pPr lvl="2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6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UIViewController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The Controller in iOS’s MVC pattern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64087"/>
            <a:ext cx="12192000" cy="2441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C# class containing a single user action 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Generally paired with a </a:t>
            </a:r>
            <a:r>
              <a:rPr lang="en-US" sz="2800" dirty="0" err="1">
                <a:solidFill>
                  <a:schemeClr val="tx1"/>
                </a:solidFill>
              </a:rPr>
              <a:t>UIView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Acts as a Controller or View-</a:t>
            </a:r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At least one must be declared as the application’s entry </a:t>
            </a:r>
            <a:r>
              <a:rPr lang="en-US" sz="2800" dirty="0" smtClean="0">
                <a:solidFill>
                  <a:schemeClr val="tx1"/>
                </a:solidFill>
              </a:rPr>
              <a:t>point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1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iOS</a:t>
            </a:r>
            <a:r>
              <a:rPr lang="en-US" dirty="0"/>
              <a:t> Application Lifecycle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79014" y="1693357"/>
            <a:ext cx="2797689" cy="4351339"/>
            <a:chOff x="8568811" y="1825624"/>
            <a:chExt cx="2797689" cy="4351339"/>
          </a:xfrm>
        </p:grpSpPr>
        <p:sp>
          <p:nvSpPr>
            <p:cNvPr id="26" name="Rectangle 25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46" name="Straight Arrow Connector 45"/>
            <p:cNvCxnSpPr>
              <a:stCxn id="26" idx="2"/>
              <a:endCxn id="42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4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45" idx="1"/>
              <a:endCxn id="30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4" idx="2"/>
              <a:endCxn id="37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490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2287</Words>
  <Application>Microsoft Macintosh PowerPoint</Application>
  <PresentationFormat>Widescreen</PresentationFormat>
  <Paragraphs>379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Calibri</vt:lpstr>
      <vt:lpstr>Consolas</vt:lpstr>
      <vt:lpstr>Lucida Console</vt:lpstr>
      <vt:lpstr>Segoe UI</vt:lpstr>
      <vt:lpstr>Wingdings</vt:lpstr>
      <vt:lpstr>맑은 고딕</vt:lpstr>
      <vt:lpstr>Arial</vt:lpstr>
      <vt:lpstr>Office Theme</vt:lpstr>
      <vt:lpstr>1_Office Theme</vt:lpstr>
      <vt:lpstr>2_Office Theme</vt:lpstr>
      <vt:lpstr>3_Office Theme</vt:lpstr>
      <vt:lpstr>4_Office Theme</vt:lpstr>
      <vt:lpstr>Cross-Platform Mobile Application Development with Xamarin</vt:lpstr>
      <vt:lpstr>Topics</vt:lpstr>
      <vt:lpstr>PowerPoint Presentation</vt:lpstr>
      <vt:lpstr>How Does a C# App Talk to iOS?</vt:lpstr>
      <vt:lpstr>Basic iOS Development Concepts</vt:lpstr>
      <vt:lpstr>iOS Apps Are Built Using MVC</vt:lpstr>
      <vt:lpstr>UIView</vt:lpstr>
      <vt:lpstr>UIViewController</vt:lpstr>
      <vt:lpstr>iOS Application Lifecycle</vt:lpstr>
      <vt:lpstr>iOS Application: Active</vt:lpstr>
      <vt:lpstr>iOS Application: Inactive</vt:lpstr>
      <vt:lpstr>iOS Application: Backgrounded</vt:lpstr>
      <vt:lpstr>iOS Application: Suspended</vt:lpstr>
      <vt:lpstr>iOS Resources</vt:lpstr>
      <vt:lpstr>iOS User Interfaces</vt:lpstr>
      <vt:lpstr>iOS User Interfaces</vt:lpstr>
      <vt:lpstr>iOS UI Designer Tools</vt:lpstr>
      <vt:lpstr>Xamarin iOS Designer</vt:lpstr>
      <vt:lpstr>iOS Layouts</vt:lpstr>
      <vt:lpstr>AutoLayout</vt:lpstr>
      <vt:lpstr>Define a Control</vt:lpstr>
      <vt:lpstr>Add Constraints</vt:lpstr>
      <vt:lpstr>Basic Controls</vt:lpstr>
      <vt:lpstr>Define a Control</vt:lpstr>
      <vt:lpstr>Handling Events</vt:lpstr>
      <vt:lpstr>UIAlertController</vt:lpstr>
      <vt:lpstr>Selection Controls</vt:lpstr>
      <vt:lpstr>Lists in Xamarin.iOS Using UITableView</vt:lpstr>
      <vt:lpstr>iOS UITableView</vt:lpstr>
      <vt:lpstr>UITableViews</vt:lpstr>
      <vt:lpstr>UITableView and Data Model</vt:lpstr>
      <vt:lpstr>UITableViewSource</vt:lpstr>
      <vt:lpstr>UITableView Result</vt:lpstr>
      <vt:lpstr>UITableView Selection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BigData</cp:lastModifiedBy>
  <cp:revision>157</cp:revision>
  <dcterms:created xsi:type="dcterms:W3CDTF">2016-04-21T18:51:19Z</dcterms:created>
  <dcterms:modified xsi:type="dcterms:W3CDTF">2016-09-10T00:14:00Z</dcterms:modified>
</cp:coreProperties>
</file>