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4" r:id="rId2"/>
    <p:sldId id="293" r:id="rId3"/>
    <p:sldId id="311" r:id="rId4"/>
    <p:sldId id="312" r:id="rId5"/>
    <p:sldId id="325" r:id="rId6"/>
    <p:sldId id="337" r:id="rId7"/>
    <p:sldId id="352" r:id="rId8"/>
    <p:sldId id="342" r:id="rId9"/>
    <p:sldId id="351" r:id="rId10"/>
    <p:sldId id="340" r:id="rId11"/>
    <p:sldId id="349" r:id="rId12"/>
    <p:sldId id="333" r:id="rId13"/>
    <p:sldId id="356" r:id="rId14"/>
    <p:sldId id="334" r:id="rId15"/>
    <p:sldId id="348" r:id="rId16"/>
    <p:sldId id="345" r:id="rId17"/>
    <p:sldId id="346" r:id="rId18"/>
    <p:sldId id="347" r:id="rId19"/>
    <p:sldId id="335" r:id="rId20"/>
    <p:sldId id="350" r:id="rId21"/>
    <p:sldId id="343" r:id="rId22"/>
    <p:sldId id="344" r:id="rId23"/>
    <p:sldId id="338" r:id="rId24"/>
    <p:sldId id="336" r:id="rId25"/>
    <p:sldId id="332" r:id="rId26"/>
    <p:sldId id="353" r:id="rId27"/>
    <p:sldId id="357" r:id="rId28"/>
    <p:sldId id="32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787"/>
    <a:srgbClr val="CC9B00"/>
    <a:srgbClr val="235888"/>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22" autoAdjust="0"/>
    <p:restoredTop sz="76603" autoAdjust="0"/>
  </p:normalViewPr>
  <p:slideViewPr>
    <p:cSldViewPr snapToGrid="0">
      <p:cViewPr>
        <p:scale>
          <a:sx n="88" d="100"/>
          <a:sy n="88" d="100"/>
        </p:scale>
        <p:origin x="720" y="-104"/>
      </p:cViewPr>
      <p:guideLst>
        <p:guide orient="horz" pos="2160"/>
        <p:guide pos="3840"/>
      </p:guideLst>
    </p:cSldViewPr>
  </p:slideViewPr>
  <p:outlineViewPr>
    <p:cViewPr>
      <p:scale>
        <a:sx n="33" d="100"/>
        <a:sy n="33" d="100"/>
      </p:scale>
      <p:origin x="0" y="-81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mobilecsharpcafe.com/xamarin-boo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www.mobilecsharpcafe.com/xamarin-book/"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Images and excerpts from </a:t>
            </a:r>
            <a:r>
              <a:rPr lang="en-US" sz="1200" i="1" kern="1200" dirty="0">
                <a:solidFill>
                  <a:schemeClr val="tx1"/>
                </a:solidFill>
                <a:effectLst/>
                <a:latin typeface="+mn-lt"/>
                <a:ea typeface="+mn-ea"/>
                <a:cs typeface="+mn-cs"/>
              </a:rPr>
              <a:t>Xamarin Mobile Application Development </a:t>
            </a:r>
            <a:r>
              <a:rPr lang="en-US" sz="1200" kern="1200" dirty="0">
                <a:solidFill>
                  <a:schemeClr val="tx1"/>
                </a:solidFill>
                <a:effectLst/>
                <a:latin typeface="+mn-lt"/>
                <a:ea typeface="+mn-ea"/>
                <a:cs typeface="+mn-cs"/>
              </a:rPr>
              <a:t>by Dan Hermes, published by Apress   </a:t>
            </a:r>
          </a:p>
          <a:p>
            <a:r>
              <a:rPr lang="en-US" sz="1200" kern="1200" dirty="0">
                <a:solidFill>
                  <a:schemeClr val="tx1"/>
                </a:solidFill>
                <a:effectLst/>
                <a:latin typeface="+mn-lt"/>
                <a:ea typeface="+mn-ea"/>
                <a:cs typeface="+mn-cs"/>
                <a:hlinkClick r:id="rId3"/>
              </a:rPr>
              <a:t>http://www.mobilecsharpcafe.com/xamarin-book/</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endParaRPr lang="en-US" b="1" dirty="0"/>
          </a:p>
          <a:p>
            <a:pPr marL="171450" indent="-171450">
              <a:buFont typeface="Arial" charset="0"/>
              <a:buChar char="•"/>
            </a:pPr>
            <a:r>
              <a:rPr lang="en-US" dirty="0"/>
              <a:t>See Lab 3a </a:t>
            </a:r>
            <a:r>
              <a:rPr lang="en-US" dirty="0" smtClean="0"/>
              <a:t>for more </a:t>
            </a:r>
            <a:r>
              <a:rPr lang="en-US" dirty="0"/>
              <a:t>detail</a:t>
            </a:r>
            <a:r>
              <a:rPr lang="en-US" baseline="0" dirty="0"/>
              <a:t> on creating a UWP project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200779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Create a Xamarin.Forms solution with all of the minimum systems requirements in place and a UWP project will be included in the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Working with a Xamarin.Forms solution that doesn’t yet have a UWP project in it requires some additional work.  We’ll now cover #2 in the upcoming slides.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651210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charset="0"/>
              <a:buChar char="•"/>
            </a:pPr>
            <a:r>
              <a:rPr lang="en-US" b="0" dirty="0" smtClean="0"/>
              <a:t>Walk </a:t>
            </a:r>
            <a:r>
              <a:rPr lang="en-US" b="0" dirty="0"/>
              <a:t>through this process in a live demo, as it will be used in the student</a:t>
            </a:r>
            <a:r>
              <a:rPr lang="en-US" b="0" baseline="0" dirty="0"/>
              <a:t> </a:t>
            </a:r>
            <a:r>
              <a:rPr lang="en-US" b="0" dirty="0"/>
              <a:t>lab later on</a:t>
            </a:r>
            <a:r>
              <a:rPr lang="en-US" b="0" dirty="0" smtClean="0"/>
              <a:t>.</a:t>
            </a:r>
            <a:endParaRPr lang="en-US" b="0" dirty="0"/>
          </a:p>
          <a:p>
            <a:pPr marL="171450" indent="-171450">
              <a:buFont typeface="Arial" charset="0"/>
              <a:buChar char="•"/>
            </a:pPr>
            <a:r>
              <a:rPr lang="en-US" b="0" dirty="0"/>
              <a:t>Right click a project to do most of these</a:t>
            </a:r>
            <a:r>
              <a:rPr lang="en-US" b="0" dirty="0" smtClean="0"/>
              <a:t>.</a:t>
            </a:r>
            <a:endParaRPr lang="en-US" b="0" dirty="0"/>
          </a:p>
          <a:p>
            <a:pPr marL="171450" indent="-171450">
              <a:buFont typeface="Arial" charset="0"/>
              <a:buChar char="•"/>
            </a:pPr>
            <a:r>
              <a:rPr lang="en-US" b="0" dirty="0"/>
              <a:t>Choose mobile device family.</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801143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sz="1200" b="1" i="0" u="none" strike="noStrike" kern="1200" baseline="0" dirty="0" smtClean="0">
                <a:solidFill>
                  <a:schemeClr val="tx1"/>
                </a:solidFill>
                <a:latin typeface="+mn-lt"/>
                <a:ea typeface="+mn-ea"/>
                <a:cs typeface="+mn-cs"/>
              </a:rPr>
              <a:t>Notes:</a:t>
            </a:r>
          </a:p>
          <a:p>
            <a:pPr marL="171450" indent="-171450">
              <a:buFont typeface="Arial" charset="0"/>
              <a:buChar char="•"/>
            </a:pPr>
            <a:r>
              <a:rPr lang="en-US" sz="1200" b="0" i="0" u="none" strike="noStrike" kern="1200" baseline="0" dirty="0" smtClean="0">
                <a:solidFill>
                  <a:schemeClr val="tx1"/>
                </a:solidFill>
                <a:latin typeface="+mn-lt"/>
                <a:ea typeface="+mn-ea"/>
                <a:cs typeface="+mn-cs"/>
              </a:rPr>
              <a:t>Add </a:t>
            </a:r>
            <a:r>
              <a:rPr lang="en-US" sz="1200" b="0" i="0" u="none" strike="noStrike" kern="1200" baseline="0" dirty="0">
                <a:solidFill>
                  <a:schemeClr val="tx1"/>
                </a:solidFill>
                <a:latin typeface="+mn-lt"/>
                <a:ea typeface="+mn-ea"/>
                <a:cs typeface="+mn-cs"/>
              </a:rPr>
              <a:t>New UWP Project</a:t>
            </a:r>
          </a:p>
          <a:p>
            <a:pPr marL="171450" indent="-171450">
              <a:buFont typeface="Arial" charset="0"/>
              <a:buChar char="•"/>
            </a:pPr>
            <a:r>
              <a:rPr lang="en-US" sz="1200" b="0" i="0" u="none" strike="noStrike" kern="1200" baseline="0" dirty="0">
                <a:solidFill>
                  <a:schemeClr val="tx1"/>
                </a:solidFill>
                <a:latin typeface="+mn-lt"/>
                <a:ea typeface="+mn-ea"/>
                <a:cs typeface="+mn-cs"/>
              </a:rPr>
              <a:t>See result in the Solution Explorer</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526919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p>
          <a:p>
            <a:pPr marL="171450" indent="-171450">
              <a:buFont typeface="Arial" charset="0"/>
              <a:buChar char="•"/>
            </a:pPr>
            <a:r>
              <a:rPr lang="en-US" dirty="0" smtClean="0"/>
              <a:t>Right </a:t>
            </a:r>
            <a:r>
              <a:rPr lang="en-US" dirty="0"/>
              <a:t>click UWP project</a:t>
            </a:r>
          </a:p>
          <a:p>
            <a:pPr marL="171450" indent="-171450">
              <a:buFont typeface="Arial" charset="0"/>
              <a:buChar char="•"/>
            </a:pPr>
            <a:r>
              <a:rPr lang="en-US" sz="1200" b="0" i="0" u="none" strike="noStrike" kern="1200" baseline="0" dirty="0">
                <a:solidFill>
                  <a:schemeClr val="tx1"/>
                </a:solidFill>
                <a:latin typeface="+mn-lt"/>
                <a:ea typeface="+mn-ea"/>
                <a:cs typeface="+mn-cs"/>
              </a:rPr>
              <a:t>Select Manage </a:t>
            </a:r>
            <a:r>
              <a:rPr lang="en-US" sz="1200" b="0" i="0" u="none" strike="noStrike" kern="1200" baseline="0" dirty="0" err="1">
                <a:solidFill>
                  <a:schemeClr val="tx1"/>
                </a:solidFill>
                <a:latin typeface="+mn-lt"/>
                <a:ea typeface="+mn-ea"/>
                <a:cs typeface="+mn-cs"/>
              </a:rPr>
              <a:t>NuGet</a:t>
            </a:r>
            <a:r>
              <a:rPr lang="en-US" sz="1200" b="0" i="0" u="none" strike="noStrike" kern="1200" baseline="0" dirty="0">
                <a:solidFill>
                  <a:schemeClr val="tx1"/>
                </a:solidFill>
                <a:latin typeface="+mn-lt"/>
                <a:ea typeface="+mn-ea"/>
                <a:cs typeface="+mn-cs"/>
              </a:rPr>
              <a:t> Packages</a:t>
            </a:r>
          </a:p>
          <a:p>
            <a:pPr marL="171450" indent="-171450">
              <a:buFont typeface="Arial" charset="0"/>
              <a:buChar char="•"/>
            </a:pPr>
            <a:r>
              <a:rPr lang="en-US" sz="1200" b="0" i="0" u="none" strike="noStrike" kern="1200" baseline="0" dirty="0">
                <a:solidFill>
                  <a:schemeClr val="tx1"/>
                </a:solidFill>
                <a:latin typeface="+mn-lt"/>
                <a:ea typeface="+mn-ea"/>
                <a:cs typeface="+mn-cs"/>
              </a:rPr>
              <a:t>Search for Xamarin.Forms with Package source set to nuget.org</a:t>
            </a:r>
          </a:p>
          <a:p>
            <a:pPr marL="171450" indent="-171450">
              <a:buFont typeface="Arial" charset="0"/>
              <a:buChar char="•"/>
            </a:pPr>
            <a:r>
              <a:rPr lang="en-US" sz="1200" b="0" i="0" u="none" strike="noStrike" kern="1200" baseline="0" dirty="0">
                <a:solidFill>
                  <a:schemeClr val="tx1"/>
                </a:solidFill>
                <a:latin typeface="+mn-lt"/>
                <a:ea typeface="+mn-ea"/>
                <a:cs typeface="+mn-cs"/>
              </a:rPr>
              <a:t>Install Xamarin 2+ in the UWP project</a:t>
            </a: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19316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p>
          <a:p>
            <a:pPr marL="171450" indent="-171450">
              <a:buFont typeface="Arial" charset="0"/>
              <a:buChar char="•"/>
            </a:pPr>
            <a:r>
              <a:rPr lang="en-US" dirty="0" smtClean="0"/>
              <a:t>Right </a:t>
            </a:r>
            <a:r>
              <a:rPr lang="en-US" dirty="0"/>
              <a:t>click solution</a:t>
            </a:r>
          </a:p>
          <a:p>
            <a:pPr marL="171450" indent="-171450">
              <a:buFont typeface="Arial" charset="0"/>
              <a:buChar char="•"/>
            </a:pPr>
            <a:r>
              <a:rPr lang="en-US" sz="1200" b="0" i="0" u="none" strike="noStrike" kern="1200" baseline="0" dirty="0">
                <a:solidFill>
                  <a:schemeClr val="tx1"/>
                </a:solidFill>
                <a:latin typeface="+mn-lt"/>
                <a:ea typeface="+mn-ea"/>
                <a:cs typeface="+mn-cs"/>
              </a:rPr>
              <a:t>Select Configuration Manager</a:t>
            </a:r>
          </a:p>
          <a:p>
            <a:pPr marL="171450" indent="-171450">
              <a:buFont typeface="Arial" charset="0"/>
              <a:buChar char="•"/>
            </a:pPr>
            <a:r>
              <a:rPr lang="en-US" sz="1200" kern="1200" dirty="0">
                <a:solidFill>
                  <a:schemeClr val="tx1"/>
                </a:solidFill>
                <a:effectLst/>
                <a:latin typeface="+mn-lt"/>
                <a:ea typeface="+mn-ea"/>
                <a:cs typeface="+mn-cs"/>
              </a:rPr>
              <a:t>Tick the Build and Deploy boxes for the Universal project</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905601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dirty="0"/>
              <a:t>Temporary image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723392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p>
          <a:p>
            <a:pPr marL="171450" indent="-171450">
              <a:buFont typeface="Arial" charset="0"/>
              <a:buChar char="•"/>
            </a:pPr>
            <a:r>
              <a:rPr lang="en-US" b="0" dirty="0" smtClean="0"/>
              <a:t>Right </a:t>
            </a:r>
            <a:r>
              <a:rPr lang="en-US" b="0" dirty="0"/>
              <a:t>click a project to do most of these</a:t>
            </a:r>
            <a:r>
              <a:rPr lang="en-US" b="0" dirty="0" smtClean="0"/>
              <a:t>.</a:t>
            </a:r>
            <a:endParaRPr lang="en-US" b="0" dirty="0"/>
          </a:p>
          <a:p>
            <a:pPr marL="171450" indent="-171450">
              <a:buFont typeface="Arial" charset="0"/>
              <a:buChar char="•"/>
            </a:pPr>
            <a:r>
              <a:rPr lang="en-US" b="0" dirty="0"/>
              <a:t>Remove Page inheritance since </a:t>
            </a:r>
            <a:r>
              <a:rPr lang="en-US" b="0" dirty="0" err="1"/>
              <a:t>forms:WindowsPage</a:t>
            </a:r>
            <a:r>
              <a:rPr lang="en-US" b="0" dirty="0"/>
              <a:t> causes</a:t>
            </a:r>
            <a:r>
              <a:rPr lang="en-US" b="0" baseline="0" dirty="0"/>
              <a:t> the main page to inherit form </a:t>
            </a:r>
            <a:r>
              <a:rPr lang="en-US" b="0" baseline="0" dirty="0" err="1" smtClean="0"/>
              <a:t>WindowsPage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611620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In </a:t>
            </a:r>
            <a:r>
              <a:rPr lang="en-US" dirty="0" err="1"/>
              <a:t>App.xaml.cs</a:t>
            </a:r>
            <a:r>
              <a:rPr lang="en-US" dirty="0"/>
              <a:t> </a:t>
            </a:r>
            <a:r>
              <a:rPr lang="en-US" i="1" dirty="0" err="1"/>
              <a:t>OnLaunched</a:t>
            </a:r>
            <a:r>
              <a:rPr lang="en-US" dirty="0"/>
              <a:t> method, add this </a:t>
            </a:r>
            <a:r>
              <a:rPr lang="en-US" dirty="0" err="1"/>
              <a:t>Init</a:t>
            </a:r>
            <a:r>
              <a:rPr lang="en-US" dirty="0"/>
              <a:t> statement.</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52468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p>
          <a:p>
            <a:pPr marL="171450" indent="-171450">
              <a:buFont typeface="Arial" charset="0"/>
              <a:buChar char="•"/>
            </a:pPr>
            <a:r>
              <a:rPr lang="en-US" dirty="0" smtClean="0"/>
              <a:t>In </a:t>
            </a:r>
            <a:r>
              <a:rPr lang="en-US" dirty="0" err="1"/>
              <a:t>MainPage.xaml</a:t>
            </a:r>
            <a:r>
              <a:rPr lang="en-US" dirty="0"/>
              <a:t>, add a new </a:t>
            </a:r>
            <a:r>
              <a:rPr lang="en-US" dirty="0" err="1"/>
              <a:t>xmlns</a:t>
            </a:r>
            <a:r>
              <a:rPr lang="en-US" dirty="0"/>
              <a:t> entry for </a:t>
            </a:r>
            <a:r>
              <a:rPr lang="en-US" dirty="0" err="1"/>
              <a:t>Xamarin.Forms.Platform.UWP</a:t>
            </a:r>
            <a:endParaRPr lang="en-US" dirty="0"/>
          </a:p>
          <a:p>
            <a:pPr lvl="1">
              <a:buFont typeface="Wingdings" charset="2"/>
              <a:buChar char="§"/>
            </a:pPr>
            <a:r>
              <a:rPr lang="en-US" dirty="0" err="1"/>
              <a:t>xmlns:forms</a:t>
            </a:r>
            <a:r>
              <a:rPr lang="en-US" dirty="0"/>
              <a:t>="</a:t>
            </a:r>
            <a:r>
              <a:rPr lang="en-US" dirty="0" err="1"/>
              <a:t>using:Xamarin.Forms.Platform.UWP</a:t>
            </a:r>
            <a:r>
              <a:rPr lang="en-US" dirty="0"/>
              <a:t>"</a:t>
            </a:r>
            <a:r>
              <a:rPr lang="en-US" b="1" dirty="0"/>
              <a:t/>
            </a:r>
            <a:br>
              <a:rPr lang="en-US" b="1" dirty="0"/>
            </a:br>
            <a:endParaRPr lang="en-US" b="1" dirty="0"/>
          </a:p>
          <a:p>
            <a:pPr marL="171450" indent="-171450">
              <a:buFont typeface="Arial" charset="0"/>
              <a:buChar char="•"/>
            </a:pPr>
            <a:r>
              <a:rPr lang="en-US" dirty="0"/>
              <a:t>Change the root element</a:t>
            </a:r>
            <a:r>
              <a:rPr lang="en-US" b="1" dirty="0"/>
              <a:t> </a:t>
            </a:r>
            <a:r>
              <a:rPr lang="en-US" dirty="0"/>
              <a:t>&lt;Page to &lt;</a:t>
            </a:r>
            <a:r>
              <a:rPr lang="en-US" dirty="0" err="1"/>
              <a:t>forms:WindowsPage</a:t>
            </a:r>
            <a:r>
              <a:rPr lang="en-US" dirty="0"/>
              <a:t>:</a:t>
            </a:r>
            <a:br>
              <a:rPr lang="en-US" dirty="0"/>
            </a:br>
            <a:endParaRPr lang="en-US" dirty="0"/>
          </a:p>
          <a:p>
            <a:pPr marL="171450" indent="-171450">
              <a:buFont typeface="Arial" charset="0"/>
              <a:buChar char="•"/>
            </a:pPr>
            <a:r>
              <a:rPr lang="en-US" dirty="0"/>
              <a:t>Remove the :Page inheritance specifier for the class name</a:t>
            </a:r>
          </a:p>
          <a:p>
            <a:pPr lvl="1">
              <a:buFont typeface="Wingdings" charset="2"/>
              <a:buChar char="§"/>
            </a:pPr>
            <a:r>
              <a:rPr lang="en-US" dirty="0"/>
              <a:t>public sealed partial class </a:t>
            </a:r>
            <a:r>
              <a:rPr lang="en-US" dirty="0" err="1"/>
              <a:t>MainPage</a:t>
            </a:r>
            <a:r>
              <a:rPr lang="en-US" dirty="0"/>
              <a:t>  </a:t>
            </a:r>
            <a:r>
              <a:rPr lang="en-US" b="1" dirty="0"/>
              <a:t>// : Page</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387292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p>
          <a:p>
            <a:pPr marL="171450" indent="-171450">
              <a:buFont typeface="Arial" charset="0"/>
              <a:buChar char="•"/>
            </a:pPr>
            <a:r>
              <a:rPr lang="en-US" dirty="0" smtClean="0"/>
              <a:t>Add </a:t>
            </a:r>
            <a:r>
              <a:rPr lang="en-US" dirty="0" err="1" smtClean="0"/>
              <a:t>LoadApplication</a:t>
            </a:r>
            <a:r>
              <a:rPr lang="en-US" dirty="0" smtClean="0"/>
              <a:t> call in the </a:t>
            </a:r>
            <a:r>
              <a:rPr lang="en-US" dirty="0" err="1" smtClean="0"/>
              <a:t>MainPage</a:t>
            </a:r>
            <a:r>
              <a:rPr lang="en-US" dirty="0" smtClean="0"/>
              <a:t> constructor</a:t>
            </a:r>
            <a:endParaRPr lang="en-US" b="0" dirty="0" smtClean="0"/>
          </a:p>
          <a:p>
            <a:pPr marL="171450" indent="-171450">
              <a:buFont typeface="Arial" charset="0"/>
              <a:buChar char="•"/>
            </a:pPr>
            <a:r>
              <a:rPr lang="en-US" b="0" dirty="0" smtClean="0"/>
              <a:t>Set the UWP project as the startup project</a:t>
            </a:r>
          </a:p>
          <a:p>
            <a:pPr marL="171450" indent="-171450">
              <a:buFont typeface="Arial" charset="0"/>
              <a:buChar char="•"/>
            </a:pPr>
            <a:r>
              <a:rPr lang="en-US" b="0" dirty="0" smtClean="0"/>
              <a:t>Add any app code you want to add then…</a:t>
            </a:r>
          </a:p>
          <a:p>
            <a:pPr marL="171450" indent="-171450">
              <a:buFont typeface="Arial" charset="0"/>
              <a:buChar char="•"/>
            </a:pPr>
            <a:r>
              <a:rPr lang="en-US" b="0" dirty="0" smtClean="0"/>
              <a:t>Compile</a:t>
            </a:r>
            <a:r>
              <a:rPr lang="en-US" b="0" baseline="0" dirty="0" smtClean="0"/>
              <a:t> and run.</a:t>
            </a:r>
          </a:p>
          <a:p>
            <a:pPr marL="171450" indent="-171450">
              <a:buFont typeface="Arial" charset="0"/>
              <a:buChar char="•"/>
            </a:pPr>
            <a:r>
              <a:rPr lang="en-US" b="0" baseline="0" dirty="0" smtClean="0"/>
              <a:t>Ignore the error: </a:t>
            </a:r>
            <a:r>
              <a:rPr lang="en-US" sz="1200" b="1" i="0" kern="1200" dirty="0" smtClean="0">
                <a:solidFill>
                  <a:schemeClr val="tx1"/>
                </a:solidFill>
                <a:effectLst/>
                <a:latin typeface="+mn-lt"/>
                <a:ea typeface="+mn-ea"/>
                <a:cs typeface="+mn-cs"/>
              </a:rPr>
              <a:t>Cannot create an instance of "</a:t>
            </a:r>
            <a:r>
              <a:rPr lang="en-US" sz="1200" b="1" i="0" kern="1200" dirty="0" err="1" smtClean="0">
                <a:solidFill>
                  <a:schemeClr val="tx1"/>
                </a:solidFill>
                <a:effectLst/>
                <a:latin typeface="+mn-lt"/>
                <a:ea typeface="+mn-ea"/>
                <a:cs typeface="+mn-cs"/>
              </a:rPr>
              <a:t>WindowsPage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if it appears.</a:t>
            </a:r>
            <a:r>
              <a:rPr lang="en-US" sz="1200" b="0" i="0" kern="1200" baseline="0" dirty="0" smtClean="0">
                <a:solidFill>
                  <a:schemeClr val="tx1"/>
                </a:solidFill>
                <a:effectLst/>
                <a:latin typeface="+mn-lt"/>
                <a:ea typeface="+mn-ea"/>
                <a:cs typeface="+mn-cs"/>
              </a:rPr>
              <a:t>  The XAML editor is still under construction for UWP/</a:t>
            </a:r>
            <a:r>
              <a:rPr lang="en-US" sz="1200" b="0" i="0" kern="1200" baseline="0" dirty="0" err="1" smtClean="0">
                <a:solidFill>
                  <a:schemeClr val="tx1"/>
                </a:solidFill>
                <a:effectLst/>
                <a:latin typeface="+mn-lt"/>
                <a:ea typeface="+mn-ea"/>
                <a:cs typeface="+mn-cs"/>
              </a:rPr>
              <a:t>Xamarin.Forms</a:t>
            </a:r>
            <a:r>
              <a:rPr lang="en-US" sz="1200" b="0" i="0" kern="1200" baseline="0" dirty="0" smtClean="0">
                <a:solidFill>
                  <a:schemeClr val="tx1"/>
                </a:solidFill>
                <a:effectLst/>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648969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sz="1200" b="1" i="0" kern="1200" dirty="0" smtClean="0">
                <a:solidFill>
                  <a:schemeClr val="tx1"/>
                </a:solidFill>
                <a:effectLst/>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smtClean="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universal device family is not, directly, the foundation of any OS. Instead, the set of APIs in the universal device family is inherited by child device families. The universal device family APIs are thus guaranteed to be present in every OS and on every device</a:t>
            </a:r>
            <a:endParaRPr lang="en-US" dirty="0"/>
          </a:p>
          <a:p>
            <a:pPr marL="171450" indent="-171450">
              <a:buFont typeface="Arial" charset="0"/>
              <a:buChar char="•"/>
            </a:pPr>
            <a:endParaRPr lang="en-US" sz="1200" b="0" i="0" kern="1200" dirty="0">
              <a:solidFill>
                <a:schemeClr val="tx1"/>
              </a:solidFill>
              <a:effectLst/>
              <a:latin typeface="+mn-lt"/>
              <a:ea typeface="+mn-ea"/>
              <a:cs typeface="+mn-cs"/>
            </a:endParaRPr>
          </a:p>
          <a:p>
            <a:pPr marL="171450" indent="-171450">
              <a:buFont typeface="Arial" charset="0"/>
              <a:buChar char="•"/>
            </a:pPr>
            <a:r>
              <a:rPr lang="en-US" sz="1200" b="0" i="0" kern="1200" dirty="0">
                <a:solidFill>
                  <a:schemeClr val="tx1"/>
                </a:solidFill>
                <a:effectLst/>
                <a:latin typeface="+mn-lt"/>
                <a:ea typeface="+mn-ea"/>
                <a:cs typeface="+mn-cs"/>
              </a:rPr>
              <a:t>A device family is a set of APIs collected together and given a name and a version number. A device family is the foundation of an OS. PCs run the desktop OS, which is based on the desktop device family. Phones and tablets, etc., run the mobile OS, which is based on the mobile device family. And so on.</a:t>
            </a:r>
          </a:p>
          <a:p>
            <a:pPr marL="171450" indent="-171450">
              <a:buFont typeface="Arial" charset="0"/>
              <a:buChar char="•"/>
            </a:pPr>
            <a:endParaRPr lang="en-US" sz="1200" b="0" i="0" kern="1200" dirty="0">
              <a:solidFill>
                <a:schemeClr val="tx1"/>
              </a:solidFill>
              <a:effectLst/>
              <a:latin typeface="+mn-lt"/>
              <a:ea typeface="+mn-ea"/>
              <a:cs typeface="+mn-cs"/>
            </a:endParaRPr>
          </a:p>
          <a:p>
            <a:pPr marL="171450" indent="-171450">
              <a:buFont typeface="Arial" charset="0"/>
              <a:buChar char="•"/>
            </a:pPr>
            <a:r>
              <a:rPr lang="en-US" sz="1200" b="0" i="0" kern="1200" dirty="0">
                <a:solidFill>
                  <a:schemeClr val="tx1"/>
                </a:solidFill>
                <a:effectLst/>
                <a:latin typeface="+mn-lt"/>
                <a:ea typeface="+mn-ea"/>
                <a:cs typeface="+mn-cs"/>
              </a:rPr>
              <a:t>Each child device family adds its own APIs to the ones it inherits. The resulting union of APIs in a child device family is guaranteed to be present in the OS based on that device family, and on every device running that 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3784390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3708612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p>
          <a:p>
            <a:pPr marL="171450" indent="-171450">
              <a:buFont typeface="Arial" charset="0"/>
              <a:buChar char="•"/>
            </a:pPr>
            <a:r>
              <a:rPr lang="en-US" b="0" dirty="0" smtClean="0"/>
              <a:t>In </a:t>
            </a:r>
            <a:r>
              <a:rPr lang="en-US" b="0" dirty="0"/>
              <a:t>the </a:t>
            </a:r>
            <a:r>
              <a:rPr lang="en-US" sz="1200" b="0" i="0" kern="1200" dirty="0" err="1" smtClean="0">
                <a:solidFill>
                  <a:schemeClr val="tx1"/>
                </a:solidFill>
                <a:effectLst/>
                <a:latin typeface="+mn-lt"/>
                <a:ea typeface="+mn-ea"/>
                <a:cs typeface="+mn-cs"/>
              </a:rPr>
              <a:t>Package.appxmanifest</a:t>
            </a:r>
            <a:r>
              <a:rPr lang="en-US" b="0" dirty="0" smtClean="0"/>
              <a:t> </a:t>
            </a:r>
            <a:r>
              <a:rPr lang="en-US" b="0" dirty="0"/>
              <a:t>file, use the Dependencies</a:t>
            </a:r>
            <a:r>
              <a:rPr lang="en-US" b="0" baseline="0" dirty="0"/>
              <a:t> tag called </a:t>
            </a:r>
            <a:r>
              <a:rPr lang="en-US" b="0" baseline="0" dirty="0" err="1"/>
              <a:t>TargetDeviceFamily</a:t>
            </a:r>
            <a:r>
              <a:rPr lang="en-US" b="0" baseline="0" dirty="0"/>
              <a:t> and change the Name property to target the API, and the </a:t>
            </a:r>
            <a:r>
              <a:rPr lang="en-US" b="0" baseline="0" dirty="0" err="1"/>
              <a:t>MinVersion</a:t>
            </a:r>
            <a:r>
              <a:rPr lang="en-US" b="0" baseline="0" dirty="0"/>
              <a:t> and </a:t>
            </a:r>
            <a:r>
              <a:rPr lang="en-US" b="0" baseline="0" dirty="0" err="1"/>
              <a:t>MaxTestedVersion</a:t>
            </a:r>
            <a:r>
              <a:rPr lang="en-US" b="0" baseline="0" dirty="0"/>
              <a:t> to target the release of the UWP API</a:t>
            </a:r>
            <a:r>
              <a:rPr lang="en-US" b="0" baseline="0" dirty="0" smtClean="0"/>
              <a:t>.</a:t>
            </a:r>
            <a:endParaRPr lang="en-US" b="0" dirty="0"/>
          </a:p>
          <a:p>
            <a:pPr marL="0" indent="0">
              <a:buFont typeface="Arial" panose="020B0604020202020204" pitchFamily="34" charset="0"/>
              <a:buNone/>
            </a:pPr>
            <a:endParaRPr lang="en-US" b="0" dirty="0"/>
          </a:p>
          <a:p>
            <a:pPr marL="171450" indent="-171450">
              <a:buFont typeface="Arial" charset="0"/>
              <a:buChar char="•"/>
            </a:pPr>
            <a:r>
              <a:rPr lang="en-US" sz="1200" b="0" i="0" kern="1200" dirty="0">
                <a:solidFill>
                  <a:schemeClr val="tx1"/>
                </a:solidFill>
                <a:effectLst/>
                <a:latin typeface="+mn-lt"/>
                <a:ea typeface="+mn-ea"/>
                <a:cs typeface="+mn-cs"/>
              </a:rPr>
              <a:t>Known Issues with Xamarin.Forms UWP:</a:t>
            </a:r>
          </a:p>
          <a:p>
            <a:pPr marL="628650" lvl="1" indent="-171450">
              <a:buFont typeface="Arial" charset="0"/>
              <a:buChar char="•"/>
            </a:pPr>
            <a:r>
              <a:rPr lang="en-US" sz="1200" b="0" i="0" kern="1200" dirty="0">
                <a:solidFill>
                  <a:schemeClr val="tx1"/>
                </a:solidFill>
                <a:effectLst/>
                <a:latin typeface="+mn-lt"/>
                <a:ea typeface="+mn-ea"/>
                <a:cs typeface="+mn-cs"/>
              </a:rPr>
              <a:t>The look of some views/pages is not yet finalized</a:t>
            </a:r>
          </a:p>
          <a:p>
            <a:pPr marL="628650" lvl="1" indent="-171450">
              <a:buFont typeface="Arial" charset="0"/>
              <a:buChar char="•"/>
            </a:pPr>
            <a:r>
              <a:rPr lang="en-US" sz="1200" b="0" i="0" kern="1200" dirty="0">
                <a:solidFill>
                  <a:schemeClr val="tx1"/>
                </a:solidFill>
                <a:effectLst/>
                <a:latin typeface="+mn-lt"/>
                <a:ea typeface="+mn-ea"/>
                <a:cs typeface="+mn-cs"/>
              </a:rPr>
              <a:t>There are a couple of known fatal errors concerning navigation</a:t>
            </a:r>
          </a:p>
          <a:p>
            <a:pPr marL="628650" lvl="1" indent="-171450">
              <a:buFont typeface="Arial" charset="0"/>
              <a:buChar char="•"/>
            </a:pPr>
            <a:r>
              <a:rPr lang="en-US" sz="1200" b="0" i="0" kern="1200" dirty="0">
                <a:solidFill>
                  <a:schemeClr val="tx1"/>
                </a:solidFill>
                <a:effectLst/>
                <a:latin typeface="+mn-lt"/>
                <a:ea typeface="+mn-ea"/>
                <a:cs typeface="+mn-cs"/>
              </a:rPr>
              <a:t>Text alignment may not be perfect in some titles</a:t>
            </a:r>
          </a:p>
          <a:p>
            <a:pPr marL="628650" lvl="1" indent="-171450">
              <a:buFont typeface="Arial" charset="0"/>
              <a:buChar char="•"/>
            </a:pPr>
            <a:r>
              <a:rPr lang="en-US" sz="1200" b="0" i="0" kern="1200" dirty="0">
                <a:solidFill>
                  <a:schemeClr val="tx1"/>
                </a:solidFill>
                <a:effectLst/>
                <a:latin typeface="+mn-lt"/>
                <a:ea typeface="+mn-ea"/>
                <a:cs typeface="+mn-cs"/>
              </a:rPr>
              <a:t>These issues are being addressed in each new release.</a:t>
            </a:r>
          </a:p>
          <a:p>
            <a:endParaRPr lang="en-US" sz="1200" b="0" i="0" kern="1200" dirty="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https://</a:t>
            </a:r>
            <a:r>
              <a:rPr lang="en-US" b="0" dirty="0" err="1" smtClean="0"/>
              <a:t>msdn.microsoft.com</a:t>
            </a:r>
            <a:r>
              <a:rPr lang="en-US" b="0" dirty="0" smtClean="0"/>
              <a:t>/</a:t>
            </a:r>
            <a:r>
              <a:rPr lang="en-US" b="0" dirty="0" err="1" smtClean="0"/>
              <a:t>en</a:t>
            </a:r>
            <a:r>
              <a:rPr lang="en-US" b="0" dirty="0" smtClean="0"/>
              <a:t>-us/library/windows/apps/dn986903.aspx</a:t>
            </a:r>
          </a:p>
          <a:p>
            <a:endParaRPr lang="en-US" sz="1200" b="1" i="0" kern="1200" dirty="0">
              <a:solidFill>
                <a:schemeClr val="tx1"/>
              </a:solidFill>
              <a:effectLst/>
              <a:latin typeface="+mn-lt"/>
              <a:ea typeface="+mn-ea"/>
              <a:cs typeface="+mn-cs"/>
            </a:endParaRP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309077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p>
          <a:p>
            <a:pPr marL="171450" indent="-171450">
              <a:buFont typeface="Arial" charset="0"/>
              <a:buChar char="•"/>
            </a:pPr>
            <a:r>
              <a:rPr lang="en-US" dirty="0" smtClean="0"/>
              <a:t>UWP </a:t>
            </a:r>
            <a:r>
              <a:rPr lang="en-US" dirty="0"/>
              <a:t>is a development platform which allows an</a:t>
            </a:r>
            <a:r>
              <a:rPr lang="en-US" baseline="0" dirty="0"/>
              <a:t> app that is coded in C# (or other .NET languages) to compile and run on a broad range of Microsoft devices.</a:t>
            </a:r>
          </a:p>
          <a:p>
            <a:pPr marL="171450" indent="-171450">
              <a:buFont typeface="Arial" charset="0"/>
              <a:buChar char="•"/>
            </a:pPr>
            <a:r>
              <a:rPr lang="en-US" baseline="0" dirty="0"/>
              <a:t>These “Universal Apps” will run on Windows 10 mobile devices, such as Windows 10 Phone and Surface, as well as PCs.  </a:t>
            </a:r>
          </a:p>
          <a:p>
            <a:pPr marL="171450" indent="-171450">
              <a:buFont typeface="Arial" charset="0"/>
              <a:buChar char="•"/>
            </a:pPr>
            <a:r>
              <a:rPr lang="en-US" baseline="0" dirty="0"/>
              <a:t>They will also run on HoloLens, Xbox, and </a:t>
            </a:r>
            <a:r>
              <a:rPr lang="en-US" baseline="0" dirty="0" err="1"/>
              <a:t>IoT</a:t>
            </a:r>
            <a:r>
              <a:rPr lang="en-US" baseline="0" dirty="0"/>
              <a:t>(Internet of Things) devices</a:t>
            </a:r>
            <a:r>
              <a:rPr lang="en-US" baseline="0" dirty="0" smtClean="0"/>
              <a:t>.</a:t>
            </a:r>
          </a:p>
          <a:p>
            <a:pPr marL="171450" indent="-171450">
              <a:buFont typeface="Arial" charset="0"/>
              <a:buChar char="•"/>
            </a:pPr>
            <a:endParaRPr lang="en-US" baseline="0" dirty="0"/>
          </a:p>
          <a:p>
            <a:pPr marL="0" indent="0">
              <a:buFont typeface="Arial" charset="0"/>
              <a:buNone/>
            </a:pPr>
            <a:r>
              <a:rPr lang="en-US" b="1" baseline="0" dirty="0" smtClean="0"/>
              <a:t>References:</a:t>
            </a:r>
            <a:endParaRPr lang="en-US" b="1" baseline="0" dirty="0"/>
          </a:p>
          <a:p>
            <a:pPr marL="171450" indent="-171450">
              <a:buFont typeface="Arial" charset="0"/>
              <a:buChar char="•"/>
            </a:pPr>
            <a:r>
              <a:rPr lang="en-US" dirty="0"/>
              <a:t>https://msdn.microsoft.com/windows/uwp/get-started/universal-application-platform-guide</a:t>
            </a:r>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930090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Summarize</a:t>
            </a:r>
            <a:r>
              <a:rPr lang="en-US" baseline="0" dirty="0" smtClean="0"/>
              <a:t> the</a:t>
            </a:r>
            <a:r>
              <a:rPr lang="en-US" dirty="0" smtClean="0"/>
              <a:t> the Lesson: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Basic UWP concepts: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is the Universal Windows Platform(UWP)?</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Creating a UWP project using </a:t>
            </a:r>
            <a:r>
              <a:rPr lang="en-US" dirty="0" err="1" smtClean="0"/>
              <a:t>Xamarin</a:t>
            </a:r>
            <a:endParaRPr lang="en-US" dirty="0" smtClean="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UWP device families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How UWP apps work in a </a:t>
            </a:r>
            <a:r>
              <a:rPr lang="en-US" dirty="0" err="1" smtClean="0"/>
              <a:t>Xamarin.Forms</a:t>
            </a:r>
            <a:r>
              <a:rPr lang="en-US" dirty="0" smtClean="0"/>
              <a:t> solution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Minimum Requirements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Creating</a:t>
            </a:r>
            <a:r>
              <a:rPr lang="en-US" baseline="0" dirty="0" smtClean="0"/>
              <a:t> a UWP Project &amp; Adding </a:t>
            </a:r>
            <a:r>
              <a:rPr lang="en-US" baseline="0" dirty="0" err="1" smtClean="0"/>
              <a:t>Xamarin.Forms</a:t>
            </a:r>
            <a:endParaRPr lang="en-US" dirty="0" smtClean="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Universal Device Family API</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An increasing number of cross-platform projects require iOS,</a:t>
            </a:r>
            <a:r>
              <a:rPr lang="en-US" baseline="0" dirty="0" smtClean="0"/>
              <a:t> Android, and Windows Phone and Desktop platforms.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Xamarin.Forms</a:t>
            </a:r>
            <a:r>
              <a:rPr lang="en-US" baseline="0" dirty="0" smtClean="0"/>
              <a:t> with UWP gives us the Windows 10 phones and desktops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Windows 8 and 8.1 phones still work with </a:t>
            </a:r>
            <a:r>
              <a:rPr lang="en-US" baseline="0" dirty="0" err="1" smtClean="0"/>
              <a:t>Xamarin.Forms</a:t>
            </a:r>
            <a:r>
              <a:rPr lang="en-US" baseline="0" dirty="0" smtClean="0"/>
              <a:t> but require a Windows 8 Phone project type (not a UWP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IoT</a:t>
            </a:r>
            <a:r>
              <a:rPr lang="en-US" baseline="0" dirty="0" smtClean="0"/>
              <a:t> device family is very specialized.  No UI.  Apps targeting </a:t>
            </a:r>
            <a:r>
              <a:rPr lang="en-US" baseline="0" dirty="0" err="1" smtClean="0"/>
              <a:t>IoT</a:t>
            </a:r>
            <a:r>
              <a:rPr lang="en-US" baseline="0" dirty="0" smtClean="0"/>
              <a:t> cannot run on other devices.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965355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r>
              <a:rPr lang="en-US" dirty="0" smtClean="0"/>
              <a:t>:</a:t>
            </a:r>
            <a:endParaRPr lang="en-US" dirty="0"/>
          </a:p>
          <a:p>
            <a:pPr marL="171450" indent="-171450">
              <a:buFont typeface="Arial" charset="0"/>
              <a:buChar char="•"/>
            </a:pPr>
            <a:r>
              <a:rPr lang="en-US" dirty="0" smtClean="0"/>
              <a:t>Further</a:t>
            </a:r>
            <a:r>
              <a:rPr lang="en-US" baseline="0" dirty="0" smtClean="0"/>
              <a:t> reading: </a:t>
            </a:r>
            <a:r>
              <a:rPr lang="en-US" dirty="0" smtClean="0"/>
              <a:t>https</a:t>
            </a:r>
            <a:r>
              <a:rPr lang="en-US" dirty="0"/>
              <a:t>://developer.xamarin.com/guides/xamarin-forms/platform-features/windows/installation/universal/</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white"/>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9337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p>
          <a:p>
            <a:pPr marL="171450" indent="-171450">
              <a:buFont typeface="Arial" charset="0"/>
              <a:buChar char="•"/>
            </a:pPr>
            <a:r>
              <a:rPr lang="en-US" dirty="0" smtClean="0"/>
              <a:t>UWP </a:t>
            </a:r>
            <a:r>
              <a:rPr lang="en-US" dirty="0"/>
              <a:t>is a development platform which allows an</a:t>
            </a:r>
            <a:r>
              <a:rPr lang="en-US" baseline="0" dirty="0"/>
              <a:t> app that is coded in C# (or other .NET languages) to compile and run on a broad range of Microsoft devices.</a:t>
            </a:r>
          </a:p>
          <a:p>
            <a:pPr marL="171450" indent="-171450">
              <a:buFont typeface="Arial" charset="0"/>
              <a:buChar char="•"/>
            </a:pPr>
            <a:r>
              <a:rPr lang="en-US" baseline="0" dirty="0"/>
              <a:t>These “Universal Apps” will run on Windows 10 mobile devices, such as Windows 10 Phone and Surface, as well as PCs.  </a:t>
            </a:r>
          </a:p>
          <a:p>
            <a:pPr marL="171450" indent="-171450">
              <a:buFont typeface="Arial" charset="0"/>
              <a:buChar char="•"/>
            </a:pPr>
            <a:r>
              <a:rPr lang="en-US" baseline="0" dirty="0"/>
              <a:t>They will also run on HoloLens, Xbox, and </a:t>
            </a:r>
            <a:r>
              <a:rPr lang="en-US" baseline="0" dirty="0" err="1"/>
              <a:t>IoT</a:t>
            </a:r>
            <a:r>
              <a:rPr lang="en-US" baseline="0" dirty="0"/>
              <a:t>(Internet of Things) devices.</a:t>
            </a:r>
          </a:p>
          <a:p>
            <a:endParaRPr lang="en-US" baseline="0" dirty="0" smtClean="0"/>
          </a:p>
          <a:p>
            <a:r>
              <a:rPr lang="en-US" b="1" baseline="0" dirty="0" smtClean="0"/>
              <a:t>References:</a:t>
            </a:r>
            <a:endParaRPr lang="en-US" b="1" baseline="0" dirty="0"/>
          </a:p>
          <a:p>
            <a:pPr marL="171450" indent="-171450">
              <a:buFont typeface="Arial" charset="0"/>
              <a:buChar char="•"/>
            </a:pPr>
            <a:r>
              <a:rPr lang="en-US" dirty="0"/>
              <a:t>https://msdn.microsoft.com/windows/uwp/get-started/universal-application-platform-guide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47072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 increasing number of cross-platform projects require iOS,</a:t>
            </a:r>
            <a:r>
              <a:rPr lang="en-US" baseline="0" dirty="0"/>
              <a:t> Android, and Windows Phone and Desktop platforms.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Xamarin.Forms with UWP gives us the Windows 10 phones and desktops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Windows 8 and 8.1 phones still work with Xamarin.Forms but require a Windows 8 Phone project type (not a UWP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IoT</a:t>
            </a:r>
            <a:r>
              <a:rPr lang="en-US" baseline="0" dirty="0"/>
              <a:t> device family is very specialized.  No UI.  Apps targeting </a:t>
            </a:r>
            <a:r>
              <a:rPr lang="en-US" baseline="0" dirty="0" err="1"/>
              <a:t>IoT</a:t>
            </a:r>
            <a:r>
              <a:rPr lang="en-US" baseline="0" dirty="0"/>
              <a:t> cannot run on other devices.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00579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smtClean="0"/>
              <a:t>Notes:</a:t>
            </a:r>
          </a:p>
          <a:p>
            <a:pPr marL="171450" indent="-171450">
              <a:buFont typeface="Arial" charset="0"/>
              <a:buChar char="•"/>
            </a:pPr>
            <a:r>
              <a:rPr lang="en-US" b="0" dirty="0" err="1" smtClean="0"/>
              <a:t>Xamarin</a:t>
            </a:r>
            <a:r>
              <a:rPr lang="en-US" b="0" dirty="0" smtClean="0"/>
              <a:t> </a:t>
            </a:r>
            <a:r>
              <a:rPr lang="en-US" b="0" dirty="0"/>
              <a:t>brings C# to iOS and Android development</a:t>
            </a:r>
          </a:p>
          <a:p>
            <a:pPr marL="171450" indent="-171450">
              <a:buFont typeface="Arial" charset="0"/>
              <a:buChar char="•"/>
            </a:pPr>
            <a:r>
              <a:rPr lang="en-US" b="0" dirty="0"/>
              <a:t>Windows 10 apps already use C#</a:t>
            </a:r>
          </a:p>
          <a:p>
            <a:pPr marL="171450" indent="-171450">
              <a:buFont typeface="Arial" charset="0"/>
              <a:buChar char="•"/>
            </a:pPr>
            <a:r>
              <a:rPr lang="en-US" b="0" dirty="0"/>
              <a:t>Windows 10 contains UWP</a:t>
            </a:r>
          </a:p>
          <a:p>
            <a:r>
              <a:rPr lang="en-US" b="1" dirty="0" smtClean="0"/>
              <a:t>References:</a:t>
            </a:r>
            <a:endParaRPr lang="en-US" b="1" dirty="0"/>
          </a:p>
          <a:p>
            <a:pPr marL="171450" indent="-171450">
              <a:buFont typeface="Arial" charset="0"/>
              <a:buChar char="•"/>
            </a:pPr>
            <a:r>
              <a:rPr lang="en-US" sz="1200" kern="1200" dirty="0">
                <a:solidFill>
                  <a:schemeClr val="tx1"/>
                </a:solidFill>
                <a:effectLst/>
                <a:latin typeface="+mn-lt"/>
                <a:ea typeface="+mn-ea"/>
                <a:cs typeface="+mn-cs"/>
              </a:rPr>
              <a:t>Image from </a:t>
            </a:r>
            <a:r>
              <a:rPr lang="en-US" sz="1200" i="1" kern="1200" dirty="0">
                <a:solidFill>
                  <a:schemeClr val="tx1"/>
                </a:solidFill>
                <a:effectLst/>
                <a:latin typeface="+mn-lt"/>
                <a:ea typeface="+mn-ea"/>
                <a:cs typeface="+mn-cs"/>
              </a:rPr>
              <a:t>Xamarin Mobile Application Development </a:t>
            </a:r>
            <a:r>
              <a:rPr lang="en-US" sz="1200" kern="1200" dirty="0">
                <a:solidFill>
                  <a:schemeClr val="tx1"/>
                </a:solidFill>
                <a:effectLst/>
                <a:latin typeface="+mn-lt"/>
                <a:ea typeface="+mn-ea"/>
                <a:cs typeface="+mn-cs"/>
              </a:rPr>
              <a:t>by Dan Hermes, published by Apress </a:t>
            </a:r>
            <a:r>
              <a:rPr lang="en-US" sz="1200" kern="1200" dirty="0" smtClean="0">
                <a:solidFill>
                  <a:schemeClr val="tx1"/>
                </a:solidFill>
                <a:effectLst/>
                <a:latin typeface="+mn-lt"/>
                <a:ea typeface="+mn-ea"/>
                <a:cs typeface="+mn-cs"/>
                <a:hlinkClick r:id="rId3"/>
              </a:rPr>
              <a:t>http</a:t>
            </a:r>
            <a:r>
              <a:rPr lang="en-US" sz="1200" kern="1200" dirty="0">
                <a:solidFill>
                  <a:schemeClr val="tx1"/>
                </a:solidFill>
                <a:effectLst/>
                <a:latin typeface="+mn-lt"/>
                <a:ea typeface="+mn-ea"/>
                <a:cs typeface="+mn-cs"/>
                <a:hlinkClick r:id="rId3"/>
              </a:rPr>
              <a:t>://www.mobilecsharpcafe.com/xamarin-book/</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33628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 increasing number of cross-platform projects require iOS,</a:t>
            </a:r>
            <a:r>
              <a:rPr lang="en-US" baseline="0" dirty="0"/>
              <a:t> Android, and Windows Phone and Desktop platforms.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Xamarin.Forms with UWP gives us the Windows 10 phones and desktops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Windows 8 and 8.1 phones still work with Xamarin.Forms but require a Windows 8 Phone project type (not a UWP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894752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UWP and Xamarin use a lot of the same tools:</a:t>
            </a:r>
            <a:r>
              <a:rPr lang="en-US" baseline="0" dirty="0"/>
              <a:t> C#, Visual Studio, XAML, etc.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is easier to reuse code written for UWP with Xamarin.Forms than it is to reuse code written using Xamarin.iOS or Xamarin.Android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788275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11/2/16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11/2/16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vert="horz" lIns="91440" tIns="45720" rIns="91440" bIns="45720" rtlCol="0" anchor="t">
            <a:normAutofit/>
          </a:bodyPr>
          <a:lstStyle/>
          <a:p>
            <a:r>
              <a:rPr lang="x-none" sz="4000" dirty="0">
                <a:solidFill>
                  <a:srgbClr val="FFFF00"/>
                </a:solidFill>
              </a:rPr>
              <a:t>Module 3, Lesson </a:t>
            </a:r>
            <a:r>
              <a:rPr lang="x-none" sz="4000" dirty="0" smtClean="0">
                <a:solidFill>
                  <a:srgbClr val="FFFF00"/>
                </a:solidFill>
              </a:rPr>
              <a:t>1</a:t>
            </a:r>
            <a:r>
              <a:rPr lang="en-US" dirty="0"/>
              <a:t>0</a:t>
            </a:r>
            <a:r>
              <a:rPr lang="x-none" sz="4000" smtClean="0">
                <a:solidFill>
                  <a:srgbClr val="FFFF00"/>
                </a:solidFill>
              </a:rPr>
              <a:t>:</a:t>
            </a:r>
            <a:endParaRPr lang="x-none" sz="4000" dirty="0">
              <a:solidFill>
                <a:schemeClr val="bg1"/>
              </a:solidFill>
            </a:endParaRPr>
          </a:p>
          <a:p>
            <a:r>
              <a:rPr lang="x-none" dirty="0"/>
              <a:t>Developing </a:t>
            </a:r>
            <a:r>
              <a:rPr lang="x-none" dirty="0" smtClean="0"/>
              <a:t>Universal </a:t>
            </a:r>
            <a:r>
              <a:rPr lang="x-none" dirty="0"/>
              <a:t>Windows Platform (UWP) Apps with Xamarin</a:t>
            </a:r>
            <a:endParaRPr lang="x-none"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744122"/>
            <a:ext cx="12192000" cy="2241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Why Use Xamarin with UWP?</a:t>
            </a:r>
          </a:p>
        </p:txBody>
      </p:sp>
      <p:sp>
        <p:nvSpPr>
          <p:cNvPr id="3" name="Content Placeholder 2"/>
          <p:cNvSpPr>
            <a:spLocks noGrp="1"/>
          </p:cNvSpPr>
          <p:nvPr>
            <p:ph idx="1"/>
          </p:nvPr>
        </p:nvSpPr>
        <p:spPr>
          <a:xfrm>
            <a:off x="838200" y="1744122"/>
            <a:ext cx="10515600" cy="2241024"/>
          </a:xfrm>
        </p:spPr>
        <p:txBody>
          <a:bodyPr anchor="ctr"/>
          <a:lstStyle/>
          <a:p>
            <a:pPr>
              <a:buFont typeface="Wingdings" charset="2"/>
              <a:buChar char="§"/>
            </a:pPr>
            <a:r>
              <a:rPr lang="en-US" dirty="0" err="1">
                <a:solidFill>
                  <a:schemeClr val="bg1"/>
                </a:solidFill>
              </a:rPr>
              <a:t>Xamarin.Forms</a:t>
            </a:r>
            <a:endParaRPr lang="en-US" dirty="0">
              <a:solidFill>
                <a:schemeClr val="bg1"/>
              </a:solidFill>
            </a:endParaRPr>
          </a:p>
          <a:p>
            <a:pPr>
              <a:buFont typeface="Wingdings" charset="2"/>
              <a:buChar char="§"/>
            </a:pPr>
            <a:r>
              <a:rPr lang="en-US" dirty="0">
                <a:solidFill>
                  <a:schemeClr val="bg1"/>
                </a:solidFill>
              </a:rPr>
              <a:t>Cross-platform application with C# code sharing</a:t>
            </a:r>
          </a:p>
          <a:p>
            <a:pPr>
              <a:buFont typeface="Wingdings" charset="2"/>
              <a:buChar char="§"/>
            </a:pPr>
            <a:r>
              <a:rPr lang="en-US" dirty="0">
                <a:solidFill>
                  <a:schemeClr val="bg1"/>
                </a:solidFill>
              </a:rPr>
              <a:t>Similar toolset</a:t>
            </a:r>
          </a:p>
        </p:txBody>
      </p:sp>
    </p:spTree>
    <p:extLst>
      <p:ext uri="{BB962C8B-B14F-4D97-AF65-F5344CB8AC3E}">
        <p14:creationId xmlns:p14="http://schemas.microsoft.com/office/powerpoint/2010/main" val="23761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t>Create a UWP Project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4385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Minimum System Requirements</a:t>
            </a:r>
          </a:p>
        </p:txBody>
      </p:sp>
      <p:sp>
        <p:nvSpPr>
          <p:cNvPr id="5" name="Content Placeholder 4"/>
          <p:cNvSpPr>
            <a:spLocks noGrp="1"/>
          </p:cNvSpPr>
          <p:nvPr>
            <p:ph sz="half" idx="1"/>
          </p:nvPr>
        </p:nvSpPr>
        <p:spPr/>
        <p:txBody>
          <a:bodyPr/>
          <a:lstStyle/>
          <a:p>
            <a:pPr marL="457200" indent="-457200">
              <a:buFont typeface="Wingdings" charset="2"/>
              <a:buChar char="§"/>
            </a:pPr>
            <a:r>
              <a:rPr lang="en-US" dirty="0"/>
              <a:t>Windows 10</a:t>
            </a:r>
          </a:p>
          <a:p>
            <a:pPr marL="457200" indent="-457200">
              <a:buFont typeface="Wingdings" charset="2"/>
              <a:buChar char="§"/>
            </a:pPr>
            <a:r>
              <a:rPr lang="en-US" dirty="0"/>
              <a:t>Visual Studio 2015</a:t>
            </a:r>
          </a:p>
          <a:p>
            <a:pPr marL="457200" indent="-457200">
              <a:buFont typeface="Wingdings" charset="2"/>
              <a:buChar char="§"/>
            </a:pPr>
            <a:r>
              <a:rPr lang="en-US" dirty="0"/>
              <a:t>Universal Windows Developer Tools</a:t>
            </a:r>
          </a:p>
          <a:p>
            <a:pPr marL="457200" indent="-457200">
              <a:buFont typeface="Wingdings" charset="2"/>
              <a:buChar char="§"/>
            </a:pPr>
            <a:r>
              <a:rPr lang="en-US" dirty="0"/>
              <a:t>Xamarin.Forms 2.1</a:t>
            </a:r>
          </a:p>
        </p:txBody>
      </p:sp>
    </p:spTree>
    <p:extLst>
      <p:ext uri="{BB962C8B-B14F-4D97-AF65-F5344CB8AC3E}">
        <p14:creationId xmlns:p14="http://schemas.microsoft.com/office/powerpoint/2010/main" val="199777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Create </a:t>
            </a:r>
            <a:r>
              <a:rPr lang="en-US" dirty="0"/>
              <a:t>a UWP project</a:t>
            </a:r>
          </a:p>
        </p:txBody>
      </p:sp>
      <p:sp>
        <p:nvSpPr>
          <p:cNvPr id="3" name="Content Placeholder 2"/>
          <p:cNvSpPr>
            <a:spLocks noGrp="1"/>
          </p:cNvSpPr>
          <p:nvPr>
            <p:ph idx="1"/>
          </p:nvPr>
        </p:nvSpPr>
        <p:spPr>
          <a:xfrm>
            <a:off x="838200" y="1910809"/>
            <a:ext cx="10515600" cy="2770728"/>
          </a:xfrm>
        </p:spPr>
        <p:txBody>
          <a:bodyPr anchor="ctr">
            <a:normAutofit/>
          </a:bodyPr>
          <a:lstStyle/>
          <a:p>
            <a:pPr>
              <a:buFont typeface="Wingdings" charset="2"/>
              <a:buChar char="§"/>
            </a:pPr>
            <a:r>
              <a:rPr lang="en-US" dirty="0"/>
              <a:t>A</a:t>
            </a:r>
            <a:r>
              <a:rPr lang="en-US" dirty="0" smtClean="0"/>
              <a:t>ll </a:t>
            </a:r>
            <a:r>
              <a:rPr lang="en-US" dirty="0"/>
              <a:t>requirements are met (listed on the previous slide</a:t>
            </a:r>
            <a:r>
              <a:rPr lang="en-US" dirty="0" smtClean="0"/>
              <a:t>): </a:t>
            </a:r>
          </a:p>
          <a:p>
            <a:pPr lvl="1">
              <a:buFont typeface="Wingdings" charset="2"/>
              <a:buChar char="§"/>
            </a:pPr>
            <a:r>
              <a:rPr lang="en-US" dirty="0" smtClean="0"/>
              <a:t>create </a:t>
            </a:r>
            <a:r>
              <a:rPr lang="en-US" dirty="0"/>
              <a:t>a </a:t>
            </a:r>
            <a:r>
              <a:rPr lang="en-US" dirty="0" err="1"/>
              <a:t>Xamarin.Forms</a:t>
            </a:r>
            <a:r>
              <a:rPr lang="en-US" dirty="0"/>
              <a:t> </a:t>
            </a:r>
            <a:r>
              <a:rPr lang="en-US" dirty="0" smtClean="0"/>
              <a:t>solution</a:t>
            </a:r>
          </a:p>
          <a:p>
            <a:pPr lvl="1">
              <a:buFont typeface="Wingdings" charset="2"/>
              <a:buChar char="§"/>
            </a:pPr>
            <a:r>
              <a:rPr lang="en-US" dirty="0" smtClean="0"/>
              <a:t>a </a:t>
            </a:r>
            <a:r>
              <a:rPr lang="en-US" dirty="0"/>
              <a:t>UWP project </a:t>
            </a:r>
            <a:r>
              <a:rPr lang="en-US" dirty="0" smtClean="0"/>
              <a:t>will be </a:t>
            </a:r>
            <a:r>
              <a:rPr lang="en-US" dirty="0"/>
              <a:t>included in your new </a:t>
            </a:r>
            <a:r>
              <a:rPr lang="en-US" dirty="0" err="1"/>
              <a:t>Xamarin.Forms</a:t>
            </a:r>
            <a:r>
              <a:rPr lang="en-US" dirty="0"/>
              <a:t> </a:t>
            </a:r>
            <a:r>
              <a:rPr lang="en-US" dirty="0" smtClean="0"/>
              <a:t>solution</a:t>
            </a:r>
            <a:endParaRPr lang="en-US" dirty="0"/>
          </a:p>
          <a:p>
            <a:pPr>
              <a:buFont typeface="Wingdings" charset="2"/>
              <a:buChar char="§"/>
            </a:pPr>
            <a:r>
              <a:rPr lang="en-US" dirty="0"/>
              <a:t>E</a:t>
            </a:r>
            <a:r>
              <a:rPr lang="en-US" dirty="0" smtClean="0"/>
              <a:t>xisting </a:t>
            </a:r>
            <a:r>
              <a:rPr lang="en-US" dirty="0"/>
              <a:t>Xamarin.Forms solution with no UWP </a:t>
            </a:r>
            <a:r>
              <a:rPr lang="en-US" dirty="0" smtClean="0"/>
              <a:t>project  </a:t>
            </a:r>
          </a:p>
          <a:p>
            <a:pPr lvl="1">
              <a:buFont typeface="Wingdings" charset="2"/>
              <a:buChar char="§"/>
            </a:pPr>
            <a:r>
              <a:rPr lang="en-US" dirty="0" smtClean="0"/>
              <a:t>Add </a:t>
            </a:r>
            <a:r>
              <a:rPr lang="en-US" dirty="0"/>
              <a:t>it </a:t>
            </a:r>
            <a:r>
              <a:rPr lang="en-US" dirty="0" smtClean="0"/>
              <a:t>manually</a:t>
            </a:r>
          </a:p>
          <a:p>
            <a:pPr lvl="1">
              <a:buFont typeface="Wingdings" charset="2"/>
              <a:buChar char="§"/>
            </a:pPr>
            <a:r>
              <a:rPr lang="en-US" dirty="0" smtClean="0"/>
              <a:t>The following slides detail this process</a:t>
            </a:r>
            <a:endParaRPr lang="en-US" dirty="0"/>
          </a:p>
        </p:txBody>
      </p:sp>
    </p:spTree>
    <p:extLst>
      <p:ext uri="{BB962C8B-B14F-4D97-AF65-F5344CB8AC3E}">
        <p14:creationId xmlns:p14="http://schemas.microsoft.com/office/powerpoint/2010/main" val="295277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UWP project </a:t>
            </a:r>
            <a:r>
              <a:rPr lang="en-US" dirty="0" smtClean="0"/>
              <a:t>to </a:t>
            </a:r>
            <a:r>
              <a:rPr lang="en-US" dirty="0"/>
              <a:t>an </a:t>
            </a:r>
            <a:r>
              <a:rPr lang="en-US" dirty="0" smtClean="0"/>
              <a:t>existing </a:t>
            </a:r>
            <a:r>
              <a:rPr lang="en-US" dirty="0" err="1" smtClean="0"/>
              <a:t>Xamarin.Forms</a:t>
            </a:r>
            <a:r>
              <a:rPr lang="en-US" dirty="0" smtClean="0"/>
              <a:t> </a:t>
            </a:r>
            <a:r>
              <a:rPr lang="en-US" dirty="0"/>
              <a:t>project</a:t>
            </a:r>
          </a:p>
        </p:txBody>
      </p:sp>
      <p:sp>
        <p:nvSpPr>
          <p:cNvPr id="4" name="Rectangle 3"/>
          <p:cNvSpPr/>
          <p:nvPr/>
        </p:nvSpPr>
        <p:spPr>
          <a:xfrm>
            <a:off x="0" y="2029575"/>
            <a:ext cx="12192000" cy="32633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838200" y="2249715"/>
            <a:ext cx="10515600" cy="4098698"/>
          </a:xfrm>
        </p:spPr>
        <p:txBody>
          <a:bodyPr>
            <a:normAutofit/>
          </a:bodyPr>
          <a:lstStyle/>
          <a:p>
            <a:pPr>
              <a:buFont typeface="Wingdings" charset="2"/>
              <a:buChar char="§"/>
            </a:pPr>
            <a:r>
              <a:rPr lang="en-US" dirty="0">
                <a:solidFill>
                  <a:schemeClr val="bg1"/>
                </a:solidFill>
              </a:rPr>
              <a:t>Add a </a:t>
            </a:r>
            <a:r>
              <a:rPr lang="en-US" b="1" dirty="0">
                <a:solidFill>
                  <a:schemeClr val="bg1"/>
                </a:solidFill>
              </a:rPr>
              <a:t>Blank App (Universal Windows</a:t>
            </a:r>
            <a:r>
              <a:rPr lang="en-US" b="1" dirty="0" smtClean="0">
                <a:solidFill>
                  <a:schemeClr val="bg1"/>
                </a:solidFill>
              </a:rPr>
              <a:t>)</a:t>
            </a:r>
            <a:endParaRPr lang="en-US" b="1" dirty="0">
              <a:solidFill>
                <a:schemeClr val="bg1"/>
              </a:solidFill>
            </a:endParaRPr>
          </a:p>
          <a:p>
            <a:pPr>
              <a:buFont typeface="Wingdings" charset="2"/>
              <a:buChar char="§"/>
            </a:pPr>
            <a:r>
              <a:rPr lang="en-US" b="1" dirty="0">
                <a:solidFill>
                  <a:schemeClr val="bg1"/>
                </a:solidFill>
              </a:rPr>
              <a:t>Manage </a:t>
            </a:r>
            <a:r>
              <a:rPr lang="en-US" b="1" dirty="0" err="1">
                <a:solidFill>
                  <a:schemeClr val="bg1"/>
                </a:solidFill>
              </a:rPr>
              <a:t>NuGet</a:t>
            </a:r>
            <a:r>
              <a:rPr lang="en-US" b="1" dirty="0">
                <a:solidFill>
                  <a:schemeClr val="bg1"/>
                </a:solidFill>
              </a:rPr>
              <a:t> </a:t>
            </a:r>
            <a:r>
              <a:rPr lang="en-US" b="1" dirty="0" smtClean="0">
                <a:solidFill>
                  <a:schemeClr val="bg1"/>
                </a:solidFill>
              </a:rPr>
              <a:t>Packages</a:t>
            </a:r>
            <a:r>
              <a:rPr lang="en-US" b="1" dirty="0">
                <a:solidFill>
                  <a:schemeClr val="bg1"/>
                </a:solidFill>
              </a:rPr>
              <a:t> </a:t>
            </a:r>
            <a:r>
              <a:rPr lang="en-US" b="1" dirty="0" smtClean="0">
                <a:solidFill>
                  <a:schemeClr val="bg1"/>
                </a:solidFill>
              </a:rPr>
              <a:t>&gt;</a:t>
            </a:r>
            <a:r>
              <a:rPr lang="en-US" dirty="0">
                <a:solidFill>
                  <a:schemeClr val="bg1"/>
                </a:solidFill>
              </a:rPr>
              <a:t> and add the Xamarin.Forms 2.0 </a:t>
            </a:r>
            <a:r>
              <a:rPr lang="en-US" dirty="0" smtClean="0">
                <a:solidFill>
                  <a:schemeClr val="bg1"/>
                </a:solidFill>
              </a:rPr>
              <a:t>package</a:t>
            </a:r>
            <a:endParaRPr lang="en-US" dirty="0">
              <a:solidFill>
                <a:schemeClr val="bg1"/>
              </a:solidFill>
            </a:endParaRPr>
          </a:p>
          <a:p>
            <a:pPr>
              <a:buFont typeface="Wingdings" charset="2"/>
              <a:buChar char="§"/>
            </a:pPr>
            <a:r>
              <a:rPr lang="en-US" dirty="0">
                <a:solidFill>
                  <a:schemeClr val="bg1"/>
                </a:solidFill>
              </a:rPr>
              <a:t>In the </a:t>
            </a:r>
            <a:r>
              <a:rPr lang="en-US" b="1" dirty="0">
                <a:solidFill>
                  <a:schemeClr val="bg1"/>
                </a:solidFill>
              </a:rPr>
              <a:t>Build &gt; Configuration Manager </a:t>
            </a:r>
            <a:r>
              <a:rPr lang="en-US" dirty="0">
                <a:solidFill>
                  <a:schemeClr val="bg1"/>
                </a:solidFill>
              </a:rPr>
              <a:t>window, tick the Build and Deploy boxes for the Universal </a:t>
            </a:r>
            <a:r>
              <a:rPr lang="en-US" dirty="0" smtClean="0">
                <a:solidFill>
                  <a:schemeClr val="bg1"/>
                </a:solidFill>
              </a:rPr>
              <a:t>project</a:t>
            </a:r>
            <a:endParaRPr lang="en-US" dirty="0">
              <a:solidFill>
                <a:schemeClr val="bg1"/>
              </a:solidFill>
            </a:endParaRPr>
          </a:p>
          <a:p>
            <a:pPr>
              <a:buFont typeface="Wingdings" charset="2"/>
              <a:buChar char="§"/>
            </a:pPr>
            <a:r>
              <a:rPr lang="en-US" b="1" dirty="0">
                <a:solidFill>
                  <a:schemeClr val="bg1"/>
                </a:solidFill>
              </a:rPr>
              <a:t>Add &gt; Reference</a:t>
            </a:r>
            <a:r>
              <a:rPr lang="en-US" dirty="0">
                <a:solidFill>
                  <a:schemeClr val="bg1"/>
                </a:solidFill>
              </a:rPr>
              <a:t> and create a project reference to the Xamarin.Forms application project (PCL or Shared Project)</a:t>
            </a:r>
          </a:p>
        </p:txBody>
      </p:sp>
    </p:spTree>
    <p:extLst>
      <p:ext uri="{BB962C8B-B14F-4D97-AF65-F5344CB8AC3E}">
        <p14:creationId xmlns:p14="http://schemas.microsoft.com/office/powerpoint/2010/main" val="168700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2300"/>
            <a:ext cx="10515600" cy="1325563"/>
          </a:xfrm>
        </p:spPr>
        <p:txBody>
          <a:bodyPr>
            <a:normAutofit/>
          </a:bodyPr>
          <a:lstStyle/>
          <a:p>
            <a:r>
              <a:rPr lang="en-US" dirty="0"/>
              <a:t>Add a Blank App (Universal Windows)</a:t>
            </a:r>
            <a:br>
              <a:rPr lang="en-US" dirty="0"/>
            </a:br>
            <a:endParaRPr lang="en-US" dirty="0"/>
          </a:p>
        </p:txBody>
      </p:sp>
      <p:pic>
        <p:nvPicPr>
          <p:cNvPr id="4" name="Picture 3"/>
          <p:cNvPicPr>
            <a:picLocks noChangeAspect="1"/>
          </p:cNvPicPr>
          <p:nvPr/>
        </p:nvPicPr>
        <p:blipFill>
          <a:blip r:embed="rId3"/>
          <a:stretch>
            <a:fillRect/>
          </a:stretch>
        </p:blipFill>
        <p:spPr>
          <a:xfrm>
            <a:off x="1900928" y="1449320"/>
            <a:ext cx="8390144" cy="2273866"/>
          </a:xfrm>
          <a:prstGeom prst="rect">
            <a:avLst/>
          </a:prstGeom>
          <a:ln>
            <a:solidFill>
              <a:schemeClr val="bg1">
                <a:lumMod val="65000"/>
              </a:schemeClr>
            </a:solidFill>
          </a:ln>
        </p:spPr>
      </p:pic>
      <p:pic>
        <p:nvPicPr>
          <p:cNvPr id="5" name="Picture 4"/>
          <p:cNvPicPr>
            <a:picLocks noChangeAspect="1"/>
          </p:cNvPicPr>
          <p:nvPr/>
        </p:nvPicPr>
        <p:blipFill>
          <a:blip r:embed="rId4"/>
          <a:stretch>
            <a:fillRect/>
          </a:stretch>
        </p:blipFill>
        <p:spPr>
          <a:xfrm>
            <a:off x="4438857" y="4180386"/>
            <a:ext cx="3314286" cy="2038095"/>
          </a:xfrm>
          <a:prstGeom prst="rect">
            <a:avLst/>
          </a:prstGeom>
          <a:ln>
            <a:solidFill>
              <a:schemeClr val="bg1">
                <a:lumMod val="65000"/>
              </a:schemeClr>
            </a:solidFill>
          </a:ln>
        </p:spPr>
      </p:pic>
    </p:spTree>
    <p:extLst>
      <p:ext uri="{BB962C8B-B14F-4D97-AF65-F5344CB8AC3E}">
        <p14:creationId xmlns:p14="http://schemas.microsoft.com/office/powerpoint/2010/main" val="128684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2300"/>
            <a:ext cx="10515600" cy="1325563"/>
          </a:xfrm>
        </p:spPr>
        <p:txBody>
          <a:bodyPr>
            <a:normAutofit/>
          </a:bodyPr>
          <a:lstStyle/>
          <a:p>
            <a:r>
              <a:rPr lang="en-US" dirty="0"/>
              <a:t>Add the Xamarin.Forms 2.0 </a:t>
            </a:r>
            <a:r>
              <a:rPr lang="en-US" dirty="0" err="1" smtClean="0"/>
              <a:t>NuGet</a:t>
            </a:r>
            <a:r>
              <a:rPr lang="en-US" dirty="0" smtClean="0"/>
              <a:t> package</a:t>
            </a:r>
            <a:endParaRPr lang="en-US" dirty="0"/>
          </a:p>
        </p:txBody>
      </p:sp>
      <p:pic>
        <p:nvPicPr>
          <p:cNvPr id="3" name="Picture 2"/>
          <p:cNvPicPr>
            <a:picLocks noChangeAspect="1"/>
          </p:cNvPicPr>
          <p:nvPr/>
        </p:nvPicPr>
        <p:blipFill>
          <a:blip r:embed="rId3"/>
          <a:stretch>
            <a:fillRect/>
          </a:stretch>
        </p:blipFill>
        <p:spPr>
          <a:xfrm>
            <a:off x="1585043" y="2063069"/>
            <a:ext cx="9021913" cy="3311966"/>
          </a:xfrm>
          <a:prstGeom prst="rect">
            <a:avLst/>
          </a:prstGeom>
          <a:ln>
            <a:solidFill>
              <a:srgbClr val="8D8787"/>
            </a:solidFill>
          </a:ln>
        </p:spPr>
      </p:pic>
    </p:spTree>
    <p:extLst>
      <p:ext uri="{BB962C8B-B14F-4D97-AF65-F5344CB8AC3E}">
        <p14:creationId xmlns:p14="http://schemas.microsoft.com/office/powerpoint/2010/main" val="183648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and Deploy </a:t>
            </a:r>
            <a:r>
              <a:rPr lang="en-US" dirty="0" smtClean="0"/>
              <a:t>the </a:t>
            </a:r>
            <a:r>
              <a:rPr lang="en-US" dirty="0"/>
              <a:t>Universal project</a:t>
            </a:r>
          </a:p>
        </p:txBody>
      </p:sp>
      <p:pic>
        <p:nvPicPr>
          <p:cNvPr id="4" name="Picture 3"/>
          <p:cNvPicPr>
            <a:picLocks noChangeAspect="1"/>
          </p:cNvPicPr>
          <p:nvPr/>
        </p:nvPicPr>
        <p:blipFill>
          <a:blip r:embed="rId3"/>
          <a:stretch>
            <a:fillRect/>
          </a:stretch>
        </p:blipFill>
        <p:spPr>
          <a:xfrm>
            <a:off x="2421128" y="1781030"/>
            <a:ext cx="7349745" cy="4631926"/>
          </a:xfrm>
          <a:prstGeom prst="rect">
            <a:avLst/>
          </a:prstGeom>
          <a:ln>
            <a:solidFill>
              <a:srgbClr val="8D8787"/>
            </a:solidFill>
          </a:ln>
        </p:spPr>
      </p:pic>
    </p:spTree>
    <p:extLst>
      <p:ext uri="{BB962C8B-B14F-4D97-AF65-F5344CB8AC3E}">
        <p14:creationId xmlns:p14="http://schemas.microsoft.com/office/powerpoint/2010/main" val="3896255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project reference to the Xamarin.Forms app project</a:t>
            </a:r>
          </a:p>
        </p:txBody>
      </p:sp>
      <p:pic>
        <p:nvPicPr>
          <p:cNvPr id="3" name="Picture 2"/>
          <p:cNvPicPr>
            <a:picLocks noChangeAspect="1"/>
          </p:cNvPicPr>
          <p:nvPr/>
        </p:nvPicPr>
        <p:blipFill>
          <a:blip r:embed="rId3"/>
          <a:stretch>
            <a:fillRect/>
          </a:stretch>
        </p:blipFill>
        <p:spPr>
          <a:xfrm>
            <a:off x="1875559" y="1933778"/>
            <a:ext cx="8440883" cy="2463124"/>
          </a:xfrm>
          <a:prstGeom prst="rect">
            <a:avLst/>
          </a:prstGeom>
          <a:ln>
            <a:solidFill>
              <a:srgbClr val="8D8787"/>
            </a:solidFill>
          </a:ln>
        </p:spPr>
      </p:pic>
    </p:spTree>
    <p:extLst>
      <p:ext uri="{BB962C8B-B14F-4D97-AF65-F5344CB8AC3E}">
        <p14:creationId xmlns:p14="http://schemas.microsoft.com/office/powerpoint/2010/main" val="412851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59433"/>
            <a:ext cx="12192000" cy="22077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Initialize </a:t>
            </a:r>
            <a:r>
              <a:rPr lang="en-US" dirty="0" err="1" smtClean="0"/>
              <a:t>Xamarin.Forms</a:t>
            </a:r>
            <a:r>
              <a:rPr lang="en-US" dirty="0" smtClean="0"/>
              <a:t> in </a:t>
            </a:r>
            <a:r>
              <a:rPr lang="en-US" dirty="0"/>
              <a:t>a UWP Project</a:t>
            </a:r>
          </a:p>
        </p:txBody>
      </p:sp>
      <p:sp>
        <p:nvSpPr>
          <p:cNvPr id="3" name="Content Placeholder 2"/>
          <p:cNvSpPr>
            <a:spLocks noGrp="1"/>
          </p:cNvSpPr>
          <p:nvPr>
            <p:ph idx="1"/>
          </p:nvPr>
        </p:nvSpPr>
        <p:spPr>
          <a:xfrm>
            <a:off x="838200" y="2412123"/>
            <a:ext cx="10515600" cy="1719609"/>
          </a:xfrm>
        </p:spPr>
        <p:txBody>
          <a:bodyPr>
            <a:noAutofit/>
          </a:bodyPr>
          <a:lstStyle/>
          <a:p>
            <a:pPr>
              <a:buFont typeface="Wingdings" charset="2"/>
              <a:buChar char="§"/>
            </a:pPr>
            <a:r>
              <a:rPr lang="en-US" dirty="0" smtClean="0">
                <a:solidFill>
                  <a:schemeClr val="bg1"/>
                </a:solidFill>
              </a:rPr>
              <a:t>The previous slides explained the UWP Project set up in </a:t>
            </a:r>
            <a:r>
              <a:rPr lang="en-US" dirty="0" err="1" smtClean="0">
                <a:solidFill>
                  <a:schemeClr val="bg1"/>
                </a:solidFill>
              </a:rPr>
              <a:t>Xamarin</a:t>
            </a:r>
            <a:endParaRPr lang="en-US" dirty="0" smtClean="0">
              <a:solidFill>
                <a:schemeClr val="bg1"/>
              </a:solidFill>
            </a:endParaRPr>
          </a:p>
          <a:p>
            <a:pPr>
              <a:buFont typeface="Wingdings" charset="2"/>
              <a:buChar char="§"/>
            </a:pPr>
            <a:r>
              <a:rPr lang="en-US" dirty="0" smtClean="0">
                <a:solidFill>
                  <a:schemeClr val="bg1"/>
                </a:solidFill>
              </a:rPr>
              <a:t>The following 3 slides walk through the steps necessary to initialization of </a:t>
            </a:r>
            <a:r>
              <a:rPr lang="en-US" dirty="0" err="1" smtClean="0">
                <a:solidFill>
                  <a:schemeClr val="bg1"/>
                </a:solidFill>
              </a:rPr>
              <a:t>Xamarin.Forms</a:t>
            </a:r>
            <a:r>
              <a:rPr lang="en-US" dirty="0" smtClean="0">
                <a:solidFill>
                  <a:schemeClr val="bg1"/>
                </a:solidFill>
              </a:rPr>
              <a:t> in a UWP project</a:t>
            </a:r>
            <a:endParaRPr lang="en-US" sz="2000" b="1" dirty="0">
              <a:solidFill>
                <a:schemeClr val="bg1"/>
              </a:solidFill>
            </a:endParaRPr>
          </a:p>
        </p:txBody>
      </p:sp>
    </p:spTree>
    <p:extLst>
      <p:ext uri="{BB962C8B-B14F-4D97-AF65-F5344CB8AC3E}">
        <p14:creationId xmlns:p14="http://schemas.microsoft.com/office/powerpoint/2010/main" val="373595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UWP apps in a Xamarin.Forms solution</a:t>
            </a:r>
          </a:p>
          <a:p>
            <a:r>
              <a:rPr lang="en-US" dirty="0"/>
              <a:t>UWP development fundamentals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App.xaml.cs</a:t>
            </a:r>
            <a:r>
              <a:rPr lang="en-US" dirty="0"/>
              <a:t> </a:t>
            </a:r>
            <a:r>
              <a:rPr lang="en-US" dirty="0" err="1"/>
              <a:t>OnLaunched</a:t>
            </a:r>
            <a:r>
              <a:rPr lang="en-US" dirty="0"/>
              <a:t> method</a:t>
            </a:r>
          </a:p>
        </p:txBody>
      </p:sp>
      <p:sp>
        <p:nvSpPr>
          <p:cNvPr id="3" name="Content Placeholder 2"/>
          <p:cNvSpPr>
            <a:spLocks noGrp="1"/>
          </p:cNvSpPr>
          <p:nvPr>
            <p:ph idx="1"/>
          </p:nvPr>
        </p:nvSpPr>
        <p:spPr/>
        <p:txBody>
          <a:bodyPr>
            <a:noAutofit/>
          </a:bodyPr>
          <a:lstStyle/>
          <a:p>
            <a:pPr lvl="1"/>
            <a:r>
              <a:rPr lang="en-US" sz="1800" dirty="0" err="1"/>
              <a:t>rootFrame.NavigationFailed</a:t>
            </a:r>
            <a:r>
              <a:rPr lang="en-US" sz="1800" dirty="0"/>
              <a:t> += </a:t>
            </a:r>
            <a:r>
              <a:rPr lang="en-US" sz="1800" dirty="0" err="1"/>
              <a:t>OnNavigationFailed</a:t>
            </a:r>
            <a:r>
              <a:rPr lang="en-US" sz="1800" dirty="0"/>
              <a:t>;</a:t>
            </a:r>
          </a:p>
          <a:p>
            <a:pPr lvl="1"/>
            <a:r>
              <a:rPr lang="en-US" sz="1800" dirty="0" err="1"/>
              <a:t>Xamarin.Forms.Forms.Init</a:t>
            </a:r>
            <a:r>
              <a:rPr lang="en-US" sz="1800" dirty="0"/>
              <a:t> (e); </a:t>
            </a:r>
            <a:r>
              <a:rPr lang="en-US" sz="1800" b="1" dirty="0"/>
              <a:t> </a:t>
            </a:r>
            <a:endParaRPr lang="en-US" sz="2000" dirty="0"/>
          </a:p>
        </p:txBody>
      </p:sp>
    </p:spTree>
    <p:extLst>
      <p:ext uri="{BB962C8B-B14F-4D97-AF65-F5344CB8AC3E}">
        <p14:creationId xmlns:p14="http://schemas.microsoft.com/office/powerpoint/2010/main" val="421484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MainPage.xaml</a:t>
            </a:r>
            <a:endParaRPr lang="en-US" dirty="0"/>
          </a:p>
        </p:txBody>
      </p:sp>
      <p:sp>
        <p:nvSpPr>
          <p:cNvPr id="3" name="Content Placeholder 2"/>
          <p:cNvSpPr>
            <a:spLocks noGrp="1"/>
          </p:cNvSpPr>
          <p:nvPr>
            <p:ph idx="1"/>
          </p:nvPr>
        </p:nvSpPr>
        <p:spPr/>
        <p:txBody>
          <a:bodyPr>
            <a:noAutofit/>
          </a:bodyPr>
          <a:lstStyle/>
          <a:p>
            <a:pPr fontAlgn="t"/>
            <a:r>
              <a:rPr lang="en-US" sz="1800" dirty="0">
                <a:latin typeface="Consolas" panose="020B0609020204030204" pitchFamily="49" charset="0"/>
              </a:rPr>
              <a:t>&lt;</a:t>
            </a:r>
            <a:r>
              <a:rPr lang="en-US" sz="1800" dirty="0" err="1">
                <a:latin typeface="Consolas" panose="020B0609020204030204" pitchFamily="49" charset="0"/>
              </a:rPr>
              <a:t>forms:WindowsPage</a:t>
            </a:r>
            <a:r>
              <a:rPr lang="en-US" sz="1800" dirty="0">
                <a:latin typeface="Consolas" panose="020B0609020204030204" pitchFamily="49" charset="0"/>
              </a:rPr>
              <a:t> </a:t>
            </a:r>
            <a:r>
              <a:rPr lang="en-US" sz="1800" dirty="0" err="1">
                <a:latin typeface="Consolas" panose="020B0609020204030204" pitchFamily="49" charset="0"/>
              </a:rPr>
              <a:t>xmlns:forms</a:t>
            </a:r>
            <a:r>
              <a:rPr lang="en-US" sz="1800" dirty="0">
                <a:latin typeface="Consolas" panose="020B0609020204030204" pitchFamily="49" charset="0"/>
              </a:rPr>
              <a:t>="</a:t>
            </a:r>
            <a:r>
              <a:rPr lang="en-US" sz="1800" dirty="0" err="1">
                <a:latin typeface="Consolas" panose="020B0609020204030204" pitchFamily="49" charset="0"/>
              </a:rPr>
              <a:t>using:Xamarin.Forms.Platform.UWP</a:t>
            </a:r>
            <a:r>
              <a:rPr lang="en-US" sz="1800" dirty="0">
                <a:latin typeface="Consolas" panose="020B0609020204030204" pitchFamily="49" charset="0"/>
              </a:rPr>
              <a:t>"</a:t>
            </a:r>
          </a:p>
          <a:p>
            <a:pPr fontAlgn="t"/>
            <a:r>
              <a:rPr lang="en-US" sz="1800" dirty="0">
                <a:latin typeface="Consolas" panose="020B0609020204030204" pitchFamily="49" charset="0"/>
              </a:rPr>
              <a:t>    ...&gt;</a:t>
            </a:r>
          </a:p>
          <a:p>
            <a:pPr fontAlgn="t"/>
            <a:r>
              <a:rPr lang="en-US" sz="1800" dirty="0">
                <a:latin typeface="Consolas" panose="020B0609020204030204" pitchFamily="49" charset="0"/>
              </a:rPr>
              <a:t>&lt;/</a:t>
            </a:r>
            <a:r>
              <a:rPr lang="en-US" sz="1800" dirty="0" err="1">
                <a:latin typeface="Consolas" panose="020B0609020204030204" pitchFamily="49" charset="0"/>
              </a:rPr>
              <a:t>forms:WindowsPage</a:t>
            </a:r>
            <a:r>
              <a:rPr lang="en-US" sz="1800" dirty="0">
                <a:latin typeface="Consolas" panose="020B0609020204030204" pitchFamily="49" charset="0"/>
              </a:rPr>
              <a:t>&gt;</a:t>
            </a:r>
          </a:p>
          <a:p>
            <a:endParaRPr lang="en-US" sz="1800" dirty="0"/>
          </a:p>
        </p:txBody>
      </p:sp>
    </p:spTree>
    <p:extLst>
      <p:ext uri="{BB962C8B-B14F-4D97-AF65-F5344CB8AC3E}">
        <p14:creationId xmlns:p14="http://schemas.microsoft.com/office/powerpoint/2010/main" val="3032396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MainPage.cs</a:t>
            </a:r>
            <a:endParaRPr lang="en-US" dirty="0"/>
          </a:p>
        </p:txBody>
      </p:sp>
      <p:sp>
        <p:nvSpPr>
          <p:cNvPr id="3" name="Content Placeholder 2"/>
          <p:cNvSpPr>
            <a:spLocks noGrp="1"/>
          </p:cNvSpPr>
          <p:nvPr>
            <p:ph idx="1"/>
          </p:nvPr>
        </p:nvSpPr>
        <p:spPr/>
        <p:txBody>
          <a:bodyPr>
            <a:noAutofit/>
          </a:bodyPr>
          <a:lstStyle/>
          <a:p>
            <a:pPr fontAlgn="t"/>
            <a:r>
              <a:rPr lang="en-US" sz="1800" dirty="0">
                <a:latin typeface="Consolas" panose="020B0609020204030204" pitchFamily="49" charset="0"/>
              </a:rPr>
              <a:t>public sealed partial class </a:t>
            </a:r>
            <a:r>
              <a:rPr lang="en-US" sz="1800" dirty="0" err="1">
                <a:latin typeface="Consolas" panose="020B0609020204030204" pitchFamily="49" charset="0"/>
              </a:rPr>
              <a:t>MainPage</a:t>
            </a:r>
            <a:endParaRPr lang="en-US" sz="1800" dirty="0">
              <a:latin typeface="Consolas" panose="020B0609020204030204" pitchFamily="49" charset="0"/>
            </a:endParaRPr>
          </a:p>
          <a:p>
            <a:pPr fontAlgn="t"/>
            <a:r>
              <a:rPr lang="en-US" sz="1800" dirty="0">
                <a:latin typeface="Consolas" panose="020B0609020204030204" pitchFamily="49" charset="0"/>
              </a:rPr>
              <a:t>{</a:t>
            </a:r>
          </a:p>
          <a:p>
            <a:pPr fontAlgn="t"/>
            <a:r>
              <a:rPr lang="en-US" sz="1800" dirty="0">
                <a:latin typeface="Consolas" panose="020B0609020204030204" pitchFamily="49" charset="0"/>
              </a:rPr>
              <a:t>  public </a:t>
            </a:r>
            <a:r>
              <a:rPr lang="en-US" sz="1800" dirty="0" err="1">
                <a:latin typeface="Consolas" panose="020B0609020204030204" pitchFamily="49" charset="0"/>
              </a:rPr>
              <a:t>MainPage</a:t>
            </a:r>
            <a:r>
              <a:rPr lang="en-US" sz="1800" dirty="0">
                <a:latin typeface="Consolas" panose="020B0609020204030204" pitchFamily="49" charset="0"/>
              </a:rPr>
              <a:t>()</a:t>
            </a:r>
          </a:p>
          <a:p>
            <a:pPr fontAlgn="t"/>
            <a:r>
              <a:rPr lang="en-US" sz="1800" dirty="0">
                <a:latin typeface="Consolas" panose="020B0609020204030204" pitchFamily="49" charset="0"/>
              </a:rPr>
              <a:t>  {</a:t>
            </a:r>
          </a:p>
          <a:p>
            <a:pPr fontAlgn="t"/>
            <a:r>
              <a:rPr lang="en-US" sz="1800" dirty="0">
                <a:latin typeface="Consolas" panose="020B0609020204030204" pitchFamily="49" charset="0"/>
              </a:rPr>
              <a:t>    </a:t>
            </a:r>
            <a:r>
              <a:rPr lang="en-US" sz="1800" dirty="0" err="1">
                <a:latin typeface="Consolas" panose="020B0609020204030204" pitchFamily="49" charset="0"/>
              </a:rPr>
              <a:t>InitializeComponent</a:t>
            </a:r>
            <a:r>
              <a:rPr lang="en-US" sz="1800" dirty="0">
                <a:latin typeface="Consolas" panose="020B0609020204030204" pitchFamily="49" charset="0"/>
              </a:rPr>
              <a:t>();</a:t>
            </a:r>
          </a:p>
          <a:p>
            <a:pPr fontAlgn="t"/>
            <a:r>
              <a:rPr lang="en-US" sz="1800" dirty="0">
                <a:latin typeface="Consolas" panose="020B0609020204030204" pitchFamily="49" charset="0"/>
              </a:rPr>
              <a:t>    </a:t>
            </a:r>
            <a:r>
              <a:rPr lang="en-US" sz="1800" dirty="0" err="1">
                <a:latin typeface="Consolas" panose="020B0609020204030204" pitchFamily="49" charset="0"/>
              </a:rPr>
              <a:t>LoadApplication</a:t>
            </a:r>
            <a:r>
              <a:rPr lang="en-US" sz="1800" dirty="0">
                <a:latin typeface="Consolas" panose="020B0609020204030204" pitchFamily="49" charset="0"/>
              </a:rPr>
              <a:t> (new </a:t>
            </a:r>
            <a:r>
              <a:rPr lang="en-US" sz="1800" dirty="0" err="1">
                <a:latin typeface="Consolas" panose="020B0609020204030204" pitchFamily="49" charset="0"/>
              </a:rPr>
              <a:t>YOUR_NAMESPACE.App</a:t>
            </a:r>
            <a:r>
              <a:rPr lang="en-US" sz="1800" dirty="0">
                <a:latin typeface="Consolas" panose="020B0609020204030204" pitchFamily="49" charset="0"/>
              </a:rPr>
              <a:t>());</a:t>
            </a:r>
          </a:p>
          <a:p>
            <a:pPr fontAlgn="t"/>
            <a:r>
              <a:rPr lang="en-US" sz="1800" dirty="0">
                <a:latin typeface="Consolas" panose="020B0609020204030204" pitchFamily="49" charset="0"/>
              </a:rPr>
              <a:t>  }</a:t>
            </a:r>
          </a:p>
          <a:p>
            <a:pPr fontAlgn="t"/>
            <a:r>
              <a:rPr lang="en-US" sz="1800" dirty="0">
                <a:latin typeface="Consolas" panose="020B0609020204030204" pitchFamily="49" charset="0"/>
              </a:rPr>
              <a:t>}</a:t>
            </a:r>
          </a:p>
          <a:p>
            <a:endParaRPr lang="en-US" sz="1800" dirty="0"/>
          </a:p>
        </p:txBody>
      </p:sp>
    </p:spTree>
    <p:extLst>
      <p:ext uri="{BB962C8B-B14F-4D97-AF65-F5344CB8AC3E}">
        <p14:creationId xmlns:p14="http://schemas.microsoft.com/office/powerpoint/2010/main" val="1236810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Families</a:t>
            </a:r>
          </a:p>
        </p:txBody>
      </p:sp>
      <p:grpSp>
        <p:nvGrpSpPr>
          <p:cNvPr id="30" name="Group 29"/>
          <p:cNvGrpSpPr/>
          <p:nvPr/>
        </p:nvGrpSpPr>
        <p:grpSpPr>
          <a:xfrm>
            <a:off x="346113" y="2113577"/>
            <a:ext cx="11499774" cy="2630846"/>
            <a:chOff x="507124" y="1690688"/>
            <a:chExt cx="11499774" cy="2630846"/>
          </a:xfrm>
        </p:grpSpPr>
        <p:sp>
          <p:nvSpPr>
            <p:cNvPr id="3" name="Rectangle 2"/>
            <p:cNvSpPr/>
            <p:nvPr/>
          </p:nvSpPr>
          <p:spPr>
            <a:xfrm>
              <a:off x="5225168" y="1690688"/>
              <a:ext cx="1741664" cy="9884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latin typeface="+mj-lt"/>
                </a:rPr>
                <a:t>Universal </a:t>
              </a:r>
              <a:endParaRPr lang="en-US" b="1" dirty="0" smtClean="0">
                <a:solidFill>
                  <a:schemeClr val="bg1"/>
                </a:solidFill>
                <a:latin typeface="+mj-lt"/>
              </a:endParaRPr>
            </a:p>
            <a:p>
              <a:pPr algn="ctr"/>
              <a:r>
                <a:rPr lang="en-US" dirty="0" smtClean="0">
                  <a:solidFill>
                    <a:schemeClr val="bg1"/>
                  </a:solidFill>
                </a:rPr>
                <a:t>device family</a:t>
              </a:r>
            </a:p>
          </p:txBody>
        </p:sp>
        <p:sp>
          <p:nvSpPr>
            <p:cNvPr id="7" name="Rectangle 6"/>
            <p:cNvSpPr/>
            <p:nvPr/>
          </p:nvSpPr>
          <p:spPr>
            <a:xfrm>
              <a:off x="507124" y="3333037"/>
              <a:ext cx="1741664" cy="9884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Desktop</a:t>
              </a:r>
              <a:endParaRPr lang="en-US" b="1" dirty="0" smtClean="0">
                <a:solidFill>
                  <a:schemeClr val="bg1"/>
                </a:solidFill>
              </a:endParaRPr>
            </a:p>
            <a:p>
              <a:pPr algn="ctr"/>
              <a:r>
                <a:rPr lang="en-US" dirty="0" smtClean="0">
                  <a:solidFill>
                    <a:schemeClr val="bg1"/>
                  </a:solidFill>
                </a:rPr>
                <a:t>device family</a:t>
              </a:r>
            </a:p>
          </p:txBody>
        </p:sp>
        <p:sp>
          <p:nvSpPr>
            <p:cNvPr id="8" name="Rectangle 7"/>
            <p:cNvSpPr/>
            <p:nvPr/>
          </p:nvSpPr>
          <p:spPr>
            <a:xfrm>
              <a:off x="2458746" y="3333037"/>
              <a:ext cx="1741664" cy="9884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Mobile</a:t>
              </a:r>
              <a:endParaRPr lang="en-US" b="1" dirty="0" smtClean="0">
                <a:solidFill>
                  <a:schemeClr val="bg1"/>
                </a:solidFill>
              </a:endParaRPr>
            </a:p>
            <a:p>
              <a:pPr algn="ctr"/>
              <a:r>
                <a:rPr lang="en-US" dirty="0" smtClean="0">
                  <a:solidFill>
                    <a:schemeClr val="bg1"/>
                  </a:solidFill>
                </a:rPr>
                <a:t>device family</a:t>
              </a:r>
            </a:p>
          </p:txBody>
        </p:sp>
        <p:sp>
          <p:nvSpPr>
            <p:cNvPr id="9" name="Rectangle 8"/>
            <p:cNvSpPr/>
            <p:nvPr/>
          </p:nvSpPr>
          <p:spPr>
            <a:xfrm>
              <a:off x="4410368" y="3333037"/>
              <a:ext cx="1741664" cy="9884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Xbox</a:t>
              </a:r>
            </a:p>
            <a:p>
              <a:pPr algn="ctr"/>
              <a:r>
                <a:rPr lang="en-US" dirty="0" smtClean="0">
                  <a:solidFill>
                    <a:schemeClr val="bg1"/>
                  </a:solidFill>
                </a:rPr>
                <a:t>device family</a:t>
              </a:r>
            </a:p>
          </p:txBody>
        </p:sp>
        <p:sp>
          <p:nvSpPr>
            <p:cNvPr id="10" name="Rectangle 9"/>
            <p:cNvSpPr/>
            <p:nvPr/>
          </p:nvSpPr>
          <p:spPr>
            <a:xfrm>
              <a:off x="6361990" y="3333037"/>
              <a:ext cx="1741664" cy="9884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bg1"/>
                  </a:solidFill>
                </a:rPr>
                <a:t>IoT</a:t>
              </a:r>
              <a:endParaRPr lang="en-US" sz="2000" b="1" dirty="0" smtClean="0">
                <a:solidFill>
                  <a:schemeClr val="bg1"/>
                </a:solidFill>
              </a:endParaRPr>
            </a:p>
            <a:p>
              <a:pPr algn="ctr"/>
              <a:r>
                <a:rPr lang="en-US" dirty="0" smtClean="0">
                  <a:solidFill>
                    <a:schemeClr val="bg1"/>
                  </a:solidFill>
                </a:rPr>
                <a:t>device family</a:t>
              </a:r>
            </a:p>
          </p:txBody>
        </p:sp>
        <p:sp>
          <p:nvSpPr>
            <p:cNvPr id="11" name="Rectangle 10"/>
            <p:cNvSpPr/>
            <p:nvPr/>
          </p:nvSpPr>
          <p:spPr>
            <a:xfrm>
              <a:off x="8313612" y="3333037"/>
              <a:ext cx="1741664" cy="9884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bg1"/>
                  </a:solidFill>
                </a:rPr>
                <a:t>IoT</a:t>
              </a:r>
              <a:r>
                <a:rPr lang="en-US" sz="2000" b="1" dirty="0" smtClean="0">
                  <a:solidFill>
                    <a:schemeClr val="bg1"/>
                  </a:solidFill>
                </a:rPr>
                <a:t> headless</a:t>
              </a:r>
            </a:p>
            <a:p>
              <a:pPr algn="ctr"/>
              <a:r>
                <a:rPr lang="en-US" dirty="0" smtClean="0">
                  <a:solidFill>
                    <a:schemeClr val="bg1"/>
                  </a:solidFill>
                </a:rPr>
                <a:t>device family</a:t>
              </a:r>
            </a:p>
          </p:txBody>
        </p:sp>
        <p:sp>
          <p:nvSpPr>
            <p:cNvPr id="12" name="Rectangle 11"/>
            <p:cNvSpPr/>
            <p:nvPr/>
          </p:nvSpPr>
          <p:spPr>
            <a:xfrm>
              <a:off x="10265234" y="3333037"/>
              <a:ext cx="1741664" cy="9884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HoloLens</a:t>
              </a:r>
            </a:p>
            <a:p>
              <a:pPr algn="ctr"/>
              <a:r>
                <a:rPr lang="en-US" dirty="0" smtClean="0">
                  <a:solidFill>
                    <a:schemeClr val="bg1"/>
                  </a:solidFill>
                </a:rPr>
                <a:t>device family</a:t>
              </a:r>
            </a:p>
          </p:txBody>
        </p:sp>
        <p:cxnSp>
          <p:nvCxnSpPr>
            <p:cNvPr id="13" name="Straight Connector 12"/>
            <p:cNvCxnSpPr>
              <a:stCxn id="3" idx="2"/>
              <a:endCxn id="7" idx="0"/>
            </p:cNvCxnSpPr>
            <p:nvPr/>
          </p:nvCxnSpPr>
          <p:spPr>
            <a:xfrm rot="5400000">
              <a:off x="3410052" y="647089"/>
              <a:ext cx="653852" cy="4718044"/>
            </a:xfrm>
            <a:prstGeom prst="bentConnector3">
              <a:avLst>
                <a:gd name="adj1" fmla="val 50000"/>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 idx="2"/>
              <a:endCxn id="8" idx="0"/>
            </p:cNvCxnSpPr>
            <p:nvPr/>
          </p:nvCxnSpPr>
          <p:spPr>
            <a:xfrm rot="5400000">
              <a:off x="4385863" y="1622900"/>
              <a:ext cx="653852" cy="2766422"/>
            </a:xfrm>
            <a:prstGeom prst="bentConnector3">
              <a:avLst>
                <a:gd name="adj1" fmla="val 50000"/>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 idx="2"/>
              <a:endCxn id="9" idx="0"/>
            </p:cNvCxnSpPr>
            <p:nvPr/>
          </p:nvCxnSpPr>
          <p:spPr>
            <a:xfrm rot="5400000">
              <a:off x="5361674" y="2598711"/>
              <a:ext cx="653852" cy="814800"/>
            </a:xfrm>
            <a:prstGeom prst="bentConnector3">
              <a:avLst>
                <a:gd name="adj1" fmla="val 50000"/>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3" idx="2"/>
              <a:endCxn id="10" idx="0"/>
            </p:cNvCxnSpPr>
            <p:nvPr/>
          </p:nvCxnSpPr>
          <p:spPr>
            <a:xfrm rot="16200000" flipH="1">
              <a:off x="6337485" y="2437700"/>
              <a:ext cx="653852" cy="1136822"/>
            </a:xfrm>
            <a:prstGeom prst="bentConnector3">
              <a:avLst>
                <a:gd name="adj1" fmla="val 50000"/>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 idx="2"/>
              <a:endCxn id="11" idx="0"/>
            </p:cNvCxnSpPr>
            <p:nvPr/>
          </p:nvCxnSpPr>
          <p:spPr>
            <a:xfrm rot="16200000" flipH="1">
              <a:off x="7313296" y="1461889"/>
              <a:ext cx="653852" cy="3088444"/>
            </a:xfrm>
            <a:prstGeom prst="bentConnector3">
              <a:avLst>
                <a:gd name="adj1" fmla="val 50000"/>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 idx="2"/>
              <a:endCxn id="12" idx="0"/>
            </p:cNvCxnSpPr>
            <p:nvPr/>
          </p:nvCxnSpPr>
          <p:spPr>
            <a:xfrm rot="16200000" flipH="1">
              <a:off x="8289107" y="486078"/>
              <a:ext cx="653852" cy="5040066"/>
            </a:xfrm>
            <a:prstGeom prst="bentConnector3">
              <a:avLst>
                <a:gd name="adj1" fmla="val 50000"/>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9172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UWP APIs</a:t>
            </a:r>
          </a:p>
        </p:txBody>
      </p:sp>
      <p:sp>
        <p:nvSpPr>
          <p:cNvPr id="5" name="Content Placeholder 4"/>
          <p:cNvSpPr>
            <a:spLocks noGrp="1"/>
          </p:cNvSpPr>
          <p:nvPr>
            <p:ph sz="half" idx="1"/>
          </p:nvPr>
        </p:nvSpPr>
        <p:spPr/>
        <p:txBody>
          <a:bodyPr/>
          <a:lstStyle/>
          <a:p>
            <a:pPr marL="457200" indent="-457200">
              <a:buFont typeface="Wingdings" charset="2"/>
              <a:buChar char="§"/>
            </a:pPr>
            <a:r>
              <a:rPr lang="en-US" dirty="0"/>
              <a:t>Universal Device Family API</a:t>
            </a:r>
          </a:p>
          <a:p>
            <a:pPr marL="457200" indent="-457200">
              <a:buFont typeface="Wingdings" charset="2"/>
              <a:buChar char="§"/>
            </a:pPr>
            <a:r>
              <a:rPr lang="en-US" dirty="0"/>
              <a:t>Device Family API (ex. Mobile Extension SDK API)</a:t>
            </a:r>
          </a:p>
        </p:txBody>
      </p:sp>
    </p:spTree>
    <p:extLst>
      <p:ext uri="{BB962C8B-B14F-4D97-AF65-F5344CB8AC3E}">
        <p14:creationId xmlns:p14="http://schemas.microsoft.com/office/powerpoint/2010/main" val="3639614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091"/>
            <a:ext cx="10515600" cy="721995"/>
          </a:xfrm>
        </p:spPr>
        <p:txBody>
          <a:bodyPr/>
          <a:lstStyle/>
          <a:p>
            <a:r>
              <a:rPr lang="en-US" dirty="0"/>
              <a:t>Target the Universal Device Family</a:t>
            </a:r>
          </a:p>
        </p:txBody>
      </p:sp>
      <p:sp>
        <p:nvSpPr>
          <p:cNvPr id="3" name="Content Placeholder 2"/>
          <p:cNvSpPr>
            <a:spLocks noGrp="1"/>
          </p:cNvSpPr>
          <p:nvPr>
            <p:ph idx="1"/>
          </p:nvPr>
        </p:nvSpPr>
        <p:spPr>
          <a:xfrm>
            <a:off x="838200" y="1226384"/>
            <a:ext cx="10515600" cy="1400336"/>
          </a:xfrm>
        </p:spPr>
        <p:txBody>
          <a:bodyPr>
            <a:noAutofit/>
          </a:bodyPr>
          <a:lstStyle/>
          <a:p>
            <a:r>
              <a:rPr lang="en-US" dirty="0"/>
              <a:t> &lt;Dependencies&gt;</a:t>
            </a:r>
          </a:p>
          <a:p>
            <a:r>
              <a:rPr lang="en-US" dirty="0"/>
              <a:t>    &lt;</a:t>
            </a:r>
            <a:r>
              <a:rPr lang="en-US" dirty="0" err="1"/>
              <a:t>TargetDeviceFamily</a:t>
            </a:r>
            <a:r>
              <a:rPr lang="en-US" dirty="0"/>
              <a:t> Name="</a:t>
            </a:r>
            <a:r>
              <a:rPr lang="en-US" dirty="0" err="1"/>
              <a:t>Windows.Universal</a:t>
            </a:r>
            <a:r>
              <a:rPr lang="en-US" dirty="0"/>
              <a:t>" </a:t>
            </a:r>
            <a:r>
              <a:rPr lang="en-US" dirty="0" err="1"/>
              <a:t>MinVersion</a:t>
            </a:r>
            <a:r>
              <a:rPr lang="en-US" dirty="0"/>
              <a:t>="10.0.0.0" </a:t>
            </a:r>
            <a:r>
              <a:rPr lang="en-US" dirty="0" err="1"/>
              <a:t>MaxVersionTested</a:t>
            </a:r>
            <a:r>
              <a:rPr lang="en-US" dirty="0"/>
              <a:t>="10.0.0.0" /&gt;</a:t>
            </a:r>
          </a:p>
          <a:p>
            <a:r>
              <a:rPr lang="en-US" dirty="0"/>
              <a:t>  &lt;/Dependencies&gt;</a:t>
            </a:r>
            <a:endParaRPr lang="en-US" sz="1800" dirty="0"/>
          </a:p>
        </p:txBody>
      </p:sp>
      <p:sp>
        <p:nvSpPr>
          <p:cNvPr id="4" name="Title 1"/>
          <p:cNvSpPr txBox="1">
            <a:spLocks/>
          </p:cNvSpPr>
          <p:nvPr/>
        </p:nvSpPr>
        <p:spPr>
          <a:xfrm>
            <a:off x="838200" y="3301417"/>
            <a:ext cx="10515600" cy="72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Target the Mobile Device Family</a:t>
            </a:r>
          </a:p>
        </p:txBody>
      </p:sp>
      <p:sp>
        <p:nvSpPr>
          <p:cNvPr id="5" name="Content Placeholder 2"/>
          <p:cNvSpPr txBox="1">
            <a:spLocks/>
          </p:cNvSpPr>
          <p:nvPr/>
        </p:nvSpPr>
        <p:spPr>
          <a:xfrm>
            <a:off x="838200" y="4295775"/>
            <a:ext cx="10515600" cy="1763826"/>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&lt;Dependencies&gt;</a:t>
            </a:r>
          </a:p>
          <a:p>
            <a:r>
              <a:rPr lang="en-US" dirty="0"/>
              <a:t>    &lt;</a:t>
            </a:r>
            <a:r>
              <a:rPr lang="en-US" dirty="0" err="1"/>
              <a:t>TargetDeviceFamily</a:t>
            </a:r>
            <a:r>
              <a:rPr lang="en-US" dirty="0"/>
              <a:t> Name="</a:t>
            </a:r>
            <a:r>
              <a:rPr lang="en-US" dirty="0" err="1"/>
              <a:t>Windows.Mobile</a:t>
            </a:r>
            <a:r>
              <a:rPr lang="en-US" dirty="0"/>
              <a:t>" </a:t>
            </a:r>
            <a:r>
              <a:rPr lang="en-US" dirty="0" err="1"/>
              <a:t>MinVersion</a:t>
            </a:r>
            <a:r>
              <a:rPr lang="en-US" dirty="0"/>
              <a:t>="10.0.0.0" </a:t>
            </a:r>
            <a:r>
              <a:rPr lang="en-US" dirty="0" err="1"/>
              <a:t>MaxVersionTested</a:t>
            </a:r>
            <a:r>
              <a:rPr lang="en-US" dirty="0"/>
              <a:t>="10.0.0.0" /&gt;</a:t>
            </a:r>
          </a:p>
          <a:p>
            <a:r>
              <a:rPr lang="en-US" dirty="0"/>
              <a:t>  &lt;/Dependencies&gt;</a:t>
            </a:r>
            <a:endParaRPr lang="en-US" sz="1800" dirty="0"/>
          </a:p>
        </p:txBody>
      </p:sp>
    </p:spTree>
    <p:extLst>
      <p:ext uri="{BB962C8B-B14F-4D97-AF65-F5344CB8AC3E}">
        <p14:creationId xmlns:p14="http://schemas.microsoft.com/office/powerpoint/2010/main" val="170383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Windows Platform (UWP)</a:t>
            </a:r>
          </a:p>
        </p:txBody>
      </p:sp>
      <p:pic>
        <p:nvPicPr>
          <p:cNvPr id="1026" name="Picture 2" descr="Universal Windows Platform apps run on a variety of devices, support adaptive user interface, natural user input, one store, one dev center, and cloud servic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8136" y="1956136"/>
            <a:ext cx="10008127" cy="417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476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UWP Apps Run On All </a:t>
            </a:r>
            <a:r>
              <a:rPr lang="en-US" dirty="0" smtClean="0"/>
              <a:t>Windows </a:t>
            </a:r>
            <a:r>
              <a:rPr lang="en-US" dirty="0"/>
              <a:t>10 Devices</a:t>
            </a:r>
          </a:p>
        </p:txBody>
      </p:sp>
      <p:sp>
        <p:nvSpPr>
          <p:cNvPr id="6" name="TextBox 5"/>
          <p:cNvSpPr txBox="1"/>
          <p:nvPr/>
        </p:nvSpPr>
        <p:spPr>
          <a:xfrm>
            <a:off x="957685" y="2703029"/>
            <a:ext cx="9841693" cy="1815870"/>
          </a:xfrm>
          <a:prstGeom prst="rect">
            <a:avLst/>
          </a:prstGeom>
          <a:noFill/>
        </p:spPr>
        <p:txBody>
          <a:bodyPr wrap="square" lIns="91428" tIns="45714" rIns="91428" bIns="45714">
            <a:spAutoFit/>
          </a:bodyPr>
          <a:lstStyle/>
          <a:p>
            <a:pPr marL="342900" indent="-342900">
              <a:buFont typeface="Wingdings" charset="2"/>
              <a:buChar char="§"/>
              <a:defRPr/>
            </a:pPr>
            <a:r>
              <a:rPr lang="en-US" sz="2800" dirty="0">
                <a:solidFill>
                  <a:srgbClr val="000000"/>
                </a:solidFill>
                <a:cs typeface="Segoe UI"/>
              </a:rPr>
              <a:t>Run on Windows 10 phones and tablets </a:t>
            </a:r>
          </a:p>
          <a:p>
            <a:pPr marL="342900" indent="-342900">
              <a:buFont typeface="Wingdings" charset="2"/>
              <a:buChar char="§"/>
              <a:defRPr/>
            </a:pPr>
            <a:r>
              <a:rPr lang="en-US" sz="2800" dirty="0">
                <a:solidFill>
                  <a:srgbClr val="000000"/>
                </a:solidFill>
                <a:cs typeface="Segoe UI"/>
              </a:rPr>
              <a:t>Run on Windows 10 PCs</a:t>
            </a:r>
          </a:p>
          <a:p>
            <a:pPr marL="342900" indent="-342900">
              <a:buFont typeface="Wingdings" charset="2"/>
              <a:buChar char="§"/>
              <a:defRPr/>
            </a:pPr>
            <a:r>
              <a:rPr lang="en-US" sz="2800" dirty="0">
                <a:solidFill>
                  <a:srgbClr val="000000"/>
                </a:solidFill>
                <a:cs typeface="Segoe UI"/>
              </a:rPr>
              <a:t>Run on Xbox</a:t>
            </a:r>
          </a:p>
          <a:p>
            <a:pPr marL="342900" indent="-342900">
              <a:buFont typeface="Wingdings" charset="2"/>
              <a:buChar char="§"/>
              <a:defRPr/>
            </a:pPr>
            <a:r>
              <a:rPr lang="en-US" sz="2800" dirty="0">
                <a:solidFill>
                  <a:srgbClr val="000000"/>
                </a:solidFill>
                <a:cs typeface="Segoe UI"/>
              </a:rPr>
              <a:t>Run on HoloLens</a:t>
            </a:r>
          </a:p>
        </p:txBody>
      </p:sp>
      <p:grpSp>
        <p:nvGrpSpPr>
          <p:cNvPr id="7" name="Group 6"/>
          <p:cNvGrpSpPr/>
          <p:nvPr/>
        </p:nvGrpSpPr>
        <p:grpSpPr>
          <a:xfrm>
            <a:off x="1" y="1746422"/>
            <a:ext cx="12191999" cy="791753"/>
            <a:chOff x="979715" y="1950630"/>
            <a:chExt cx="9998962" cy="832911"/>
          </a:xfrm>
        </p:grpSpPr>
        <p:sp>
          <p:nvSpPr>
            <p:cNvPr id="8" name="Rectangle 7"/>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cs typeface="Segoe UI"/>
                </a:rPr>
                <a:t>Code in C# with </a:t>
              </a:r>
              <a:r>
                <a:rPr lang="en-US" altLang="en-US" i="0" dirty="0" err="1">
                  <a:solidFill>
                    <a:prstClr val="white"/>
                  </a:solidFill>
                  <a:cs typeface="Segoe UI"/>
                </a:rPr>
                <a:t>Xamarin.Forms</a:t>
              </a:r>
              <a:r>
                <a:rPr lang="en-US" altLang="en-US" i="0" dirty="0">
                  <a:solidFill>
                    <a:prstClr val="white"/>
                  </a:solidFill>
                  <a:cs typeface="Segoe UI"/>
                </a:rPr>
                <a:t> in a UWP project</a:t>
              </a:r>
            </a:p>
          </p:txBody>
        </p:sp>
      </p:grpSp>
    </p:spTree>
    <p:extLst>
      <p:ext uri="{BB962C8B-B14F-4D97-AF65-F5344CB8AC3E}">
        <p14:creationId xmlns:p14="http://schemas.microsoft.com/office/powerpoint/2010/main" val="481123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Basic UWP concepts</a:t>
              </a:r>
            </a:p>
            <a:p>
              <a:pPr marL="1252538" indent="-457200">
                <a:buFont typeface="Wingdings" charset="2"/>
                <a:buChar char="§"/>
              </a:pPr>
              <a:r>
                <a:rPr lang="en-US" sz="2800" dirty="0">
                  <a:solidFill>
                    <a:prstClr val="white"/>
                  </a:solidFill>
                </a:rPr>
                <a:t>How UWP apps work in a Xamarin solution</a:t>
              </a:r>
            </a:p>
          </p:txBody>
        </p:sp>
      </p:grpSp>
    </p:spTree>
    <p:extLst>
      <p:ext uri="{BB962C8B-B14F-4D97-AF65-F5344CB8AC3E}">
        <p14:creationId xmlns:p14="http://schemas.microsoft.com/office/powerpoint/2010/main" val="408655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Basic UWP concepts</a:t>
              </a:r>
            </a:p>
            <a:p>
              <a:pPr marL="1252538" indent="-457200">
                <a:buFont typeface="Wingdings" charset="2"/>
                <a:buChar char="§"/>
              </a:pPr>
              <a:r>
                <a:rPr lang="en-US" sz="2800" dirty="0">
                  <a:solidFill>
                    <a:prstClr val="white"/>
                  </a:solidFill>
                </a:rPr>
                <a:t>How UWP apps work in a Xamarin.Forms solution</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t>Basic Universal Windows Platform(UWP)</a:t>
            </a:r>
            <a:br>
              <a:rPr lang="en-US" sz="4400" dirty="0"/>
            </a:br>
            <a:r>
              <a:rPr lang="en-US" sz="4400" dirty="0"/>
              <a:t>Development Concepts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58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4122"/>
            <a:ext cx="12192000" cy="284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Basic UWP Concepts</a:t>
            </a:r>
          </a:p>
        </p:txBody>
      </p:sp>
      <p:sp>
        <p:nvSpPr>
          <p:cNvPr id="3" name="Content Placeholder 2"/>
          <p:cNvSpPr>
            <a:spLocks noGrp="1"/>
          </p:cNvSpPr>
          <p:nvPr>
            <p:ph idx="1"/>
          </p:nvPr>
        </p:nvSpPr>
        <p:spPr>
          <a:xfrm>
            <a:off x="838200" y="2320685"/>
            <a:ext cx="10515600" cy="1690085"/>
          </a:xfrm>
        </p:spPr>
        <p:txBody>
          <a:bodyPr/>
          <a:lstStyle/>
          <a:p>
            <a:pPr>
              <a:buFont typeface="Wingdings" charset="2"/>
              <a:buChar char="§"/>
            </a:pPr>
            <a:r>
              <a:rPr lang="en-US" dirty="0">
                <a:solidFill>
                  <a:schemeClr val="bg1"/>
                </a:solidFill>
              </a:rPr>
              <a:t>What is the Universal Windows Platform(UWP)?</a:t>
            </a:r>
          </a:p>
          <a:p>
            <a:pPr>
              <a:buFont typeface="Wingdings" charset="2"/>
              <a:buChar char="§"/>
            </a:pPr>
            <a:r>
              <a:rPr lang="en-US" dirty="0">
                <a:solidFill>
                  <a:schemeClr val="bg1"/>
                </a:solidFill>
              </a:rPr>
              <a:t>Creating a UWP project using Xamarin</a:t>
            </a:r>
          </a:p>
          <a:p>
            <a:pPr>
              <a:buFont typeface="Wingdings" charset="2"/>
              <a:buChar char="§"/>
            </a:pPr>
            <a:r>
              <a:rPr lang="en-US" dirty="0">
                <a:solidFill>
                  <a:schemeClr val="bg1"/>
                </a:solidFill>
              </a:rPr>
              <a:t>UWP device </a:t>
            </a:r>
            <a:r>
              <a:rPr lang="en-US" dirty="0" smtClean="0">
                <a:solidFill>
                  <a:schemeClr val="bg1"/>
                </a:solidFill>
              </a:rPr>
              <a:t>families</a:t>
            </a:r>
            <a:endParaRPr lang="en-US" dirty="0">
              <a:solidFill>
                <a:schemeClr val="bg1"/>
              </a:solidFill>
            </a:endParaRPr>
          </a:p>
        </p:txBody>
      </p:sp>
    </p:spTree>
    <p:extLst>
      <p:ext uri="{BB962C8B-B14F-4D97-AF65-F5344CB8AC3E}">
        <p14:creationId xmlns:p14="http://schemas.microsoft.com/office/powerpoint/2010/main" val="319478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Windows Platform (UWP)</a:t>
            </a:r>
          </a:p>
        </p:txBody>
      </p:sp>
      <p:pic>
        <p:nvPicPr>
          <p:cNvPr id="1026" name="Picture 2" descr="Universal Windows Platform apps run on a variety of devices, support adaptive user interface, natural user input, one store, one dev center, and cloud servic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8136" y="1956136"/>
            <a:ext cx="10008127" cy="417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30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UWP Apps Run On All </a:t>
            </a:r>
            <a:r>
              <a:rPr lang="en-US" dirty="0" smtClean="0"/>
              <a:t>Windows </a:t>
            </a:r>
            <a:r>
              <a:rPr lang="en-US" dirty="0"/>
              <a:t>10 Devices</a:t>
            </a:r>
          </a:p>
        </p:txBody>
      </p:sp>
      <p:sp>
        <p:nvSpPr>
          <p:cNvPr id="6" name="TextBox 5"/>
          <p:cNvSpPr txBox="1"/>
          <p:nvPr/>
        </p:nvSpPr>
        <p:spPr>
          <a:xfrm>
            <a:off x="957685" y="2703029"/>
            <a:ext cx="9841693" cy="1815870"/>
          </a:xfrm>
          <a:prstGeom prst="rect">
            <a:avLst/>
          </a:prstGeom>
          <a:noFill/>
        </p:spPr>
        <p:txBody>
          <a:bodyPr wrap="square" lIns="91428" tIns="45714" rIns="91428" bIns="45714">
            <a:spAutoFit/>
          </a:bodyPr>
          <a:lstStyle/>
          <a:p>
            <a:pPr marL="342900" indent="-342900">
              <a:buFont typeface="Wingdings" charset="2"/>
              <a:buChar char="§"/>
              <a:defRPr/>
            </a:pPr>
            <a:r>
              <a:rPr lang="en-US" sz="2800" dirty="0">
                <a:solidFill>
                  <a:srgbClr val="000000"/>
                </a:solidFill>
                <a:cs typeface="Segoe UI"/>
              </a:rPr>
              <a:t>Run on Windows 10 phones and tablets </a:t>
            </a:r>
          </a:p>
          <a:p>
            <a:pPr marL="342900" indent="-342900">
              <a:buFont typeface="Wingdings" charset="2"/>
              <a:buChar char="§"/>
              <a:defRPr/>
            </a:pPr>
            <a:r>
              <a:rPr lang="en-US" sz="2800" dirty="0">
                <a:solidFill>
                  <a:srgbClr val="000000"/>
                </a:solidFill>
                <a:cs typeface="Segoe UI"/>
              </a:rPr>
              <a:t>Run on Windows 10 PCs</a:t>
            </a:r>
          </a:p>
          <a:p>
            <a:pPr marL="342900" indent="-342900">
              <a:buFont typeface="Wingdings" charset="2"/>
              <a:buChar char="§"/>
              <a:defRPr/>
            </a:pPr>
            <a:r>
              <a:rPr lang="en-US" sz="2800" dirty="0">
                <a:solidFill>
                  <a:srgbClr val="000000"/>
                </a:solidFill>
                <a:cs typeface="Segoe UI"/>
              </a:rPr>
              <a:t>Run on Xbox</a:t>
            </a:r>
          </a:p>
          <a:p>
            <a:pPr marL="342900" indent="-342900">
              <a:buFont typeface="Wingdings" charset="2"/>
              <a:buChar char="§"/>
              <a:defRPr/>
            </a:pPr>
            <a:r>
              <a:rPr lang="en-US" sz="2800" dirty="0">
                <a:solidFill>
                  <a:srgbClr val="000000"/>
                </a:solidFill>
                <a:cs typeface="Segoe UI"/>
              </a:rPr>
              <a:t>Run on HoloLens</a:t>
            </a:r>
          </a:p>
        </p:txBody>
      </p:sp>
      <p:grpSp>
        <p:nvGrpSpPr>
          <p:cNvPr id="7" name="Group 6"/>
          <p:cNvGrpSpPr/>
          <p:nvPr/>
        </p:nvGrpSpPr>
        <p:grpSpPr>
          <a:xfrm>
            <a:off x="1" y="1746422"/>
            <a:ext cx="12191999" cy="791753"/>
            <a:chOff x="979715" y="1950630"/>
            <a:chExt cx="9998962" cy="832911"/>
          </a:xfrm>
        </p:grpSpPr>
        <p:sp>
          <p:nvSpPr>
            <p:cNvPr id="8" name="Rectangle 7"/>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cs typeface="Segoe UI"/>
                </a:rPr>
                <a:t>Code in C# with </a:t>
              </a:r>
              <a:r>
                <a:rPr lang="en-US" altLang="en-US" i="0" dirty="0" err="1">
                  <a:solidFill>
                    <a:prstClr val="white"/>
                  </a:solidFill>
                  <a:cs typeface="Segoe UI"/>
                </a:rPr>
                <a:t>Xamarin.Forms</a:t>
              </a:r>
              <a:r>
                <a:rPr lang="en-US" altLang="en-US" i="0" dirty="0">
                  <a:solidFill>
                    <a:prstClr val="white"/>
                  </a:solidFill>
                  <a:cs typeface="Segoe UI"/>
                </a:rPr>
                <a:t> in a UWP project</a:t>
              </a:r>
            </a:p>
          </p:txBody>
        </p:sp>
      </p:grpSp>
    </p:spTree>
    <p:extLst>
      <p:ext uri="{BB962C8B-B14F-4D97-AF65-F5344CB8AC3E}">
        <p14:creationId xmlns:p14="http://schemas.microsoft.com/office/powerpoint/2010/main" val="117599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Xamarin.Forms Binds </a:t>
            </a:r>
            <a:br>
              <a:rPr lang="en-US" dirty="0"/>
            </a:br>
            <a:r>
              <a:rPr lang="en-US" dirty="0"/>
              <a:t>to the Windows 10 SDK</a:t>
            </a:r>
          </a:p>
        </p:txBody>
      </p:sp>
      <p:grpSp>
        <p:nvGrpSpPr>
          <p:cNvPr id="5" name="Group 4"/>
          <p:cNvGrpSpPr/>
          <p:nvPr/>
        </p:nvGrpSpPr>
        <p:grpSpPr>
          <a:xfrm>
            <a:off x="3035582" y="2094012"/>
            <a:ext cx="5301687" cy="3691281"/>
            <a:chOff x="6461296" y="2313087"/>
            <a:chExt cx="5301687" cy="3691281"/>
          </a:xfrm>
        </p:grpSpPr>
        <p:sp>
          <p:nvSpPr>
            <p:cNvPr id="6" name="Rectangle 5"/>
            <p:cNvSpPr/>
            <p:nvPr/>
          </p:nvSpPr>
          <p:spPr>
            <a:xfrm>
              <a:off x="6461296" y="2313087"/>
              <a:ext cx="5286568" cy="2408916"/>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a:t>Xamarin</a:t>
              </a:r>
              <a:endParaRPr lang="en-US" sz="2800" dirty="0"/>
            </a:p>
            <a:p>
              <a:pPr algn="ctr"/>
              <a:endParaRPr lang="en-US" sz="2800" dirty="0"/>
            </a:p>
            <a:p>
              <a:pPr algn="ctr"/>
              <a:endParaRPr lang="en-US" sz="2800" dirty="0"/>
            </a:p>
            <a:p>
              <a:pPr algn="ctr"/>
              <a:endParaRPr lang="en-US" sz="2800" dirty="0"/>
            </a:p>
          </p:txBody>
        </p:sp>
        <p:sp>
          <p:nvSpPr>
            <p:cNvPr id="7" name="Rectangle 6"/>
            <p:cNvSpPr/>
            <p:nvPr/>
          </p:nvSpPr>
          <p:spPr>
            <a:xfrm>
              <a:off x="6646258" y="3341125"/>
              <a:ext cx="4932381"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Xamarin.Forms</a:t>
              </a:r>
              <a:endParaRPr lang="en-US" dirty="0"/>
            </a:p>
            <a:p>
              <a:pPr algn="ctr"/>
              <a:endParaRPr lang="en-US" dirty="0"/>
            </a:p>
            <a:p>
              <a:pPr algn="ctr"/>
              <a:endParaRPr lang="en-US" dirty="0"/>
            </a:p>
          </p:txBody>
        </p:sp>
        <p:sp>
          <p:nvSpPr>
            <p:cNvPr id="8" name="Rectangle 7"/>
            <p:cNvSpPr/>
            <p:nvPr/>
          </p:nvSpPr>
          <p:spPr>
            <a:xfrm>
              <a:off x="6611764" y="4006327"/>
              <a:ext cx="1563359" cy="544256"/>
            </a:xfrm>
            <a:prstGeom prst="rect">
              <a:avLst/>
            </a:prstGeom>
            <a:solidFill>
              <a:srgbClr val="D9D9D9"/>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Xamarin.iOS</a:t>
              </a:r>
              <a:endParaRPr lang="en-US" dirty="0">
                <a:solidFill>
                  <a:srgbClr val="000000"/>
                </a:solidFill>
              </a:endParaRPr>
            </a:p>
          </p:txBody>
        </p:sp>
        <p:sp>
          <p:nvSpPr>
            <p:cNvPr id="9" name="Rectangle 8"/>
            <p:cNvSpPr/>
            <p:nvPr/>
          </p:nvSpPr>
          <p:spPr>
            <a:xfrm>
              <a:off x="8217808" y="4007545"/>
              <a:ext cx="1891665" cy="544256"/>
            </a:xfrm>
            <a:prstGeom prst="rect">
              <a:avLst/>
            </a:prstGeom>
            <a:solidFill>
              <a:srgbClr val="A6A6A6"/>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Xamarin.Android</a:t>
              </a:r>
              <a:endParaRPr lang="en-US" dirty="0"/>
            </a:p>
          </p:txBody>
        </p:sp>
        <p:sp>
          <p:nvSpPr>
            <p:cNvPr id="10" name="Rectangle 9"/>
            <p:cNvSpPr/>
            <p:nvPr/>
          </p:nvSpPr>
          <p:spPr>
            <a:xfrm>
              <a:off x="6461297" y="4793694"/>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iOS</a:t>
              </a:r>
              <a:r>
                <a:rPr lang="en-US" dirty="0">
                  <a:solidFill>
                    <a:srgbClr val="000000"/>
                  </a:solidFill>
                </a:rPr>
                <a:t> </a:t>
              </a:r>
              <a:r>
                <a:rPr lang="en-US" dirty="0" err="1">
                  <a:solidFill>
                    <a:srgbClr val="000000"/>
                  </a:solidFill>
                </a:rPr>
                <a:t>UIKit</a:t>
              </a:r>
              <a:endParaRPr lang="en-US" dirty="0">
                <a:solidFill>
                  <a:srgbClr val="000000"/>
                </a:solidFill>
              </a:endParaRPr>
            </a:p>
          </p:txBody>
        </p:sp>
        <p:sp>
          <p:nvSpPr>
            <p:cNvPr id="11" name="Rectangle 10"/>
            <p:cNvSpPr/>
            <p:nvPr/>
          </p:nvSpPr>
          <p:spPr>
            <a:xfrm>
              <a:off x="8261725" y="4794912"/>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Android SDK</a:t>
              </a:r>
            </a:p>
          </p:txBody>
        </p:sp>
        <p:sp>
          <p:nvSpPr>
            <p:cNvPr id="12" name="Rectangle 11"/>
            <p:cNvSpPr/>
            <p:nvPr/>
          </p:nvSpPr>
          <p:spPr>
            <a:xfrm>
              <a:off x="10183108" y="4796130"/>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Windows</a:t>
              </a:r>
            </a:p>
            <a:p>
              <a:pPr algn="ctr"/>
              <a:r>
                <a:rPr lang="en-US" dirty="0"/>
                <a:t>SDK</a:t>
              </a:r>
            </a:p>
          </p:txBody>
        </p:sp>
      </p:grpSp>
    </p:spTree>
    <p:extLst>
      <p:ext uri="{BB962C8B-B14F-4D97-AF65-F5344CB8AC3E}">
        <p14:creationId xmlns:p14="http://schemas.microsoft.com/office/powerpoint/2010/main" val="147312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744122"/>
            <a:ext cx="12192000" cy="2241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Most Common Platforms </a:t>
            </a:r>
            <a:r>
              <a:rPr lang="en-US" dirty="0" smtClean="0"/>
              <a:t>for </a:t>
            </a:r>
            <a:r>
              <a:rPr lang="en-US" dirty="0" err="1" smtClean="0"/>
              <a:t>Xamarin.Forms</a:t>
            </a:r>
            <a:r>
              <a:rPr lang="en-US" dirty="0" smtClean="0"/>
              <a:t> </a:t>
            </a:r>
            <a:r>
              <a:rPr lang="en-US" dirty="0"/>
              <a:t>Projects</a:t>
            </a:r>
          </a:p>
        </p:txBody>
      </p:sp>
      <p:sp>
        <p:nvSpPr>
          <p:cNvPr id="3" name="Content Placeholder 2"/>
          <p:cNvSpPr>
            <a:spLocks noGrp="1"/>
          </p:cNvSpPr>
          <p:nvPr>
            <p:ph idx="1"/>
          </p:nvPr>
        </p:nvSpPr>
        <p:spPr>
          <a:xfrm>
            <a:off x="838200" y="1744122"/>
            <a:ext cx="10515600" cy="2241024"/>
          </a:xfrm>
        </p:spPr>
        <p:txBody>
          <a:bodyPr anchor="ctr"/>
          <a:lstStyle/>
          <a:p>
            <a:pPr>
              <a:buFont typeface="Wingdings" charset="2"/>
              <a:buChar char="§"/>
            </a:pPr>
            <a:r>
              <a:rPr lang="en-US" dirty="0">
                <a:solidFill>
                  <a:schemeClr val="bg1"/>
                </a:solidFill>
              </a:rPr>
              <a:t>iOS</a:t>
            </a:r>
          </a:p>
          <a:p>
            <a:pPr>
              <a:buFont typeface="Wingdings" charset="2"/>
              <a:buChar char="§"/>
            </a:pPr>
            <a:r>
              <a:rPr lang="en-US" dirty="0">
                <a:solidFill>
                  <a:schemeClr val="bg1"/>
                </a:solidFill>
              </a:rPr>
              <a:t>Android</a:t>
            </a:r>
          </a:p>
          <a:p>
            <a:pPr>
              <a:buFont typeface="Wingdings" charset="2"/>
              <a:buChar char="§"/>
            </a:pPr>
            <a:r>
              <a:rPr lang="en-US" dirty="0">
                <a:solidFill>
                  <a:schemeClr val="bg1"/>
                </a:solidFill>
              </a:rPr>
              <a:t>Windows 10 Phones, Tablets, and PCs (UWP)</a:t>
            </a:r>
          </a:p>
        </p:txBody>
      </p:sp>
      <p:grpSp>
        <p:nvGrpSpPr>
          <p:cNvPr id="51" name="Group 50"/>
          <p:cNvGrpSpPr/>
          <p:nvPr/>
        </p:nvGrpSpPr>
        <p:grpSpPr>
          <a:xfrm>
            <a:off x="2086791" y="4765787"/>
            <a:ext cx="8018418" cy="1383031"/>
            <a:chOff x="2086791" y="4765787"/>
            <a:chExt cx="8018418" cy="1383031"/>
          </a:xfrm>
        </p:grpSpPr>
        <p:grpSp>
          <p:nvGrpSpPr>
            <p:cNvPr id="6" name="Group 5"/>
            <p:cNvGrpSpPr/>
            <p:nvPr/>
          </p:nvGrpSpPr>
          <p:grpSpPr>
            <a:xfrm>
              <a:off x="3974110" y="4765787"/>
              <a:ext cx="791542" cy="1383031"/>
              <a:chOff x="5396537" y="4777016"/>
              <a:chExt cx="654167" cy="1143001"/>
            </a:xfrm>
          </p:grpSpPr>
          <p:sp>
            <p:nvSpPr>
              <p:cNvPr id="7" name="Rectangle 6"/>
              <p:cNvSpPr/>
              <p:nvPr/>
            </p:nvSpPr>
            <p:spPr>
              <a:xfrm>
                <a:off x="5396537" y="4777016"/>
                <a:ext cx="654167" cy="11430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p:cNvSpPr/>
              <p:nvPr/>
            </p:nvSpPr>
            <p:spPr>
              <a:xfrm>
                <a:off x="5442491" y="4860815"/>
                <a:ext cx="562259" cy="91863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Oval 8"/>
              <p:cNvSpPr/>
              <p:nvPr/>
            </p:nvSpPr>
            <p:spPr>
              <a:xfrm>
                <a:off x="5680370" y="5809187"/>
                <a:ext cx="86502" cy="865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5816543" y="4799453"/>
                <a:ext cx="38925" cy="3892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p:cNvCxnSpPr/>
              <p:nvPr/>
            </p:nvCxnSpPr>
            <p:spPr>
              <a:xfrm>
                <a:off x="5672936" y="4817120"/>
                <a:ext cx="7602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noEditPoints="1"/>
              </p:cNvSpPr>
              <p:nvPr/>
            </p:nvSpPr>
            <p:spPr bwMode="auto">
              <a:xfrm>
                <a:off x="5550923" y="5245626"/>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auto">
              <a:xfrm>
                <a:off x="5615068" y="5246613"/>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noEditPoints="1"/>
              </p:cNvSpPr>
              <p:nvPr/>
            </p:nvSpPr>
            <p:spPr bwMode="auto">
              <a:xfrm>
                <a:off x="5614081" y="5118324"/>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noEditPoints="1"/>
              </p:cNvSpPr>
              <p:nvPr/>
            </p:nvSpPr>
            <p:spPr bwMode="auto">
              <a:xfrm>
                <a:off x="5550923" y="5245626"/>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5615068" y="5246613"/>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noEditPoints="1"/>
              </p:cNvSpPr>
              <p:nvPr/>
            </p:nvSpPr>
            <p:spPr bwMode="auto">
              <a:xfrm>
                <a:off x="5614081" y="5118324"/>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2086791" y="4765787"/>
              <a:ext cx="791542" cy="1383031"/>
              <a:chOff x="3696231" y="4777016"/>
              <a:chExt cx="654167" cy="1143001"/>
            </a:xfrm>
          </p:grpSpPr>
          <p:sp>
            <p:nvSpPr>
              <p:cNvPr id="20" name="Rectangle 19"/>
              <p:cNvSpPr/>
              <p:nvPr/>
            </p:nvSpPr>
            <p:spPr>
              <a:xfrm>
                <a:off x="3696231" y="4777016"/>
                <a:ext cx="654167" cy="11430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20"/>
              <p:cNvSpPr/>
              <p:nvPr/>
            </p:nvSpPr>
            <p:spPr>
              <a:xfrm>
                <a:off x="3742185" y="4860815"/>
                <a:ext cx="562259" cy="91863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Oval 21"/>
              <p:cNvSpPr/>
              <p:nvPr/>
            </p:nvSpPr>
            <p:spPr>
              <a:xfrm>
                <a:off x="3980064" y="5809187"/>
                <a:ext cx="86502" cy="865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Oval 22"/>
              <p:cNvSpPr/>
              <p:nvPr/>
            </p:nvSpPr>
            <p:spPr>
              <a:xfrm>
                <a:off x="4116237" y="4799453"/>
                <a:ext cx="38925" cy="3892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4" name="Straight Connector 23"/>
              <p:cNvCxnSpPr/>
              <p:nvPr/>
            </p:nvCxnSpPr>
            <p:spPr>
              <a:xfrm>
                <a:off x="3972630" y="4817120"/>
                <a:ext cx="7602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Freeform 14"/>
              <p:cNvSpPr>
                <a:spLocks/>
              </p:cNvSpPr>
              <p:nvPr/>
            </p:nvSpPr>
            <p:spPr bwMode="auto">
              <a:xfrm>
                <a:off x="3851471" y="5226023"/>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p:nvSpPr>
            <p:spPr bwMode="auto">
              <a:xfrm>
                <a:off x="4006792" y="5142586"/>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p:cNvGrpSpPr/>
            <p:nvPr/>
          </p:nvGrpSpPr>
          <p:grpSpPr>
            <a:xfrm>
              <a:off x="5861429" y="4765787"/>
              <a:ext cx="791542" cy="1383031"/>
              <a:chOff x="7096843" y="4777016"/>
              <a:chExt cx="654167" cy="1143001"/>
            </a:xfrm>
          </p:grpSpPr>
          <p:sp>
            <p:nvSpPr>
              <p:cNvPr id="29" name="Rectangle 28"/>
              <p:cNvSpPr/>
              <p:nvPr/>
            </p:nvSpPr>
            <p:spPr>
              <a:xfrm>
                <a:off x="7096843" y="4777016"/>
                <a:ext cx="654167" cy="11430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7142797" y="4860815"/>
                <a:ext cx="562259" cy="91863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Oval 30"/>
              <p:cNvSpPr/>
              <p:nvPr/>
            </p:nvSpPr>
            <p:spPr>
              <a:xfrm>
                <a:off x="7380676" y="5809187"/>
                <a:ext cx="86502" cy="865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Oval 31"/>
              <p:cNvSpPr/>
              <p:nvPr/>
            </p:nvSpPr>
            <p:spPr>
              <a:xfrm>
                <a:off x="7516849" y="4799453"/>
                <a:ext cx="38925" cy="3892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3" name="Straight Connector 32"/>
              <p:cNvCxnSpPr/>
              <p:nvPr/>
            </p:nvCxnSpPr>
            <p:spPr>
              <a:xfrm>
                <a:off x="7373242" y="4817120"/>
                <a:ext cx="7602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49"/>
            <p:cNvGrpSpPr/>
            <p:nvPr/>
          </p:nvGrpSpPr>
          <p:grpSpPr>
            <a:xfrm>
              <a:off x="7748749" y="4786671"/>
              <a:ext cx="2356460" cy="1341263"/>
              <a:chOff x="7748749" y="4786671"/>
              <a:chExt cx="2356460" cy="1341263"/>
            </a:xfrm>
          </p:grpSpPr>
          <p:grpSp>
            <p:nvGrpSpPr>
              <p:cNvPr id="39" name="Group 38"/>
              <p:cNvGrpSpPr/>
              <p:nvPr/>
            </p:nvGrpSpPr>
            <p:grpSpPr>
              <a:xfrm>
                <a:off x="7748749" y="4786671"/>
                <a:ext cx="2356460" cy="1341263"/>
                <a:chOff x="2865713" y="3390900"/>
                <a:chExt cx="2833699" cy="1612901"/>
              </a:xfrm>
            </p:grpSpPr>
            <p:sp>
              <p:nvSpPr>
                <p:cNvPr id="40" name="Parallelogram 39"/>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Parallelogram 40"/>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Parallelogram 41"/>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Parallelogram 42"/>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44" name="Parallelogram 43"/>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nvGrpSpPr>
              <p:cNvPr id="4" name="Group 3"/>
              <p:cNvGrpSpPr/>
              <p:nvPr/>
            </p:nvGrpSpPr>
            <p:grpSpPr>
              <a:xfrm>
                <a:off x="8949188" y="5034847"/>
                <a:ext cx="361852" cy="362379"/>
                <a:chOff x="5572348" y="5395463"/>
                <a:chExt cx="361852" cy="362379"/>
              </a:xfrm>
            </p:grpSpPr>
            <p:sp>
              <p:nvSpPr>
                <p:cNvPr id="45" name="Freeform 19"/>
                <p:cNvSpPr>
                  <a:spLocks/>
                </p:cNvSpPr>
                <p:nvPr/>
              </p:nvSpPr>
              <p:spPr bwMode="auto">
                <a:xfrm>
                  <a:off x="5738022" y="5395463"/>
                  <a:ext cx="196178" cy="173300"/>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0"/>
                <p:cNvSpPr>
                  <a:spLocks/>
                </p:cNvSpPr>
                <p:nvPr/>
              </p:nvSpPr>
              <p:spPr bwMode="auto">
                <a:xfrm>
                  <a:off x="5572348" y="5427283"/>
                  <a:ext cx="148318" cy="142794"/>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1"/>
                <p:cNvSpPr>
                  <a:spLocks/>
                </p:cNvSpPr>
                <p:nvPr/>
              </p:nvSpPr>
              <p:spPr bwMode="auto">
                <a:xfrm>
                  <a:off x="5572348" y="5584541"/>
                  <a:ext cx="148318" cy="142794"/>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2"/>
                <p:cNvSpPr>
                  <a:spLocks/>
                </p:cNvSpPr>
                <p:nvPr/>
              </p:nvSpPr>
              <p:spPr bwMode="auto">
                <a:xfrm>
                  <a:off x="5738022" y="5585857"/>
                  <a:ext cx="196178" cy="171985"/>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420395932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18946</TotalTime>
  <Words>1541</Words>
  <Application>Microsoft Macintosh PowerPoint</Application>
  <PresentationFormat>Widescreen</PresentationFormat>
  <Paragraphs>254</Paragraphs>
  <Slides>28</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Consolas</vt:lpstr>
      <vt:lpstr>Lucida Console</vt:lpstr>
      <vt:lpstr>Segoe UI</vt:lpstr>
      <vt:lpstr>Wingdings</vt:lpstr>
      <vt:lpstr>Arial</vt:lpstr>
      <vt:lpstr>Office Theme</vt:lpstr>
      <vt:lpstr>Cross-Platform Mobile Application Development with Xamarin</vt:lpstr>
      <vt:lpstr>Topics</vt:lpstr>
      <vt:lpstr>PowerPoint Presentation</vt:lpstr>
      <vt:lpstr>Basic Universal Windows Platform(UWP) Development Concepts </vt:lpstr>
      <vt:lpstr>Basic UWP Concepts</vt:lpstr>
      <vt:lpstr>Universal Windows Platform (UWP)</vt:lpstr>
      <vt:lpstr>UWP Apps Run On All Windows 10 Devices</vt:lpstr>
      <vt:lpstr>Xamarin.Forms Binds  to the Windows 10 SDK</vt:lpstr>
      <vt:lpstr>Most Common Platforms for Xamarin.Forms Projects</vt:lpstr>
      <vt:lpstr>Why Use Xamarin with UWP?</vt:lpstr>
      <vt:lpstr>Create a UWP Project</vt:lpstr>
      <vt:lpstr>Minimum System Requirements</vt:lpstr>
      <vt:lpstr>How to Create a UWP project</vt:lpstr>
      <vt:lpstr>Add a UWP project to an existing Xamarin.Forms project</vt:lpstr>
      <vt:lpstr>Add a Blank App (Universal Windows) </vt:lpstr>
      <vt:lpstr>Add the Xamarin.Forms 2.0 NuGet package</vt:lpstr>
      <vt:lpstr>Build and Deploy the Universal project</vt:lpstr>
      <vt:lpstr>Create a project reference to the Xamarin.Forms app project</vt:lpstr>
      <vt:lpstr>Initialize Xamarin.Forms in a UWP Project</vt:lpstr>
      <vt:lpstr>App.xaml.cs OnLaunched method</vt:lpstr>
      <vt:lpstr>MainPage.xaml</vt:lpstr>
      <vt:lpstr>MainPage.cs</vt:lpstr>
      <vt:lpstr>Device Families</vt:lpstr>
      <vt:lpstr>UWP APIs</vt:lpstr>
      <vt:lpstr>Target the Universal Device Family</vt:lpstr>
      <vt:lpstr>Universal Windows Platform (UWP)</vt:lpstr>
      <vt:lpstr>UWP Apps Run On All Windows 10 Devices</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BigData</cp:lastModifiedBy>
  <cp:revision>325</cp:revision>
  <dcterms:created xsi:type="dcterms:W3CDTF">2016-04-21T18:51:19Z</dcterms:created>
  <dcterms:modified xsi:type="dcterms:W3CDTF">2016-11-02T08:46:53Z</dcterms:modified>
</cp:coreProperties>
</file>