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7"/>
  </p:notesMasterIdLst>
  <p:sldIdLst>
    <p:sldId id="294" r:id="rId2"/>
    <p:sldId id="293" r:id="rId3"/>
    <p:sldId id="295" r:id="rId4"/>
    <p:sldId id="296" r:id="rId5"/>
    <p:sldId id="328" r:id="rId6"/>
    <p:sldId id="299" r:id="rId7"/>
    <p:sldId id="298" r:id="rId8"/>
    <p:sldId id="302" r:id="rId9"/>
    <p:sldId id="304" r:id="rId10"/>
    <p:sldId id="303" r:id="rId11"/>
    <p:sldId id="305" r:id="rId12"/>
    <p:sldId id="306" r:id="rId13"/>
    <p:sldId id="307" r:id="rId14"/>
    <p:sldId id="308" r:id="rId15"/>
    <p:sldId id="309" r:id="rId16"/>
    <p:sldId id="310" r:id="rId17"/>
    <p:sldId id="311" r:id="rId18"/>
    <p:sldId id="312" r:id="rId19"/>
    <p:sldId id="313" r:id="rId20"/>
    <p:sldId id="315" r:id="rId21"/>
    <p:sldId id="316" r:id="rId22"/>
    <p:sldId id="317" r:id="rId23"/>
    <p:sldId id="318" r:id="rId24"/>
    <p:sldId id="319" r:id="rId25"/>
    <p:sldId id="320" r:id="rId26"/>
    <p:sldId id="321" r:id="rId27"/>
    <p:sldId id="322" r:id="rId28"/>
    <p:sldId id="324" r:id="rId29"/>
    <p:sldId id="325" r:id="rId30"/>
    <p:sldId id="333" r:id="rId31"/>
    <p:sldId id="331" r:id="rId32"/>
    <p:sldId id="329" r:id="rId33"/>
    <p:sldId id="330" r:id="rId34"/>
    <p:sldId id="332" r:id="rId35"/>
    <p:sldId id="32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086" autoAdjust="0"/>
    <p:restoredTop sz="75801" autoAdjust="0"/>
  </p:normalViewPr>
  <p:slideViewPr>
    <p:cSldViewPr snapToGrid="0">
      <p:cViewPr varScale="1">
        <p:scale>
          <a:sx n="62" d="100"/>
          <a:sy n="62" d="100"/>
        </p:scale>
        <p:origin x="224" y="56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11/1/16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dirty="0"/>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www.mobilecsharpcafe.com/xamarin-book/"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Images and excerpts from </a:t>
            </a:r>
            <a:r>
              <a:rPr lang="en-US" sz="1200" b="0" i="1" kern="1200" dirty="0">
                <a:solidFill>
                  <a:schemeClr val="tx1"/>
                </a:solidFill>
                <a:effectLst/>
                <a:latin typeface="+mn-lt"/>
                <a:ea typeface="+mn-ea"/>
                <a:cs typeface="+mn-cs"/>
              </a:rPr>
              <a:t>Xamarin Mobile Application Development </a:t>
            </a:r>
            <a:r>
              <a:rPr lang="en-US" sz="1200" b="0" i="0" kern="1200" dirty="0">
                <a:solidFill>
                  <a:schemeClr val="tx1"/>
                </a:solidFill>
                <a:effectLst/>
                <a:latin typeface="+mn-lt"/>
                <a:ea typeface="+mn-ea"/>
                <a:cs typeface="+mn-cs"/>
              </a:rPr>
              <a:t>by Dan Hermes, published by Apress  </a:t>
            </a:r>
          </a:p>
          <a:p>
            <a:r>
              <a:rPr lang="en-US" sz="1200" b="0" i="0" kern="1200" dirty="0">
                <a:solidFill>
                  <a:schemeClr val="tx1"/>
                </a:solidFill>
                <a:effectLst/>
                <a:latin typeface="+mn-lt"/>
                <a:ea typeface="+mn-ea"/>
                <a:cs typeface="+mn-cs"/>
                <a:hlinkClick r:id="rId3"/>
              </a:rPr>
              <a:t>http://www.mobilecsharpcafe.com/xamarin-book/</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baseline="0" dirty="0"/>
              <a:t>Image source: https://developer.xamarin.com/guides/ios/deployment,_testing,_and_metrics/app_distribution/app-store-distribution/Images/Distribute02.png</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dirty="0"/>
          </a:p>
        </p:txBody>
      </p:sp>
    </p:spTree>
    <p:extLst>
      <p:ext uri="{BB962C8B-B14F-4D97-AF65-F5344CB8AC3E}">
        <p14:creationId xmlns:p14="http://schemas.microsoft.com/office/powerpoint/2010/main" val="3005325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To get to the properties</a:t>
            </a:r>
            <a:r>
              <a:rPr lang="en-US" baseline="0" dirty="0"/>
              <a:t> page of a project in Visual Studio, right click it in the Solution Explorer view and select properties. You can also left-click it and then hit alt + enter</a:t>
            </a:r>
            <a:endParaRPr lang="en-US"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For the distribution identity:</a:t>
            </a:r>
            <a:r>
              <a:rPr lang="en-US" baseline="0" dirty="0"/>
              <a:t> if you have multiple available identities, you would select the correct one from the drop-down list</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For the provisioning</a:t>
            </a:r>
            <a:r>
              <a:rPr lang="en-US" baseline="0" dirty="0"/>
              <a:t> profile: if you have multiple available profiles, you would select the correct one from the drop-down list</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For the purposes of this lesson, the custom entitlements and resource rules, as well as the additional arguments, will be left for further research for advanced use cases</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dirty="0"/>
          </a:p>
        </p:txBody>
      </p:sp>
    </p:spTree>
    <p:extLst>
      <p:ext uri="{BB962C8B-B14F-4D97-AF65-F5344CB8AC3E}">
        <p14:creationId xmlns:p14="http://schemas.microsoft.com/office/powerpoint/2010/main" val="2169518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baseline="0" dirty="0"/>
              <a:t>At this point, a developer would already have an account in order to develop and test their iOS app</a:t>
            </a:r>
          </a:p>
          <a:p>
            <a:pPr marL="171450" indent="-171450">
              <a:buFont typeface="Arial" panose="020B0604020202020204" pitchFamily="34" charset="0"/>
              <a:buChar char="•"/>
            </a:pPr>
            <a:r>
              <a:rPr lang="en-US" baseline="0" dirty="0"/>
              <a:t>There are more ways to configure the app. Most unlisted are very straight-forward (like the app’s name or an icon to show in the store, etc.)</a:t>
            </a:r>
          </a:p>
          <a:p>
            <a:pPr marL="171450" indent="-171450">
              <a:buFont typeface="Arial" panose="020B0604020202020204" pitchFamily="34" charset="0"/>
              <a:buChar char="•"/>
            </a:pPr>
            <a:r>
              <a:rPr lang="en-US" baseline="0" dirty="0"/>
              <a:t>The fine details in configuring iTunes Connect are outside of the scope of this lesson</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baseline="0" dirty="0"/>
              <a:t>Apple’s reference guide for iTunes Connect: https://developer.apple.com/library/ios/documentation/LanguagesUtilities/Conceptual/iTunesConnect_Guide/Chapters/About.html#//apple_ref/doc/uid/TP40011225-CH1-SW1</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dirty="0"/>
          </a:p>
        </p:txBody>
      </p:sp>
    </p:spTree>
    <p:extLst>
      <p:ext uri="{BB962C8B-B14F-4D97-AF65-F5344CB8AC3E}">
        <p14:creationId xmlns:p14="http://schemas.microsoft.com/office/powerpoint/2010/main" val="2208896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If the provisioning</a:t>
            </a:r>
            <a:r>
              <a:rPr lang="en-US" baseline="0" dirty="0"/>
              <a:t> profile created in this lesson is used, it can’t be deployed to a device. It’s meant for the app store. But we still do this to create the app bundle</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i="0" dirty="0">
                <a:solidFill>
                  <a:schemeClr val="tx1"/>
                </a:solidFill>
              </a:rPr>
              <a:t>The</a:t>
            </a:r>
            <a:r>
              <a:rPr lang="en-US" i="0" baseline="0" dirty="0">
                <a:solidFill>
                  <a:schemeClr val="tx1"/>
                </a:solidFill>
              </a:rPr>
              <a:t> generated a</a:t>
            </a:r>
            <a:r>
              <a:rPr lang="en-US" i="0" dirty="0">
                <a:solidFill>
                  <a:schemeClr val="tx1"/>
                </a:solidFill>
              </a:rPr>
              <a:t>pp bundle can be located at ~/Library/Caches/Xamarin/mtbs/builds/YourAppName/{project-guid}/output/Release/iPhone/YourAppName.app</a:t>
            </a:r>
            <a:endParaRPr lang="en-US" baseline="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There is another way to prepare the app for the App Store, but it involves changing the provisioning and may confuse beginners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You only need to download and install Application Loader once per machine</a:t>
            </a:r>
            <a:endParaRPr lang="en-US" dirty="0"/>
          </a:p>
          <a:p>
            <a:pPr marL="0" indent="0">
              <a:buFont typeface="Arial"/>
              <a:buNone/>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In-depth look at the preparation steps: https://developer.xamarin.com/guides/ios/deployment,_testing,_and_metrics/app_distribution/app-store-distribution/publishing_to_the_app_store/</a:t>
            </a:r>
          </a:p>
          <a:p>
            <a:pPr marL="171450" indent="-171450">
              <a:buFont typeface="Arial" panose="020B0604020202020204" pitchFamily="34" charset="0"/>
              <a:buChar char="•"/>
            </a:pPr>
            <a:r>
              <a:rPr lang="en-US" dirty="0"/>
              <a:t>Using Application Loader: http://help.apple.com/itc/apploader/#/apdATD1E12-D1E1A1303-D1E12A1126</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dirty="0"/>
          </a:p>
        </p:txBody>
      </p:sp>
    </p:spTree>
    <p:extLst>
      <p:ext uri="{BB962C8B-B14F-4D97-AF65-F5344CB8AC3E}">
        <p14:creationId xmlns:p14="http://schemas.microsoft.com/office/powerpoint/2010/main" val="1028580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baseline="0" dirty="0"/>
              <a:t>Generally speaking, these are the things they consider most. But they have a very long and extensive document explaining what may get your app rejected (see References below)</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baseline="0" dirty="0"/>
              <a:t>Apple’s reference guide for App Store review guidelines: https://developer.apple.com/app-store/review/guidelines/</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dirty="0"/>
          </a:p>
        </p:txBody>
      </p:sp>
    </p:spTree>
    <p:extLst>
      <p:ext uri="{BB962C8B-B14F-4D97-AF65-F5344CB8AC3E}">
        <p14:creationId xmlns:p14="http://schemas.microsoft.com/office/powerpoint/2010/main" val="3844454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There are other Android stores, but Google Play is the most dominant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dirty="0"/>
          </a:p>
        </p:txBody>
      </p:sp>
    </p:spTree>
    <p:extLst>
      <p:ext uri="{BB962C8B-B14F-4D97-AF65-F5344CB8AC3E}">
        <p14:creationId xmlns:p14="http://schemas.microsoft.com/office/powerpoint/2010/main" val="2563843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The following slides will explain the steps on this slide</a:t>
            </a:r>
          </a:p>
          <a:p>
            <a:pPr marL="0" indent="0">
              <a:buFont typeface="Arial"/>
              <a:buNone/>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iOS</a:t>
            </a:r>
            <a:r>
              <a:rPr lang="en-US" baseline="0" dirty="0"/>
              <a:t> app distribution for Xamarin: </a:t>
            </a:r>
            <a:r>
              <a:rPr lang="en-US" dirty="0"/>
              <a:t>https://developer.xamarin.com/guides/ios/deployment,_testing,_and_metrics/app_distribution/</a:t>
            </a:r>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dirty="0"/>
          </a:p>
        </p:txBody>
      </p:sp>
    </p:spTree>
    <p:extLst>
      <p:ext uri="{BB962C8B-B14F-4D97-AF65-F5344CB8AC3E}">
        <p14:creationId xmlns:p14="http://schemas.microsoft.com/office/powerpoint/2010/main" val="2342781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To</a:t>
            </a:r>
            <a:r>
              <a:rPr lang="en-US" baseline="0" dirty="0"/>
              <a:t> open the Android Manifest, open the properties pages and click on Android Manifest</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There are a lot more configuration options that are outside the scope of this lesson</a:t>
            </a:r>
            <a:endParaRPr lang="en-US" dirty="0"/>
          </a:p>
          <a:p>
            <a:pPr marL="0" indent="0">
              <a:buFont typeface="Arial"/>
              <a:buNone/>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In-depth look at the preparation steps: https://developer.xamarin.com/guides/ios/deployment,_testing,_and_metrics/app_distribution/app-store-distribution/publishing_to_the_app_store/</a:t>
            </a:r>
          </a:p>
          <a:p>
            <a:pPr marL="171450" indent="-171450">
              <a:buFont typeface="Arial" panose="020B0604020202020204" pitchFamily="34" charset="0"/>
              <a:buChar char="•"/>
            </a:pPr>
            <a:r>
              <a:rPr lang="en-US" dirty="0"/>
              <a:t>Using Application Loader: http://help.apple.com/itc/apploader/#/apdATD1E12-D1E1A1303-D1E12A1126</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dirty="0"/>
          </a:p>
        </p:txBody>
      </p:sp>
    </p:spTree>
    <p:extLst>
      <p:ext uri="{BB962C8B-B14F-4D97-AF65-F5344CB8AC3E}">
        <p14:creationId xmlns:p14="http://schemas.microsoft.com/office/powerpoint/2010/main" val="334462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Change &lt;filename&gt;</a:t>
            </a:r>
            <a:r>
              <a:rPr lang="en-US" baseline="0" dirty="0"/>
              <a:t> and &lt;key-name&gt; to your proposed file name and key names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A sample of the command prompt’s questions will appear on the next slide</a:t>
            </a:r>
            <a:endParaRPr lang="en-US" dirty="0"/>
          </a:p>
          <a:p>
            <a:pPr marL="0" indent="0">
              <a:buFont typeface="Arial"/>
              <a:buNone/>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Keytool documentation: http://docs.oracle.com/javase/6/docs/technotes/tools/solaris/keytool.html</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dirty="0"/>
          </a:p>
        </p:txBody>
      </p:sp>
    </p:spTree>
    <p:extLst>
      <p:ext uri="{BB962C8B-B14F-4D97-AF65-F5344CB8AC3E}">
        <p14:creationId xmlns:p14="http://schemas.microsoft.com/office/powerpoint/2010/main" val="1808860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All of the text after prompts are examples</a:t>
            </a:r>
            <a:r>
              <a:rPr lang="en-US" baseline="0" dirty="0"/>
              <a:t> of user input</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Passwords are not displayed, even placeholders (like circles). This prevents others from knowing the length of the password</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To list keys in a keystore, enter the following at a command prompt: keytool -list -keystore &lt;MyKeyStore&gt;.keystore, with MyKeyStore replaced with your keystore’s name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dirty="0"/>
          </a:p>
        </p:txBody>
      </p:sp>
    </p:spTree>
    <p:extLst>
      <p:ext uri="{BB962C8B-B14F-4D97-AF65-F5344CB8AC3E}">
        <p14:creationId xmlns:p14="http://schemas.microsoft.com/office/powerpoint/2010/main" val="1751842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dirty="0"/>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This build configuration is the one on the toolbar,</a:t>
            </a:r>
            <a:r>
              <a:rPr lang="en-US" baseline="0" dirty="0"/>
              <a:t> not in the Android Manifest</a:t>
            </a:r>
            <a:endParaRPr lang="en-US" dirty="0"/>
          </a:p>
          <a:p>
            <a:pPr marL="0" indent="0">
              <a:buFont typeface="Arial"/>
              <a:buNone/>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Image source: https://developer.xamarin.com/guides/android/deployment,_testing,_and_metrics/publishing_an_application/part_2_-_signing_the_android_application_package/Images/09.png</a:t>
            </a:r>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dirty="0"/>
          </a:p>
        </p:txBody>
      </p:sp>
    </p:spTree>
    <p:extLst>
      <p:ext uri="{BB962C8B-B14F-4D97-AF65-F5344CB8AC3E}">
        <p14:creationId xmlns:p14="http://schemas.microsoft.com/office/powerpoint/2010/main" val="2394762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This step will name the signed APK and destination of the generated, signed APK</a:t>
            </a:r>
          </a:p>
          <a:p>
            <a:pPr marL="0" indent="0">
              <a:buFont typeface="Arial"/>
              <a:buNone/>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Image source: https://developer.xamarin.com/guides/android/deployment,_testing,_and_metrics/publishing_an_application/part_2_-_signing_the_android_application_package/Images/10.png</a:t>
            </a:r>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dirty="0"/>
          </a:p>
        </p:txBody>
      </p:sp>
    </p:spTree>
    <p:extLst>
      <p:ext uri="{BB962C8B-B14F-4D97-AF65-F5344CB8AC3E}">
        <p14:creationId xmlns:p14="http://schemas.microsoft.com/office/powerpoint/2010/main" val="2487499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Only need to register once.</a:t>
            </a:r>
            <a:r>
              <a:rPr lang="en-US" baseline="0" dirty="0"/>
              <a:t> $25 fee required</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Launch icon is displayed on Google Play. Should have one for each major screen size: 36 x 36 px, 48 x 48 px, 72 x 72 px, 96 x 96 px</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Application icon is for display in Google Play at a much larger scale. Must be 512 x 512</a:t>
            </a:r>
            <a:r>
              <a:rPr lang="en-US" baseline="0" dirty="0"/>
              <a:t> px</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Screenshots must be </a:t>
            </a:r>
            <a:r>
              <a:rPr lang="pl-PL" baseline="0" dirty="0"/>
              <a:t>320w x 480h or 480w x 800h or 480w x 854h</a:t>
            </a:r>
            <a:r>
              <a:rPr lang="en-US" baseline="0" dirty="0"/>
              <a:t>. At least two are required. Eight is the maximum allowed</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There are other options for uploading images and videos showcasing your app. Only the required images were discussed</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endParaRPr lang="en-US" dirty="0"/>
          </a:p>
          <a:p>
            <a:pPr marL="0" indent="0">
              <a:buFont typeface="Arial"/>
              <a:buNone/>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In-depth look at the preparation steps: https://developer.xamarin.com/guides/ios/deployment,_testing,_and_metrics/app_distribution/app-store-distribution/publishing_to_the_app_store/</a:t>
            </a:r>
          </a:p>
          <a:p>
            <a:pPr marL="171450" indent="-171450">
              <a:buFont typeface="Arial" panose="020B0604020202020204" pitchFamily="34" charset="0"/>
              <a:buChar char="•"/>
            </a:pPr>
            <a:r>
              <a:rPr lang="en-US" dirty="0"/>
              <a:t>Using Application Loader: http://help.apple.com/itc/apploader/#/apdATD1E12-D1E1A1303-D1E12A1126</a:t>
            </a: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dirty="0"/>
          </a:p>
        </p:txBody>
      </p:sp>
    </p:spTree>
    <p:extLst>
      <p:ext uri="{BB962C8B-B14F-4D97-AF65-F5344CB8AC3E}">
        <p14:creationId xmlns:p14="http://schemas.microsoft.com/office/powerpoint/2010/main" val="1214306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baseline="0" dirty="0"/>
              <a:t>These are the categories of things they consider when judging an app submission. But they have a very long and extensive document explaining what may get your app rejected (see References below)</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baseline="0" dirty="0"/>
              <a:t>Google Play developer program policies: https://play.google.com/about/developer-content-policy.html?rd=1</a:t>
            </a:r>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dirty="0"/>
          </a:p>
        </p:txBody>
      </p:sp>
    </p:spTree>
    <p:extLst>
      <p:ext uri="{BB962C8B-B14F-4D97-AF65-F5344CB8AC3E}">
        <p14:creationId xmlns:p14="http://schemas.microsoft.com/office/powerpoint/2010/main" val="3761793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dirty="0"/>
          </a:p>
        </p:txBody>
      </p:sp>
    </p:spTree>
    <p:extLst>
      <p:ext uri="{BB962C8B-B14F-4D97-AF65-F5344CB8AC3E}">
        <p14:creationId xmlns:p14="http://schemas.microsoft.com/office/powerpoint/2010/main" val="1036261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The following slides will explain the steps on this slide</a:t>
            </a: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dirty="0"/>
          </a:p>
        </p:txBody>
      </p:sp>
    </p:spTree>
    <p:extLst>
      <p:ext uri="{BB962C8B-B14F-4D97-AF65-F5344CB8AC3E}">
        <p14:creationId xmlns:p14="http://schemas.microsoft.com/office/powerpoint/2010/main" val="223379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There are other options in the application tab, but these are the straight-forward,</a:t>
            </a:r>
            <a:r>
              <a:rPr lang="en-US" baseline="0" dirty="0"/>
              <a:t> required ones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There are a lot of visual assets, like other device types. Visual Studio’s Package.appxmanifest designer gives information of all the sizes needed</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Permissions</a:t>
            </a:r>
            <a:r>
              <a:rPr lang="en-US" baseline="0" dirty="0"/>
              <a:t> of the app pertain to what device features the app can access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There are other, optional tabs that are outside the scope of this lesson</a:t>
            </a:r>
            <a:endParaRPr lang="en-US" dirty="0"/>
          </a:p>
          <a:p>
            <a:pPr marL="0" indent="0">
              <a:buFont typeface="Arial"/>
              <a:buNone/>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In-depth look at the preparation steps:</a:t>
            </a:r>
            <a:r>
              <a:rPr lang="en-US" baseline="0" dirty="0"/>
              <a:t> https://msdn.microsoft.com/library/windows/apps/xaml/hh454036(v=vs.140).aspx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dirty="0"/>
          </a:p>
        </p:txBody>
      </p:sp>
    </p:spTree>
    <p:extLst>
      <p:ext uri="{BB962C8B-B14F-4D97-AF65-F5344CB8AC3E}">
        <p14:creationId xmlns:p14="http://schemas.microsoft.com/office/powerpoint/2010/main" val="1374127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baseline="0" dirty="0"/>
              <a:t>After clicking create, a new dialog will open. It will be explained in the next slide</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Image source: https://i-msdn.sec.s-msft.com/dynimg/IC826964.jpeg</a:t>
            </a:r>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dirty="0"/>
          </a:p>
        </p:txBody>
      </p:sp>
    </p:spTree>
    <p:extLst>
      <p:ext uri="{BB962C8B-B14F-4D97-AF65-F5344CB8AC3E}">
        <p14:creationId xmlns:p14="http://schemas.microsoft.com/office/powerpoint/2010/main" val="1326247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baseline="0" dirty="0"/>
              <a:t>After the package has been created, a new dialog opens for app validation</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baseline="0" dirty="0"/>
              <a:t>Google Play developer program policies: https://play.google.com/about/developer-content-policy.html?rd=1</a:t>
            </a:r>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dirty="0"/>
          </a:p>
        </p:txBody>
      </p:sp>
    </p:spTree>
    <p:extLst>
      <p:ext uri="{BB962C8B-B14F-4D97-AF65-F5344CB8AC3E}">
        <p14:creationId xmlns:p14="http://schemas.microsoft.com/office/powerpoint/2010/main" val="4116904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Only need to register once.</a:t>
            </a:r>
            <a:r>
              <a:rPr lang="en-US" baseline="0" dirty="0"/>
              <a:t> $19 fee required</a:t>
            </a:r>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dirty="0"/>
          </a:p>
        </p:txBody>
      </p:sp>
    </p:spTree>
    <p:extLst>
      <p:ext uri="{BB962C8B-B14F-4D97-AF65-F5344CB8AC3E}">
        <p14:creationId xmlns:p14="http://schemas.microsoft.com/office/powerpoint/2010/main" val="1340482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dirty="0">
              <a:solidFill>
                <a:prstClr val="black"/>
              </a:solidFill>
              <a:latin typeface="Calibri"/>
            </a:endParaRPr>
          </a:p>
        </p:txBody>
      </p:sp>
    </p:spTree>
    <p:extLst>
      <p:ext uri="{BB962C8B-B14F-4D97-AF65-F5344CB8AC3E}">
        <p14:creationId xmlns:p14="http://schemas.microsoft.com/office/powerpoint/2010/main" val="30040897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dirty="0"/>
          </a:p>
        </p:txBody>
      </p:sp>
    </p:spTree>
    <p:extLst>
      <p:ext uri="{BB962C8B-B14F-4D97-AF65-F5344CB8AC3E}">
        <p14:creationId xmlns:p14="http://schemas.microsoft.com/office/powerpoint/2010/main" val="19825003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Apple App Store Review Guidelines</a:t>
            </a:r>
          </a:p>
          <a:p>
            <a:pPr marL="0" indent="0">
              <a:buFont typeface="Arial" panose="020B0604020202020204" pitchFamily="34" charset="0"/>
              <a:buNone/>
            </a:pPr>
            <a:r>
              <a:rPr lang="en-US" b="0" dirty="0"/>
              <a:t>https://developer.apple.com/app-store/guidelines/</a:t>
            </a:r>
          </a:p>
          <a:p>
            <a:pPr marL="0" indent="0">
              <a:buFont typeface="Arial" panose="020B0604020202020204" pitchFamily="34" charset="0"/>
              <a:buNone/>
            </a:pPr>
            <a:r>
              <a:rPr lang="en-US" b="0" dirty="0"/>
              <a:t>Icon:  https://developer.apple.com/ios/human-interface-guidelines/graphics/app-icon/</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Android </a:t>
            </a:r>
          </a:p>
          <a:p>
            <a:pPr marL="0" indent="0">
              <a:buFont typeface="Arial" panose="020B0604020202020204" pitchFamily="34" charset="0"/>
              <a:buNone/>
            </a:pPr>
            <a:r>
              <a:rPr lang="en-US" b="0" dirty="0"/>
              <a:t>https://developer.android.com/distribute/tools/launch-checklist.html</a:t>
            </a:r>
          </a:p>
          <a:p>
            <a:pPr marL="0" indent="0">
              <a:buFont typeface="Arial" panose="020B0604020202020204" pitchFamily="34" charset="0"/>
              <a:buNone/>
            </a:pPr>
            <a:r>
              <a:rPr lang="en-US" b="0" dirty="0"/>
              <a:t>Icon: https://developer.android.com/guide/practices/ui_guidelines/icon_design_launcher.html</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Windows</a:t>
            </a:r>
          </a:p>
          <a:p>
            <a:pPr marL="0" indent="0">
              <a:buFont typeface="Arial" panose="020B0604020202020204" pitchFamily="34" charset="0"/>
              <a:buNone/>
            </a:pPr>
            <a:r>
              <a:rPr lang="en-US" b="0" dirty="0"/>
              <a:t>https://developer.microsoft.com/en-us/store/publish-apps</a:t>
            </a:r>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dirty="0"/>
          </a:p>
        </p:txBody>
      </p:sp>
    </p:spTree>
    <p:extLst>
      <p:ext uri="{BB962C8B-B14F-4D97-AF65-F5344CB8AC3E}">
        <p14:creationId xmlns:p14="http://schemas.microsoft.com/office/powerpoint/2010/main" val="17665647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Apple App Store Review Guidelines</a:t>
            </a:r>
          </a:p>
          <a:p>
            <a:pPr marL="0" indent="0">
              <a:buFont typeface="Arial" panose="020B0604020202020204" pitchFamily="34" charset="0"/>
              <a:buNone/>
            </a:pPr>
            <a:r>
              <a:rPr lang="en-US" b="0" dirty="0"/>
              <a:t>https://developer.apple.com/app-store/guidelines/</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Android </a:t>
            </a:r>
          </a:p>
          <a:p>
            <a:pPr marL="0" indent="0">
              <a:buFont typeface="Arial" panose="020B0604020202020204" pitchFamily="34" charset="0"/>
              <a:buNone/>
            </a:pPr>
            <a:r>
              <a:rPr lang="en-US" b="0" dirty="0"/>
              <a:t>https://developer.android.com/distribute/tools/launch-checklist.html</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Windows</a:t>
            </a:r>
          </a:p>
          <a:p>
            <a:pPr marL="0" indent="0">
              <a:buFont typeface="Arial" panose="020B0604020202020204" pitchFamily="34" charset="0"/>
              <a:buNone/>
            </a:pPr>
            <a:r>
              <a:rPr lang="en-US" b="0" dirty="0"/>
              <a:t>https://developer.microsoft.com/en-us/store/publish-apps</a:t>
            </a:r>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dirty="0"/>
          </a:p>
        </p:txBody>
      </p:sp>
    </p:spTree>
    <p:extLst>
      <p:ext uri="{BB962C8B-B14F-4D97-AF65-F5344CB8AC3E}">
        <p14:creationId xmlns:p14="http://schemas.microsoft.com/office/powerpoint/2010/main" val="10062042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There are lots of kids in the app store.  Develop accordingly.</a:t>
            </a:r>
            <a:br>
              <a:rPr lang="en-US" b="0" dirty="0"/>
            </a:br>
            <a:r>
              <a:rPr lang="en-US" b="0" dirty="0"/>
              <a:t/>
            </a:r>
            <a:br>
              <a:rPr lang="en-US" b="0" dirty="0"/>
            </a:b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dirty="0"/>
          </a:p>
        </p:txBody>
      </p:sp>
    </p:spTree>
    <p:extLst>
      <p:ext uri="{BB962C8B-B14F-4D97-AF65-F5344CB8AC3E}">
        <p14:creationId xmlns:p14="http://schemas.microsoft.com/office/powerpoint/2010/main" val="12045745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Only need to register once.</a:t>
            </a:r>
            <a:r>
              <a:rPr lang="en-US" baseline="0" dirty="0"/>
              <a:t> $19 fee required</a:t>
            </a:r>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dirty="0"/>
          </a:p>
        </p:txBody>
      </p:sp>
    </p:spTree>
    <p:extLst>
      <p:ext uri="{BB962C8B-B14F-4D97-AF65-F5344CB8AC3E}">
        <p14:creationId xmlns:p14="http://schemas.microsoft.com/office/powerpoint/2010/main" val="28052554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35</a:t>
            </a:fld>
            <a:endParaRPr lang="en-US" dirty="0">
              <a:solidFill>
                <a:prstClr val="black"/>
              </a:solidFill>
              <a:latin typeface="Calibri"/>
            </a:endParaRPr>
          </a:p>
        </p:txBody>
      </p:sp>
    </p:spTree>
    <p:extLst>
      <p:ext uri="{BB962C8B-B14F-4D97-AF65-F5344CB8AC3E}">
        <p14:creationId xmlns:p14="http://schemas.microsoft.com/office/powerpoint/2010/main" val="3004089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baseline="0" dirty="0"/>
              <a:t>Each device type (iOS, Android, Windows, etc.) has its own store</a:t>
            </a:r>
          </a:p>
          <a:p>
            <a:pPr marL="171450" indent="-171450">
              <a:buFont typeface="Arial" panose="020B0604020202020204" pitchFamily="34" charset="0"/>
              <a:buChar char="•"/>
            </a:pPr>
            <a:r>
              <a:rPr lang="en-US" baseline="0" dirty="0"/>
              <a:t>Users can filter apps by things like category of app, popularity, rating, price (can be free), etc.</a:t>
            </a:r>
          </a:p>
          <a:p>
            <a:pPr marL="171450" indent="-171450">
              <a:buFont typeface="Arial" panose="020B0604020202020204" pitchFamily="34" charset="0"/>
              <a:buChar char="•"/>
            </a:pPr>
            <a:r>
              <a:rPr lang="en-US" baseline="0" dirty="0"/>
              <a:t>Users can typically find out information about apps in the app store such as when the app was released, version number, how many people have downloaded it, read reviews, etc.</a:t>
            </a:r>
          </a:p>
          <a:p>
            <a:pPr marL="171450" indent="-171450">
              <a:buFont typeface="Arial" panose="020B0604020202020204" pitchFamily="34" charset="0"/>
              <a:buChar char="•"/>
            </a:pPr>
            <a:r>
              <a:rPr lang="en-US" baseline="0" dirty="0"/>
              <a:t>App stores typically have quality and/or security requirements for apps submitted to their stores. These will be briefly touched in future slides on each individual app store</a:t>
            </a:r>
          </a:p>
          <a:p>
            <a:pPr marL="171450" indent="-171450">
              <a:buFont typeface="Arial" panose="020B0604020202020204" pitchFamily="34" charset="0"/>
              <a:buChar char="•"/>
            </a:pPr>
            <a:r>
              <a:rPr lang="en-US" baseline="0" dirty="0"/>
              <a:t>Apps can be installed without an app store, but most users will start their search for apps in the app store. Thus, it would be a good business decision to get your apps that are intended for public consumption into the app store. This lesson will only discuss publishing apps to the app stores</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dirty="0"/>
          </a:p>
        </p:txBody>
      </p:sp>
    </p:spTree>
    <p:extLst>
      <p:ext uri="{BB962C8B-B14F-4D97-AF65-F5344CB8AC3E}">
        <p14:creationId xmlns:p14="http://schemas.microsoft.com/office/powerpoint/2010/main" val="2215924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0" indent="0">
              <a:buFont typeface="Arial" panose="020B0604020202020204" pitchFamily="34" charset="0"/>
              <a:buNone/>
            </a:pPr>
            <a:r>
              <a:rPr lang="en-US" b="0" dirty="0"/>
              <a:t>Many</a:t>
            </a:r>
            <a:r>
              <a:rPr lang="en-US" b="0" baseline="0" dirty="0"/>
              <a:t> apps are developed with no intention of generating revenue.  They act as a marketing tools, like a website.  A good app can engage a customer more deeply with its brand, which has indirect returns.</a:t>
            </a:r>
          </a:p>
          <a:p>
            <a:pPr marL="0" indent="0">
              <a:buFont typeface="Arial" panose="020B0604020202020204" pitchFamily="34" charset="0"/>
              <a:buNone/>
            </a:pPr>
            <a:endParaRPr lang="en-US" b="0" baseline="0" dirty="0"/>
          </a:p>
          <a:p>
            <a:pPr marL="0" indent="0">
              <a:buFont typeface="Arial" panose="020B0604020202020204" pitchFamily="34" charset="0"/>
              <a:buNone/>
            </a:pPr>
            <a:r>
              <a:rPr lang="en-US" b="0" baseline="0" dirty="0"/>
              <a:t>Generating revenue with an app can be done in one of several ways.  Many apps are free, but the purchase price can be more than zero, generally $3-10 for a decent app, $1 for a cheap one, and $10-$30+ for specialized, sophisticated software.  Subscriptions are a way to bill users for regular use of the service the app provides, often after a free trial period. After an app is installed and run, offers can be made by the app for additional purchases, called in-app purchases.  Games are famous for this type of purchase, offering advantages for gameplay. Advertising is an important revenue generator for many apps.  App audiences are offered to advertisers as targeted ad networks.</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dirty="0"/>
          </a:p>
        </p:txBody>
      </p:sp>
    </p:spTree>
    <p:extLst>
      <p:ext uri="{BB962C8B-B14F-4D97-AF65-F5344CB8AC3E}">
        <p14:creationId xmlns:p14="http://schemas.microsoft.com/office/powerpoint/2010/main" val="747858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dirty="0"/>
          </a:p>
        </p:txBody>
      </p:sp>
    </p:spTree>
    <p:extLst>
      <p:ext uri="{BB962C8B-B14F-4D97-AF65-F5344CB8AC3E}">
        <p14:creationId xmlns:p14="http://schemas.microsoft.com/office/powerpoint/2010/main" val="79194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The following slides will explain the steps on this slide</a:t>
            </a:r>
          </a:p>
          <a:p>
            <a:pPr marL="0" indent="0">
              <a:buFont typeface="Arial"/>
              <a:buNone/>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iOS</a:t>
            </a:r>
            <a:r>
              <a:rPr lang="en-US" baseline="0" dirty="0"/>
              <a:t> app distribution for Xamarin: </a:t>
            </a:r>
            <a:r>
              <a:rPr lang="en-US" dirty="0"/>
              <a:t>https://developer.xamarin.com/guides/ios/deployment,_testing,_and_metrics/app_distribution/</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dirty="0"/>
          </a:p>
        </p:txBody>
      </p:sp>
    </p:spTree>
    <p:extLst>
      <p:ext uri="{BB962C8B-B14F-4D97-AF65-F5344CB8AC3E}">
        <p14:creationId xmlns:p14="http://schemas.microsoft.com/office/powerpoint/2010/main" val="990923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baseline="0" dirty="0"/>
              <a:t>At this point, a developer would already have an account in order to develop and test their iOS app</a:t>
            </a:r>
          </a:p>
          <a:p>
            <a:pPr marL="171450" indent="-171450">
              <a:buFont typeface="Arial" panose="020B0604020202020204" pitchFamily="34" charset="0"/>
              <a:buChar char="•"/>
            </a:pPr>
            <a:r>
              <a:rPr lang="en-US" baseline="0" dirty="0"/>
              <a:t>Only Team Agents and Admins can create distribution certificates. More on Team Roles and Privileges: https://developer.apple.com/library/ios/documentation/IDEs/Conceptual/AppDistributionGuide/ManagingYourTeam/ManagingYourTeam.html#//apple_ref/doc/uid/TP40012582-CH16-SW10</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baseline="0" dirty="0"/>
              <a:t>Image source: https://developer.xamarin.com/guides/ios/</a:t>
            </a:r>
            <a:r>
              <a:rPr lang="en-US" baseline="0" dirty="0" err="1"/>
              <a:t>deployment,_testing,_and_metrics</a:t>
            </a:r>
            <a:r>
              <a:rPr lang="en-US" baseline="0" dirty="0"/>
              <a:t>/</a:t>
            </a:r>
            <a:r>
              <a:rPr lang="en-US" baseline="0" dirty="0" err="1"/>
              <a:t>app_distribution</a:t>
            </a:r>
            <a:r>
              <a:rPr lang="en-US" baseline="0" dirty="0"/>
              <a:t>/app-store-distribution/Images/CreateCertManually01.png</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dirty="0"/>
          </a:p>
        </p:txBody>
      </p:sp>
    </p:spTree>
    <p:extLst>
      <p:ext uri="{BB962C8B-B14F-4D97-AF65-F5344CB8AC3E}">
        <p14:creationId xmlns:p14="http://schemas.microsoft.com/office/powerpoint/2010/main" val="1447380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baseline="0" dirty="0"/>
              <a:t>At this point, a developer would already have an account in order to develop and test their iOS app</a:t>
            </a:r>
          </a:p>
          <a:p>
            <a:pPr marL="171450" indent="-171450">
              <a:buFont typeface="Arial" panose="020B0604020202020204" pitchFamily="34" charset="0"/>
              <a:buChar char="•"/>
            </a:pPr>
            <a:r>
              <a:rPr lang="en-US" baseline="0" dirty="0"/>
              <a:t>After entering an app id, you will need to select which app services will be required by your app. This determines what your app can access on an installed device</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baseline="0" dirty="0"/>
              <a:t>Image source: https://developer.xamarin.com/guides/ios/deployment,_testing,_and_metrics/app_distribution/app-store-distribution/Images/CreateCertManually01.png</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dirty="0"/>
          </a:p>
        </p:txBody>
      </p:sp>
    </p:spTree>
    <p:extLst>
      <p:ext uri="{BB962C8B-B14F-4D97-AF65-F5344CB8AC3E}">
        <p14:creationId xmlns:p14="http://schemas.microsoft.com/office/powerpoint/2010/main" val="3260377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11/1/16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11/1/16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11/1/16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11/1/16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dirty="0"/>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11/1/16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dirty="0"/>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11/1/16</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dirty="0"/>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11/1/16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dirty="0"/>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11/1/16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dirty="0"/>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11/1/16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dirty="0"/>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0" r:id="rId12"/>
    <p:sldLayoutId id="2147483663" r:id="rId13"/>
    <p:sldLayoutId id="2147483664" r:id="rId14"/>
    <p:sldLayoutId id="2147483662" r:id="rId15"/>
    <p:sldLayoutId id="214748366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p:txBody>
          <a:bodyPr>
            <a:normAutofit/>
          </a:bodyPr>
          <a:lstStyle/>
          <a:p>
            <a:r>
              <a:rPr lang="en-US" sz="4000" dirty="0">
                <a:solidFill>
                  <a:srgbClr val="FFFF00"/>
                </a:solidFill>
              </a:rPr>
              <a:t>Module 3, Lesson 14: </a:t>
            </a:r>
          </a:p>
          <a:p>
            <a:r>
              <a:rPr lang="en-US" dirty="0"/>
              <a:t>Getting Your Apps into the App Store</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Provisioning Profile</a:t>
            </a:r>
          </a:p>
        </p:txBody>
      </p:sp>
      <p:sp>
        <p:nvSpPr>
          <p:cNvPr id="3" name="Content Placeholder 2"/>
          <p:cNvSpPr>
            <a:spLocks noGrp="1"/>
          </p:cNvSpPr>
          <p:nvPr>
            <p:ph idx="1"/>
          </p:nvPr>
        </p:nvSpPr>
        <p:spPr>
          <a:xfrm>
            <a:off x="832144" y="2783541"/>
            <a:ext cx="6712314" cy="4074459"/>
          </a:xfrm>
        </p:spPr>
        <p:txBody>
          <a:bodyPr anchor="ctr">
            <a:normAutofit/>
          </a:bodyPr>
          <a:lstStyle/>
          <a:p>
            <a:pPr>
              <a:buFont typeface="Wingdings" charset="2"/>
              <a:buChar char="§"/>
            </a:pPr>
            <a:r>
              <a:rPr lang="en-US" dirty="0"/>
              <a:t>Go to developer.apple.com</a:t>
            </a:r>
          </a:p>
          <a:p>
            <a:pPr>
              <a:buFont typeface="Wingdings" charset="2"/>
              <a:buChar char="§"/>
            </a:pPr>
            <a:r>
              <a:rPr lang="en-US" dirty="0"/>
              <a:t>Click Account</a:t>
            </a:r>
          </a:p>
          <a:p>
            <a:pPr>
              <a:buFont typeface="Wingdings" charset="2"/>
              <a:buChar char="§"/>
            </a:pPr>
            <a:r>
              <a:rPr lang="en-US" dirty="0"/>
              <a:t>Go to certificates, identifiers and profiles</a:t>
            </a:r>
          </a:p>
          <a:p>
            <a:pPr>
              <a:buFont typeface="Wingdings" charset="2"/>
              <a:buChar char="§"/>
            </a:pPr>
            <a:r>
              <a:rPr lang="en-US" dirty="0"/>
              <a:t>Select provisioning =&gt; distribution</a:t>
            </a:r>
          </a:p>
          <a:p>
            <a:pPr>
              <a:buFont typeface="Wingdings" charset="2"/>
              <a:buChar char="§"/>
            </a:pPr>
            <a:r>
              <a:rPr lang="en-US" dirty="0"/>
              <a:t>Click the + button</a:t>
            </a:r>
          </a:p>
          <a:p>
            <a:pPr>
              <a:buFont typeface="Wingdings" charset="2"/>
              <a:buChar char="§"/>
            </a:pPr>
            <a:r>
              <a:rPr lang="en-US" dirty="0"/>
              <a:t>Select distribution =&gt; app store, click continue</a:t>
            </a:r>
          </a:p>
          <a:p>
            <a:pPr>
              <a:buFont typeface="Wingdings" charset="2"/>
              <a:buChar char="§"/>
            </a:pPr>
            <a:r>
              <a:rPr lang="en-US" dirty="0"/>
              <a:t>Follow on-screen instructions to generate</a:t>
            </a:r>
          </a:p>
        </p:txBody>
      </p:sp>
      <p:grpSp>
        <p:nvGrpSpPr>
          <p:cNvPr id="4" name="Group 3"/>
          <p:cNvGrpSpPr/>
          <p:nvPr/>
        </p:nvGrpSpPr>
        <p:grpSpPr>
          <a:xfrm>
            <a:off x="0" y="1950630"/>
            <a:ext cx="12192000" cy="832911"/>
            <a:chOff x="0" y="1950630"/>
            <a:chExt cx="12192000" cy="832911"/>
          </a:xfrm>
        </p:grpSpPr>
        <p:sp>
          <p:nvSpPr>
            <p:cNvPr id="5" name="Rectangle 4"/>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832144" y="1950630"/>
              <a:ext cx="9975556"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Allows you to digitally sign apps so they can be installed</a:t>
              </a:r>
            </a:p>
          </p:txBody>
        </p:sp>
      </p:grpSp>
      <p:pic>
        <p:nvPicPr>
          <p:cNvPr id="2050" name="Picture 2" descr="https://developer.xamarin.com/guides/ios/deployment,_testing,_and_metrics/app_distribution/app-store-distribution/Images/Distribute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661" y="3083501"/>
            <a:ext cx="4472354" cy="347453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70296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Provisioning Profile in Xamarin</a:t>
            </a:r>
          </a:p>
        </p:txBody>
      </p:sp>
      <p:sp>
        <p:nvSpPr>
          <p:cNvPr id="12" name="Content Placeholder 2"/>
          <p:cNvSpPr txBox="1">
            <a:spLocks/>
          </p:cNvSpPr>
          <p:nvPr/>
        </p:nvSpPr>
        <p:spPr>
          <a:xfrm>
            <a:off x="689190" y="1888830"/>
            <a:ext cx="6121027" cy="3731716"/>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chemeClr val="tx1"/>
                </a:solidFill>
              </a:rPr>
              <a:t>Go to properties page of iOS project</a:t>
            </a:r>
          </a:p>
          <a:p>
            <a:pPr marL="228600" indent="-228600" algn="l">
              <a:buFont typeface="Wingdings" charset="2"/>
              <a:buChar char="§"/>
            </a:pPr>
            <a:r>
              <a:rPr lang="en-US" i="0" dirty="0">
                <a:solidFill>
                  <a:schemeClr val="tx1"/>
                </a:solidFill>
              </a:rPr>
              <a:t>Select iOS bundling signing</a:t>
            </a:r>
          </a:p>
          <a:p>
            <a:pPr marL="228600" indent="-228600" algn="l">
              <a:buFont typeface="Wingdings" charset="2"/>
              <a:buChar char="§"/>
            </a:pPr>
            <a:r>
              <a:rPr lang="en-US" i="0" dirty="0">
                <a:solidFill>
                  <a:schemeClr val="tx1"/>
                </a:solidFill>
              </a:rPr>
              <a:t>Select the release configuration</a:t>
            </a:r>
          </a:p>
          <a:p>
            <a:pPr marL="228600" indent="-228600" algn="l">
              <a:buFont typeface="Wingdings" charset="2"/>
              <a:buChar char="§"/>
            </a:pPr>
            <a:r>
              <a:rPr lang="en-US" i="0" dirty="0">
                <a:solidFill>
                  <a:schemeClr val="tx1"/>
                </a:solidFill>
              </a:rPr>
              <a:t>Select the proper platform</a:t>
            </a:r>
          </a:p>
          <a:p>
            <a:pPr marL="228600" indent="-228600" algn="l">
              <a:buFont typeface="Wingdings" charset="2"/>
              <a:buChar char="§"/>
            </a:pPr>
            <a:r>
              <a:rPr lang="en-US" i="0" dirty="0">
                <a:solidFill>
                  <a:schemeClr val="tx1"/>
                </a:solidFill>
              </a:rPr>
              <a:t>Select the distribution identity</a:t>
            </a:r>
          </a:p>
          <a:p>
            <a:pPr marL="228600" indent="-228600" algn="l">
              <a:buFont typeface="Wingdings" charset="2"/>
              <a:buChar char="§"/>
            </a:pPr>
            <a:r>
              <a:rPr lang="en-US" i="0" dirty="0">
                <a:solidFill>
                  <a:schemeClr val="tx1"/>
                </a:solidFill>
              </a:rPr>
              <a:t>Select the automatic profile</a:t>
            </a:r>
          </a:p>
        </p:txBody>
      </p:sp>
      <p:pic>
        <p:nvPicPr>
          <p:cNvPr id="3" name="Picture 2"/>
          <p:cNvPicPr>
            <a:picLocks noChangeAspect="1"/>
          </p:cNvPicPr>
          <p:nvPr/>
        </p:nvPicPr>
        <p:blipFill>
          <a:blip r:embed="rId3"/>
          <a:stretch>
            <a:fillRect/>
          </a:stretch>
        </p:blipFill>
        <p:spPr>
          <a:xfrm>
            <a:off x="7116797" y="2544845"/>
            <a:ext cx="4467849" cy="2419688"/>
          </a:xfrm>
          <a:prstGeom prst="rect">
            <a:avLst/>
          </a:prstGeom>
          <a:ln>
            <a:solidFill>
              <a:srgbClr val="979191"/>
            </a:solidFill>
          </a:ln>
        </p:spPr>
      </p:pic>
    </p:spTree>
    <p:extLst>
      <p:ext uri="{BB962C8B-B14F-4D97-AF65-F5344CB8AC3E}">
        <p14:creationId xmlns:p14="http://schemas.microsoft.com/office/powerpoint/2010/main" val="4053774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iTunes Connect</a:t>
            </a:r>
          </a:p>
        </p:txBody>
      </p:sp>
      <p:sp>
        <p:nvSpPr>
          <p:cNvPr id="9" name="Content Placeholder 2"/>
          <p:cNvSpPr txBox="1">
            <a:spLocks/>
          </p:cNvSpPr>
          <p:nvPr/>
        </p:nvSpPr>
        <p:spPr>
          <a:xfrm>
            <a:off x="838200" y="2783541"/>
            <a:ext cx="10515600" cy="347787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a:t>Provide screenshots or video of app in action on iOS devices</a:t>
            </a:r>
          </a:p>
          <a:p>
            <a:pPr>
              <a:buFont typeface="Wingdings" charset="2"/>
              <a:buChar char="§"/>
            </a:pPr>
            <a:r>
              <a:rPr lang="en-US" dirty="0"/>
              <a:t>Provide app description with features, benefit to end user</a:t>
            </a:r>
          </a:p>
          <a:p>
            <a:pPr>
              <a:buFont typeface="Wingdings" charset="2"/>
              <a:buChar char="§"/>
            </a:pPr>
            <a:r>
              <a:rPr lang="en-US" dirty="0"/>
              <a:t>Provide contact, support URLs to your site (required by Apple)</a:t>
            </a:r>
          </a:p>
          <a:p>
            <a:pPr>
              <a:buFont typeface="Wingdings" charset="2"/>
              <a:buChar char="§"/>
            </a:pPr>
            <a:r>
              <a:rPr lang="en-US" dirty="0"/>
              <a:t>Set app's rating for parental controls in App Store</a:t>
            </a:r>
          </a:p>
          <a:p>
            <a:pPr>
              <a:buFont typeface="Wingdings" charset="2"/>
              <a:buChar char="§"/>
            </a:pPr>
            <a:r>
              <a:rPr lang="en-US" dirty="0"/>
              <a:t>Select price or specify that app will be free</a:t>
            </a:r>
          </a:p>
        </p:txBody>
      </p:sp>
      <p:grpSp>
        <p:nvGrpSpPr>
          <p:cNvPr id="12" name="Group 11"/>
          <p:cNvGrpSpPr/>
          <p:nvPr/>
        </p:nvGrpSpPr>
        <p:grpSpPr>
          <a:xfrm>
            <a:off x="0" y="1950630"/>
            <a:ext cx="12192000" cy="832911"/>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38200" y="1950630"/>
              <a:ext cx="113538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Tools for developers to submit and manage their App Store apps</a:t>
              </a:r>
            </a:p>
          </p:txBody>
        </p:sp>
      </p:grpSp>
    </p:spTree>
    <p:extLst>
      <p:ext uri="{BB962C8B-B14F-4D97-AF65-F5344CB8AC3E}">
        <p14:creationId xmlns:p14="http://schemas.microsoft.com/office/powerpoint/2010/main" val="24069816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for App Store Distribution</a:t>
            </a:r>
          </a:p>
        </p:txBody>
      </p:sp>
      <p:sp>
        <p:nvSpPr>
          <p:cNvPr id="12" name="Content Placeholder 2"/>
          <p:cNvSpPr txBox="1">
            <a:spLocks/>
          </p:cNvSpPr>
          <p:nvPr/>
        </p:nvSpPr>
        <p:spPr>
          <a:xfrm>
            <a:off x="821889" y="1615933"/>
            <a:ext cx="10635816" cy="48078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rgbClr val="000000"/>
                </a:solidFill>
              </a:rPr>
              <a:t>Edit Entitlements.plist, Info.plist files if necessary</a:t>
            </a:r>
          </a:p>
          <a:p>
            <a:pPr marL="228600" indent="-228600" algn="l">
              <a:buFont typeface="Wingdings" charset="2"/>
              <a:buChar char="§"/>
            </a:pPr>
            <a:r>
              <a:rPr lang="en-US" i="0" dirty="0">
                <a:solidFill>
                  <a:srgbClr val="000000"/>
                </a:solidFill>
              </a:rPr>
              <a:t>Press Start button to deploy to device</a:t>
            </a:r>
          </a:p>
          <a:p>
            <a:pPr marL="685800" lvl="1" indent="-228600" algn="l">
              <a:buFont typeface="Wingdings" charset="2"/>
              <a:buChar char="§"/>
            </a:pPr>
            <a:r>
              <a:rPr lang="en-US" i="0" dirty="0">
                <a:solidFill>
                  <a:srgbClr val="000000"/>
                </a:solidFill>
              </a:rPr>
              <a:t>Deploy will fail because provisioning profile meant for app store</a:t>
            </a:r>
          </a:p>
          <a:p>
            <a:pPr marL="228600" indent="-228600" algn="l">
              <a:buFont typeface="Wingdings" charset="2"/>
              <a:buChar char="§"/>
            </a:pPr>
            <a:r>
              <a:rPr lang="en-US" i="0" dirty="0">
                <a:solidFill>
                  <a:srgbClr val="000000"/>
                </a:solidFill>
              </a:rPr>
              <a:t>Create .zip file out of app bundle</a:t>
            </a:r>
          </a:p>
          <a:p>
            <a:pPr marL="228600" indent="-228600" algn="l">
              <a:buFont typeface="Wingdings" charset="2"/>
              <a:buChar char="§"/>
            </a:pPr>
            <a:r>
              <a:rPr lang="en-US" i="0" dirty="0">
                <a:solidFill>
                  <a:srgbClr val="000000"/>
                </a:solidFill>
              </a:rPr>
              <a:t>Go to http://help.apple.com/itc/apploader</a:t>
            </a:r>
          </a:p>
          <a:p>
            <a:pPr marL="685800" lvl="1" indent="-228600" algn="l">
              <a:buFont typeface="Wingdings" charset="2"/>
              <a:buChar char="§"/>
            </a:pPr>
            <a:r>
              <a:rPr lang="en-US" i="0" dirty="0">
                <a:solidFill>
                  <a:srgbClr val="000000"/>
                </a:solidFill>
              </a:rPr>
              <a:t>Select getting started =&gt; installing Application Loader</a:t>
            </a:r>
          </a:p>
          <a:p>
            <a:pPr marL="685800" lvl="1" indent="-228600" algn="l">
              <a:buFont typeface="Wingdings" charset="2"/>
              <a:buChar char="§"/>
            </a:pPr>
            <a:r>
              <a:rPr lang="en-US" i="0" dirty="0">
                <a:solidFill>
                  <a:srgbClr val="000000"/>
                </a:solidFill>
              </a:rPr>
              <a:t>Follow instructions</a:t>
            </a:r>
          </a:p>
          <a:p>
            <a:pPr marL="228600" indent="-228600" algn="l">
              <a:buFont typeface="Wingdings" charset="2"/>
              <a:buChar char="§"/>
            </a:pPr>
            <a:r>
              <a:rPr lang="en-US" i="0" dirty="0">
                <a:solidFill>
                  <a:srgbClr val="000000"/>
                </a:solidFill>
              </a:rPr>
              <a:t>Open Application Loader, click the “Deliver Your App” button, and select the .app.zip file when prompted.</a:t>
            </a:r>
          </a:p>
        </p:txBody>
      </p:sp>
    </p:spTree>
    <p:extLst>
      <p:ext uri="{BB962C8B-B14F-4D97-AF65-F5344CB8AC3E}">
        <p14:creationId xmlns:p14="http://schemas.microsoft.com/office/powerpoint/2010/main" val="3993663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Store Submission Requirements</a:t>
            </a:r>
          </a:p>
        </p:txBody>
      </p:sp>
      <p:sp>
        <p:nvSpPr>
          <p:cNvPr id="9" name="Content Placeholder 2"/>
          <p:cNvSpPr txBox="1">
            <a:spLocks/>
          </p:cNvSpPr>
          <p:nvPr/>
        </p:nvSpPr>
        <p:spPr>
          <a:xfrm>
            <a:off x="838200" y="2783541"/>
            <a:ext cx="10515600" cy="407445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endParaRPr lang="en-US" dirty="0"/>
          </a:p>
        </p:txBody>
      </p:sp>
      <p:grpSp>
        <p:nvGrpSpPr>
          <p:cNvPr id="12" name="Group 11"/>
          <p:cNvGrpSpPr/>
          <p:nvPr/>
        </p:nvGrpSpPr>
        <p:grpSpPr>
          <a:xfrm>
            <a:off x="0" y="1950630"/>
            <a:ext cx="12192000" cy="832911"/>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0" y="1950630"/>
              <a:ext cx="121920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Apple protects users and maintains quality via submission requirements</a:t>
              </a:r>
            </a:p>
          </p:txBody>
        </p:sp>
      </p:grpSp>
      <p:sp>
        <p:nvSpPr>
          <p:cNvPr id="7" name="Content Placeholder 2"/>
          <p:cNvSpPr txBox="1">
            <a:spLocks/>
          </p:cNvSpPr>
          <p:nvPr/>
        </p:nvSpPr>
        <p:spPr>
          <a:xfrm>
            <a:off x="838200" y="2889884"/>
            <a:ext cx="10515600" cy="197087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a:t>Child safety</a:t>
            </a:r>
          </a:p>
          <a:p>
            <a:pPr>
              <a:buFont typeface="Wingdings" charset="2"/>
              <a:buChar char="§"/>
            </a:pPr>
            <a:r>
              <a:rPr lang="en-US" dirty="0"/>
              <a:t>App must be unique, useful or entertaining</a:t>
            </a:r>
          </a:p>
          <a:p>
            <a:pPr>
              <a:buFont typeface="Wingdings" charset="2"/>
              <a:buChar char="§"/>
            </a:pPr>
            <a:r>
              <a:rPr lang="en-US" dirty="0"/>
              <a:t>Demo apps or test apps will typically get rejected</a:t>
            </a:r>
          </a:p>
        </p:txBody>
      </p:sp>
    </p:spTree>
    <p:extLst>
      <p:ext uri="{BB962C8B-B14F-4D97-AF65-F5344CB8AC3E}">
        <p14:creationId xmlns:p14="http://schemas.microsoft.com/office/powerpoint/2010/main" val="1663449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Submitting to Google Play</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4246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Play Submission: Steps</a:t>
            </a:r>
          </a:p>
        </p:txBody>
      </p:sp>
      <p:grpSp>
        <p:nvGrpSpPr>
          <p:cNvPr id="10" name="Group 9"/>
          <p:cNvGrpSpPr/>
          <p:nvPr/>
        </p:nvGrpSpPr>
        <p:grpSpPr>
          <a:xfrm>
            <a:off x="0" y="1735579"/>
            <a:ext cx="12192000" cy="2766083"/>
            <a:chOff x="0" y="1440161"/>
            <a:chExt cx="10802189" cy="853904"/>
          </a:xfrm>
        </p:grpSpPr>
        <p:sp>
          <p:nvSpPr>
            <p:cNvPr id="11" name="Rectangle 10"/>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2"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rgbClr val="FFFFFF"/>
                  </a:solidFill>
                </a:rPr>
                <a:t>Create release build</a:t>
              </a:r>
            </a:p>
            <a:p>
              <a:pPr marL="228600" indent="-228600" algn="l">
                <a:buFont typeface="Wingdings" charset="2"/>
                <a:buChar char="§"/>
              </a:pPr>
              <a:r>
                <a:rPr lang="en-US" i="0" dirty="0">
                  <a:solidFill>
                    <a:srgbClr val="FFFFFF"/>
                  </a:solidFill>
                </a:rPr>
                <a:t>Create private key</a:t>
              </a:r>
            </a:p>
            <a:p>
              <a:pPr marL="228600" indent="-228600" algn="l">
                <a:buFont typeface="Wingdings" charset="2"/>
                <a:buChar char="§"/>
              </a:pPr>
              <a:r>
                <a:rPr lang="en-US" i="0" dirty="0">
                  <a:solidFill>
                    <a:srgbClr val="FFFFFF"/>
                  </a:solidFill>
                </a:rPr>
                <a:t>Sign the APK</a:t>
              </a:r>
            </a:p>
            <a:p>
              <a:pPr marL="228600" indent="-228600" algn="l">
                <a:buFont typeface="Wingdings" charset="2"/>
                <a:buChar char="§"/>
              </a:pPr>
              <a:r>
                <a:rPr lang="en-US" i="0" dirty="0">
                  <a:solidFill>
                    <a:srgbClr val="FFFFFF"/>
                  </a:solidFill>
                </a:rPr>
                <a:t>Publish onto Google Play</a:t>
              </a:r>
            </a:p>
          </p:txBody>
        </p:sp>
      </p:grpSp>
    </p:spTree>
    <p:extLst>
      <p:ext uri="{BB962C8B-B14F-4D97-AF65-F5344CB8AC3E}">
        <p14:creationId xmlns:p14="http://schemas.microsoft.com/office/powerpoint/2010/main" val="315214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Release Build</a:t>
            </a:r>
          </a:p>
        </p:txBody>
      </p:sp>
      <p:grpSp>
        <p:nvGrpSpPr>
          <p:cNvPr id="10" name="Group 9"/>
          <p:cNvGrpSpPr/>
          <p:nvPr/>
        </p:nvGrpSpPr>
        <p:grpSpPr>
          <a:xfrm>
            <a:off x="0" y="1856757"/>
            <a:ext cx="12192000" cy="2631320"/>
            <a:chOff x="0" y="1461154"/>
            <a:chExt cx="10802189" cy="832911"/>
          </a:xfrm>
        </p:grpSpPr>
        <p:sp>
          <p:nvSpPr>
            <p:cNvPr id="11" name="Rectangle 10"/>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2" name="Content Placeholder 2"/>
            <p:cNvSpPr txBox="1">
              <a:spLocks/>
            </p:cNvSpPr>
            <p:nvPr/>
          </p:nvSpPr>
          <p:spPr>
            <a:xfrm>
              <a:off x="689394" y="1461154"/>
              <a:ext cx="963259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t>Fill out Android Manifest (app/package name, version, permissions…)</a:t>
              </a:r>
            </a:p>
            <a:p>
              <a:pPr marL="228600" indent="-228600" algn="l">
                <a:buFont typeface="Wingdings" charset="2"/>
                <a:buChar char="§"/>
              </a:pPr>
              <a:r>
                <a:rPr lang="en-US" i="0" dirty="0"/>
                <a:t>In the build tab of properties page, change configuration to “Release”</a:t>
              </a:r>
            </a:p>
            <a:p>
              <a:pPr marL="228600" indent="-228600" algn="l">
                <a:buFont typeface="Wingdings" charset="2"/>
                <a:buChar char="§"/>
              </a:pPr>
              <a:r>
                <a:rPr lang="en-US" i="0" dirty="0"/>
                <a:t>Rebuild the solution</a:t>
              </a:r>
            </a:p>
          </p:txBody>
        </p:sp>
      </p:grpSp>
    </p:spTree>
    <p:extLst>
      <p:ext uri="{BB962C8B-B14F-4D97-AF65-F5344CB8AC3E}">
        <p14:creationId xmlns:p14="http://schemas.microsoft.com/office/powerpoint/2010/main" val="1365937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Private Key</a:t>
            </a:r>
          </a:p>
        </p:txBody>
      </p:sp>
      <p:sp>
        <p:nvSpPr>
          <p:cNvPr id="12" name="Content Placeholder 2"/>
          <p:cNvSpPr txBox="1">
            <a:spLocks/>
          </p:cNvSpPr>
          <p:nvPr/>
        </p:nvSpPr>
        <p:spPr>
          <a:xfrm>
            <a:off x="778091" y="1856757"/>
            <a:ext cx="11413908" cy="3102105"/>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chemeClr val="tx1"/>
                </a:solidFill>
              </a:rPr>
              <a:t>Use keytool to create a keystore:</a:t>
            </a:r>
          </a:p>
          <a:p>
            <a:pPr marL="685800" lvl="1" indent="-228600" algn="l">
              <a:buFont typeface="Wingdings" charset="2"/>
              <a:buChar char="§"/>
            </a:pPr>
            <a:r>
              <a:rPr lang="en-US" i="0" dirty="0">
                <a:solidFill>
                  <a:schemeClr val="tx1"/>
                </a:solidFill>
              </a:rPr>
              <a:t>keytool was installed when Android was installed</a:t>
            </a:r>
          </a:p>
          <a:p>
            <a:pPr marL="685800" lvl="1" indent="-228600" algn="l">
              <a:buFont typeface="Wingdings" charset="2"/>
              <a:buChar char="§"/>
            </a:pPr>
            <a:r>
              <a:rPr lang="en-US" i="0" dirty="0">
                <a:solidFill>
                  <a:schemeClr val="tx1"/>
                </a:solidFill>
              </a:rPr>
              <a:t>Keystore: database of security certificates for signing Android apps</a:t>
            </a:r>
          </a:p>
          <a:p>
            <a:pPr marL="685800" lvl="1" indent="-228600" algn="l">
              <a:buFont typeface="Wingdings" charset="2"/>
              <a:buChar char="§"/>
            </a:pPr>
            <a:r>
              <a:rPr lang="en-US" i="0" dirty="0">
                <a:solidFill>
                  <a:schemeClr val="tx1"/>
                </a:solidFill>
              </a:rPr>
              <a:t>$ keytool -genkey -v -keystore &lt;filename&gt;.keystore -alias &lt;key-name&gt; -keyalg RSA -keysize 2048 -validity 10000</a:t>
            </a:r>
          </a:p>
          <a:p>
            <a:pPr marL="228600" indent="-228600" algn="l">
              <a:buFont typeface="Wingdings" charset="2"/>
              <a:buChar char="§"/>
            </a:pPr>
            <a:r>
              <a:rPr lang="en-US" i="0" dirty="0">
                <a:solidFill>
                  <a:schemeClr val="tx1"/>
                </a:solidFill>
              </a:rPr>
              <a:t>Command prompt will ask a series of questions</a:t>
            </a:r>
          </a:p>
        </p:txBody>
      </p:sp>
    </p:spTree>
    <p:extLst>
      <p:ext uri="{BB962C8B-B14F-4D97-AF65-F5344CB8AC3E}">
        <p14:creationId xmlns:p14="http://schemas.microsoft.com/office/powerpoint/2010/main" val="1463681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Keytool Generation Sample</a:t>
            </a:r>
            <a:endParaRPr lang="en-US" sz="3200" dirty="0"/>
          </a:p>
        </p:txBody>
      </p:sp>
      <p:sp>
        <p:nvSpPr>
          <p:cNvPr id="5" name="Content Placeholder 4"/>
          <p:cNvSpPr>
            <a:spLocks noGrp="1"/>
          </p:cNvSpPr>
          <p:nvPr>
            <p:ph idx="1"/>
          </p:nvPr>
        </p:nvSpPr>
        <p:spPr>
          <a:xfrm>
            <a:off x="503666" y="1007080"/>
            <a:ext cx="11387229" cy="5822275"/>
          </a:xfrm>
          <a:solidFill>
            <a:schemeClr val="tx1"/>
          </a:solidFill>
        </p:spPr>
        <p:txBody>
          <a:bodyPr>
            <a:normAutofit fontScale="92500" lnSpcReduction="20000"/>
          </a:bodyPr>
          <a:lstStyle/>
          <a:p>
            <a:pPr>
              <a:lnSpc>
                <a:spcPct val="120000"/>
              </a:lnSpc>
            </a:pPr>
            <a:r>
              <a:rPr lang="en-US" noProof="1">
                <a:solidFill>
                  <a:srgbClr val="99FF33"/>
                </a:solidFill>
              </a:rPr>
              <a:t>$</a:t>
            </a:r>
            <a:r>
              <a:rPr lang="en-US" sz="1900" noProof="1">
                <a:solidFill>
                  <a:srgbClr val="99FF33"/>
                </a:solidFill>
              </a:rPr>
              <a:t> keytool -genkey -v -keystore a.keystore -alias a -keyalg RSA -keysize 2048 -validity 10000</a:t>
            </a:r>
          </a:p>
          <a:p>
            <a:r>
              <a:rPr lang="en-US" sz="1900" noProof="1">
                <a:solidFill>
                  <a:srgbClr val="99FF33"/>
                </a:solidFill>
              </a:rPr>
              <a:t>Enter keystore password:</a:t>
            </a:r>
          </a:p>
          <a:p>
            <a:r>
              <a:rPr lang="en-US" sz="1900" noProof="1">
                <a:solidFill>
                  <a:srgbClr val="99FF33"/>
                </a:solidFill>
              </a:rPr>
              <a:t>Re-enter new password:</a:t>
            </a:r>
          </a:p>
          <a:p>
            <a:r>
              <a:rPr lang="en-US" sz="1900" noProof="1">
                <a:solidFill>
                  <a:srgbClr val="99FF33"/>
                </a:solidFill>
              </a:rPr>
              <a:t>What is your first and last name?</a:t>
            </a:r>
          </a:p>
          <a:p>
            <a:r>
              <a:rPr lang="en-US" sz="1900" noProof="1">
                <a:solidFill>
                  <a:srgbClr val="99FF33"/>
                </a:solidFill>
              </a:rPr>
              <a:t>  [Unknown]:  Ham Chimpanze</a:t>
            </a:r>
          </a:p>
          <a:p>
            <a:r>
              <a:rPr lang="en-US" sz="1900" noProof="1">
                <a:solidFill>
                  <a:srgbClr val="99FF33"/>
                </a:solidFill>
              </a:rPr>
              <a:t>What is the name of your organizational unit?</a:t>
            </a:r>
          </a:p>
          <a:p>
            <a:r>
              <a:rPr lang="en-US" sz="1900" noProof="1">
                <a:solidFill>
                  <a:srgbClr val="99FF33"/>
                </a:solidFill>
              </a:rPr>
              <a:t>  [Unknown]:  NASA</a:t>
            </a:r>
          </a:p>
          <a:p>
            <a:r>
              <a:rPr lang="en-US" sz="1900" noProof="1">
                <a:solidFill>
                  <a:srgbClr val="99FF33"/>
                </a:solidFill>
              </a:rPr>
              <a:t>What is the name of your organization?</a:t>
            </a:r>
          </a:p>
          <a:p>
            <a:r>
              <a:rPr lang="en-US" sz="1900" noProof="1">
                <a:solidFill>
                  <a:srgbClr val="99FF33"/>
                </a:solidFill>
              </a:rPr>
              <a:t>  [Unknown]:  NASA</a:t>
            </a:r>
          </a:p>
          <a:p>
            <a:r>
              <a:rPr lang="en-US" sz="1900" noProof="1">
                <a:solidFill>
                  <a:srgbClr val="99FF33"/>
                </a:solidFill>
              </a:rPr>
              <a:t>What is the name of your City or Locality?</a:t>
            </a:r>
          </a:p>
          <a:p>
            <a:r>
              <a:rPr lang="en-US" sz="1900" noProof="1">
                <a:solidFill>
                  <a:srgbClr val="99FF33"/>
                </a:solidFill>
              </a:rPr>
              <a:t>  [Unknown]:  Cape Canaveral</a:t>
            </a:r>
          </a:p>
          <a:p>
            <a:r>
              <a:rPr lang="en-US" sz="1900" noProof="1">
                <a:solidFill>
                  <a:srgbClr val="99FF33"/>
                </a:solidFill>
              </a:rPr>
              <a:t>What is the name of your State or Province?</a:t>
            </a:r>
          </a:p>
          <a:p>
            <a:r>
              <a:rPr lang="en-US" sz="1900" noProof="1">
                <a:solidFill>
                  <a:srgbClr val="99FF33"/>
                </a:solidFill>
              </a:rPr>
              <a:t>  [Unknown]:  Florida</a:t>
            </a:r>
          </a:p>
          <a:p>
            <a:r>
              <a:rPr lang="en-US" sz="1900" noProof="1">
                <a:solidFill>
                  <a:srgbClr val="99FF33"/>
                </a:solidFill>
              </a:rPr>
              <a:t>What is the two-letter country code for this unit?</a:t>
            </a:r>
          </a:p>
          <a:p>
            <a:r>
              <a:rPr lang="en-US" sz="1900" noProof="1">
                <a:solidFill>
                  <a:srgbClr val="99FF33"/>
                </a:solidFill>
              </a:rPr>
              <a:t>  [Unknown]:  US</a:t>
            </a:r>
          </a:p>
          <a:p>
            <a:r>
              <a:rPr lang="en-US" sz="1900" noProof="1">
                <a:solidFill>
                  <a:srgbClr val="99FF33"/>
                </a:solidFill>
              </a:rPr>
              <a:t>Is CN=Ham Chimpanze, OU=NASA, O=NASA, L=Cape Canaveral, ST=Florida, C=US correct?</a:t>
            </a:r>
          </a:p>
          <a:p>
            <a:r>
              <a:rPr lang="en-US" sz="1900" noProof="1">
                <a:solidFill>
                  <a:srgbClr val="99FF33"/>
                </a:solidFill>
              </a:rPr>
              <a:t>  [no]:  yes</a:t>
            </a:r>
          </a:p>
          <a:p>
            <a:pPr>
              <a:lnSpc>
                <a:spcPct val="120000"/>
              </a:lnSpc>
            </a:pPr>
            <a:r>
              <a:rPr lang="en-US" sz="1900" noProof="1">
                <a:solidFill>
                  <a:srgbClr val="99FF33"/>
                </a:solidFill>
              </a:rPr>
              <a:t>Generating 2,048 bit RSA key pair and self-signed certificate (SHA1withRSA) with a validity of 10,000 days</a:t>
            </a:r>
          </a:p>
          <a:p>
            <a:r>
              <a:rPr lang="en-US" sz="1900" noProof="1">
                <a:solidFill>
                  <a:srgbClr val="99FF33"/>
                </a:solidFill>
              </a:rPr>
              <a:t>        for: CN=Ham Chimpanze, OU=NASA, O=NASA, L=Cape Canaveral, ST=Florida, C=US</a:t>
            </a:r>
          </a:p>
          <a:p>
            <a:r>
              <a:rPr lang="en-US" sz="1900" noProof="1">
                <a:solidFill>
                  <a:srgbClr val="99FF33"/>
                </a:solidFill>
              </a:rPr>
              <a:t>Enter key password for &lt;publishingdoc&gt;</a:t>
            </a:r>
          </a:p>
          <a:p>
            <a:r>
              <a:rPr lang="en-US" sz="1900" noProof="1">
                <a:solidFill>
                  <a:srgbClr val="99FF33"/>
                </a:solidFill>
              </a:rPr>
              <a:t>        (RETURN if same as keystore password):</a:t>
            </a:r>
          </a:p>
          <a:p>
            <a:r>
              <a:rPr lang="en-US" sz="1900" noProof="1">
                <a:solidFill>
                  <a:srgbClr val="99FF33"/>
                </a:solidFill>
              </a:rPr>
              <a:t>Re-enter new password:</a:t>
            </a:r>
          </a:p>
          <a:p>
            <a:r>
              <a:rPr lang="en-US" sz="1900" noProof="1">
                <a:solidFill>
                  <a:srgbClr val="99FF33"/>
                </a:solidFill>
              </a:rPr>
              <a:t>[Storing xample.keystore]</a:t>
            </a:r>
          </a:p>
        </p:txBody>
      </p:sp>
    </p:spTree>
    <p:extLst>
      <p:ext uri="{BB962C8B-B14F-4D97-AF65-F5344CB8AC3E}">
        <p14:creationId xmlns:p14="http://schemas.microsoft.com/office/powerpoint/2010/main" val="3807287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Purpose of app stores</a:t>
            </a:r>
          </a:p>
          <a:p>
            <a:r>
              <a:rPr lang="en-US" dirty="0"/>
              <a:t>App store submission requirements</a:t>
            </a:r>
          </a:p>
          <a:p>
            <a:r>
              <a:rPr lang="en-US" dirty="0"/>
              <a:t>Versioning apps</a:t>
            </a:r>
          </a:p>
          <a:p>
            <a:r>
              <a:rPr lang="en-US" dirty="0"/>
              <a:t>Automation</a:t>
            </a:r>
          </a:p>
        </p:txBody>
      </p:sp>
    </p:spTree>
    <p:extLst>
      <p:ext uri="{BB962C8B-B14F-4D97-AF65-F5344CB8AC3E}">
        <p14:creationId xmlns:p14="http://schemas.microsoft.com/office/powerpoint/2010/main" val="5168300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the APK</a:t>
            </a:r>
          </a:p>
        </p:txBody>
      </p:sp>
      <p:sp>
        <p:nvSpPr>
          <p:cNvPr id="12" name="Content Placeholder 2"/>
          <p:cNvSpPr txBox="1">
            <a:spLocks/>
          </p:cNvSpPr>
          <p:nvPr/>
        </p:nvSpPr>
        <p:spPr>
          <a:xfrm>
            <a:off x="472467" y="1856757"/>
            <a:ext cx="6359872" cy="350655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rgbClr val="000000"/>
                </a:solidFill>
              </a:rPr>
              <a:t>Change the build configuration to release</a:t>
            </a:r>
          </a:p>
          <a:p>
            <a:pPr marL="228600" indent="-228600" algn="l">
              <a:buFont typeface="Wingdings" charset="2"/>
              <a:buChar char="§"/>
            </a:pPr>
            <a:r>
              <a:rPr lang="en-US" i="0" dirty="0">
                <a:solidFill>
                  <a:srgbClr val="000000"/>
                </a:solidFill>
              </a:rPr>
              <a:t>Select tools &gt;</a:t>
            </a:r>
            <a:br>
              <a:rPr lang="en-US" i="0" dirty="0">
                <a:solidFill>
                  <a:srgbClr val="000000"/>
                </a:solidFill>
              </a:rPr>
            </a:br>
            <a:r>
              <a:rPr lang="en-US" i="0" dirty="0">
                <a:solidFill>
                  <a:srgbClr val="000000"/>
                </a:solidFill>
              </a:rPr>
              <a:t>	Android &gt; publish Android app…</a:t>
            </a:r>
          </a:p>
          <a:p>
            <a:pPr marL="228600" indent="-228600" algn="l">
              <a:buFont typeface="Wingdings" charset="2"/>
              <a:buChar char="§"/>
            </a:pPr>
            <a:r>
              <a:rPr lang="en-US" i="0" dirty="0">
                <a:solidFill>
                  <a:srgbClr val="000000"/>
                </a:solidFill>
              </a:rPr>
              <a:t>Complete form</a:t>
            </a:r>
          </a:p>
          <a:p>
            <a:pPr marL="228600" indent="-228600" algn="l">
              <a:buFont typeface="Wingdings" charset="2"/>
              <a:buChar char="§"/>
            </a:pPr>
            <a:r>
              <a:rPr lang="en-US" i="0" dirty="0">
                <a:solidFill>
                  <a:srgbClr val="000000"/>
                </a:solidFill>
              </a:rPr>
              <a:t>Click Next</a:t>
            </a:r>
          </a:p>
        </p:txBody>
      </p:sp>
      <p:pic>
        <p:nvPicPr>
          <p:cNvPr id="5122" name="Picture 2" descr="https://developer.xamarin.com/guides/android/deployment,_testing,_and_metrics/publishing_an_application/part_2_-_signing_the_android_application_package/Images/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8442" y="1712581"/>
            <a:ext cx="4906464" cy="412701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81055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the APK: Select Destination</a:t>
            </a:r>
          </a:p>
        </p:txBody>
      </p:sp>
      <p:sp>
        <p:nvSpPr>
          <p:cNvPr id="12" name="Content Placeholder 2"/>
          <p:cNvSpPr txBox="1">
            <a:spLocks/>
          </p:cNvSpPr>
          <p:nvPr/>
        </p:nvSpPr>
        <p:spPr>
          <a:xfrm>
            <a:off x="472466" y="1856757"/>
            <a:ext cx="6930657" cy="1466735"/>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rgbClr val="000000"/>
                </a:solidFill>
              </a:rPr>
              <a:t>Complete form</a:t>
            </a:r>
          </a:p>
          <a:p>
            <a:pPr marL="228600" indent="-228600" algn="l">
              <a:buFont typeface="Wingdings" charset="2"/>
              <a:buChar char="§"/>
            </a:pPr>
            <a:r>
              <a:rPr lang="en-US" i="0" dirty="0">
                <a:solidFill>
                  <a:srgbClr val="000000"/>
                </a:solidFill>
              </a:rPr>
              <a:t>Click publish</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42502" y="2128550"/>
            <a:ext cx="4906464" cy="41270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93607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for Google Play Distribution</a:t>
            </a:r>
          </a:p>
        </p:txBody>
      </p:sp>
      <p:sp>
        <p:nvSpPr>
          <p:cNvPr id="12" name="Content Placeholder 2"/>
          <p:cNvSpPr txBox="1">
            <a:spLocks/>
          </p:cNvSpPr>
          <p:nvPr/>
        </p:nvSpPr>
        <p:spPr>
          <a:xfrm>
            <a:off x="778092" y="1856757"/>
            <a:ext cx="10635816" cy="48078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rgbClr val="000000"/>
                </a:solidFill>
              </a:rPr>
              <a:t>Register at https://play.google.com/apps/publish/signup/</a:t>
            </a:r>
          </a:p>
          <a:p>
            <a:pPr marL="228600" indent="-228600" algn="l">
              <a:buFont typeface="Wingdings" charset="2"/>
              <a:buChar char="§"/>
            </a:pPr>
            <a:r>
              <a:rPr lang="en-US" i="0" dirty="0">
                <a:solidFill>
                  <a:srgbClr val="000000"/>
                </a:solidFill>
              </a:rPr>
              <a:t>Create images: launch icon, application icons, 2-8 screenshots</a:t>
            </a:r>
          </a:p>
          <a:p>
            <a:pPr marL="228600" indent="-228600" algn="l">
              <a:buFont typeface="Wingdings" charset="2"/>
              <a:buChar char="§"/>
            </a:pPr>
            <a:r>
              <a:rPr lang="en-US" i="0" dirty="0">
                <a:solidFill>
                  <a:srgbClr val="000000"/>
                </a:solidFill>
              </a:rPr>
              <a:t>Go to https://play.google.com/apps/publish/</a:t>
            </a:r>
          </a:p>
          <a:p>
            <a:pPr marL="228600" indent="-228600" algn="l">
              <a:buFont typeface="Wingdings" charset="2"/>
              <a:buChar char="§"/>
            </a:pPr>
            <a:r>
              <a:rPr lang="en-US" i="0" dirty="0">
                <a:solidFill>
                  <a:srgbClr val="000000"/>
                </a:solidFill>
              </a:rPr>
              <a:t>Select all applications &gt; add new application</a:t>
            </a:r>
          </a:p>
          <a:p>
            <a:pPr marL="228600" indent="-228600" algn="l">
              <a:buFont typeface="Wingdings" charset="2"/>
              <a:buChar char="§"/>
            </a:pPr>
            <a:r>
              <a:rPr lang="en-US" i="0" dirty="0">
                <a:solidFill>
                  <a:srgbClr val="000000"/>
                </a:solidFill>
              </a:rPr>
              <a:t>Select a language and name for your app</a:t>
            </a:r>
          </a:p>
          <a:p>
            <a:pPr marL="228600" indent="-228600" algn="l">
              <a:buFont typeface="Wingdings" charset="2"/>
              <a:buChar char="§"/>
            </a:pPr>
            <a:r>
              <a:rPr lang="en-US" i="0" dirty="0">
                <a:solidFill>
                  <a:srgbClr val="000000"/>
                </a:solidFill>
              </a:rPr>
              <a:t>Select upload APK</a:t>
            </a:r>
          </a:p>
          <a:p>
            <a:pPr marL="228600" indent="-228600" algn="l">
              <a:buFont typeface="Wingdings" charset="2"/>
              <a:buChar char="§"/>
            </a:pPr>
            <a:r>
              <a:rPr lang="en-US" i="0" dirty="0">
                <a:solidFill>
                  <a:srgbClr val="000000"/>
                </a:solidFill>
              </a:rPr>
              <a:t>Choose production</a:t>
            </a:r>
          </a:p>
          <a:p>
            <a:pPr marL="228600" indent="-228600" algn="l">
              <a:buFont typeface="Wingdings" charset="2"/>
              <a:buChar char="§"/>
            </a:pPr>
            <a:r>
              <a:rPr lang="en-US" i="0" dirty="0">
                <a:solidFill>
                  <a:srgbClr val="000000"/>
                </a:solidFill>
              </a:rPr>
              <a:t>Select upload your APK</a:t>
            </a:r>
          </a:p>
        </p:txBody>
      </p:sp>
    </p:spTree>
    <p:extLst>
      <p:ext uri="{BB962C8B-B14F-4D97-AF65-F5344CB8AC3E}">
        <p14:creationId xmlns:p14="http://schemas.microsoft.com/office/powerpoint/2010/main" val="32166927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Play Submission Policies</a:t>
            </a:r>
          </a:p>
        </p:txBody>
      </p:sp>
      <p:sp>
        <p:nvSpPr>
          <p:cNvPr id="9" name="Content Placeholder 2"/>
          <p:cNvSpPr txBox="1">
            <a:spLocks/>
          </p:cNvSpPr>
          <p:nvPr/>
        </p:nvSpPr>
        <p:spPr>
          <a:xfrm>
            <a:off x="838200" y="2783541"/>
            <a:ext cx="10515600" cy="407445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endParaRPr lang="en-US" dirty="0"/>
          </a:p>
        </p:txBody>
      </p:sp>
      <p:grpSp>
        <p:nvGrpSpPr>
          <p:cNvPr id="12" name="Group 11"/>
          <p:cNvGrpSpPr/>
          <p:nvPr/>
        </p:nvGrpSpPr>
        <p:grpSpPr>
          <a:xfrm>
            <a:off x="0" y="1950630"/>
            <a:ext cx="12192000" cy="832911"/>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0" y="1950630"/>
              <a:ext cx="121920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Google protects users and maintains quality via submission requirements</a:t>
              </a:r>
            </a:p>
          </p:txBody>
        </p:sp>
      </p:grpSp>
      <p:sp>
        <p:nvSpPr>
          <p:cNvPr id="7" name="Content Placeholder 2"/>
          <p:cNvSpPr txBox="1">
            <a:spLocks/>
          </p:cNvSpPr>
          <p:nvPr/>
        </p:nvSpPr>
        <p:spPr>
          <a:xfrm>
            <a:off x="838200" y="2783541"/>
            <a:ext cx="10515600" cy="330272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a:t>Restricted content</a:t>
            </a:r>
          </a:p>
          <a:p>
            <a:pPr>
              <a:buFont typeface="Wingdings" charset="2"/>
              <a:buChar char="§"/>
            </a:pPr>
            <a:r>
              <a:rPr lang="en-US" dirty="0"/>
              <a:t>Intellectual property, deception and spam</a:t>
            </a:r>
          </a:p>
          <a:p>
            <a:pPr>
              <a:buFont typeface="Wingdings" charset="2"/>
              <a:buChar char="§"/>
            </a:pPr>
            <a:r>
              <a:rPr lang="en-US" dirty="0"/>
              <a:t>Privacy and security</a:t>
            </a:r>
          </a:p>
          <a:p>
            <a:pPr>
              <a:buFont typeface="Wingdings" charset="2"/>
              <a:buChar char="§"/>
            </a:pPr>
            <a:r>
              <a:rPr lang="en-US" dirty="0"/>
              <a:t>Monetization and ads</a:t>
            </a:r>
          </a:p>
          <a:p>
            <a:pPr>
              <a:buFont typeface="Wingdings" charset="2"/>
              <a:buChar char="§"/>
            </a:pPr>
            <a:r>
              <a:rPr lang="en-US" dirty="0"/>
              <a:t>Store listing and promotion</a:t>
            </a:r>
          </a:p>
        </p:txBody>
      </p:sp>
    </p:spTree>
    <p:extLst>
      <p:ext uri="{BB962C8B-B14F-4D97-AF65-F5344CB8AC3E}">
        <p14:creationId xmlns:p14="http://schemas.microsoft.com/office/powerpoint/2010/main" val="218220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Submitting to Windows Store</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03451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Store Submission: Steps</a:t>
            </a:r>
          </a:p>
        </p:txBody>
      </p:sp>
      <p:grpSp>
        <p:nvGrpSpPr>
          <p:cNvPr id="10" name="Group 9"/>
          <p:cNvGrpSpPr/>
          <p:nvPr/>
        </p:nvGrpSpPr>
        <p:grpSpPr>
          <a:xfrm>
            <a:off x="0" y="1787156"/>
            <a:ext cx="12192000" cy="2538659"/>
            <a:chOff x="0" y="1461154"/>
            <a:chExt cx="10802189" cy="832911"/>
          </a:xfrm>
        </p:grpSpPr>
        <p:sp>
          <p:nvSpPr>
            <p:cNvPr id="11" name="Rectangle 10"/>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2" name="Content Placeholder 2"/>
            <p:cNvSpPr txBox="1">
              <a:spLocks/>
            </p:cNvSpPr>
            <p:nvPr/>
          </p:nvSpPr>
          <p:spPr>
            <a:xfrm>
              <a:off x="742650" y="1461154"/>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rgbClr val="FFFFFF"/>
                  </a:solidFill>
                </a:rPr>
                <a:t>Configure app package</a:t>
              </a:r>
            </a:p>
            <a:p>
              <a:pPr marL="228600" indent="-228600" algn="l">
                <a:buFont typeface="Wingdings" charset="2"/>
                <a:buChar char="§"/>
              </a:pPr>
              <a:r>
                <a:rPr lang="en-US" i="0" dirty="0">
                  <a:solidFill>
                    <a:srgbClr val="FFFFFF"/>
                  </a:solidFill>
                </a:rPr>
                <a:t>Create an app package</a:t>
              </a:r>
            </a:p>
            <a:p>
              <a:pPr marL="228600" indent="-228600" algn="l">
                <a:buFont typeface="Wingdings" charset="2"/>
                <a:buChar char="§"/>
              </a:pPr>
              <a:r>
                <a:rPr lang="en-US" i="0" dirty="0">
                  <a:solidFill>
                    <a:srgbClr val="FFFFFF"/>
                  </a:solidFill>
                </a:rPr>
                <a:t>Validate app</a:t>
              </a:r>
            </a:p>
            <a:p>
              <a:pPr marL="228600" indent="-228600" algn="l">
                <a:buFont typeface="Wingdings" charset="2"/>
                <a:buChar char="§"/>
              </a:pPr>
              <a:r>
                <a:rPr lang="en-US" i="0" dirty="0">
                  <a:solidFill>
                    <a:srgbClr val="FFFFFF"/>
                  </a:solidFill>
                </a:rPr>
                <a:t>Upload to store</a:t>
              </a:r>
            </a:p>
          </p:txBody>
        </p:sp>
      </p:grpSp>
    </p:spTree>
    <p:extLst>
      <p:ext uri="{BB962C8B-B14F-4D97-AF65-F5344CB8AC3E}">
        <p14:creationId xmlns:p14="http://schemas.microsoft.com/office/powerpoint/2010/main" val="25772758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App Package</a:t>
            </a:r>
          </a:p>
        </p:txBody>
      </p:sp>
      <p:sp>
        <p:nvSpPr>
          <p:cNvPr id="12" name="Content Placeholder 2"/>
          <p:cNvSpPr txBox="1">
            <a:spLocks/>
          </p:cNvSpPr>
          <p:nvPr/>
        </p:nvSpPr>
        <p:spPr>
          <a:xfrm>
            <a:off x="778091" y="1856757"/>
            <a:ext cx="11413908" cy="3154858"/>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rgbClr val="000000"/>
                </a:solidFill>
              </a:rPr>
              <a:t>Open Package.appxmanifest file in UWP project</a:t>
            </a:r>
          </a:p>
          <a:p>
            <a:pPr marL="228600" indent="-228600" algn="l">
              <a:buFont typeface="Wingdings" charset="2"/>
              <a:buChar char="§"/>
            </a:pPr>
            <a:r>
              <a:rPr lang="en-US" i="0" dirty="0">
                <a:solidFill>
                  <a:srgbClr val="000000"/>
                </a:solidFill>
              </a:rPr>
              <a:t>Application tab: name, description, supported orientations, etc.</a:t>
            </a:r>
          </a:p>
          <a:p>
            <a:pPr marL="228600" indent="-228600" algn="l">
              <a:buFont typeface="Wingdings" charset="2"/>
              <a:buChar char="§"/>
            </a:pPr>
            <a:r>
              <a:rPr lang="en-US" i="0" dirty="0">
                <a:solidFill>
                  <a:srgbClr val="000000"/>
                </a:solidFill>
              </a:rPr>
              <a:t>Visual assets tab: images, icons, logos</a:t>
            </a:r>
          </a:p>
          <a:p>
            <a:pPr marL="228600" indent="-228600" algn="l">
              <a:buFont typeface="Wingdings" charset="2"/>
              <a:buChar char="§"/>
            </a:pPr>
            <a:r>
              <a:rPr lang="en-US" i="0" dirty="0">
                <a:solidFill>
                  <a:srgbClr val="000000"/>
                </a:solidFill>
              </a:rPr>
              <a:t>Capabilities tab: permissions</a:t>
            </a:r>
          </a:p>
          <a:p>
            <a:pPr marL="228600" indent="-228600" algn="l">
              <a:buFont typeface="Wingdings" charset="2"/>
              <a:buChar char="§"/>
            </a:pPr>
            <a:r>
              <a:rPr lang="en-US" i="0" dirty="0">
                <a:solidFill>
                  <a:srgbClr val="000000"/>
                </a:solidFill>
              </a:rPr>
              <a:t>Packaging tab: display name, version, publisher, etc.</a:t>
            </a:r>
          </a:p>
        </p:txBody>
      </p:sp>
    </p:spTree>
    <p:extLst>
      <p:ext uri="{BB962C8B-B14F-4D97-AF65-F5344CB8AC3E}">
        <p14:creationId xmlns:p14="http://schemas.microsoft.com/office/powerpoint/2010/main" val="14401555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App Package</a:t>
            </a:r>
          </a:p>
        </p:txBody>
      </p:sp>
      <p:sp>
        <p:nvSpPr>
          <p:cNvPr id="12" name="Content Placeholder 2"/>
          <p:cNvSpPr txBox="1">
            <a:spLocks/>
          </p:cNvSpPr>
          <p:nvPr/>
        </p:nvSpPr>
        <p:spPr>
          <a:xfrm>
            <a:off x="559741" y="1787156"/>
            <a:ext cx="7017146" cy="419219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rgbClr val="000000"/>
                </a:solidFill>
              </a:rPr>
              <a:t>Right-click UWP app in Solution Explorer view</a:t>
            </a:r>
          </a:p>
          <a:p>
            <a:pPr marL="228600" indent="-228600" algn="l">
              <a:buFont typeface="Wingdings" charset="2"/>
              <a:buChar char="§"/>
            </a:pPr>
            <a:r>
              <a:rPr lang="en-US" i="0" dirty="0">
                <a:solidFill>
                  <a:srgbClr val="000000"/>
                </a:solidFill>
              </a:rPr>
              <a:t>Select store =&gt; create app packages</a:t>
            </a:r>
          </a:p>
          <a:p>
            <a:pPr marL="228600" indent="-228600" algn="l">
              <a:buFont typeface="Wingdings" charset="2"/>
              <a:buChar char="§"/>
            </a:pPr>
            <a:r>
              <a:rPr lang="en-US" i="0" dirty="0">
                <a:solidFill>
                  <a:srgbClr val="000000"/>
                </a:solidFill>
              </a:rPr>
              <a:t>Click yes and then next</a:t>
            </a:r>
          </a:p>
          <a:p>
            <a:pPr marL="228600" indent="-228600" algn="l">
              <a:buFont typeface="Wingdings" charset="2"/>
              <a:buChar char="§"/>
            </a:pPr>
            <a:r>
              <a:rPr lang="en-US" i="0" dirty="0">
                <a:solidFill>
                  <a:srgbClr val="000000"/>
                </a:solidFill>
              </a:rPr>
              <a:t>Sign into developer account</a:t>
            </a:r>
          </a:p>
          <a:p>
            <a:pPr marL="228600" indent="-228600" algn="l">
              <a:buFont typeface="Wingdings" charset="2"/>
              <a:buChar char="§"/>
            </a:pPr>
            <a:r>
              <a:rPr lang="en-US" i="0" dirty="0">
                <a:solidFill>
                  <a:srgbClr val="000000"/>
                </a:solidFill>
              </a:rPr>
              <a:t>Pick a name for your package</a:t>
            </a:r>
          </a:p>
          <a:p>
            <a:pPr marL="228600" indent="-228600" algn="l">
              <a:buFont typeface="Wingdings" charset="2"/>
              <a:buChar char="§"/>
            </a:pPr>
            <a:r>
              <a:rPr lang="en-US" i="0" dirty="0">
                <a:solidFill>
                  <a:srgbClr val="000000"/>
                </a:solidFill>
              </a:rPr>
              <a:t>Fill out form</a:t>
            </a:r>
          </a:p>
          <a:p>
            <a:pPr marL="228600" indent="-228600" algn="l">
              <a:buFont typeface="Wingdings" charset="2"/>
              <a:buChar char="§"/>
            </a:pPr>
            <a:r>
              <a:rPr lang="en-US" i="0" dirty="0">
                <a:solidFill>
                  <a:srgbClr val="000000"/>
                </a:solidFill>
              </a:rPr>
              <a:t>Click create</a:t>
            </a:r>
          </a:p>
        </p:txBody>
      </p:sp>
      <p:pic>
        <p:nvPicPr>
          <p:cNvPr id="8194" name="Picture 2" descr="Choose all architectures so app can run everyw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9403" y="2059428"/>
            <a:ext cx="4038259" cy="364764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071433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Validation</a:t>
            </a:r>
          </a:p>
        </p:txBody>
      </p:sp>
      <p:sp>
        <p:nvSpPr>
          <p:cNvPr id="9" name="Content Placeholder 2"/>
          <p:cNvSpPr txBox="1">
            <a:spLocks/>
          </p:cNvSpPr>
          <p:nvPr/>
        </p:nvSpPr>
        <p:spPr>
          <a:xfrm>
            <a:off x="838200" y="2783541"/>
            <a:ext cx="10515600" cy="407445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endParaRPr lang="en-US" dirty="0"/>
          </a:p>
        </p:txBody>
      </p:sp>
      <p:grpSp>
        <p:nvGrpSpPr>
          <p:cNvPr id="12" name="Group 11"/>
          <p:cNvGrpSpPr/>
          <p:nvPr/>
        </p:nvGrpSpPr>
        <p:grpSpPr>
          <a:xfrm>
            <a:off x="0" y="1950630"/>
            <a:ext cx="12192000" cy="832911"/>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38200" y="1950630"/>
              <a:ext cx="113538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Microsoft protects users and maintains quality via app validation</a:t>
              </a:r>
            </a:p>
          </p:txBody>
        </p:sp>
      </p:grpSp>
      <p:sp>
        <p:nvSpPr>
          <p:cNvPr id="7" name="Content Placeholder 2"/>
          <p:cNvSpPr txBox="1">
            <a:spLocks/>
          </p:cNvSpPr>
          <p:nvPr/>
        </p:nvSpPr>
        <p:spPr>
          <a:xfrm>
            <a:off x="838200" y="2783541"/>
            <a:ext cx="10515600" cy="297433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a:t>Upon app create, app validation dialog opens</a:t>
            </a:r>
          </a:p>
          <a:p>
            <a:pPr>
              <a:buFont typeface="Wingdings" charset="2"/>
              <a:buChar char="§"/>
            </a:pPr>
            <a:r>
              <a:rPr lang="en-US" dirty="0"/>
              <a:t>Choose machine to run validation</a:t>
            </a:r>
          </a:p>
          <a:p>
            <a:pPr>
              <a:buFont typeface="Wingdings" charset="2"/>
              <a:buChar char="§"/>
            </a:pPr>
            <a:r>
              <a:rPr lang="en-US" dirty="0"/>
              <a:t>Click launch Windows app certification kit</a:t>
            </a:r>
          </a:p>
          <a:p>
            <a:pPr>
              <a:buFont typeface="Wingdings" charset="2"/>
              <a:buChar char="§"/>
            </a:pPr>
            <a:r>
              <a:rPr lang="en-US" dirty="0"/>
              <a:t>When it passes, it’s ready to publish to the store</a:t>
            </a:r>
          </a:p>
        </p:txBody>
      </p:sp>
    </p:spTree>
    <p:extLst>
      <p:ext uri="{BB962C8B-B14F-4D97-AF65-F5344CB8AC3E}">
        <p14:creationId xmlns:p14="http://schemas.microsoft.com/office/powerpoint/2010/main" val="13072606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 to Windows Store</a:t>
            </a:r>
          </a:p>
        </p:txBody>
      </p:sp>
      <p:grpSp>
        <p:nvGrpSpPr>
          <p:cNvPr id="10" name="Group 9"/>
          <p:cNvGrpSpPr/>
          <p:nvPr/>
        </p:nvGrpSpPr>
        <p:grpSpPr>
          <a:xfrm>
            <a:off x="0" y="1856757"/>
            <a:ext cx="12192000" cy="2609735"/>
            <a:chOff x="0" y="1461154"/>
            <a:chExt cx="10802189" cy="832911"/>
          </a:xfrm>
        </p:grpSpPr>
        <p:sp>
          <p:nvSpPr>
            <p:cNvPr id="11" name="Rectangle 10"/>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2" name="Content Placeholder 2"/>
            <p:cNvSpPr txBox="1">
              <a:spLocks/>
            </p:cNvSpPr>
            <p:nvPr/>
          </p:nvSpPr>
          <p:spPr>
            <a:xfrm>
              <a:off x="689394" y="1461154"/>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t>In Visual Studio:</a:t>
              </a:r>
            </a:p>
            <a:p>
              <a:pPr marL="685800" lvl="1" indent="-228600" algn="l">
                <a:buFont typeface="Wingdings" charset="2"/>
                <a:buChar char="§"/>
              </a:pPr>
              <a:r>
                <a:rPr lang="en-US" i="0" dirty="0"/>
                <a:t>Select project menu =&gt; store =&gt; upload app packages</a:t>
              </a:r>
            </a:p>
            <a:p>
              <a:pPr marL="228600" indent="-228600" algn="l">
                <a:buFont typeface="Wingdings" charset="2"/>
                <a:buChar char="§"/>
              </a:pPr>
              <a:r>
                <a:rPr lang="en-US" i="0" dirty="0"/>
                <a:t>Sign in to Store</a:t>
              </a:r>
            </a:p>
            <a:p>
              <a:pPr marL="685800" lvl="1" indent="-228600" algn="l">
                <a:buFont typeface="Wingdings" charset="2"/>
                <a:buChar char="§"/>
              </a:pPr>
              <a:r>
                <a:rPr lang="en-US" i="0" dirty="0"/>
                <a:t>Dashboard opens</a:t>
              </a:r>
            </a:p>
            <a:p>
              <a:pPr marL="228600" indent="-228600" algn="l">
                <a:buFont typeface="Wingdings" charset="2"/>
                <a:buChar char="§"/>
              </a:pPr>
              <a:r>
                <a:rPr lang="en-US" i="0" dirty="0"/>
                <a:t>Choose Submit a new app, follow instructions on screen</a:t>
              </a:r>
            </a:p>
          </p:txBody>
        </p:sp>
      </p:grpSp>
    </p:spTree>
    <p:extLst>
      <p:ext uri="{BB962C8B-B14F-4D97-AF65-F5344CB8AC3E}">
        <p14:creationId xmlns:p14="http://schemas.microsoft.com/office/powerpoint/2010/main" val="1681065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know:</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Why app stores are used for application distribution</a:t>
              </a:r>
            </a:p>
            <a:p>
              <a:pPr marL="1252538" indent="-457200">
                <a:buFont typeface="Wingdings" charset="2"/>
                <a:buChar char="§"/>
              </a:pPr>
              <a:r>
                <a:rPr lang="en-US" sz="2800" dirty="0">
                  <a:solidFill>
                    <a:prstClr val="white"/>
                  </a:solidFill>
                </a:rPr>
                <a:t>How to submit an app to major app stores</a:t>
              </a:r>
            </a:p>
            <a:p>
              <a:pPr marL="1252538" indent="-457200">
                <a:buFont typeface="Wingdings" charset="2"/>
                <a:buChar char="§"/>
              </a:pPr>
              <a:r>
                <a:rPr lang="en-US" sz="2800" dirty="0">
                  <a:solidFill>
                    <a:prstClr val="white"/>
                  </a:solidFill>
                </a:rPr>
                <a:t>How to meet app store submission requirements</a:t>
              </a:r>
            </a:p>
          </p:txBody>
        </p:sp>
      </p:grpSp>
    </p:spTree>
    <p:extLst>
      <p:ext uri="{BB962C8B-B14F-4D97-AF65-F5344CB8AC3E}">
        <p14:creationId xmlns:p14="http://schemas.microsoft.com/office/powerpoint/2010/main" val="19038944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Successful Submission</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99495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Submission Info</a:t>
            </a:r>
          </a:p>
        </p:txBody>
      </p:sp>
      <p:sp>
        <p:nvSpPr>
          <p:cNvPr id="12" name="Content Placeholder 2"/>
          <p:cNvSpPr txBox="1">
            <a:spLocks/>
          </p:cNvSpPr>
          <p:nvPr/>
        </p:nvSpPr>
        <p:spPr>
          <a:xfrm>
            <a:off x="842480" y="1728522"/>
            <a:ext cx="10635816" cy="441459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chemeClr val="tx1"/>
                </a:solidFill>
              </a:rPr>
              <a:t>App Name</a:t>
            </a:r>
          </a:p>
          <a:p>
            <a:pPr marL="228600" indent="-228600" algn="l">
              <a:buFont typeface="Wingdings" charset="2"/>
              <a:buChar char="§"/>
            </a:pPr>
            <a:r>
              <a:rPr lang="en-US" i="0" dirty="0">
                <a:solidFill>
                  <a:schemeClr val="tx1"/>
                </a:solidFill>
              </a:rPr>
              <a:t>Pricing</a:t>
            </a:r>
          </a:p>
          <a:p>
            <a:pPr marL="228600" indent="-228600" algn="l">
              <a:buFont typeface="Wingdings" charset="2"/>
              <a:buChar char="§"/>
            </a:pPr>
            <a:r>
              <a:rPr lang="en-US" i="0" dirty="0">
                <a:solidFill>
                  <a:schemeClr val="tx1"/>
                </a:solidFill>
              </a:rPr>
              <a:t>Publish Date</a:t>
            </a:r>
          </a:p>
          <a:p>
            <a:pPr marL="228600" indent="-228600" algn="l">
              <a:buFont typeface="Wingdings" charset="2"/>
              <a:buChar char="§"/>
            </a:pPr>
            <a:r>
              <a:rPr lang="en-US" i="0" dirty="0">
                <a:solidFill>
                  <a:schemeClr val="tx1"/>
                </a:solidFill>
              </a:rPr>
              <a:t>App Description</a:t>
            </a:r>
          </a:p>
          <a:p>
            <a:pPr marL="228600" indent="-228600" algn="l">
              <a:buFont typeface="Wingdings" charset="2"/>
              <a:buChar char="§"/>
            </a:pPr>
            <a:r>
              <a:rPr lang="en-US" i="0" dirty="0">
                <a:solidFill>
                  <a:schemeClr val="tx1"/>
                </a:solidFill>
              </a:rPr>
              <a:t>Content Rating (Maturity)</a:t>
            </a:r>
          </a:p>
          <a:p>
            <a:pPr marL="228600" indent="-228600" algn="l">
              <a:buFont typeface="Wingdings" charset="2"/>
              <a:buChar char="§"/>
            </a:pPr>
            <a:r>
              <a:rPr lang="en-US" i="0" dirty="0">
                <a:solidFill>
                  <a:schemeClr val="tx1"/>
                </a:solidFill>
              </a:rPr>
              <a:t>Country(s)</a:t>
            </a:r>
          </a:p>
          <a:p>
            <a:pPr marL="228600" indent="-228600" algn="l">
              <a:buFont typeface="Wingdings" charset="2"/>
              <a:buChar char="§"/>
            </a:pPr>
            <a:r>
              <a:rPr lang="en-US" i="0" dirty="0">
                <a:solidFill>
                  <a:schemeClr val="tx1"/>
                </a:solidFill>
              </a:rPr>
              <a:t>Targeted Device types/sizes</a:t>
            </a:r>
          </a:p>
          <a:p>
            <a:pPr marL="228600" indent="-228600" algn="l">
              <a:buFont typeface="Wingdings" charset="2"/>
              <a:buChar char="§"/>
            </a:pPr>
            <a:r>
              <a:rPr lang="en-US" i="0" dirty="0">
                <a:solidFill>
                  <a:schemeClr val="tx1"/>
                </a:solidFill>
              </a:rPr>
              <a:t>App Icon</a:t>
            </a:r>
          </a:p>
        </p:txBody>
      </p:sp>
    </p:spTree>
    <p:extLst>
      <p:ext uri="{BB962C8B-B14F-4D97-AF65-F5344CB8AC3E}">
        <p14:creationId xmlns:p14="http://schemas.microsoft.com/office/powerpoint/2010/main" val="17541545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Satisfy Your App Reviewers?</a:t>
            </a:r>
          </a:p>
        </p:txBody>
      </p:sp>
      <p:sp>
        <p:nvSpPr>
          <p:cNvPr id="12" name="Content Placeholder 2"/>
          <p:cNvSpPr txBox="1">
            <a:spLocks/>
          </p:cNvSpPr>
          <p:nvPr/>
        </p:nvSpPr>
        <p:spPr>
          <a:xfrm>
            <a:off x="842480" y="1540043"/>
            <a:ext cx="10635816" cy="475879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chemeClr val="tx1"/>
                </a:solidFill>
              </a:rPr>
              <a:t>Minimize</a:t>
            </a:r>
          </a:p>
          <a:p>
            <a:pPr marL="685800" lvl="1" indent="-228600" algn="l">
              <a:buFont typeface="Wingdings" charset="2"/>
              <a:buChar char="§"/>
            </a:pPr>
            <a:r>
              <a:rPr lang="en-US" i="0" dirty="0">
                <a:solidFill>
                  <a:schemeClr val="tx1"/>
                </a:solidFill>
              </a:rPr>
              <a:t>Crashes and bugs</a:t>
            </a:r>
          </a:p>
          <a:p>
            <a:pPr marL="685800" lvl="1" indent="-228600" algn="l">
              <a:buFont typeface="Wingdings" charset="2"/>
              <a:buChar char="§"/>
            </a:pPr>
            <a:r>
              <a:rPr lang="en-US" i="0" dirty="0">
                <a:solidFill>
                  <a:schemeClr val="tx1"/>
                </a:solidFill>
              </a:rPr>
              <a:t>Memory consumption</a:t>
            </a:r>
          </a:p>
          <a:p>
            <a:pPr marL="685800" lvl="1" indent="-228600" algn="l">
              <a:buFont typeface="Wingdings" charset="2"/>
              <a:buChar char="§"/>
            </a:pPr>
            <a:r>
              <a:rPr lang="en-US" i="0" dirty="0">
                <a:solidFill>
                  <a:schemeClr val="tx1"/>
                </a:solidFill>
              </a:rPr>
              <a:t>Power </a:t>
            </a:r>
            <a:r>
              <a:rPr lang="en-US" i="0" dirty="0" smtClean="0">
                <a:solidFill>
                  <a:schemeClr val="tx1"/>
                </a:solidFill>
              </a:rPr>
              <a:t>consumption</a:t>
            </a:r>
            <a:endParaRPr lang="en-US" i="0" dirty="0">
              <a:solidFill>
                <a:schemeClr val="tx1"/>
              </a:solidFill>
            </a:endParaRPr>
          </a:p>
          <a:p>
            <a:pPr marL="228600" indent="-228600" algn="l">
              <a:buFont typeface="Wingdings" charset="2"/>
              <a:buChar char="§"/>
            </a:pPr>
            <a:r>
              <a:rPr lang="en-US" i="0" dirty="0">
                <a:solidFill>
                  <a:schemeClr val="tx1"/>
                </a:solidFill>
              </a:rPr>
              <a:t>Review OS data storage guidelines for files and folders and handle these different types of data accordingly</a:t>
            </a:r>
          </a:p>
          <a:p>
            <a:pPr marL="685800" lvl="1" indent="-228600" algn="l">
              <a:buFont typeface="Wingdings" charset="2"/>
              <a:buChar char="§"/>
            </a:pPr>
            <a:r>
              <a:rPr lang="en-US" i="0" dirty="0">
                <a:solidFill>
                  <a:schemeClr val="tx1"/>
                </a:solidFill>
              </a:rPr>
              <a:t>User-generated</a:t>
            </a:r>
          </a:p>
          <a:p>
            <a:pPr marL="685800" lvl="1" indent="-228600" algn="l">
              <a:buFont typeface="Wingdings" charset="2"/>
              <a:buChar char="§"/>
            </a:pPr>
            <a:r>
              <a:rPr lang="en-US" i="0" dirty="0">
                <a:solidFill>
                  <a:schemeClr val="tx1"/>
                </a:solidFill>
              </a:rPr>
              <a:t>Downloaded</a:t>
            </a:r>
          </a:p>
          <a:p>
            <a:pPr marL="685800" lvl="1" indent="-228600" algn="l">
              <a:buFont typeface="Wingdings" charset="2"/>
              <a:buChar char="§"/>
            </a:pPr>
            <a:r>
              <a:rPr lang="en-US" i="0" dirty="0">
                <a:solidFill>
                  <a:schemeClr val="tx1"/>
                </a:solidFill>
              </a:rPr>
              <a:t>App-generated</a:t>
            </a:r>
          </a:p>
          <a:p>
            <a:pPr marL="685800" lvl="1" indent="-228600" algn="l">
              <a:buFont typeface="Wingdings" charset="2"/>
              <a:buChar char="§"/>
            </a:pPr>
            <a:r>
              <a:rPr lang="en-US" i="0" dirty="0">
                <a:solidFill>
                  <a:schemeClr val="tx1"/>
                </a:solidFill>
              </a:rPr>
              <a:t>Temporary </a:t>
            </a:r>
          </a:p>
        </p:txBody>
      </p:sp>
    </p:spTree>
    <p:extLst>
      <p:ext uri="{BB962C8B-B14F-4D97-AF65-F5344CB8AC3E}">
        <p14:creationId xmlns:p14="http://schemas.microsoft.com/office/powerpoint/2010/main" val="16768329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The Reviewers Look For?</a:t>
            </a:r>
          </a:p>
        </p:txBody>
      </p:sp>
      <p:grpSp>
        <p:nvGrpSpPr>
          <p:cNvPr id="10" name="Group 9"/>
          <p:cNvGrpSpPr/>
          <p:nvPr/>
        </p:nvGrpSpPr>
        <p:grpSpPr>
          <a:xfrm>
            <a:off x="0" y="1808152"/>
            <a:ext cx="12192000" cy="2629094"/>
            <a:chOff x="0" y="1461154"/>
            <a:chExt cx="10802189" cy="832911"/>
          </a:xfrm>
        </p:grpSpPr>
        <p:sp>
          <p:nvSpPr>
            <p:cNvPr id="11" name="Rectangle 10"/>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2" name="Content Placeholder 2"/>
            <p:cNvSpPr txBox="1">
              <a:spLocks/>
            </p:cNvSpPr>
            <p:nvPr/>
          </p:nvSpPr>
          <p:spPr>
            <a:xfrm>
              <a:off x="689394" y="1567598"/>
              <a:ext cx="9423400" cy="62002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rgbClr val="FFFFFF"/>
                  </a:solidFill>
                </a:rPr>
                <a:t>Professional-looking apps</a:t>
              </a:r>
            </a:p>
            <a:p>
              <a:pPr marL="228600" indent="-228600" algn="l">
                <a:buFont typeface="Wingdings" charset="2"/>
                <a:buChar char="§"/>
              </a:pPr>
              <a:r>
                <a:rPr lang="en-US" i="0" dirty="0">
                  <a:solidFill>
                    <a:srgbClr val="FFFFFF"/>
                  </a:solidFill>
                </a:rPr>
                <a:t>Original apps (not copycats)</a:t>
              </a:r>
            </a:p>
            <a:p>
              <a:pPr marL="228600" indent="-228600" algn="l">
                <a:buFont typeface="Wingdings" charset="2"/>
                <a:buChar char="§"/>
              </a:pPr>
              <a:r>
                <a:rPr lang="en-US" i="0" dirty="0">
                  <a:solidFill>
                    <a:srgbClr val="FFFFFF"/>
                  </a:solidFill>
                </a:rPr>
                <a:t>Human Interface (UI) Guidelines</a:t>
              </a:r>
            </a:p>
            <a:p>
              <a:pPr marL="228600" indent="-228600" algn="l">
                <a:buFont typeface="Wingdings" charset="2"/>
                <a:buChar char="§"/>
              </a:pPr>
              <a:r>
                <a:rPr lang="en-US" i="0" dirty="0">
                  <a:solidFill>
                    <a:srgbClr val="FFFFFF"/>
                  </a:solidFill>
                </a:rPr>
                <a:t>Kid-aware apps (help keep the store environment appropriate</a:t>
              </a:r>
              <a:r>
                <a:rPr lang="en-US" i="0" dirty="0" smtClean="0">
                  <a:solidFill>
                    <a:srgbClr val="FFFFFF"/>
                  </a:solidFill>
                </a:rPr>
                <a:t>)</a:t>
              </a:r>
              <a:endParaRPr lang="en-US" i="0" dirty="0">
                <a:solidFill>
                  <a:srgbClr val="FFFFFF"/>
                </a:solidFill>
              </a:endParaRPr>
            </a:p>
          </p:txBody>
        </p:sp>
      </p:grpSp>
    </p:spTree>
    <p:extLst>
      <p:ext uri="{BB962C8B-B14F-4D97-AF65-F5344CB8AC3E}">
        <p14:creationId xmlns:p14="http://schemas.microsoft.com/office/powerpoint/2010/main" val="6402930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 Line: You Can Do It</a:t>
            </a:r>
          </a:p>
        </p:txBody>
      </p:sp>
      <p:grpSp>
        <p:nvGrpSpPr>
          <p:cNvPr id="10" name="Group 9"/>
          <p:cNvGrpSpPr/>
          <p:nvPr/>
        </p:nvGrpSpPr>
        <p:grpSpPr>
          <a:xfrm>
            <a:off x="0" y="1856757"/>
            <a:ext cx="12192000" cy="3331260"/>
            <a:chOff x="0" y="1461154"/>
            <a:chExt cx="10802189" cy="832911"/>
          </a:xfrm>
        </p:grpSpPr>
        <p:sp>
          <p:nvSpPr>
            <p:cNvPr id="11" name="Rectangle 10"/>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2" name="Content Placeholder 2"/>
            <p:cNvSpPr txBox="1">
              <a:spLocks/>
            </p:cNvSpPr>
            <p:nvPr/>
          </p:nvSpPr>
          <p:spPr>
            <a:xfrm>
              <a:off x="689394" y="1461154"/>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t>Make a great app</a:t>
              </a:r>
            </a:p>
            <a:p>
              <a:pPr marL="228600" indent="-228600" algn="l">
                <a:buFont typeface="Wingdings" charset="2"/>
                <a:buChar char="§"/>
              </a:pPr>
              <a:r>
                <a:rPr lang="en-US" i="0" dirty="0"/>
                <a:t>Submit it</a:t>
              </a:r>
            </a:p>
            <a:p>
              <a:pPr marL="228600" indent="-228600" algn="l">
                <a:buFont typeface="Wingdings" charset="2"/>
                <a:buChar char="§"/>
              </a:pPr>
              <a:r>
                <a:rPr lang="en-US" i="0" dirty="0"/>
                <a:t>If it gets rejected, listen to the feedback carefully and redevelop</a:t>
              </a:r>
            </a:p>
            <a:p>
              <a:pPr marL="228600" indent="-228600" algn="l">
                <a:buFont typeface="Wingdings" charset="2"/>
                <a:buChar char="§"/>
              </a:pPr>
              <a:r>
                <a:rPr lang="en-US" i="0" dirty="0"/>
                <a:t>Submit again</a:t>
              </a:r>
            </a:p>
            <a:p>
              <a:pPr marL="228600" indent="-228600" algn="l">
                <a:buFont typeface="Wingdings" charset="2"/>
                <a:buChar char="§"/>
              </a:pPr>
              <a:r>
                <a:rPr lang="en-US" i="0" dirty="0"/>
                <a:t>Get accepted and watch your app user base grow!</a:t>
              </a:r>
            </a:p>
          </p:txBody>
        </p:sp>
      </p:grpSp>
    </p:spTree>
    <p:extLst>
      <p:ext uri="{BB962C8B-B14F-4D97-AF65-F5344CB8AC3E}">
        <p14:creationId xmlns:p14="http://schemas.microsoft.com/office/powerpoint/2010/main" val="4604640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rPr>
                  <a:t>After completing this lesson, you should understand: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Why app stores are used for application distribution</a:t>
              </a:r>
            </a:p>
            <a:p>
              <a:pPr marL="1252538" indent="-457200">
                <a:buFont typeface="Wingdings" charset="2"/>
                <a:buChar char="§"/>
              </a:pPr>
              <a:r>
                <a:rPr lang="en-US" sz="2800" dirty="0">
                  <a:solidFill>
                    <a:prstClr val="white"/>
                  </a:solidFill>
                </a:rPr>
                <a:t>How to submit an app to major app stores</a:t>
              </a:r>
            </a:p>
            <a:p>
              <a:pPr marL="1252538" indent="-457200">
                <a:buFont typeface="Wingdings" charset="2"/>
                <a:buChar char="§"/>
              </a:pPr>
              <a:r>
                <a:rPr lang="en-US" sz="2800" dirty="0">
                  <a:solidFill>
                    <a:prstClr val="white"/>
                  </a:solidFill>
                </a:rPr>
                <a:t>How to meet app store submission requirements</a:t>
              </a:r>
            </a:p>
          </p:txBody>
        </p:sp>
      </p:grpSp>
    </p:spTree>
    <p:extLst>
      <p:ext uri="{BB962C8B-B14F-4D97-AF65-F5344CB8AC3E}">
        <p14:creationId xmlns:p14="http://schemas.microsoft.com/office/powerpoint/2010/main" val="2931474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App Stores?</a:t>
            </a:r>
          </a:p>
        </p:txBody>
      </p:sp>
      <p:sp>
        <p:nvSpPr>
          <p:cNvPr id="3" name="Content Placeholder 2"/>
          <p:cNvSpPr>
            <a:spLocks noGrp="1"/>
          </p:cNvSpPr>
          <p:nvPr>
            <p:ph idx="1"/>
          </p:nvPr>
        </p:nvSpPr>
        <p:spPr>
          <a:xfrm>
            <a:off x="838200" y="2783542"/>
            <a:ext cx="10515600" cy="3324622"/>
          </a:xfrm>
        </p:spPr>
        <p:txBody>
          <a:bodyPr anchor="ctr">
            <a:normAutofit/>
          </a:bodyPr>
          <a:lstStyle/>
          <a:p>
            <a:pPr>
              <a:buFont typeface="Wingdings" charset="2"/>
              <a:buChar char="§"/>
            </a:pPr>
            <a:r>
              <a:rPr lang="en-US" dirty="0"/>
              <a:t>Digital distribution platform for applications for a device type</a:t>
            </a:r>
          </a:p>
          <a:p>
            <a:pPr>
              <a:buFont typeface="Wingdings" charset="2"/>
              <a:buChar char="§"/>
            </a:pPr>
            <a:r>
              <a:rPr lang="en-US" dirty="0"/>
              <a:t>Users can search or browse for apps in app store</a:t>
            </a:r>
          </a:p>
          <a:p>
            <a:pPr>
              <a:buFont typeface="Wingdings" charset="2"/>
              <a:buChar char="§"/>
            </a:pPr>
            <a:r>
              <a:rPr lang="en-US" dirty="0"/>
              <a:t>Users can download and install apps from app store</a:t>
            </a:r>
          </a:p>
          <a:p>
            <a:pPr>
              <a:buFont typeface="Wingdings" charset="2"/>
              <a:buChar char="§"/>
            </a:pPr>
            <a:r>
              <a:rPr lang="en-US" dirty="0"/>
              <a:t>App stores can put restrictions on apps for quality and/or safety</a:t>
            </a:r>
          </a:p>
        </p:txBody>
      </p:sp>
      <p:grpSp>
        <p:nvGrpSpPr>
          <p:cNvPr id="4" name="Group 3"/>
          <p:cNvGrpSpPr/>
          <p:nvPr/>
        </p:nvGrpSpPr>
        <p:grpSpPr>
          <a:xfrm>
            <a:off x="0" y="1950630"/>
            <a:ext cx="12192000" cy="832911"/>
            <a:chOff x="0" y="1950630"/>
            <a:chExt cx="12192000" cy="832911"/>
          </a:xfrm>
        </p:grpSpPr>
        <p:sp>
          <p:nvSpPr>
            <p:cNvPr id="5" name="Rectangle 4"/>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838200" y="1950630"/>
              <a:ext cx="99695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App stores provide a central location for curated apps</a:t>
              </a:r>
            </a:p>
          </p:txBody>
        </p:sp>
      </p:grpSp>
    </p:spTree>
    <p:extLst>
      <p:ext uri="{BB962C8B-B14F-4D97-AF65-F5344CB8AC3E}">
        <p14:creationId xmlns:p14="http://schemas.microsoft.com/office/powerpoint/2010/main" val="2875884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Where’s the Money?</a:t>
            </a:r>
          </a:p>
        </p:txBody>
      </p:sp>
      <p:grpSp>
        <p:nvGrpSpPr>
          <p:cNvPr id="10" name="Group 9"/>
          <p:cNvGrpSpPr/>
          <p:nvPr/>
        </p:nvGrpSpPr>
        <p:grpSpPr>
          <a:xfrm>
            <a:off x="0" y="1816670"/>
            <a:ext cx="12192000" cy="3217343"/>
            <a:chOff x="0" y="1461154"/>
            <a:chExt cx="10802189" cy="832911"/>
          </a:xfrm>
        </p:grpSpPr>
        <p:sp>
          <p:nvSpPr>
            <p:cNvPr id="11" name="Rectangle 10"/>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2" name="Content Placeholder 2"/>
            <p:cNvSpPr txBox="1">
              <a:spLocks/>
            </p:cNvSpPr>
            <p:nvPr/>
          </p:nvSpPr>
          <p:spPr>
            <a:xfrm>
              <a:off x="746443" y="1510068"/>
              <a:ext cx="9423400" cy="73508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rgbClr val="FFFFFF"/>
                  </a:solidFill>
                </a:rPr>
                <a:t>Marketing tools (no money)</a:t>
              </a:r>
            </a:p>
            <a:p>
              <a:pPr marL="228600" indent="-228600" algn="l">
                <a:buFont typeface="Wingdings" charset="2"/>
                <a:buChar char="§"/>
              </a:pPr>
              <a:r>
                <a:rPr lang="en-US" i="0" dirty="0">
                  <a:solidFill>
                    <a:srgbClr val="FFFFFF"/>
                  </a:solidFill>
                </a:rPr>
                <a:t>App purchase price</a:t>
              </a:r>
            </a:p>
            <a:p>
              <a:pPr marL="228600" indent="-228600" algn="l">
                <a:buFont typeface="Wingdings" charset="2"/>
                <a:buChar char="§"/>
              </a:pPr>
              <a:r>
                <a:rPr lang="en-US" i="0" dirty="0">
                  <a:solidFill>
                    <a:srgbClr val="FFFFFF"/>
                  </a:solidFill>
                </a:rPr>
                <a:t>Subscriptions</a:t>
              </a:r>
            </a:p>
            <a:p>
              <a:pPr marL="228600" indent="-228600" algn="l">
                <a:buFont typeface="Wingdings" charset="2"/>
                <a:buChar char="§"/>
              </a:pPr>
              <a:r>
                <a:rPr lang="en-US" i="0" dirty="0">
                  <a:solidFill>
                    <a:srgbClr val="FFFFFF"/>
                  </a:solidFill>
                </a:rPr>
                <a:t>In-app purchases</a:t>
              </a:r>
            </a:p>
            <a:p>
              <a:pPr marL="228600" indent="-228600" algn="l">
                <a:buFont typeface="Wingdings" charset="2"/>
                <a:buChar char="§"/>
              </a:pPr>
              <a:r>
                <a:rPr lang="en-US" i="0" dirty="0">
                  <a:solidFill>
                    <a:srgbClr val="FFFFFF"/>
                  </a:solidFill>
                </a:rPr>
                <a:t>Ads</a:t>
              </a:r>
            </a:p>
          </p:txBody>
        </p:sp>
      </p:grpSp>
    </p:spTree>
    <p:extLst>
      <p:ext uri="{BB962C8B-B14F-4D97-AF65-F5344CB8AC3E}">
        <p14:creationId xmlns:p14="http://schemas.microsoft.com/office/powerpoint/2010/main" val="487284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Submitting to the Apple App Store</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2407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Apple’s App Store: Steps</a:t>
            </a:r>
          </a:p>
        </p:txBody>
      </p:sp>
      <p:sp>
        <p:nvSpPr>
          <p:cNvPr id="12" name="Content Placeholder 2"/>
          <p:cNvSpPr txBox="1">
            <a:spLocks/>
          </p:cNvSpPr>
          <p:nvPr/>
        </p:nvSpPr>
        <p:spPr>
          <a:xfrm>
            <a:off x="842480" y="1735578"/>
            <a:ext cx="10635816" cy="3731716"/>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chemeClr val="tx1"/>
                </a:solidFill>
              </a:rPr>
              <a:t>Generate distribution certificate</a:t>
            </a:r>
          </a:p>
          <a:p>
            <a:pPr marL="228600" indent="-228600" algn="l">
              <a:buFont typeface="Wingdings" charset="2"/>
              <a:buChar char="§"/>
            </a:pPr>
            <a:r>
              <a:rPr lang="en-US" i="0" dirty="0">
                <a:solidFill>
                  <a:schemeClr val="tx1"/>
                </a:solidFill>
              </a:rPr>
              <a:t>Create application identifier (AppID)</a:t>
            </a:r>
          </a:p>
          <a:p>
            <a:pPr marL="228600" indent="-228600" algn="l">
              <a:buFont typeface="Wingdings" charset="2"/>
              <a:buChar char="§"/>
            </a:pPr>
            <a:r>
              <a:rPr lang="en-US" i="0" dirty="0">
                <a:solidFill>
                  <a:schemeClr val="tx1"/>
                </a:solidFill>
              </a:rPr>
              <a:t>Generate distribution provisioning profile</a:t>
            </a:r>
          </a:p>
          <a:p>
            <a:pPr marL="228600" indent="-228600" algn="l">
              <a:buFont typeface="Wingdings" charset="2"/>
              <a:buChar char="§"/>
            </a:pPr>
            <a:r>
              <a:rPr lang="en-US" i="0" dirty="0">
                <a:solidFill>
                  <a:schemeClr val="tx1"/>
                </a:solidFill>
              </a:rPr>
              <a:t>Assign identity, sign app with certificate</a:t>
            </a:r>
          </a:p>
          <a:p>
            <a:pPr marL="228600" indent="-228600" algn="l">
              <a:buFont typeface="Wingdings" charset="2"/>
              <a:buChar char="§"/>
            </a:pPr>
            <a:r>
              <a:rPr lang="en-US" i="0" dirty="0">
                <a:solidFill>
                  <a:schemeClr val="tx1"/>
                </a:solidFill>
              </a:rPr>
              <a:t>Generate app package</a:t>
            </a:r>
          </a:p>
          <a:p>
            <a:pPr marL="228600" indent="-228600" algn="l">
              <a:buFont typeface="Wingdings" charset="2"/>
              <a:buChar char="§"/>
            </a:pPr>
            <a:r>
              <a:rPr lang="en-US" i="0" dirty="0">
                <a:solidFill>
                  <a:schemeClr val="tx1"/>
                </a:solidFill>
              </a:rPr>
              <a:t>Upload app package to iTunes Connect</a:t>
            </a:r>
          </a:p>
        </p:txBody>
      </p:sp>
    </p:spTree>
    <p:extLst>
      <p:ext uri="{BB962C8B-B14F-4D97-AF65-F5344CB8AC3E}">
        <p14:creationId xmlns:p14="http://schemas.microsoft.com/office/powerpoint/2010/main" val="2678312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Certificate</a:t>
            </a:r>
          </a:p>
        </p:txBody>
      </p:sp>
      <p:sp>
        <p:nvSpPr>
          <p:cNvPr id="3" name="Content Placeholder 2"/>
          <p:cNvSpPr>
            <a:spLocks noGrp="1"/>
          </p:cNvSpPr>
          <p:nvPr>
            <p:ph idx="1"/>
          </p:nvPr>
        </p:nvSpPr>
        <p:spPr>
          <a:xfrm>
            <a:off x="941637" y="2464621"/>
            <a:ext cx="6065890" cy="4074459"/>
          </a:xfrm>
        </p:spPr>
        <p:txBody>
          <a:bodyPr anchor="ctr">
            <a:normAutofit fontScale="92500" lnSpcReduction="10000"/>
          </a:bodyPr>
          <a:lstStyle/>
          <a:p>
            <a:pPr>
              <a:buFont typeface="Wingdings" charset="2"/>
              <a:buChar char="§"/>
            </a:pPr>
            <a:r>
              <a:rPr lang="en-US" dirty="0"/>
              <a:t>Go to developer.apple.com</a:t>
            </a:r>
          </a:p>
          <a:p>
            <a:pPr>
              <a:buFont typeface="Wingdings" charset="2"/>
              <a:buChar char="§"/>
            </a:pPr>
            <a:r>
              <a:rPr lang="en-US" dirty="0"/>
              <a:t>Click Account</a:t>
            </a:r>
          </a:p>
          <a:p>
            <a:pPr>
              <a:buFont typeface="Wingdings" charset="2"/>
              <a:buChar char="§"/>
            </a:pPr>
            <a:r>
              <a:rPr lang="en-US" dirty="0"/>
              <a:t>Go to certificates, identifiers and profiles</a:t>
            </a:r>
          </a:p>
          <a:p>
            <a:pPr>
              <a:buFont typeface="Wingdings" charset="2"/>
              <a:buChar char="§"/>
            </a:pPr>
            <a:r>
              <a:rPr lang="en-US" dirty="0"/>
              <a:t>Select certificates &gt; production</a:t>
            </a:r>
          </a:p>
          <a:p>
            <a:pPr>
              <a:buFont typeface="Wingdings" charset="2"/>
              <a:buChar char="§"/>
            </a:pPr>
            <a:r>
              <a:rPr lang="en-US" dirty="0"/>
              <a:t>Click the + button</a:t>
            </a:r>
          </a:p>
          <a:p>
            <a:pPr>
              <a:buFont typeface="Wingdings" charset="2"/>
              <a:buChar char="§"/>
            </a:pPr>
            <a:r>
              <a:rPr lang="en-US" dirty="0"/>
              <a:t>Select production &gt; app store and ad hoc</a:t>
            </a:r>
          </a:p>
          <a:p>
            <a:pPr>
              <a:buFont typeface="Wingdings" charset="2"/>
              <a:buChar char="§"/>
            </a:pPr>
            <a:r>
              <a:rPr lang="en-US" dirty="0"/>
              <a:t>Follow on-screen instructions to generate</a:t>
            </a:r>
          </a:p>
          <a:p>
            <a:pPr>
              <a:buFont typeface="Wingdings" charset="2"/>
              <a:buChar char="§"/>
            </a:pPr>
            <a:r>
              <a:rPr lang="en-US" dirty="0"/>
              <a:t>Double-click generated certificate to install</a:t>
            </a:r>
          </a:p>
        </p:txBody>
      </p:sp>
      <p:grpSp>
        <p:nvGrpSpPr>
          <p:cNvPr id="4" name="Group 3"/>
          <p:cNvGrpSpPr/>
          <p:nvPr/>
        </p:nvGrpSpPr>
        <p:grpSpPr>
          <a:xfrm>
            <a:off x="0" y="1556555"/>
            <a:ext cx="12192000" cy="832911"/>
            <a:chOff x="0" y="1950630"/>
            <a:chExt cx="12192000" cy="832911"/>
          </a:xfrm>
        </p:grpSpPr>
        <p:sp>
          <p:nvSpPr>
            <p:cNvPr id="5" name="Rectangle 4"/>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838200" y="1950630"/>
              <a:ext cx="113538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Distribution certificates identify who you are to the app store</a:t>
              </a:r>
            </a:p>
          </p:txBody>
        </p:sp>
      </p:grpSp>
      <p:pic>
        <p:nvPicPr>
          <p:cNvPr id="8" name="Picture 2" descr="https://developer.xamarin.com/guides/ios/deployment,_testing,_and_metrics/app_distribution/app-store-distribution/Images/CreateCertManually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2781" y="2703550"/>
            <a:ext cx="4994030" cy="3652806"/>
          </a:xfrm>
          <a:prstGeom prst="rect">
            <a:avLst/>
          </a:prstGeom>
          <a:noFill/>
          <a:ln>
            <a:solidFill>
              <a:srgbClr val="979191"/>
            </a:solid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813727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ID (AppID)</a:t>
            </a:r>
          </a:p>
        </p:txBody>
      </p:sp>
      <p:grpSp>
        <p:nvGrpSpPr>
          <p:cNvPr id="3" name="Group 2"/>
          <p:cNvGrpSpPr/>
          <p:nvPr/>
        </p:nvGrpSpPr>
        <p:grpSpPr>
          <a:xfrm>
            <a:off x="0" y="1543695"/>
            <a:ext cx="12192000" cy="832911"/>
            <a:chOff x="0" y="1950630"/>
            <a:chExt cx="12192000" cy="832911"/>
          </a:xfrm>
        </p:grpSpPr>
        <p:sp>
          <p:nvSpPr>
            <p:cNvPr id="5" name="Rectangle 4"/>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838200" y="1950630"/>
              <a:ext cx="113538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AppIDs identify the app that is to be distributed</a:t>
              </a:r>
            </a:p>
          </p:txBody>
        </p:sp>
      </p:grpSp>
      <p:sp>
        <p:nvSpPr>
          <p:cNvPr id="9" name="Content Placeholder 2"/>
          <p:cNvSpPr txBox="1">
            <a:spLocks/>
          </p:cNvSpPr>
          <p:nvPr/>
        </p:nvSpPr>
        <p:spPr>
          <a:xfrm>
            <a:off x="838200" y="2454538"/>
            <a:ext cx="10515600" cy="407445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a:t>Go to developer.apple.com</a:t>
            </a:r>
          </a:p>
          <a:p>
            <a:pPr>
              <a:buFont typeface="Wingdings" charset="2"/>
              <a:buChar char="§"/>
            </a:pPr>
            <a:r>
              <a:rPr lang="en-US" dirty="0"/>
              <a:t>Click Account</a:t>
            </a:r>
          </a:p>
          <a:p>
            <a:pPr>
              <a:buFont typeface="Wingdings" charset="2"/>
              <a:buChar char="§"/>
            </a:pPr>
            <a:r>
              <a:rPr lang="en-US" dirty="0"/>
              <a:t>Go to certificates, identifiers and profiles</a:t>
            </a:r>
          </a:p>
          <a:p>
            <a:pPr>
              <a:buFont typeface="Wingdings" charset="2"/>
              <a:buChar char="§"/>
            </a:pPr>
            <a:r>
              <a:rPr lang="en-US" dirty="0"/>
              <a:t>Select identifiers &gt; app ids</a:t>
            </a:r>
          </a:p>
          <a:p>
            <a:pPr>
              <a:buFont typeface="Wingdings" charset="2"/>
              <a:buChar char="§"/>
            </a:pPr>
            <a:r>
              <a:rPr lang="en-US" dirty="0"/>
              <a:t>Click the + button, type a name</a:t>
            </a:r>
          </a:p>
          <a:p>
            <a:pPr>
              <a:buFont typeface="Wingdings" charset="2"/>
              <a:buChar char="§"/>
            </a:pPr>
            <a:r>
              <a:rPr lang="en-US" dirty="0"/>
              <a:t>Type an app id</a:t>
            </a:r>
          </a:p>
          <a:p>
            <a:pPr>
              <a:buFont typeface="Wingdings" charset="2"/>
              <a:buChar char="§"/>
            </a:pPr>
            <a:r>
              <a:rPr lang="en-US" dirty="0"/>
              <a:t>Select needed app services, click continue</a:t>
            </a:r>
          </a:p>
          <a:p>
            <a:pPr>
              <a:buFont typeface="Wingdings" charset="2"/>
              <a:buChar char="§"/>
            </a:pPr>
            <a:r>
              <a:rPr lang="en-US" dirty="0"/>
              <a:t>Follow on-screen instructions to generate</a:t>
            </a:r>
          </a:p>
        </p:txBody>
      </p:sp>
    </p:spTree>
    <p:extLst>
      <p:ext uri="{BB962C8B-B14F-4D97-AF65-F5344CB8AC3E}">
        <p14:creationId xmlns:p14="http://schemas.microsoft.com/office/powerpoint/2010/main" val="3337641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17924</TotalTime>
  <Words>2880</Words>
  <Application>Microsoft Macintosh PowerPoint</Application>
  <PresentationFormat>Widescreen</PresentationFormat>
  <Paragraphs>413</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Calibri</vt:lpstr>
      <vt:lpstr>Consolas</vt:lpstr>
      <vt:lpstr>Lucida Console</vt:lpstr>
      <vt:lpstr>Segoe UI</vt:lpstr>
      <vt:lpstr>Wingdings</vt:lpstr>
      <vt:lpstr>Arial</vt:lpstr>
      <vt:lpstr>Clean Azure Theme</vt:lpstr>
      <vt:lpstr>Cross-Platform Mobile Application Development with Xamarin</vt:lpstr>
      <vt:lpstr>Topics</vt:lpstr>
      <vt:lpstr>PowerPoint Presentation</vt:lpstr>
      <vt:lpstr>Why App Stores?</vt:lpstr>
      <vt:lpstr>Where’s the Money?</vt:lpstr>
      <vt:lpstr>Submitting to the Apple App Store</vt:lpstr>
      <vt:lpstr>Apple’s App Store: Steps</vt:lpstr>
      <vt:lpstr>Distribution Certificate</vt:lpstr>
      <vt:lpstr>Application ID (AppID)</vt:lpstr>
      <vt:lpstr>Distribution Provisioning Profile</vt:lpstr>
      <vt:lpstr>Using Provisioning Profile in Xamarin</vt:lpstr>
      <vt:lpstr>iTunes Connect</vt:lpstr>
      <vt:lpstr>Prepare for App Store Distribution</vt:lpstr>
      <vt:lpstr>App Store Submission Requirements</vt:lpstr>
      <vt:lpstr>Submitting to Google Play</vt:lpstr>
      <vt:lpstr>Google Play Submission: Steps</vt:lpstr>
      <vt:lpstr>Create Release Build</vt:lpstr>
      <vt:lpstr>Create Private Key</vt:lpstr>
      <vt:lpstr>Keytool Generation Sample</vt:lpstr>
      <vt:lpstr>Sign the APK</vt:lpstr>
      <vt:lpstr>Sign the APK: Select Destination</vt:lpstr>
      <vt:lpstr>Prepare for Google Play Distribution</vt:lpstr>
      <vt:lpstr>Google Play Submission Policies</vt:lpstr>
      <vt:lpstr>Submitting to Windows Store</vt:lpstr>
      <vt:lpstr>Windows Store Submission: Steps</vt:lpstr>
      <vt:lpstr>Configure App Package</vt:lpstr>
      <vt:lpstr>Create App Package</vt:lpstr>
      <vt:lpstr>App Validation</vt:lpstr>
      <vt:lpstr>Publish to Windows Store</vt:lpstr>
      <vt:lpstr>A Successful Submission</vt:lpstr>
      <vt:lpstr>App Submission Info</vt:lpstr>
      <vt:lpstr>How to Satisfy Your App Reviewers?</vt:lpstr>
      <vt:lpstr>What Do The Reviewers Look For?</vt:lpstr>
      <vt:lpstr>Bottom Line: You Can Do It</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BigData</cp:lastModifiedBy>
  <cp:revision>301</cp:revision>
  <dcterms:created xsi:type="dcterms:W3CDTF">2016-04-21T18:51:19Z</dcterms:created>
  <dcterms:modified xsi:type="dcterms:W3CDTF">2016-11-02T08:26:28Z</dcterms:modified>
</cp:coreProperties>
</file>