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67" r:id="rId5"/>
  </p:sldMasterIdLst>
  <p:notesMasterIdLst>
    <p:notesMasterId r:id="rId24"/>
  </p:notesMasterIdLst>
  <p:sldIdLst>
    <p:sldId id="404" r:id="rId6"/>
    <p:sldId id="405" r:id="rId7"/>
    <p:sldId id="406" r:id="rId8"/>
    <p:sldId id="388" r:id="rId9"/>
    <p:sldId id="407" r:id="rId10"/>
    <p:sldId id="389" r:id="rId11"/>
    <p:sldId id="390" r:id="rId12"/>
    <p:sldId id="391" r:id="rId13"/>
    <p:sldId id="408" r:id="rId14"/>
    <p:sldId id="394" r:id="rId15"/>
    <p:sldId id="396" r:id="rId16"/>
    <p:sldId id="397" r:id="rId17"/>
    <p:sldId id="401" r:id="rId18"/>
    <p:sldId id="402" r:id="rId19"/>
    <p:sldId id="403" r:id="rId20"/>
    <p:sldId id="398" r:id="rId21"/>
    <p:sldId id="399" r:id="rId22"/>
    <p:sldId id="41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4"/>
            <p14:sldId id="405"/>
            <p14:sldId id="406"/>
            <p14:sldId id="388"/>
            <p14:sldId id="407"/>
            <p14:sldId id="389"/>
            <p14:sldId id="390"/>
            <p14:sldId id="391"/>
            <p14:sldId id="408"/>
            <p14:sldId id="394"/>
            <p14:sldId id="396"/>
            <p14:sldId id="397"/>
            <p14:sldId id="401"/>
            <p14:sldId id="402"/>
            <p14:sldId id="403"/>
            <p14:sldId id="398"/>
            <p14:sldId id="399"/>
            <p14:sldId id="410"/>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mren Z" initials="KZ [7]" lastIdx="1" clrIdx="6">
    <p:extLst/>
  </p:cmAuthor>
  <p:cmAuthor id="1" name="Kamren Z" initials="KZ" lastIdx="1" clrIdx="0">
    <p:extLst/>
  </p:cmAuthor>
  <p:cmAuthor id="8" name="Kamren Z" initials="KZ [8]" lastIdx="1" clrIdx="7">
    <p:extLst/>
  </p:cmAuthor>
  <p:cmAuthor id="2" name="Kamren Z" initials="KZ [2]" lastIdx="1" clrIdx="1">
    <p:extLst/>
  </p:cmAuthor>
  <p:cmAuthor id="9" name="Mary Kate Reid" initials="" lastIdx="0" clrIdx="8"/>
  <p:cmAuthor id="3" name="Kamren Z" initials="KZ [3]" lastIdx="0" clrIdx="2">
    <p:extLst/>
  </p:cmAuthor>
  <p:cmAuthor id="4" name="Kamren Z" initials="KZ [4]" lastIdx="0" clrIdx="3">
    <p:extLst/>
  </p:cmAuthor>
  <p:cmAuthor id="5" name="Kamren Z" initials="KZ [5]" lastIdx="0" clrIdx="4">
    <p:extLst/>
  </p:cmAuthor>
  <p:cmAuthor id="6" name="Kamren Z" initials="KZ [6]" lastIdx="0"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6F6F"/>
    <a:srgbClr val="A6A6A6"/>
    <a:srgbClr val="D9D9D9"/>
    <a:srgbClr val="5E5E5E"/>
    <a:srgbClr val="1970C0"/>
    <a:srgbClr val="28AEEF"/>
    <a:srgbClr val="0F0054"/>
    <a:srgbClr val="00AEEF"/>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3" autoAdjust="0"/>
    <p:restoredTop sz="77083" autoAdjust="0"/>
  </p:normalViewPr>
  <p:slideViewPr>
    <p:cSldViewPr snapToGrid="0">
      <p:cViewPr varScale="1">
        <p:scale>
          <a:sx n="70" d="100"/>
          <a:sy n="70" d="100"/>
        </p:scale>
        <p:origin x="208" y="42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notesMaster" Target="notesMasters/notes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9/15/16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171450" indent="-171450">
              <a:buFont typeface="Arial"/>
              <a:buChar char="•"/>
            </a:pPr>
            <a:r>
              <a:rPr lang="en-US" b="0" dirty="0" smtClean="0"/>
              <a:t>DDL: Data Definition Language, a standard for commands that define the structures in a database</a:t>
            </a:r>
          </a:p>
          <a:p>
            <a:pPr marL="171450" indent="-171450">
              <a:buFont typeface="Arial"/>
              <a:buChar char="•"/>
            </a:pPr>
            <a:r>
              <a:rPr lang="en-US" b="0" dirty="0" err="1" smtClean="0"/>
              <a:t>SerDe</a:t>
            </a:r>
            <a:r>
              <a:rPr lang="en-US" b="0" dirty="0" smtClean="0"/>
              <a:t>:  </a:t>
            </a:r>
            <a:r>
              <a:rPr lang="en-US" b="0" dirty="0" err="1" smtClean="0"/>
              <a:t>Serializer</a:t>
            </a:r>
            <a:r>
              <a:rPr lang="en-US" b="0" dirty="0" smtClean="0"/>
              <a:t> – </a:t>
            </a:r>
            <a:r>
              <a:rPr lang="en-US" b="0" dirty="0" err="1" smtClean="0"/>
              <a:t>Deserializer</a:t>
            </a:r>
            <a:r>
              <a:rPr lang="en-US" b="0" dirty="0" smtClean="0"/>
              <a:t>, Interface to allow Hive to read in data from a table and write it back out to HDFS in any custom format.</a:t>
            </a:r>
          </a:p>
          <a:p>
            <a:endParaRPr lang="en-US" b="0" dirty="0" smtClean="0"/>
          </a:p>
          <a:p>
            <a:r>
              <a:rPr lang="en-US" b="1" dirty="0" smtClean="0"/>
              <a:t>References:</a:t>
            </a:r>
            <a:r>
              <a:rPr lang="en-US" baseline="0" dirty="0" smtClean="0"/>
              <a:t>  </a:t>
            </a:r>
          </a:p>
          <a:p>
            <a:pPr marL="171450" indent="-171450">
              <a:buFont typeface="Arial"/>
              <a:buChar char="•"/>
            </a:pPr>
            <a:r>
              <a:rPr lang="en-US" baseline="0" dirty="0" smtClean="0"/>
              <a:t>https</a:t>
            </a:r>
            <a:r>
              <a:rPr lang="en-US" baseline="0" dirty="0"/>
              <a:t>://cwiki.apache.org/confluence/display/Hive/</a:t>
            </a:r>
            <a:r>
              <a:rPr lang="en-US" baseline="0" dirty="0" smtClean="0"/>
              <a:t>Design</a:t>
            </a:r>
            <a:endParaRPr lang="en-US" baseline="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673831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p>
          <a:p>
            <a:r>
              <a:rPr lang="en-US" sz="1200" b="0" i="0" kern="1200" dirty="0" smtClean="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in Hive is organized into:</a:t>
            </a:r>
          </a:p>
          <a:p>
            <a:pPr marL="171450" indent="-171450">
              <a:buFont typeface="Arial"/>
              <a:buChar char="•"/>
            </a:pPr>
            <a:r>
              <a:rPr lang="en-US" sz="1200" b="0" i="0" kern="1200" dirty="0" smtClean="0">
                <a:solidFill>
                  <a:schemeClr val="tx1"/>
                </a:solidFill>
                <a:effectLst/>
                <a:latin typeface="+mn-lt"/>
                <a:ea typeface="+mn-ea"/>
                <a:cs typeface="+mn-cs"/>
              </a:rPr>
              <a:t>Tables:</a:t>
            </a:r>
          </a:p>
          <a:p>
            <a:pPr marL="628650" lvl="1" indent="-171450">
              <a:buFont typeface="Arial"/>
              <a:buChar char="•"/>
            </a:pPr>
            <a:r>
              <a:rPr lang="en-US" sz="1200" b="0" i="0" kern="1200" dirty="0" smtClean="0">
                <a:solidFill>
                  <a:schemeClr val="tx1"/>
                </a:solidFill>
                <a:effectLst/>
                <a:latin typeface="+mn-lt"/>
                <a:ea typeface="+mn-ea"/>
                <a:cs typeface="+mn-cs"/>
              </a:rPr>
              <a:t>These </a:t>
            </a:r>
            <a:r>
              <a:rPr lang="en-US" sz="1200" b="0" i="0" kern="1200" dirty="0">
                <a:solidFill>
                  <a:schemeClr val="tx1"/>
                </a:solidFill>
                <a:effectLst/>
                <a:latin typeface="+mn-lt"/>
                <a:ea typeface="+mn-ea"/>
                <a:cs typeface="+mn-cs"/>
              </a:rPr>
              <a:t>are analogous to </a:t>
            </a:r>
            <a:r>
              <a:rPr lang="en-US" sz="1200" b="0" i="0" kern="1200" dirty="0" smtClean="0">
                <a:solidFill>
                  <a:schemeClr val="tx1"/>
                </a:solidFill>
                <a:effectLst/>
                <a:latin typeface="+mn-lt"/>
                <a:ea typeface="+mn-ea"/>
                <a:cs typeface="+mn-cs"/>
              </a:rPr>
              <a:t>tables </a:t>
            </a:r>
            <a:r>
              <a:rPr lang="en-US" sz="1200" b="0" i="0" kern="1200" dirty="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rPr>
              <a:t>relational </a:t>
            </a:r>
            <a:r>
              <a:rPr lang="en-US" sz="1200" b="0" i="0" kern="1200" dirty="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atabases</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Tables </a:t>
            </a:r>
            <a:r>
              <a:rPr lang="en-US" sz="1200" b="0" i="0" kern="1200" dirty="0">
                <a:solidFill>
                  <a:schemeClr val="tx1"/>
                </a:solidFill>
                <a:effectLst/>
                <a:latin typeface="+mn-lt"/>
                <a:ea typeface="+mn-ea"/>
                <a:cs typeface="+mn-cs"/>
              </a:rPr>
              <a:t>can be filtered, projected, joined and </a:t>
            </a:r>
            <a:r>
              <a:rPr lang="en-US" sz="1200" b="0" i="0" kern="1200" dirty="0" err="1">
                <a:solidFill>
                  <a:schemeClr val="tx1"/>
                </a:solidFill>
                <a:effectLst/>
                <a:latin typeface="+mn-lt"/>
                <a:ea typeface="+mn-ea"/>
                <a:cs typeface="+mn-cs"/>
              </a:rPr>
              <a:t>unioned</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the data of a table is stored in a directory in HDFS.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Hive </a:t>
            </a:r>
            <a:r>
              <a:rPr lang="en-US" sz="1200" b="0" i="0" kern="1200" dirty="0">
                <a:solidFill>
                  <a:schemeClr val="tx1"/>
                </a:solidFill>
                <a:effectLst/>
                <a:latin typeface="+mn-lt"/>
                <a:ea typeface="+mn-ea"/>
                <a:cs typeface="+mn-cs"/>
              </a:rPr>
              <a:t>also supports the notion of external tables wherein a table can be created on </a:t>
            </a:r>
            <a:r>
              <a:rPr lang="en-US" sz="1200" b="0" i="0" kern="1200" dirty="0" err="1">
                <a:solidFill>
                  <a:schemeClr val="tx1"/>
                </a:solidFill>
                <a:effectLst/>
                <a:latin typeface="+mn-lt"/>
                <a:ea typeface="+mn-ea"/>
                <a:cs typeface="+mn-cs"/>
              </a:rPr>
              <a:t>prexisting</a:t>
            </a:r>
            <a:r>
              <a:rPr lang="en-US" sz="1200" b="0" i="0" kern="1200" dirty="0">
                <a:solidFill>
                  <a:schemeClr val="tx1"/>
                </a:solidFill>
                <a:effectLst/>
                <a:latin typeface="+mn-lt"/>
                <a:ea typeface="+mn-ea"/>
                <a:cs typeface="+mn-cs"/>
              </a:rPr>
              <a:t> files or directories in HDFS by providing the appropriate location to the table creation DDL. The rows in a table are organized into typed columns similar to </a:t>
            </a:r>
            <a:r>
              <a:rPr lang="en-US" sz="1200" b="0" i="0" kern="1200" dirty="0" smtClean="0">
                <a:solidFill>
                  <a:schemeClr val="tx1"/>
                </a:solidFill>
                <a:effectLst/>
                <a:latin typeface="+mn-lt"/>
                <a:ea typeface="+mn-ea"/>
                <a:cs typeface="+mn-cs"/>
              </a:rPr>
              <a:t>relational databases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Partitions:</a:t>
            </a:r>
          </a:p>
          <a:p>
            <a:pPr marL="628650" lvl="1" indent="-171450">
              <a:buFont typeface="Arial"/>
              <a:buChar char="•"/>
            </a:pPr>
            <a:r>
              <a:rPr lang="en-US" sz="1200" b="0" i="0" kern="1200" dirty="0" smtClean="0">
                <a:solidFill>
                  <a:schemeClr val="tx1"/>
                </a:solidFill>
                <a:effectLst/>
                <a:latin typeface="+mn-lt"/>
                <a:ea typeface="+mn-ea"/>
                <a:cs typeface="+mn-cs"/>
              </a:rPr>
              <a:t>Each </a:t>
            </a:r>
            <a:r>
              <a:rPr lang="en-US" sz="1200" b="0" i="0" kern="1200" dirty="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able </a:t>
            </a:r>
            <a:r>
              <a:rPr lang="en-US" sz="1200" b="0" i="0" kern="1200" dirty="0">
                <a:solidFill>
                  <a:schemeClr val="tx1"/>
                </a:solidFill>
                <a:effectLst/>
                <a:latin typeface="+mn-lt"/>
                <a:ea typeface="+mn-ea"/>
                <a:cs typeface="+mn-cs"/>
              </a:rPr>
              <a:t>can have one or more partition keys which determine how the data is stored, for </a:t>
            </a:r>
            <a:r>
              <a:rPr lang="en-US" sz="1200" b="0" i="0" kern="1200" dirty="0" smtClean="0">
                <a:solidFill>
                  <a:schemeClr val="tx1"/>
                </a:solidFill>
                <a:effectLst/>
                <a:latin typeface="+mn-lt"/>
                <a:ea typeface="+mn-ea"/>
                <a:cs typeface="+mn-cs"/>
              </a:rPr>
              <a:t>example:</a:t>
            </a:r>
          </a:p>
          <a:p>
            <a:pPr marL="1085850" lvl="2" indent="-171450">
              <a:buFont typeface="Arial"/>
              <a:buChar char="•"/>
            </a:pPr>
            <a:r>
              <a:rPr lang="en-US" sz="1200" b="0" i="0" kern="1200" dirty="0" smtClean="0">
                <a:solidFill>
                  <a:schemeClr val="tx1"/>
                </a:solidFill>
                <a:effectLst/>
                <a:latin typeface="+mn-lt"/>
                <a:ea typeface="+mn-ea"/>
                <a:cs typeface="+mn-cs"/>
              </a:rPr>
              <a:t> A </a:t>
            </a:r>
            <a:r>
              <a:rPr lang="en-US" sz="1200" b="0" i="0" kern="1200" dirty="0">
                <a:solidFill>
                  <a:schemeClr val="tx1"/>
                </a:solidFill>
                <a:effectLst/>
                <a:latin typeface="+mn-lt"/>
                <a:ea typeface="+mn-ea"/>
                <a:cs typeface="+mn-cs"/>
              </a:rPr>
              <a:t>table T with a date partition column ds had files with data for a particular date stored in the &lt;table location&gt;/ds=&lt;date&gt; directory in HDFS.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Partitions </a:t>
            </a:r>
            <a:r>
              <a:rPr lang="en-US" sz="1200" b="0" i="0" kern="1200" dirty="0">
                <a:solidFill>
                  <a:schemeClr val="tx1"/>
                </a:solidFill>
                <a:effectLst/>
                <a:latin typeface="+mn-lt"/>
                <a:ea typeface="+mn-ea"/>
                <a:cs typeface="+mn-cs"/>
              </a:rPr>
              <a:t>allow the system to prune data to be inspected based on query predicates, for </a:t>
            </a:r>
            <a:r>
              <a:rPr lang="en-US" sz="1200" b="0" i="0" kern="1200" dirty="0" smtClean="0">
                <a:solidFill>
                  <a:schemeClr val="tx1"/>
                </a:solidFill>
                <a:effectLst/>
                <a:latin typeface="+mn-lt"/>
                <a:ea typeface="+mn-ea"/>
                <a:cs typeface="+mn-cs"/>
              </a:rPr>
              <a:t>example:</a:t>
            </a:r>
          </a:p>
          <a:p>
            <a:pPr marL="1085850" lvl="2" indent="-171450">
              <a:buFont typeface="Arial"/>
              <a:buChar char="•"/>
            </a:pPr>
            <a:r>
              <a:rPr lang="en-US" sz="1200" b="0" i="0" kern="1200" dirty="0" smtClean="0">
                <a:solidFill>
                  <a:schemeClr val="tx1"/>
                </a:solidFill>
                <a:effectLst/>
                <a:latin typeface="+mn-lt"/>
                <a:ea typeface="+mn-ea"/>
                <a:cs typeface="+mn-cs"/>
              </a:rPr>
              <a:t> A </a:t>
            </a:r>
            <a:r>
              <a:rPr lang="en-US" sz="1200" b="0" i="0" kern="1200" dirty="0">
                <a:solidFill>
                  <a:schemeClr val="tx1"/>
                </a:solidFill>
                <a:effectLst/>
                <a:latin typeface="+mn-lt"/>
                <a:ea typeface="+mn-ea"/>
                <a:cs typeface="+mn-cs"/>
              </a:rPr>
              <a:t>query that is interested in rows from T that satisfy the predicate T.ds = '2008-09-01' would only have to look at files in &lt;table location&gt;/ds=2008-09-01/ directory in HDFS.</a:t>
            </a:r>
          </a:p>
          <a:p>
            <a:endParaRPr lang="en-US" sz="1200" b="0" i="0" kern="1200" dirty="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Buckets:</a:t>
            </a:r>
          </a:p>
          <a:p>
            <a:pPr marL="628650" lvl="1" indent="-171450">
              <a:buFont typeface="Arial"/>
              <a:buChar char="•"/>
            </a:pPr>
            <a:r>
              <a:rPr lang="en-US" sz="1200" b="0" i="0" kern="1200" dirty="0" smtClean="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in each partition may in turn be divided into </a:t>
            </a:r>
            <a:r>
              <a:rPr lang="en-US" sz="1200" b="0" i="0" kern="1200" dirty="0" smtClean="0">
                <a:solidFill>
                  <a:schemeClr val="tx1"/>
                </a:solidFill>
                <a:effectLst/>
                <a:latin typeface="+mn-lt"/>
                <a:ea typeface="+mn-ea"/>
                <a:cs typeface="+mn-cs"/>
              </a:rPr>
              <a:t>buckets </a:t>
            </a:r>
            <a:r>
              <a:rPr lang="en-US" sz="1200" b="0" i="0" kern="1200" dirty="0">
                <a:solidFill>
                  <a:schemeClr val="tx1"/>
                </a:solidFill>
                <a:effectLst/>
                <a:latin typeface="+mn-lt"/>
                <a:ea typeface="+mn-ea"/>
                <a:cs typeface="+mn-cs"/>
              </a:rPr>
              <a:t>based on the hash of a column in the table.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Each </a:t>
            </a:r>
            <a:r>
              <a:rPr lang="en-US" sz="1200" b="0" i="0" kern="1200" dirty="0">
                <a:solidFill>
                  <a:schemeClr val="tx1"/>
                </a:solidFill>
                <a:effectLst/>
                <a:latin typeface="+mn-lt"/>
                <a:ea typeface="+mn-ea"/>
                <a:cs typeface="+mn-cs"/>
              </a:rPr>
              <a:t>bucket is stored as a file in the partition directory. </a:t>
            </a:r>
            <a:endParaRPr lang="en-US" sz="1200" b="0" i="0" kern="1200" dirty="0" smtClean="0">
              <a:solidFill>
                <a:schemeClr val="tx1"/>
              </a:solidFill>
              <a:effectLst/>
              <a:latin typeface="+mn-lt"/>
              <a:ea typeface="+mn-ea"/>
              <a:cs typeface="+mn-cs"/>
            </a:endParaRPr>
          </a:p>
          <a:p>
            <a:pPr marL="628650" lvl="1" indent="-171450">
              <a:buFont typeface="Arial"/>
              <a:buChar char="•"/>
            </a:pPr>
            <a:r>
              <a:rPr lang="en-US" sz="1200" b="0" i="0" kern="1200" dirty="0" smtClean="0">
                <a:solidFill>
                  <a:schemeClr val="tx1"/>
                </a:solidFill>
                <a:effectLst/>
                <a:latin typeface="+mn-lt"/>
                <a:ea typeface="+mn-ea"/>
                <a:cs typeface="+mn-cs"/>
              </a:rPr>
              <a:t>Bucketing </a:t>
            </a:r>
            <a:r>
              <a:rPr lang="en-US" sz="1200" b="0" i="0" kern="1200" dirty="0">
                <a:solidFill>
                  <a:schemeClr val="tx1"/>
                </a:solidFill>
                <a:effectLst/>
                <a:latin typeface="+mn-lt"/>
                <a:ea typeface="+mn-ea"/>
                <a:cs typeface="+mn-cs"/>
              </a:rPr>
              <a:t>allows the system to efficiently evaluate queries that depend on a sample of data (these are queries that use the SAMPLE clause on the table).</a:t>
            </a:r>
          </a:p>
          <a:p>
            <a:endParaRPr lang="en-US" dirty="0" smtClean="0"/>
          </a:p>
          <a:p>
            <a:r>
              <a:rPr lang="en-US" sz="1200" b="1" i="0" kern="1200" dirty="0" smtClean="0">
                <a:solidFill>
                  <a:schemeClr val="tx1"/>
                </a:solidFill>
                <a:effectLst/>
                <a:latin typeface="+mn-lt"/>
                <a:ea typeface="+mn-ea"/>
                <a:cs typeface="+mn-cs"/>
              </a:rPr>
              <a:t>References:</a:t>
            </a:r>
            <a:r>
              <a:rPr lang="en-US" sz="1200" b="0" i="0" kern="1200" dirty="0" smtClean="0">
                <a:solidFill>
                  <a:schemeClr val="tx1"/>
                </a:solidFill>
                <a:effectLst/>
                <a:latin typeface="+mn-lt"/>
                <a:ea typeface="+mn-ea"/>
                <a:cs typeface="+mn-cs"/>
              </a:rPr>
              <a:t>  </a:t>
            </a:r>
          </a:p>
          <a:p>
            <a:pPr marL="171450" indent="-171450">
              <a:buFont typeface="Arial"/>
              <a:buChar char="•"/>
            </a:pPr>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www.slideshare.net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zshao</a:t>
            </a:r>
            <a:r>
              <a:rPr lang="en-US" sz="1200" b="0" i="0" kern="1200" dirty="0" smtClean="0">
                <a:solidFill>
                  <a:schemeClr val="tx1"/>
                </a:solidFill>
                <a:effectLst/>
                <a:latin typeface="+mn-lt"/>
                <a:ea typeface="+mn-ea"/>
                <a:cs typeface="+mn-cs"/>
              </a:rPr>
              <a:t>/hive-data-warehousing-analytics-on-</a:t>
            </a:r>
            <a:r>
              <a:rPr lang="en-US" sz="1200" b="0" i="0" kern="1200" dirty="0" err="1" smtClean="0">
                <a:solidFill>
                  <a:schemeClr val="tx1"/>
                </a:solidFill>
                <a:effectLst/>
                <a:latin typeface="+mn-lt"/>
                <a:ea typeface="+mn-ea"/>
                <a:cs typeface="+mn-cs"/>
              </a:rPr>
              <a:t>hadoop</a:t>
            </a:r>
            <a:r>
              <a:rPr lang="en-US" sz="1200" b="0" i="0" kern="1200" dirty="0" smtClean="0">
                <a:solidFill>
                  <a:schemeClr val="tx1"/>
                </a:solidFill>
                <a:effectLst/>
                <a:latin typeface="+mn-lt"/>
                <a:ea typeface="+mn-ea"/>
                <a:cs typeface="+mn-cs"/>
              </a:rPr>
              <a:t>-presentation</a:t>
            </a:r>
          </a:p>
          <a:p>
            <a:pPr marL="171450" indent="-171450">
              <a:buFont typeface="Arial"/>
              <a:buChar cha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cwiki.apache.org</a:t>
            </a:r>
            <a:r>
              <a:rPr lang="en-US" sz="1200" b="0" i="0" kern="1200" dirty="0" smtClean="0">
                <a:solidFill>
                  <a:schemeClr val="tx1"/>
                </a:solidFill>
                <a:effectLst/>
                <a:latin typeface="+mn-lt"/>
                <a:ea typeface="+mn-ea"/>
                <a:cs typeface="+mn-cs"/>
              </a:rPr>
              <a:t>/confluence/display/Hive/Design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942390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6811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b="0" dirty="0" smtClean="0"/>
              <a:t> Schema can include fields, tables, relations, etc.</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59430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Other tools can be built using metadata to enhance the information or its availability.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The </a:t>
            </a:r>
            <a:r>
              <a:rPr lang="en-US" b="0" dirty="0" err="1" smtClean="0"/>
              <a:t>metastore</a:t>
            </a:r>
            <a:r>
              <a:rPr lang="en-US" b="0" dirty="0" smtClean="0"/>
              <a:t> is tightly integrated with Hive query system so that metadata and data are in sync.</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61111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solidFill>
                  <a:srgbClr val="292929"/>
                </a:solidFill>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i="0" dirty="0" smtClean="0">
                <a:solidFill>
                  <a:srgbClr val="FFFFFF"/>
                </a:solidFill>
              </a:rPr>
              <a:t>Apache Derby is a Java-based RDBMS.</a:t>
            </a:r>
            <a:endParaRPr lang="en-US" dirty="0" smtClean="0">
              <a:solidFill>
                <a:srgbClr val="292929"/>
              </a:solidFill>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rgbClr val="292929"/>
                </a:solidFill>
              </a:rPr>
              <a:t>When multiple users require Hive, a shared </a:t>
            </a:r>
            <a:r>
              <a:rPr lang="en-US" dirty="0" err="1" smtClean="0">
                <a:solidFill>
                  <a:srgbClr val="292929"/>
                </a:solidFill>
              </a:rPr>
              <a:t>metastore</a:t>
            </a:r>
            <a:r>
              <a:rPr lang="en-US" dirty="0" smtClean="0">
                <a:solidFill>
                  <a:srgbClr val="292929"/>
                </a:solidFill>
              </a:rPr>
              <a:t> should be configured using a RDBMS such as </a:t>
            </a:r>
            <a:r>
              <a:rPr lang="en-US" dirty="0" err="1" smtClean="0">
                <a:solidFill>
                  <a:srgbClr val="292929"/>
                </a:solidFill>
              </a:rPr>
              <a:t>MySQL</a:t>
            </a:r>
            <a:r>
              <a:rPr lang="en-US" dirty="0" smtClean="0">
                <a:solidFill>
                  <a:srgbClr val="292929"/>
                </a:solidFill>
              </a:rPr>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751614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i="0" dirty="0" smtClean="0">
                <a:solidFill>
                  <a:srgbClr val="FFFFFF"/>
                </a:solidFill>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solidFill>
                  <a:srgbClr val="FFFFFF"/>
                </a:solidFill>
              </a:rPr>
              <a:t>Several clients can access the shared </a:t>
            </a:r>
            <a:r>
              <a:rPr lang="en-US" i="0" dirty="0" err="1" smtClean="0">
                <a:solidFill>
                  <a:srgbClr val="FFFFFF"/>
                </a:solidFill>
              </a:rPr>
              <a:t>Metastore</a:t>
            </a:r>
            <a:r>
              <a:rPr lang="en-US" i="0" dirty="0" smtClean="0">
                <a:solidFill>
                  <a:srgbClr val="FFFFFF"/>
                </a:solidFill>
              </a:rPr>
              <a:t> by calling the Hive </a:t>
            </a:r>
            <a:r>
              <a:rPr lang="en-US" i="0" dirty="0" err="1" smtClean="0">
                <a:solidFill>
                  <a:srgbClr val="FFFFFF"/>
                </a:solidFill>
              </a:rPr>
              <a:t>Metastore</a:t>
            </a:r>
            <a:r>
              <a:rPr lang="en-US" i="0" dirty="0" smtClean="0">
                <a:solidFill>
                  <a:srgbClr val="FFFFFF"/>
                </a:solidFill>
              </a:rPr>
              <a:t> service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013882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004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smtClean="0">
                <a:solidFill>
                  <a:srgbClr val="000000"/>
                </a:solidFill>
              </a:rPr>
              <a:t>Initially developed at Facebook</a:t>
            </a:r>
          </a:p>
          <a:p>
            <a:endParaRPr lang="en-US" b="1" dirty="0" smtClean="0"/>
          </a:p>
          <a:p>
            <a:r>
              <a:rPr lang="en-US" b="1" dirty="0" smtClean="0"/>
              <a:t>References:</a:t>
            </a:r>
            <a:r>
              <a:rPr lang="en-US" dirty="0" smtClean="0"/>
              <a:t> </a:t>
            </a:r>
          </a:p>
          <a:p>
            <a:pPr marL="171450" indent="-171450">
              <a:buFont typeface="Arial"/>
              <a:buChar char="•"/>
            </a:pPr>
            <a:r>
              <a:rPr lang="en-US" dirty="0" smtClean="0"/>
              <a:t>https</a:t>
            </a:r>
            <a:r>
              <a:rPr lang="en-US" dirty="0"/>
              <a:t>://hive.apache.org/index.html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46116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37" marR="0" lvl="0" indent="0" algn="l" defTabSz="914089" rtl="0" eaLnBrk="1" fontAlgn="auto" latinLnBrk="0" hangingPunct="1">
              <a:lnSpc>
                <a:spcPct val="90000"/>
              </a:lnSpc>
              <a:spcBef>
                <a:spcPct val="20000"/>
              </a:spcBef>
              <a:spcAft>
                <a:spcPts val="0"/>
              </a:spcAft>
              <a:buClrTx/>
              <a:buSzPct val="80000"/>
              <a:buFont typeface="Arial"/>
              <a:buNone/>
              <a:tabLst/>
              <a:defRPr/>
            </a:pPr>
            <a:r>
              <a:rPr kumimoji="0" lang="en-US" sz="1200" b="1"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a:ea typeface="+mn-ea"/>
                <a:cs typeface="+mn-cs"/>
              </a:rPr>
              <a:t>Notes:</a:t>
            </a:r>
          </a:p>
          <a:p>
            <a:pPr marL="174487" marR="0" lvl="0" indent="-171450" algn="l" defTabSz="914089" rtl="0" eaLnBrk="1" fontAlgn="auto" latinLnBrk="0" hangingPunct="1">
              <a:lnSpc>
                <a:spcPct val="90000"/>
              </a:lnSpc>
              <a:spcBef>
                <a:spcPct val="20000"/>
              </a:spcBef>
              <a:spcAft>
                <a:spcPts val="0"/>
              </a:spcAft>
              <a:buClrTx/>
              <a:buSzPct val="80000"/>
              <a:buFont typeface="Arial"/>
              <a:buChar char="•"/>
              <a:tabLst/>
              <a:defRPr/>
            </a:pPr>
            <a:r>
              <a:rPr lang="en-US" altLang="ko-KR" i="0" dirty="0" smtClean="0">
                <a:solidFill>
                  <a:srgbClr val="FFFFFF"/>
                </a:solidFill>
              </a:rPr>
              <a:t>Not for real-time queries.</a:t>
            </a:r>
            <a:endParaRPr kumimoji="0" lang="en-US" sz="1200" b="0"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a:ea typeface="+mn-ea"/>
              <a:cs typeface="+mn-cs"/>
            </a:endParaRPr>
          </a:p>
          <a:p>
            <a:pPr marL="174487" marR="0" lvl="0" indent="-171450" algn="l" defTabSz="914089" rtl="0" eaLnBrk="1" fontAlgn="auto" latinLnBrk="0" hangingPunct="1">
              <a:lnSpc>
                <a:spcPct val="90000"/>
              </a:lnSpc>
              <a:spcBef>
                <a:spcPct val="20000"/>
              </a:spcBef>
              <a:spcAft>
                <a:spcPts val="0"/>
              </a:spcAft>
              <a:buClrTx/>
              <a:buSzPct val="80000"/>
              <a:buFont typeface="Arial"/>
              <a:buChar char="•"/>
              <a:tabLst/>
              <a:defRPr/>
            </a:pPr>
            <a:r>
              <a:rPr kumimoji="0" lang="en-US" sz="1200" b="0"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a:ea typeface="+mn-ea"/>
                <a:cs typeface="+mn-cs"/>
              </a:rPr>
              <a:t>You would not use Hive to purchase groceries at the store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23197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sz="2400" b="0" dirty="0" smtClean="0">
                <a:solidFill>
                  <a:schemeClr val="tx1"/>
                </a:solidFill>
              </a:rPr>
              <a:t>Facebook</a:t>
            </a:r>
            <a:r>
              <a:rPr lang="en-US" sz="2400" b="0" baseline="0" dirty="0" smtClean="0">
                <a:solidFill>
                  <a:schemeClr val="tx1"/>
                </a:solidFill>
              </a:rPr>
              <a:t> processed </a:t>
            </a:r>
            <a:r>
              <a:rPr lang="en-US" sz="2400" dirty="0" smtClean="0">
                <a:solidFill>
                  <a:schemeClr val="tx1"/>
                </a:solidFill>
              </a:rPr>
              <a:t>200GB of data</a:t>
            </a:r>
            <a:r>
              <a:rPr lang="en-US" sz="2400" baseline="0" dirty="0" smtClean="0">
                <a:solidFill>
                  <a:schemeClr val="tx1"/>
                </a:solidFill>
              </a:rPr>
              <a:t> </a:t>
            </a:r>
            <a:r>
              <a:rPr lang="en-US" sz="2400" dirty="0" smtClean="0">
                <a:solidFill>
                  <a:schemeClr val="tx1"/>
                </a:solidFill>
              </a:rPr>
              <a:t>per day in 2008</a:t>
            </a:r>
          </a:p>
          <a:p>
            <a:pPr>
              <a:buFont typeface="Arial" pitchFamily="34" charset="0"/>
              <a:buChar char="•"/>
            </a:pPr>
            <a:r>
              <a:rPr lang="en-US" sz="2400" dirty="0" smtClean="0">
                <a:solidFill>
                  <a:schemeClr val="tx1"/>
                </a:solidFill>
              </a:rPr>
              <a:t>Just a few years later, in 2012</a:t>
            </a:r>
          </a:p>
          <a:p>
            <a:pPr marL="798273" lvl="2" indent="0">
              <a:buFont typeface="Arial" pitchFamily="34" charset="0"/>
              <a:buChar char="•"/>
            </a:pPr>
            <a:r>
              <a:rPr lang="en-US" sz="2000" dirty="0" smtClean="0">
                <a:solidFill>
                  <a:schemeClr val="tx1"/>
                </a:solidFill>
              </a:rPr>
              <a:t>2.5B content items shared</a:t>
            </a:r>
          </a:p>
          <a:p>
            <a:pPr marL="798273" lvl="2" indent="0">
              <a:buFont typeface="Arial" pitchFamily="34" charset="0"/>
              <a:buChar char="•"/>
            </a:pPr>
            <a:r>
              <a:rPr lang="en-US" sz="2000" dirty="0" smtClean="0">
                <a:solidFill>
                  <a:schemeClr val="tx1"/>
                </a:solidFill>
              </a:rPr>
              <a:t>2.7B ‘Likes’</a:t>
            </a:r>
          </a:p>
          <a:p>
            <a:pPr marL="798273" lvl="2" indent="0">
              <a:buFont typeface="Arial" pitchFamily="34" charset="0"/>
              <a:buChar char="•"/>
            </a:pPr>
            <a:r>
              <a:rPr lang="en-US" sz="2000" dirty="0" smtClean="0">
                <a:solidFill>
                  <a:schemeClr val="tx1"/>
                </a:solidFill>
              </a:rPr>
              <a:t>300M photos uploaded</a:t>
            </a:r>
          </a:p>
          <a:p>
            <a:pPr marL="798273" lvl="2" indent="0">
              <a:buFont typeface="Arial" pitchFamily="34" charset="0"/>
              <a:buChar char="•"/>
            </a:pPr>
            <a:r>
              <a:rPr lang="en-US" sz="2000" dirty="0" smtClean="0">
                <a:solidFill>
                  <a:schemeClr val="tx1"/>
                </a:solidFill>
              </a:rPr>
              <a:t>100+PB disk space in a single HDFS cluster</a:t>
            </a:r>
          </a:p>
          <a:p>
            <a:pPr marL="798273" lvl="2" indent="0">
              <a:buFont typeface="Arial" pitchFamily="34" charset="0"/>
              <a:buChar char="•"/>
            </a:pPr>
            <a:r>
              <a:rPr lang="en-US" sz="2000" dirty="0" smtClean="0">
                <a:solidFill>
                  <a:schemeClr val="tx1"/>
                </a:solidFill>
              </a:rPr>
              <a:t>500+TB new data ingested</a:t>
            </a:r>
          </a:p>
          <a:p>
            <a:endParaRPr lang="en-US" b="1" dirty="0" smtClean="0"/>
          </a:p>
          <a:p>
            <a:endParaRPr lang="en-US" b="1" dirty="0" smtClean="0"/>
          </a:p>
          <a:p>
            <a:r>
              <a:rPr lang="en-US" b="1" dirty="0" smtClean="0"/>
              <a:t>References:</a:t>
            </a:r>
            <a:r>
              <a:rPr lang="en-US" dirty="0" smtClean="0"/>
              <a:t> </a:t>
            </a:r>
          </a:p>
          <a:p>
            <a:pPr marL="171450" indent="-171450">
              <a:buFont typeface="Arial"/>
              <a:buChar char="•"/>
            </a:pPr>
            <a:r>
              <a:rPr lang="en-US" dirty="0" smtClean="0"/>
              <a:t>https</a:t>
            </a:r>
            <a:r>
              <a:rPr lang="en-US" dirty="0"/>
              <a:t>://gigaom.com/2012/08/22/facebook-is-collecting-your-data-500-terabytes-a-day/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26995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2415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sz="2400" dirty="0" smtClean="0">
                <a:solidFill>
                  <a:srgbClr val="292929"/>
                </a:solidFill>
              </a:rPr>
              <a:t>Data analysts at Facebook are SQL experts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en-US" sz="2400" dirty="0" smtClean="0">
                <a:solidFill>
                  <a:srgbClr val="292929"/>
                </a:solidFill>
              </a:rPr>
              <a:t>Facebook developed Hive to capitalize on their in-house SQL experts while taking advantage of the scalability and processing capability of </a:t>
            </a:r>
            <a:r>
              <a:rPr lang="en-US" altLang="en-US" sz="2400" dirty="0" err="1" smtClean="0">
                <a:solidFill>
                  <a:srgbClr val="292929"/>
                </a:solidFill>
              </a:rPr>
              <a:t>MapReduce</a:t>
            </a:r>
            <a:r>
              <a:rPr lang="en-US" altLang="en-US" sz="2400" dirty="0" smtClean="0">
                <a:solidFill>
                  <a:srgbClr val="292929"/>
                </a:solidFill>
              </a:rPr>
              <a:t> on </a:t>
            </a:r>
            <a:r>
              <a:rPr lang="en-US" altLang="en-US" sz="2400" dirty="0" err="1" smtClean="0">
                <a:solidFill>
                  <a:srgbClr val="292929"/>
                </a:solidFill>
              </a:rPr>
              <a:t>Hadoop</a:t>
            </a:r>
            <a:endParaRPr lang="en-US" altLang="en-US" sz="2400" dirty="0" smtClean="0">
              <a:solidFill>
                <a:srgbClr val="292929"/>
              </a:solidFill>
            </a:endParaRPr>
          </a:p>
          <a:p>
            <a:pPr marL="0" indent="0">
              <a:buFont typeface="Arial"/>
              <a:buNone/>
            </a:pPr>
            <a:endParaRPr lang="en-US" b="0" dirty="0" smtClean="0"/>
          </a:p>
          <a:p>
            <a:r>
              <a:rPr lang="en-US" b="1" dirty="0" smtClean="0"/>
              <a:t>References</a:t>
            </a:r>
            <a:r>
              <a:rPr lang="en-US" dirty="0" smtClean="0"/>
              <a:t>: </a:t>
            </a:r>
            <a:r>
              <a:rPr lang="en-US" baseline="0" dirty="0" smtClean="0"/>
              <a:t> </a:t>
            </a:r>
          </a:p>
          <a:p>
            <a:pPr marL="171450" indent="-171450">
              <a:buFont typeface="Arial"/>
              <a:buChar char="•"/>
            </a:pPr>
            <a:r>
              <a:rPr lang="en-US" baseline="0" dirty="0" smtClean="0"/>
              <a:t>http</a:t>
            </a:r>
            <a:r>
              <a:rPr lang="en-US" baseline="0" dirty="0"/>
              <a:t>://www.dreamstime.com/royalty-free-stock-photo-cartoon-person-thought-bubble-image38037915</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259324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altLang="en-US" sz="2000" b="1" i="0" u="none" strike="noStrike" kern="1200" cap="none" spc="0" normalizeH="0" baseline="0" noProof="0" dirty="0" smtClean="0">
                <a:ln>
                  <a:noFill/>
                </a:ln>
                <a:solidFill>
                  <a:prstClr val="black"/>
                </a:solidFill>
                <a:effectLst/>
                <a:uLnTx/>
                <a:uFillTx/>
                <a:latin typeface="+mn-lt"/>
                <a:ea typeface="+mn-ea"/>
                <a:cs typeface="+mn-cs"/>
              </a:rPr>
              <a:t>Notes: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Structured data with rich data types (</a:t>
            </a:r>
            <a:r>
              <a:rPr kumimoji="0" lang="en-US" altLang="en-US" sz="2000" b="0" i="0" u="none" strike="noStrike" kern="1200" cap="none" spc="0" normalizeH="0" baseline="0" noProof="0" dirty="0" err="1" smtClean="0">
                <a:ln>
                  <a:noFill/>
                </a:ln>
                <a:solidFill>
                  <a:prstClr val="black"/>
                </a:solidFill>
                <a:effectLst/>
                <a:uLnTx/>
                <a:uFillTx/>
                <a:latin typeface="+mn-lt"/>
                <a:ea typeface="+mn-ea"/>
                <a:cs typeface="+mn-cs"/>
              </a:rPr>
              <a:t>structs</a:t>
            </a: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 lists, and maps)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Directly query data from different formats (text/binary) and file formats (Flat/Sequence)</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Allow embedded scripts for extensibility and for nonstandard applications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altLang="en-US" sz="2000" b="0" i="0" u="none" strike="noStrike" kern="1200" cap="none" spc="0" normalizeH="0" baseline="0" noProof="0" dirty="0" smtClean="0">
                <a:ln>
                  <a:noFill/>
                </a:ln>
                <a:solidFill>
                  <a:prstClr val="black"/>
                </a:solidFill>
                <a:effectLst/>
                <a:uLnTx/>
                <a:uFillTx/>
                <a:latin typeface="+mn-lt"/>
                <a:ea typeface="+mn-ea"/>
                <a:cs typeface="+mn-cs"/>
              </a:rPr>
              <a:t>Rich metadata to allow data discovery and for optimization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000" b="0"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Use of </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Hadoop</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allows scale-out (adding more computing resources) rather than scale-up (adding more expensive and powerful computing resources) for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mn-lt"/>
                <a:ea typeface="+mn-ea"/>
                <a:cs typeface="+mn-cs"/>
              </a:rPr>
              <a:t>References:</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http://</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www.slideshare.net</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nzhang</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/hive-training-motivations-and-real-world-use-cases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60104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5.xml"/><Relationship Id="rId2" Type="http://schemas.openxmlformats.org/officeDocument/2006/relationships/image" Target="../media/image6.jpe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873761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26978232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9/15/16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41632701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9330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827439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263657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8479591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61489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3871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34039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30957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53494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90846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275415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753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174675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976687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98771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421279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522876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5194245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730946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1878279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4703622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62373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03204798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1671892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44887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43743283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49153052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61784496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84344277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4623708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29917509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17578231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32629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753824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866253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62754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4287350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90435016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9/15/16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0860141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25460136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3268054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4108151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0393653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1701564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3176217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3660577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47603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4507874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8800772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665388599"/>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146011917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07837730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3701830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749010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833157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750080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57206477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35953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7.xml"/><Relationship Id="rId20" Type="http://schemas.openxmlformats.org/officeDocument/2006/relationships/slideLayout" Target="../slideLayouts/slideLayout78.xml"/><Relationship Id="rId21" Type="http://schemas.openxmlformats.org/officeDocument/2006/relationships/slideLayout" Target="../slideLayouts/slideLayout79.xml"/><Relationship Id="rId22" Type="http://schemas.openxmlformats.org/officeDocument/2006/relationships/slideLayout" Target="../slideLayouts/slideLayout80.xml"/><Relationship Id="rId23" Type="http://schemas.openxmlformats.org/officeDocument/2006/relationships/theme" Target="../theme/theme4.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slideLayout" Target="../slideLayouts/slideLayout73.xml"/><Relationship Id="rId16" Type="http://schemas.openxmlformats.org/officeDocument/2006/relationships/slideLayout" Target="../slideLayouts/slideLayout74.xml"/><Relationship Id="rId17" Type="http://schemas.openxmlformats.org/officeDocument/2006/relationships/slideLayout" Target="../slideLayouts/slideLayout75.xml"/><Relationship Id="rId18" Type="http://schemas.openxmlformats.org/officeDocument/2006/relationships/slideLayout" Target="../slideLayouts/slideLayout76.xml"/><Relationship Id="rId19" Type="http://schemas.openxmlformats.org/officeDocument/2006/relationships/slideLayout" Target="../slideLayouts/slideLayout77.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9.xml"/><Relationship Id="rId20" Type="http://schemas.openxmlformats.org/officeDocument/2006/relationships/slideLayout" Target="../slideLayouts/slideLayout100.xml"/><Relationship Id="rId21" Type="http://schemas.openxmlformats.org/officeDocument/2006/relationships/slideLayout" Target="../slideLayouts/slideLayout101.xml"/><Relationship Id="rId22" Type="http://schemas.openxmlformats.org/officeDocument/2006/relationships/slideLayout" Target="../slideLayouts/slideLayout102.xml"/><Relationship Id="rId23" Type="http://schemas.openxmlformats.org/officeDocument/2006/relationships/slideLayout" Target="../slideLayouts/slideLayout103.xml"/><Relationship Id="rId24" Type="http://schemas.openxmlformats.org/officeDocument/2006/relationships/theme" Target="../theme/theme5.xml"/><Relationship Id="rId10" Type="http://schemas.openxmlformats.org/officeDocument/2006/relationships/slideLayout" Target="../slideLayouts/slideLayout90.xml"/><Relationship Id="rId11" Type="http://schemas.openxmlformats.org/officeDocument/2006/relationships/slideLayout" Target="../slideLayouts/slideLayout91.xml"/><Relationship Id="rId12" Type="http://schemas.openxmlformats.org/officeDocument/2006/relationships/slideLayout" Target="../slideLayouts/slideLayout92.xml"/><Relationship Id="rId13" Type="http://schemas.openxmlformats.org/officeDocument/2006/relationships/slideLayout" Target="../slideLayouts/slideLayout93.xml"/><Relationship Id="rId14" Type="http://schemas.openxmlformats.org/officeDocument/2006/relationships/slideLayout" Target="../slideLayouts/slideLayout94.xml"/><Relationship Id="rId15" Type="http://schemas.openxmlformats.org/officeDocument/2006/relationships/slideLayout" Target="../slideLayouts/slideLayout95.xml"/><Relationship Id="rId16" Type="http://schemas.openxmlformats.org/officeDocument/2006/relationships/slideLayout" Target="../slideLayouts/slideLayout96.xml"/><Relationship Id="rId17" Type="http://schemas.openxmlformats.org/officeDocument/2006/relationships/slideLayout" Target="../slideLayouts/slideLayout97.xml"/><Relationship Id="rId18" Type="http://schemas.openxmlformats.org/officeDocument/2006/relationships/slideLayout" Target="../slideLayouts/slideLayout98.xml"/><Relationship Id="rId19" Type="http://schemas.openxmlformats.org/officeDocument/2006/relationships/slideLayout" Target="../slideLayouts/slideLayout99.xml"/><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208123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566141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022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smtClean="0"/>
              <a:t>4</a:t>
            </a:r>
            <a:r>
              <a:rPr lang="en-US" sz="4000" dirty="0" smtClean="0">
                <a:solidFill>
                  <a:srgbClr val="FFFF00"/>
                </a:solidFill>
              </a:rPr>
              <a:t>, </a:t>
            </a:r>
            <a:r>
              <a:rPr lang="en-US" sz="4000" dirty="0">
                <a:solidFill>
                  <a:srgbClr val="FFFF00"/>
                </a:solidFill>
              </a:rPr>
              <a:t>Lesson </a:t>
            </a:r>
            <a:r>
              <a:rPr lang="en-US" dirty="0"/>
              <a:t>4</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Overview</a:t>
            </a:r>
            <a:endParaRPr lang="en-US" sz="4000" dirty="0">
              <a:solidFill>
                <a:srgbClr val="FFFF00"/>
              </a:solidFill>
            </a:endParaRPr>
          </a:p>
        </p:txBody>
      </p:sp>
    </p:spTree>
    <p:extLst>
      <p:ext uri="{BB962C8B-B14F-4D97-AF65-F5344CB8AC3E}">
        <p14:creationId xmlns:p14="http://schemas.microsoft.com/office/powerpoint/2010/main" val="195999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lowchart: Magnetic Disk 26"/>
          <p:cNvSpPr/>
          <p:nvPr/>
        </p:nvSpPr>
        <p:spPr>
          <a:xfrm>
            <a:off x="595643" y="4970429"/>
            <a:ext cx="1881420" cy="1332223"/>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Metastore</a:t>
            </a:r>
            <a:endParaRPr lang="en-US" b="1" dirty="0" smtClean="0">
              <a:solidFill>
                <a:schemeClr val="bg1"/>
              </a:solidFill>
            </a:endParaRPr>
          </a:p>
          <a:p>
            <a:pPr algn="ctr"/>
            <a:r>
              <a:rPr lang="en-US" dirty="0" smtClean="0">
                <a:solidFill>
                  <a:schemeClr val="bg1"/>
                </a:solidFill>
              </a:rPr>
              <a:t>Thrift API</a:t>
            </a:r>
            <a:endParaRPr lang="en-US" dirty="0">
              <a:solidFill>
                <a:schemeClr val="bg1"/>
              </a:solidFill>
            </a:endParaRPr>
          </a:p>
        </p:txBody>
      </p:sp>
      <p:grpSp>
        <p:nvGrpSpPr>
          <p:cNvPr id="14" name="Group 13"/>
          <p:cNvGrpSpPr/>
          <p:nvPr/>
        </p:nvGrpSpPr>
        <p:grpSpPr>
          <a:xfrm>
            <a:off x="4621734" y="1259807"/>
            <a:ext cx="7298703" cy="5320550"/>
            <a:chOff x="2931461" y="1214721"/>
            <a:chExt cx="7298703" cy="5320550"/>
          </a:xfrm>
        </p:grpSpPr>
        <p:sp>
          <p:nvSpPr>
            <p:cNvPr id="4" name="Rectangle 3"/>
            <p:cNvSpPr/>
            <p:nvPr/>
          </p:nvSpPr>
          <p:spPr bwMode="auto">
            <a:xfrm>
              <a:off x="8579150" y="1214721"/>
              <a:ext cx="1651014" cy="5320550"/>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b="1" dirty="0">
                  <a:solidFill>
                    <a:schemeClr val="bg1"/>
                  </a:solidFill>
                </a:rPr>
                <a:t>HDFS</a:t>
              </a: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a:p>
              <a:pPr algn="ctr" defTabSz="914099" fontAlgn="base">
                <a:spcBef>
                  <a:spcPct val="0"/>
                </a:spcBef>
                <a:spcAft>
                  <a:spcPct val="0"/>
                </a:spcAft>
              </a:pPr>
              <a:endParaRPr lang="en-US" sz="3200" dirty="0">
                <a:solidFill>
                  <a:schemeClr val="bg1"/>
                </a:solidFill>
              </a:endParaRPr>
            </a:p>
          </p:txBody>
        </p:sp>
        <p:sp>
          <p:nvSpPr>
            <p:cNvPr id="5" name="Rectangle 4"/>
            <p:cNvSpPr/>
            <p:nvPr/>
          </p:nvSpPr>
          <p:spPr bwMode="auto">
            <a:xfrm>
              <a:off x="2931461" y="1214721"/>
              <a:ext cx="5647690" cy="5320550"/>
            </a:xfrm>
            <a:prstGeom prst="rect">
              <a:avLst/>
            </a:prstGeom>
            <a:solidFill>
              <a:srgbClr val="5E5E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3200" dirty="0">
                <a:solidFill>
                  <a:schemeClr val="bg1"/>
                </a:solidFill>
              </a:endParaRPr>
            </a:p>
          </p:txBody>
        </p:sp>
      </p:grpSp>
      <p:grpSp>
        <p:nvGrpSpPr>
          <p:cNvPr id="13" name="Group 12"/>
          <p:cNvGrpSpPr/>
          <p:nvPr/>
        </p:nvGrpSpPr>
        <p:grpSpPr>
          <a:xfrm>
            <a:off x="3206149" y="3352544"/>
            <a:ext cx="4743123" cy="1763808"/>
            <a:chOff x="4013360" y="1409862"/>
            <a:chExt cx="4182035" cy="2823884"/>
          </a:xfrm>
        </p:grpSpPr>
        <p:sp>
          <p:nvSpPr>
            <p:cNvPr id="6" name="Rounded Rectangle 5"/>
            <p:cNvSpPr/>
            <p:nvPr/>
          </p:nvSpPr>
          <p:spPr bwMode="auto">
            <a:xfrm>
              <a:off x="4013360" y="1409862"/>
              <a:ext cx="4182035" cy="2823884"/>
            </a:xfrm>
            <a:prstGeom prst="roundRect">
              <a:avLst>
                <a:gd name="adj" fmla="val 0"/>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b="1" dirty="0" err="1">
                  <a:solidFill>
                    <a:schemeClr val="bg1"/>
                  </a:solidFill>
                </a:rPr>
                <a:t>HiveQL</a:t>
              </a:r>
              <a:r>
                <a:rPr lang="en-US" sz="2800" b="1" dirty="0">
                  <a:solidFill>
                    <a:schemeClr val="bg1"/>
                  </a:solidFill>
                </a:rPr>
                <a:t> Driver</a:t>
              </a: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p:txBody>
        </p:sp>
        <p:sp>
          <p:nvSpPr>
            <p:cNvPr id="7" name="Rectangle 6"/>
            <p:cNvSpPr/>
            <p:nvPr/>
          </p:nvSpPr>
          <p:spPr bwMode="auto">
            <a:xfrm>
              <a:off x="4490862" y="2254915"/>
              <a:ext cx="1438835" cy="643221"/>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Parser</a:t>
              </a:r>
            </a:p>
          </p:txBody>
        </p:sp>
        <p:sp>
          <p:nvSpPr>
            <p:cNvPr id="8" name="Rectangle 7"/>
            <p:cNvSpPr/>
            <p:nvPr/>
          </p:nvSpPr>
          <p:spPr bwMode="auto">
            <a:xfrm>
              <a:off x="4490861" y="3197327"/>
              <a:ext cx="1438835" cy="643221"/>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Planner</a:t>
              </a:r>
            </a:p>
          </p:txBody>
        </p:sp>
        <p:sp>
          <p:nvSpPr>
            <p:cNvPr id="9" name="Rectangle 8"/>
            <p:cNvSpPr/>
            <p:nvPr/>
          </p:nvSpPr>
          <p:spPr bwMode="auto">
            <a:xfrm>
              <a:off x="6366727" y="2267803"/>
              <a:ext cx="1438835" cy="643221"/>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Optimizer</a:t>
              </a:r>
            </a:p>
          </p:txBody>
        </p:sp>
        <p:sp>
          <p:nvSpPr>
            <p:cNvPr id="10" name="Rectangle 9"/>
            <p:cNvSpPr/>
            <p:nvPr/>
          </p:nvSpPr>
          <p:spPr bwMode="auto">
            <a:xfrm>
              <a:off x="6360002" y="3203771"/>
              <a:ext cx="1438835" cy="643221"/>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Execution</a:t>
              </a:r>
            </a:p>
          </p:txBody>
        </p:sp>
      </p:grpSp>
      <p:sp>
        <p:nvSpPr>
          <p:cNvPr id="15" name="Rectangle 14"/>
          <p:cNvSpPr/>
          <p:nvPr/>
        </p:nvSpPr>
        <p:spPr bwMode="auto">
          <a:xfrm>
            <a:off x="5577711" y="2311002"/>
            <a:ext cx="4222810" cy="726141"/>
          </a:xfrm>
          <a:prstGeom prst="rect">
            <a:avLst/>
          </a:pr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rPr>
              <a:t>User-Defined</a:t>
            </a:r>
          </a:p>
          <a:p>
            <a:pPr algn="ctr" defTabSz="914099" fontAlgn="base">
              <a:spcBef>
                <a:spcPct val="0"/>
              </a:spcBef>
              <a:spcAft>
                <a:spcPct val="0"/>
              </a:spcAft>
            </a:pPr>
            <a:r>
              <a:rPr lang="en-US" sz="2200" dirty="0">
                <a:solidFill>
                  <a:schemeClr val="tx1"/>
                </a:solidFill>
              </a:rPr>
              <a:t>scripts &amp; functions</a:t>
            </a:r>
          </a:p>
        </p:txBody>
      </p:sp>
      <p:sp>
        <p:nvSpPr>
          <p:cNvPr id="16" name="Rectangle 15"/>
          <p:cNvSpPr/>
          <p:nvPr/>
        </p:nvSpPr>
        <p:spPr bwMode="auto">
          <a:xfrm>
            <a:off x="5577711" y="5270025"/>
            <a:ext cx="4222810" cy="726141"/>
          </a:xfrm>
          <a:prstGeom prst="rect">
            <a:avLst/>
          </a:pr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err="1">
                <a:solidFill>
                  <a:srgbClr val="292929"/>
                </a:solidFill>
              </a:rPr>
              <a:t>SerDe</a:t>
            </a:r>
            <a:endParaRPr lang="en-US" sz="2200" b="1" dirty="0">
              <a:solidFill>
                <a:srgbClr val="292929"/>
              </a:solidFill>
            </a:endParaRPr>
          </a:p>
          <a:p>
            <a:pPr algn="ctr" defTabSz="914099" fontAlgn="base">
              <a:spcBef>
                <a:spcPct val="0"/>
              </a:spcBef>
              <a:spcAft>
                <a:spcPct val="0"/>
              </a:spcAft>
            </a:pPr>
            <a:r>
              <a:rPr lang="en-US" sz="2200" dirty="0">
                <a:solidFill>
                  <a:srgbClr val="292929"/>
                </a:solidFill>
              </a:rPr>
              <a:t>Standard and user-defined</a:t>
            </a:r>
          </a:p>
        </p:txBody>
      </p:sp>
      <p:cxnSp>
        <p:nvCxnSpPr>
          <p:cNvPr id="18" name="Straight Arrow Connector 17"/>
          <p:cNvCxnSpPr>
            <a:stCxn id="16" idx="3"/>
          </p:cNvCxnSpPr>
          <p:nvPr/>
        </p:nvCxnSpPr>
        <p:spPr>
          <a:xfrm>
            <a:off x="9800521" y="5633096"/>
            <a:ext cx="559504" cy="2726"/>
          </a:xfrm>
          <a:prstGeom prst="straightConnector1">
            <a:avLst/>
          </a:prstGeom>
          <a:ln w="38100">
            <a:solidFill>
              <a:srgbClr val="D9D9D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3"/>
          </p:cNvCxnSpPr>
          <p:nvPr/>
        </p:nvCxnSpPr>
        <p:spPr>
          <a:xfrm>
            <a:off x="7499509" y="4673905"/>
            <a:ext cx="1499716" cy="596540"/>
          </a:xfrm>
          <a:prstGeom prst="bentConnector3">
            <a:avLst>
              <a:gd name="adj1" fmla="val 99159"/>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8985178" y="3037143"/>
            <a:ext cx="0" cy="1636762"/>
          </a:xfrm>
          <a:prstGeom prst="straightConnector1">
            <a:avLst/>
          </a:prstGeom>
          <a:ln w="38100">
            <a:solidFill>
              <a:srgbClr val="A6A6A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4"/>
            <a:endCxn id="16" idx="1"/>
          </p:cNvCxnSpPr>
          <p:nvPr/>
        </p:nvCxnSpPr>
        <p:spPr>
          <a:xfrm flipV="1">
            <a:off x="2477063" y="5633096"/>
            <a:ext cx="3100648" cy="3445"/>
          </a:xfrm>
          <a:prstGeom prst="straightConnector1">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10376311" y="3398920"/>
            <a:ext cx="1435956" cy="2758974"/>
          </a:xfrm>
          <a:prstGeom prst="rect">
            <a:avLst/>
          </a:prstGeom>
          <a:solidFill>
            <a:srgbClr val="5E5E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bg1"/>
                </a:solidFill>
              </a:rPr>
              <a:t>File Format</a:t>
            </a:r>
          </a:p>
          <a:p>
            <a:pPr algn="ctr" defTabSz="914099" fontAlgn="base">
              <a:spcBef>
                <a:spcPct val="0"/>
              </a:spcBef>
              <a:spcAft>
                <a:spcPct val="0"/>
              </a:spcAft>
            </a:pPr>
            <a:endParaRPr lang="en-US" sz="2000" dirty="0">
              <a:solidFill>
                <a:schemeClr val="bg1"/>
              </a:solidFill>
            </a:endParaRPr>
          </a:p>
          <a:p>
            <a:pPr algn="ctr" defTabSz="914099" fontAlgn="base">
              <a:spcBef>
                <a:spcPct val="0"/>
              </a:spcBef>
              <a:spcAft>
                <a:spcPct val="0"/>
              </a:spcAft>
            </a:pPr>
            <a:r>
              <a:rPr lang="en-US" sz="2000" dirty="0">
                <a:solidFill>
                  <a:schemeClr val="bg1"/>
                </a:solidFill>
              </a:rPr>
              <a:t>Text</a:t>
            </a:r>
          </a:p>
          <a:p>
            <a:pPr algn="ctr" defTabSz="914099" fontAlgn="base">
              <a:spcBef>
                <a:spcPct val="0"/>
              </a:spcBef>
              <a:spcAft>
                <a:spcPct val="0"/>
              </a:spcAft>
            </a:pPr>
            <a:endParaRPr lang="en-US" sz="800" dirty="0">
              <a:solidFill>
                <a:schemeClr val="bg1"/>
              </a:solidFill>
            </a:endParaRPr>
          </a:p>
          <a:p>
            <a:pPr algn="ctr" defTabSz="914099" fontAlgn="base">
              <a:spcBef>
                <a:spcPct val="0"/>
              </a:spcBef>
              <a:spcAft>
                <a:spcPct val="0"/>
              </a:spcAft>
            </a:pPr>
            <a:r>
              <a:rPr lang="en-US" sz="2000" dirty="0" smtClean="0">
                <a:solidFill>
                  <a:schemeClr val="bg1"/>
                </a:solidFill>
              </a:rPr>
              <a:t>Sequence</a:t>
            </a:r>
          </a:p>
          <a:p>
            <a:pPr algn="ctr" defTabSz="914099" fontAlgn="base">
              <a:spcBef>
                <a:spcPct val="0"/>
              </a:spcBef>
              <a:spcAft>
                <a:spcPct val="0"/>
              </a:spcAft>
            </a:pPr>
            <a:r>
              <a:rPr lang="en-US" sz="2000" dirty="0" smtClean="0">
                <a:solidFill>
                  <a:schemeClr val="bg1"/>
                </a:solidFill>
              </a:rPr>
              <a:t>File</a:t>
            </a:r>
            <a:endParaRPr lang="en-US" sz="2000" dirty="0">
              <a:solidFill>
                <a:schemeClr val="bg1"/>
              </a:solidFill>
            </a:endParaRPr>
          </a:p>
          <a:p>
            <a:pPr algn="ctr" defTabSz="914099" fontAlgn="base">
              <a:spcBef>
                <a:spcPct val="0"/>
              </a:spcBef>
              <a:spcAft>
                <a:spcPct val="0"/>
              </a:spcAft>
            </a:pPr>
            <a:endParaRPr lang="en-US" sz="800" dirty="0">
              <a:solidFill>
                <a:schemeClr val="bg1"/>
              </a:solidFill>
            </a:endParaRPr>
          </a:p>
          <a:p>
            <a:pPr algn="ctr" defTabSz="914099" fontAlgn="base">
              <a:spcBef>
                <a:spcPct val="0"/>
              </a:spcBef>
              <a:spcAft>
                <a:spcPct val="0"/>
              </a:spcAft>
            </a:pPr>
            <a:r>
              <a:rPr lang="en-US" sz="2000" dirty="0" err="1">
                <a:solidFill>
                  <a:schemeClr val="bg1"/>
                </a:solidFill>
              </a:rPr>
              <a:t>RCFile</a:t>
            </a:r>
            <a:endParaRPr lang="en-US" sz="2000" dirty="0">
              <a:solidFill>
                <a:schemeClr val="bg1"/>
              </a:solidFill>
            </a:endParaRPr>
          </a:p>
        </p:txBody>
      </p:sp>
      <p:cxnSp>
        <p:nvCxnSpPr>
          <p:cNvPr id="43" name="Elbow Connector 42"/>
          <p:cNvCxnSpPr>
            <a:endCxn id="8" idx="1"/>
          </p:cNvCxnSpPr>
          <p:nvPr/>
        </p:nvCxnSpPr>
        <p:spPr>
          <a:xfrm rot="5400000" flipH="1" flipV="1">
            <a:off x="2791219" y="4675460"/>
            <a:ext cx="962076" cy="950916"/>
          </a:xfrm>
          <a:prstGeom prst="bentConnector2">
            <a:avLst/>
          </a:prstGeom>
          <a:ln w="38100" cap="flat">
            <a:solidFill>
              <a:srgbClr val="A6A6A6"/>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2801556" y="4056560"/>
            <a:ext cx="955504" cy="633565"/>
          </a:xfrm>
          <a:prstGeom prst="bentConnector3">
            <a:avLst>
              <a:gd name="adj1" fmla="val -278"/>
            </a:avLst>
          </a:prstGeom>
          <a:ln w="38100">
            <a:solidFill>
              <a:srgbClr val="A6A6A6"/>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bwMode="auto">
          <a:xfrm>
            <a:off x="151434" y="1305806"/>
            <a:ext cx="2766565" cy="1763808"/>
          </a:xfrm>
          <a:prstGeom prst="roundRect">
            <a:avLst>
              <a:gd name="adj" fmla="val 0"/>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b="1" dirty="0">
                <a:solidFill>
                  <a:schemeClr val="bg1"/>
                </a:solidFill>
              </a:rPr>
              <a:t>User Interface</a:t>
            </a: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p:txBody>
      </p:sp>
      <p:sp>
        <p:nvSpPr>
          <p:cNvPr id="51" name="Rectangle 50"/>
          <p:cNvSpPr/>
          <p:nvPr/>
        </p:nvSpPr>
        <p:spPr bwMode="auto">
          <a:xfrm>
            <a:off x="418021" y="1866780"/>
            <a:ext cx="1127893" cy="401758"/>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Browse</a:t>
            </a:r>
          </a:p>
        </p:txBody>
      </p:sp>
      <p:sp>
        <p:nvSpPr>
          <p:cNvPr id="52" name="Rectangle 51"/>
          <p:cNvSpPr/>
          <p:nvPr/>
        </p:nvSpPr>
        <p:spPr bwMode="auto">
          <a:xfrm>
            <a:off x="418022" y="2425063"/>
            <a:ext cx="1127892" cy="401758"/>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Query</a:t>
            </a:r>
          </a:p>
        </p:txBody>
      </p:sp>
      <p:cxnSp>
        <p:nvCxnSpPr>
          <p:cNvPr id="53" name="Straight Arrow Connector 52"/>
          <p:cNvCxnSpPr>
            <a:stCxn id="48" idx="2"/>
            <a:endCxn id="31" idx="1"/>
          </p:cNvCxnSpPr>
          <p:nvPr/>
        </p:nvCxnSpPr>
        <p:spPr>
          <a:xfrm>
            <a:off x="1534717" y="3069614"/>
            <a:ext cx="1636" cy="1900815"/>
          </a:xfrm>
          <a:prstGeom prst="straightConnector1">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8" idx="3"/>
          </p:cNvCxnSpPr>
          <p:nvPr/>
        </p:nvCxnSpPr>
        <p:spPr>
          <a:xfrm>
            <a:off x="2917999" y="2187710"/>
            <a:ext cx="1455569" cy="1126679"/>
          </a:xfrm>
          <a:prstGeom prst="bentConnector3">
            <a:avLst>
              <a:gd name="adj1" fmla="val 99923"/>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bwMode="auto">
          <a:xfrm>
            <a:off x="1668010" y="1866780"/>
            <a:ext cx="1127892" cy="401758"/>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DDL</a:t>
            </a:r>
          </a:p>
        </p:txBody>
      </p:sp>
      <p:sp>
        <p:nvSpPr>
          <p:cNvPr id="62" name="Rectangle 61"/>
          <p:cNvSpPr/>
          <p:nvPr/>
        </p:nvSpPr>
        <p:spPr bwMode="auto">
          <a:xfrm>
            <a:off x="1686797" y="2414351"/>
            <a:ext cx="1127892" cy="401758"/>
          </a:xfrm>
          <a:prstGeom prst="rect">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Web UI</a:t>
            </a:r>
          </a:p>
        </p:txBody>
      </p:sp>
      <p:sp>
        <p:nvSpPr>
          <p:cNvPr id="22" name="TextBox 21"/>
          <p:cNvSpPr txBox="1"/>
          <p:nvPr/>
        </p:nvSpPr>
        <p:spPr>
          <a:xfrm>
            <a:off x="5478396" y="1473912"/>
            <a:ext cx="3944389" cy="492443"/>
          </a:xfrm>
          <a:prstGeom prst="rect">
            <a:avLst/>
          </a:prstGeom>
          <a:noFill/>
        </p:spPr>
        <p:txBody>
          <a:bodyPr wrap="none" lIns="0" tIns="0" rIns="0" bIns="0" rtlCol="0">
            <a:spAutoFit/>
          </a:bodyPr>
          <a:lstStyle/>
          <a:p>
            <a:pPr algn="ctr" defTabSz="914099" fontAlgn="base">
              <a:spcBef>
                <a:spcPct val="0"/>
              </a:spcBef>
              <a:spcAft>
                <a:spcPct val="0"/>
              </a:spcAft>
            </a:pPr>
            <a:r>
              <a:rPr lang="en-US" sz="3200" b="1" dirty="0" err="1">
                <a:solidFill>
                  <a:srgbClr val="FFFFFF"/>
                </a:solidFill>
              </a:rPr>
              <a:t>Hadoop</a:t>
            </a:r>
            <a:r>
              <a:rPr lang="en-US" sz="3200" b="1" dirty="0">
                <a:solidFill>
                  <a:srgbClr val="FFFFFF"/>
                </a:solidFill>
              </a:rPr>
              <a:t> </a:t>
            </a:r>
            <a:r>
              <a:rPr lang="en-US" sz="3200" b="1" dirty="0" err="1" smtClean="0">
                <a:solidFill>
                  <a:srgbClr val="FFFFFF"/>
                </a:solidFill>
              </a:rPr>
              <a:t>MapReduce</a:t>
            </a:r>
            <a:endParaRPr lang="en-US" sz="3200" b="1" dirty="0">
              <a:solidFill>
                <a:srgbClr val="FFFFFF"/>
              </a:solidFill>
            </a:endParaRPr>
          </a:p>
        </p:txBody>
      </p:sp>
      <p:sp>
        <p:nvSpPr>
          <p:cNvPr id="71" name="Title 1"/>
          <p:cNvSpPr>
            <a:spLocks noGrp="1"/>
          </p:cNvSpPr>
          <p:nvPr>
            <p:ph type="title"/>
          </p:nvPr>
        </p:nvSpPr>
        <p:spPr>
          <a:xfrm>
            <a:off x="836734" y="364685"/>
            <a:ext cx="11151917" cy="620683"/>
          </a:xfrm>
        </p:spPr>
        <p:txBody>
          <a:bodyPr/>
          <a:lstStyle/>
          <a:p>
            <a:r>
              <a:rPr lang="en-US" sz="4400" dirty="0">
                <a:solidFill>
                  <a:srgbClr val="292929"/>
                </a:solidFill>
                <a:latin typeface="Segoe UI"/>
                <a:cs typeface="Segoe UI"/>
              </a:rPr>
              <a:t>Hive Key </a:t>
            </a:r>
            <a:r>
              <a:rPr lang="en-US" sz="4400" dirty="0" smtClean="0">
                <a:solidFill>
                  <a:srgbClr val="292929"/>
                </a:solidFill>
                <a:latin typeface="Segoe UI"/>
                <a:cs typeface="Segoe UI"/>
              </a:rPr>
              <a:t>Architecture</a:t>
            </a:r>
            <a:endParaRPr lang="en-US" sz="4400" dirty="0">
              <a:solidFill>
                <a:srgbClr val="292929"/>
              </a:solidFill>
              <a:latin typeface="Segoe UI"/>
              <a:cs typeface="Segoe UI"/>
            </a:endParaRPr>
          </a:p>
        </p:txBody>
      </p:sp>
    </p:spTree>
    <p:extLst>
      <p:ext uri="{BB962C8B-B14F-4D97-AF65-F5344CB8AC3E}">
        <p14:creationId xmlns:p14="http://schemas.microsoft.com/office/powerpoint/2010/main" val="75296826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4369" y="370843"/>
            <a:ext cx="11151917" cy="620683"/>
          </a:xfrm>
        </p:spPr>
        <p:txBody>
          <a:bodyPr/>
          <a:lstStyle/>
          <a:p>
            <a:r>
              <a:rPr lang="en-US" sz="4400" dirty="0">
                <a:solidFill>
                  <a:srgbClr val="292929"/>
                </a:solidFill>
                <a:latin typeface="Segoe UI"/>
                <a:cs typeface="Segoe UI"/>
              </a:rPr>
              <a:t>Hive Data Model</a:t>
            </a:r>
          </a:p>
        </p:txBody>
      </p:sp>
      <p:grpSp>
        <p:nvGrpSpPr>
          <p:cNvPr id="56" name="Group 55"/>
          <p:cNvGrpSpPr/>
          <p:nvPr/>
        </p:nvGrpSpPr>
        <p:grpSpPr>
          <a:xfrm>
            <a:off x="1641478" y="1434930"/>
            <a:ext cx="9554842" cy="4581822"/>
            <a:chOff x="1082678" y="1434930"/>
            <a:chExt cx="9554842" cy="4581822"/>
          </a:xfrm>
        </p:grpSpPr>
        <p:sp>
          <p:nvSpPr>
            <p:cNvPr id="25" name="Text Box 51"/>
            <p:cNvSpPr txBox="1">
              <a:spLocks noChangeAspect="1" noChangeArrowheads="1"/>
            </p:cNvSpPr>
            <p:nvPr/>
          </p:nvSpPr>
          <p:spPr bwMode="auto">
            <a:xfrm>
              <a:off x="3611600" y="5427157"/>
              <a:ext cx="97745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800" dirty="0">
                  <a:solidFill>
                    <a:schemeClr val="tx1"/>
                  </a:solidFill>
                  <a:latin typeface="Segoe UI"/>
                  <a:cs typeface="Segoe UI"/>
                </a:rPr>
                <a:t>HDFS</a:t>
              </a:r>
            </a:p>
          </p:txBody>
        </p:sp>
        <p:grpSp>
          <p:nvGrpSpPr>
            <p:cNvPr id="53" name="Group 52"/>
            <p:cNvGrpSpPr/>
            <p:nvPr/>
          </p:nvGrpSpPr>
          <p:grpSpPr>
            <a:xfrm>
              <a:off x="1082678" y="1434930"/>
              <a:ext cx="3509078" cy="2913348"/>
              <a:chOff x="1082678" y="1434930"/>
              <a:chExt cx="3509078" cy="2913348"/>
            </a:xfrm>
          </p:grpSpPr>
          <p:sp>
            <p:nvSpPr>
              <p:cNvPr id="4" name="Rectangle 31"/>
              <p:cNvSpPr>
                <a:spLocks noChangeAspect="1" noChangeArrowheads="1"/>
              </p:cNvSpPr>
              <p:nvPr/>
            </p:nvSpPr>
            <p:spPr bwMode="auto">
              <a:xfrm>
                <a:off x="1082678" y="1434930"/>
                <a:ext cx="3509078" cy="2913348"/>
              </a:xfrm>
              <a:prstGeom prst="rect">
                <a:avLst/>
              </a:prstGeom>
              <a:solidFill>
                <a:srgbClr val="D9D9D9"/>
              </a:solidFill>
              <a:ln w="9525" algn="ctr">
                <a:no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solidFill>
                    <a:schemeClr val="bg2"/>
                  </a:solidFill>
                  <a:latin typeface="Segoe UI"/>
                  <a:cs typeface="Segoe UI"/>
                </a:endParaRPr>
              </a:p>
            </p:txBody>
          </p:sp>
          <p:sp>
            <p:nvSpPr>
              <p:cNvPr id="8" name="Line 23"/>
              <p:cNvSpPr>
                <a:spLocks noChangeAspect="1" noChangeShapeType="1"/>
              </p:cNvSpPr>
              <p:nvPr/>
            </p:nvSpPr>
            <p:spPr bwMode="auto">
              <a:xfrm>
                <a:off x="1452054" y="3030335"/>
                <a:ext cx="1015786" cy="83238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en-US">
                  <a:latin typeface="Segoe UI"/>
                  <a:cs typeface="Segoe UI"/>
                </a:endParaRPr>
              </a:p>
            </p:txBody>
          </p:sp>
          <p:sp>
            <p:nvSpPr>
              <p:cNvPr id="9" name="Text Box 24"/>
              <p:cNvSpPr txBox="1">
                <a:spLocks noChangeAspect="1" noChangeArrowheads="1"/>
              </p:cNvSpPr>
              <p:nvPr/>
            </p:nvSpPr>
            <p:spPr bwMode="auto">
              <a:xfrm>
                <a:off x="1175022" y="4001451"/>
                <a:ext cx="195046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1800" dirty="0">
                    <a:solidFill>
                      <a:schemeClr val="tx1"/>
                    </a:solidFill>
                    <a:latin typeface="Segoe UI"/>
                    <a:cs typeface="Segoe UI"/>
                  </a:rPr>
                  <a:t>Logical Partitioning</a:t>
                </a:r>
              </a:p>
            </p:txBody>
          </p:sp>
          <p:sp>
            <p:nvSpPr>
              <p:cNvPr id="10" name="Freeform 27"/>
              <p:cNvSpPr>
                <a:spLocks noChangeAspect="1"/>
              </p:cNvSpPr>
              <p:nvPr/>
            </p:nvSpPr>
            <p:spPr bwMode="auto">
              <a:xfrm>
                <a:off x="1452054" y="3377162"/>
                <a:ext cx="277032" cy="554923"/>
              </a:xfrm>
              <a:custGeom>
                <a:avLst/>
                <a:gdLst>
                  <a:gd name="T0" fmla="*/ 362902445 w 144"/>
                  <a:gd name="T1" fmla="*/ 1105988623 h 336"/>
                  <a:gd name="T2" fmla="*/ 0 w 144"/>
                  <a:gd name="T3" fmla="*/ 473994784 h 336"/>
                  <a:gd name="T4" fmla="*/ 362902445 w 144"/>
                  <a:gd name="T5" fmla="*/ 0 h 336"/>
                  <a:gd name="T6" fmla="*/ 0 60000 65536"/>
                  <a:gd name="T7" fmla="*/ 0 60000 65536"/>
                  <a:gd name="T8" fmla="*/ 0 60000 65536"/>
                  <a:gd name="T9" fmla="*/ 0 w 144"/>
                  <a:gd name="T10" fmla="*/ 0 h 336"/>
                  <a:gd name="T11" fmla="*/ 144 w 144"/>
                  <a:gd name="T12" fmla="*/ 336 h 336"/>
                </a:gdLst>
                <a:ahLst/>
                <a:cxnLst>
                  <a:cxn ang="T6">
                    <a:pos x="T0" y="T1"/>
                  </a:cxn>
                  <a:cxn ang="T7">
                    <a:pos x="T2" y="T3"/>
                  </a:cxn>
                  <a:cxn ang="T8">
                    <a:pos x="T4" y="T5"/>
                  </a:cxn>
                </a:cxnLst>
                <a:rect l="T9" t="T10" r="T11" b="T12"/>
                <a:pathLst>
                  <a:path w="144" h="336">
                    <a:moveTo>
                      <a:pt x="144" y="336"/>
                    </a:moveTo>
                    <a:cubicBezTo>
                      <a:pt x="72" y="268"/>
                      <a:pt x="0" y="200"/>
                      <a:pt x="0" y="144"/>
                    </a:cubicBezTo>
                    <a:cubicBezTo>
                      <a:pt x="0" y="88"/>
                      <a:pt x="72" y="44"/>
                      <a:pt x="144" y="0"/>
                    </a:cubicBezTo>
                  </a:path>
                </a:pathLst>
              </a:custGeom>
              <a:noFill/>
              <a:ln w="9525">
                <a:solidFill>
                  <a:schemeClr val="tx1"/>
                </a:solidFill>
                <a:prstDash val="dash"/>
                <a:round/>
                <a:headEnd type="triangle" w="med" len="me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11" name="Text Box 29"/>
              <p:cNvSpPr txBox="1">
                <a:spLocks noChangeAspect="1" noChangeArrowheads="1"/>
              </p:cNvSpPr>
              <p:nvPr/>
            </p:nvSpPr>
            <p:spPr bwMode="auto">
              <a:xfrm>
                <a:off x="2837217" y="3307796"/>
                <a:ext cx="1218971"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1800" dirty="0">
                    <a:solidFill>
                      <a:schemeClr val="tx1"/>
                    </a:solidFill>
                    <a:latin typeface="Segoe UI"/>
                    <a:cs typeface="Segoe UI"/>
                  </a:rPr>
                  <a:t>Hash</a:t>
                </a:r>
              </a:p>
              <a:p>
                <a:pPr eaLnBrk="1" hangingPunct="1"/>
                <a:r>
                  <a:rPr lang="en-US" altLang="en-US" sz="1800" dirty="0">
                    <a:solidFill>
                      <a:schemeClr val="tx1"/>
                    </a:solidFill>
                    <a:latin typeface="Segoe UI"/>
                    <a:cs typeface="Segoe UI"/>
                  </a:rPr>
                  <a:t> Partitioning</a:t>
                </a:r>
              </a:p>
            </p:txBody>
          </p:sp>
          <p:sp>
            <p:nvSpPr>
              <p:cNvPr id="29" name="Freeform 30"/>
              <p:cNvSpPr>
                <a:spLocks noChangeAspect="1"/>
              </p:cNvSpPr>
              <p:nvPr/>
            </p:nvSpPr>
            <p:spPr bwMode="auto">
              <a:xfrm rot="20740942">
                <a:off x="2283152" y="2891604"/>
                <a:ext cx="369376" cy="624289"/>
              </a:xfrm>
              <a:custGeom>
                <a:avLst/>
                <a:gdLst>
                  <a:gd name="T0" fmla="*/ 645159991 w 144"/>
                  <a:gd name="T1" fmla="*/ 1399766787 h 336"/>
                  <a:gd name="T2" fmla="*/ 0 w 144"/>
                  <a:gd name="T3" fmla="*/ 599899505 h 336"/>
                  <a:gd name="T4" fmla="*/ 645159991 w 144"/>
                  <a:gd name="T5" fmla="*/ 0 h 336"/>
                  <a:gd name="T6" fmla="*/ 0 60000 65536"/>
                  <a:gd name="T7" fmla="*/ 0 60000 65536"/>
                  <a:gd name="T8" fmla="*/ 0 60000 65536"/>
                  <a:gd name="T9" fmla="*/ 0 w 144"/>
                  <a:gd name="T10" fmla="*/ 0 h 336"/>
                  <a:gd name="T11" fmla="*/ 144 w 144"/>
                  <a:gd name="T12" fmla="*/ 336 h 336"/>
                </a:gdLst>
                <a:ahLst/>
                <a:cxnLst>
                  <a:cxn ang="T6">
                    <a:pos x="T0" y="T1"/>
                  </a:cxn>
                  <a:cxn ang="T7">
                    <a:pos x="T2" y="T3"/>
                  </a:cxn>
                  <a:cxn ang="T8">
                    <a:pos x="T4" y="T5"/>
                  </a:cxn>
                </a:cxnLst>
                <a:rect l="T9" t="T10" r="T11" b="T12"/>
                <a:pathLst>
                  <a:path w="144" h="336">
                    <a:moveTo>
                      <a:pt x="144" y="336"/>
                    </a:moveTo>
                    <a:cubicBezTo>
                      <a:pt x="72" y="268"/>
                      <a:pt x="0" y="200"/>
                      <a:pt x="0" y="144"/>
                    </a:cubicBezTo>
                    <a:cubicBezTo>
                      <a:pt x="0" y="88"/>
                      <a:pt x="72" y="44"/>
                      <a:pt x="144" y="0"/>
                    </a:cubicBezTo>
                  </a:path>
                </a:pathLst>
              </a:custGeom>
              <a:noFill/>
              <a:ln w="9525">
                <a:solidFill>
                  <a:schemeClr val="tx1"/>
                </a:solidFill>
                <a:prstDash val="dash"/>
                <a:round/>
                <a:headEnd type="triangle" w="med" len="me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grpSp>
            <p:nvGrpSpPr>
              <p:cNvPr id="52" name="Group 51"/>
              <p:cNvGrpSpPr/>
              <p:nvPr/>
            </p:nvGrpSpPr>
            <p:grpSpPr>
              <a:xfrm>
                <a:off x="1452054" y="1573661"/>
                <a:ext cx="2031573" cy="1595404"/>
                <a:chOff x="1452054" y="1573661"/>
                <a:chExt cx="2031573" cy="1595404"/>
              </a:xfrm>
            </p:grpSpPr>
            <p:sp>
              <p:nvSpPr>
                <p:cNvPr id="5" name="Rectangle 11"/>
                <p:cNvSpPr>
                  <a:spLocks noChangeAspect="1" noChangeArrowheads="1"/>
                </p:cNvSpPr>
                <p:nvPr/>
              </p:nvSpPr>
              <p:spPr bwMode="auto">
                <a:xfrm>
                  <a:off x="1452054" y="1573661"/>
                  <a:ext cx="1477507" cy="11792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6" name="Rectangle 8"/>
                <p:cNvSpPr>
                  <a:spLocks noChangeAspect="1" noChangeArrowheads="1"/>
                </p:cNvSpPr>
                <p:nvPr/>
              </p:nvSpPr>
              <p:spPr bwMode="auto">
                <a:xfrm>
                  <a:off x="1636743" y="1712391"/>
                  <a:ext cx="1477507" cy="11792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7" name="Rectangle 10"/>
                <p:cNvSpPr>
                  <a:spLocks noChangeAspect="1" noChangeArrowheads="1"/>
                </p:cNvSpPr>
                <p:nvPr/>
              </p:nvSpPr>
              <p:spPr bwMode="auto">
                <a:xfrm>
                  <a:off x="1821431" y="1851122"/>
                  <a:ext cx="1477507" cy="11792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27" name="Rectangle 9"/>
                <p:cNvSpPr>
                  <a:spLocks noChangeAspect="1" noChangeArrowheads="1"/>
                </p:cNvSpPr>
                <p:nvPr/>
              </p:nvSpPr>
              <p:spPr bwMode="auto">
                <a:xfrm>
                  <a:off x="2006120" y="1989853"/>
                  <a:ext cx="1477507" cy="11792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28" name="Line 28"/>
                <p:cNvSpPr>
                  <a:spLocks noChangeAspect="1" noChangeShapeType="1"/>
                </p:cNvSpPr>
                <p:nvPr/>
              </p:nvSpPr>
              <p:spPr bwMode="auto">
                <a:xfrm>
                  <a:off x="2375496" y="2614142"/>
                  <a:ext cx="461721" cy="41619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en-US">
                    <a:latin typeface="Segoe UI"/>
                    <a:cs typeface="Segoe UI"/>
                  </a:endParaRPr>
                </a:p>
              </p:txBody>
            </p:sp>
            <p:sp>
              <p:nvSpPr>
                <p:cNvPr id="30" name="Rectangle 16"/>
                <p:cNvSpPr>
                  <a:spLocks noChangeAspect="1" noChangeArrowheads="1"/>
                </p:cNvSpPr>
                <p:nvPr/>
              </p:nvSpPr>
              <p:spPr bwMode="auto">
                <a:xfrm>
                  <a:off x="2375496" y="2059219"/>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1" name="Rectangle 17"/>
                <p:cNvSpPr>
                  <a:spLocks noChangeAspect="1" noChangeArrowheads="1"/>
                </p:cNvSpPr>
                <p:nvPr/>
              </p:nvSpPr>
              <p:spPr bwMode="auto">
                <a:xfrm>
                  <a:off x="2467841" y="2128584"/>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2" name="Rectangle 19"/>
                <p:cNvSpPr>
                  <a:spLocks noChangeAspect="1" noChangeArrowheads="1"/>
                </p:cNvSpPr>
                <p:nvPr/>
              </p:nvSpPr>
              <p:spPr bwMode="auto">
                <a:xfrm>
                  <a:off x="2560185" y="2197949"/>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3" name="Rectangle 20"/>
                <p:cNvSpPr>
                  <a:spLocks noChangeAspect="1" noChangeArrowheads="1"/>
                </p:cNvSpPr>
                <p:nvPr/>
              </p:nvSpPr>
              <p:spPr bwMode="auto">
                <a:xfrm>
                  <a:off x="2652529" y="2267315"/>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4" name="Rectangle 21"/>
                <p:cNvSpPr>
                  <a:spLocks noChangeAspect="1" noChangeArrowheads="1"/>
                </p:cNvSpPr>
                <p:nvPr/>
              </p:nvSpPr>
              <p:spPr bwMode="auto">
                <a:xfrm>
                  <a:off x="2744874" y="2336680"/>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35" name="Rectangle 22"/>
                <p:cNvSpPr>
                  <a:spLocks noChangeAspect="1" noChangeArrowheads="1"/>
                </p:cNvSpPr>
                <p:nvPr/>
              </p:nvSpPr>
              <p:spPr bwMode="auto">
                <a:xfrm>
                  <a:off x="2837217" y="2406046"/>
                  <a:ext cx="554065" cy="416193"/>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grpSp>
        </p:grpSp>
        <p:sp>
          <p:nvSpPr>
            <p:cNvPr id="36" name="Text Box 53"/>
            <p:cNvSpPr txBox="1">
              <a:spLocks noChangeAspect="1" noChangeArrowheads="1"/>
            </p:cNvSpPr>
            <p:nvPr/>
          </p:nvSpPr>
          <p:spPr bwMode="auto">
            <a:xfrm>
              <a:off x="1223119" y="4625739"/>
              <a:ext cx="2931955"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1800" dirty="0">
                  <a:solidFill>
                    <a:srgbClr val="292929"/>
                  </a:solidFill>
                  <a:latin typeface="Segoe UI"/>
                  <a:cs typeface="Segoe UI"/>
                </a:rPr>
                <a:t>/hive/</a:t>
              </a:r>
              <a:r>
                <a:rPr lang="en-US" altLang="en-US" sz="1800" dirty="0" smtClean="0">
                  <a:solidFill>
                    <a:srgbClr val="292929"/>
                  </a:solidFill>
                  <a:latin typeface="Segoe UI"/>
                  <a:cs typeface="Segoe UI"/>
                </a:rPr>
                <a:t>clicks</a:t>
              </a:r>
            </a:p>
            <a:p>
              <a:pPr eaLnBrk="1" hangingPunct="1"/>
              <a:r>
                <a:rPr lang="en-US" altLang="en-US" sz="1800" dirty="0">
                  <a:solidFill>
                    <a:srgbClr val="292929"/>
                  </a:solidFill>
                  <a:latin typeface="Segoe UI"/>
                  <a:cs typeface="Segoe UI"/>
                </a:rPr>
                <a:t>/hive/clicks/ds=2008-03-25</a:t>
              </a:r>
            </a:p>
            <a:p>
              <a:pPr eaLnBrk="1" hangingPunct="1"/>
              <a:r>
                <a:rPr lang="en-US" altLang="en-US" sz="1800" dirty="0">
                  <a:solidFill>
                    <a:srgbClr val="292929"/>
                  </a:solidFill>
                  <a:latin typeface="Segoe UI"/>
                  <a:cs typeface="Segoe UI"/>
                </a:rPr>
                <a:t>/hive/clicks/ds=2008-03-25/</a:t>
              </a:r>
              <a:r>
                <a:rPr lang="en-US" altLang="en-US" sz="1800" dirty="0" smtClean="0">
                  <a:solidFill>
                    <a:srgbClr val="292929"/>
                  </a:solidFill>
                  <a:latin typeface="Segoe UI"/>
                  <a:cs typeface="Segoe UI"/>
                </a:rPr>
                <a:t>0</a:t>
              </a:r>
              <a:endParaRPr lang="en-US" altLang="en-US" sz="1800" dirty="0">
                <a:solidFill>
                  <a:srgbClr val="292929"/>
                </a:solidFill>
                <a:latin typeface="Segoe UI"/>
                <a:cs typeface="Segoe UI"/>
              </a:endParaRPr>
            </a:p>
          </p:txBody>
        </p:sp>
        <p:grpSp>
          <p:nvGrpSpPr>
            <p:cNvPr id="54" name="Group 53"/>
            <p:cNvGrpSpPr/>
            <p:nvPr/>
          </p:nvGrpSpPr>
          <p:grpSpPr>
            <a:xfrm>
              <a:off x="5461638" y="3009730"/>
              <a:ext cx="2808602" cy="2913348"/>
              <a:chOff x="5461638" y="3009730"/>
              <a:chExt cx="2808602" cy="2913348"/>
            </a:xfrm>
          </p:grpSpPr>
          <p:sp>
            <p:nvSpPr>
              <p:cNvPr id="50" name="Rectangle 31"/>
              <p:cNvSpPr>
                <a:spLocks noChangeAspect="1" noChangeArrowheads="1"/>
              </p:cNvSpPr>
              <p:nvPr/>
            </p:nvSpPr>
            <p:spPr bwMode="auto">
              <a:xfrm>
                <a:off x="5461638" y="3009730"/>
                <a:ext cx="2808602" cy="2913348"/>
              </a:xfrm>
              <a:prstGeom prst="rect">
                <a:avLst/>
              </a:prstGeom>
              <a:solidFill>
                <a:srgbClr val="D9D9D9"/>
              </a:solidFill>
              <a:ln w="9525" algn="ctr">
                <a:no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solidFill>
                    <a:schemeClr val="bg2"/>
                  </a:solidFill>
                  <a:latin typeface="Segoe UI"/>
                  <a:cs typeface="Segoe UI"/>
                </a:endParaRPr>
              </a:p>
            </p:txBody>
          </p:sp>
          <p:sp>
            <p:nvSpPr>
              <p:cNvPr id="39" name="Rectangle 92"/>
              <p:cNvSpPr>
                <a:spLocks noChangeAspect="1" noChangeArrowheads="1"/>
              </p:cNvSpPr>
              <p:nvPr/>
            </p:nvSpPr>
            <p:spPr bwMode="auto">
              <a:xfrm>
                <a:off x="5792231" y="3169065"/>
                <a:ext cx="1292818" cy="1526039"/>
              </a:xfrm>
              <a:prstGeom prst="rect">
                <a:avLst/>
              </a:prstGeom>
              <a:solidFill>
                <a:schemeClr val="bg1"/>
              </a:solidFill>
              <a:ln w="9525" algn="ctr">
                <a:solidFill>
                  <a:schemeClr val="tx1"/>
                </a:solidFill>
                <a:miter lim="800000"/>
                <a:headEnd/>
                <a:tailEnd/>
              </a:ln>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21" name="Text Box 46"/>
              <p:cNvSpPr txBox="1">
                <a:spLocks noChangeAspect="1" noChangeArrowheads="1"/>
              </p:cNvSpPr>
              <p:nvPr/>
            </p:nvSpPr>
            <p:spPr bwMode="auto">
              <a:xfrm>
                <a:off x="6119222" y="3224024"/>
                <a:ext cx="62692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000" dirty="0">
                    <a:solidFill>
                      <a:srgbClr val="292929"/>
                    </a:solidFill>
                    <a:latin typeface="Segoe UI"/>
                    <a:cs typeface="Segoe UI"/>
                  </a:rPr>
                  <a:t>clicks</a:t>
                </a:r>
              </a:p>
            </p:txBody>
          </p:sp>
          <p:sp>
            <p:nvSpPr>
              <p:cNvPr id="26" name="Text Box 52"/>
              <p:cNvSpPr txBox="1">
                <a:spLocks noChangeAspect="1" noChangeArrowheads="1"/>
              </p:cNvSpPr>
              <p:nvPr/>
            </p:nvSpPr>
            <p:spPr bwMode="auto">
              <a:xfrm>
                <a:off x="5980350" y="5421806"/>
                <a:ext cx="1656502"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800" dirty="0" err="1">
                    <a:solidFill>
                      <a:srgbClr val="292929"/>
                    </a:solidFill>
                    <a:latin typeface="Segoe UI"/>
                    <a:cs typeface="Segoe UI"/>
                  </a:rPr>
                  <a:t>MetaStore</a:t>
                </a:r>
                <a:endParaRPr lang="en-US" altLang="en-US" sz="2800" dirty="0">
                  <a:solidFill>
                    <a:srgbClr val="292929"/>
                  </a:solidFill>
                  <a:latin typeface="Segoe UI"/>
                  <a:cs typeface="Segoe UI"/>
                </a:endParaRPr>
              </a:p>
            </p:txBody>
          </p:sp>
          <p:sp>
            <p:nvSpPr>
              <p:cNvPr id="40" name="Text Box 94"/>
              <p:cNvSpPr txBox="1">
                <a:spLocks noChangeAspect="1" noChangeArrowheads="1"/>
              </p:cNvSpPr>
              <p:nvPr/>
            </p:nvSpPr>
            <p:spPr bwMode="auto">
              <a:xfrm>
                <a:off x="6292428" y="4140181"/>
                <a:ext cx="30777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400" dirty="0">
                    <a:solidFill>
                      <a:srgbClr val="292929"/>
                    </a:solidFill>
                    <a:latin typeface="Segoe UI"/>
                    <a:cs typeface="Segoe UI"/>
                  </a:rPr>
                  <a:t>…</a:t>
                </a:r>
              </a:p>
            </p:txBody>
          </p:sp>
          <p:sp>
            <p:nvSpPr>
              <p:cNvPr id="41" name="Text Box 95"/>
              <p:cNvSpPr txBox="1">
                <a:spLocks noChangeAspect="1" noChangeArrowheads="1"/>
              </p:cNvSpPr>
              <p:nvPr/>
            </p:nvSpPr>
            <p:spPr bwMode="auto">
              <a:xfrm>
                <a:off x="6125471" y="4784701"/>
                <a:ext cx="66725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1800" dirty="0">
                    <a:solidFill>
                      <a:schemeClr val="tx1"/>
                    </a:solidFill>
                    <a:latin typeface="Segoe UI"/>
                    <a:cs typeface="Segoe UI"/>
                  </a:rPr>
                  <a:t>Tables</a:t>
                </a:r>
              </a:p>
            </p:txBody>
          </p:sp>
        </p:grpSp>
        <p:grpSp>
          <p:nvGrpSpPr>
            <p:cNvPr id="51" name="Group 50"/>
            <p:cNvGrpSpPr/>
            <p:nvPr/>
          </p:nvGrpSpPr>
          <p:grpSpPr>
            <a:xfrm>
              <a:off x="8535693" y="1523227"/>
              <a:ext cx="2101827" cy="1232283"/>
              <a:chOff x="8931933" y="1157467"/>
              <a:chExt cx="2101827" cy="1232283"/>
            </a:xfrm>
          </p:grpSpPr>
          <p:sp>
            <p:nvSpPr>
              <p:cNvPr id="42" name="AutoShape 112"/>
              <p:cNvSpPr>
                <a:spLocks noChangeAspect="1" noChangeArrowheads="1"/>
              </p:cNvSpPr>
              <p:nvPr/>
            </p:nvSpPr>
            <p:spPr bwMode="auto">
              <a:xfrm>
                <a:off x="8931933" y="1157467"/>
                <a:ext cx="2101827" cy="1232283"/>
              </a:xfrm>
              <a:prstGeom prst="wedgeRectCallout">
                <a:avLst>
                  <a:gd name="adj1" fmla="val -133138"/>
                  <a:gd name="adj2" fmla="val 104294"/>
                </a:avLst>
              </a:prstGeom>
              <a:solidFill>
                <a:schemeClr val="bg1"/>
              </a:solidFill>
              <a:ln w="9525" algn="ctr">
                <a:solidFill>
                  <a:schemeClr val="tx1"/>
                </a:solidFill>
                <a:miter lim="800000"/>
                <a:headEnd/>
                <a:tailEnd/>
              </a:ln>
            </p:spPr>
            <p:txBody>
              <a:bodyPr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43" name="Text Box 114"/>
              <p:cNvSpPr txBox="1">
                <a:spLocks noChangeAspect="1" noChangeArrowheads="1"/>
              </p:cNvSpPr>
              <p:nvPr/>
            </p:nvSpPr>
            <p:spPr bwMode="auto">
              <a:xfrm>
                <a:off x="9024277" y="1308113"/>
                <a:ext cx="1867497"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algn="l" eaLnBrk="1" hangingPunct="1"/>
                <a:r>
                  <a:rPr lang="en-US" altLang="en-US" sz="2000" dirty="0">
                    <a:solidFill>
                      <a:srgbClr val="292929"/>
                    </a:solidFill>
                    <a:latin typeface="Segoe UI"/>
                    <a:cs typeface="Segoe UI"/>
                  </a:rPr>
                  <a:t>#Buckets=32</a:t>
                </a:r>
              </a:p>
              <a:p>
                <a:pPr algn="l" eaLnBrk="1" hangingPunct="1"/>
                <a:r>
                  <a:rPr lang="en-US" altLang="en-US" sz="2000" dirty="0">
                    <a:solidFill>
                      <a:srgbClr val="292929"/>
                    </a:solidFill>
                    <a:latin typeface="Segoe UI"/>
                    <a:cs typeface="Segoe UI"/>
                  </a:rPr>
                  <a:t>Bucketing Info</a:t>
                </a:r>
              </a:p>
              <a:p>
                <a:pPr algn="l" eaLnBrk="1" hangingPunct="1"/>
                <a:r>
                  <a:rPr lang="en-US" altLang="en-US" sz="2000" dirty="0">
                    <a:solidFill>
                      <a:srgbClr val="292929"/>
                    </a:solidFill>
                    <a:latin typeface="Segoe UI"/>
                    <a:cs typeface="Segoe UI"/>
                  </a:rPr>
                  <a:t>Partitioning Cols</a:t>
                </a:r>
              </a:p>
            </p:txBody>
          </p:sp>
        </p:grpSp>
        <p:grpSp>
          <p:nvGrpSpPr>
            <p:cNvPr id="55" name="Group 54"/>
            <p:cNvGrpSpPr/>
            <p:nvPr/>
          </p:nvGrpSpPr>
          <p:grpSpPr>
            <a:xfrm>
              <a:off x="5633505" y="1434930"/>
              <a:ext cx="2667455" cy="1188782"/>
              <a:chOff x="5633505" y="1434930"/>
              <a:chExt cx="2667455" cy="1188782"/>
            </a:xfrm>
          </p:grpSpPr>
          <p:sp>
            <p:nvSpPr>
              <p:cNvPr id="45" name="Flowchart: Magnetic Disk 26"/>
              <p:cNvSpPr/>
              <p:nvPr/>
            </p:nvSpPr>
            <p:spPr>
              <a:xfrm>
                <a:off x="5633505" y="1510948"/>
                <a:ext cx="1367965" cy="1112764"/>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Freeform 41"/>
              <p:cNvSpPr>
                <a:spLocks/>
              </p:cNvSpPr>
              <p:nvPr/>
            </p:nvSpPr>
            <p:spPr bwMode="auto">
              <a:xfrm>
                <a:off x="6652440" y="2125273"/>
                <a:ext cx="760278" cy="247433"/>
              </a:xfrm>
              <a:custGeom>
                <a:avLst/>
                <a:gdLst>
                  <a:gd name="T0" fmla="*/ 0 w 432"/>
                  <a:gd name="T1" fmla="*/ 423386295 h 168"/>
                  <a:gd name="T2" fmla="*/ 846772658 w 432"/>
                  <a:gd name="T3" fmla="*/ 60483753 h 168"/>
                  <a:gd name="T4" fmla="*/ 1088707589 w 432"/>
                  <a:gd name="T5" fmla="*/ 60483753 h 168"/>
                  <a:gd name="T6" fmla="*/ 0 60000 65536"/>
                  <a:gd name="T7" fmla="*/ 0 60000 65536"/>
                  <a:gd name="T8" fmla="*/ 0 60000 65536"/>
                  <a:gd name="T9" fmla="*/ 0 w 432"/>
                  <a:gd name="T10" fmla="*/ 0 h 168"/>
                  <a:gd name="T11" fmla="*/ 432 w 432"/>
                  <a:gd name="T12" fmla="*/ 168 h 168"/>
                </a:gdLst>
                <a:ahLst/>
                <a:cxnLst>
                  <a:cxn ang="T6">
                    <a:pos x="T0" y="T1"/>
                  </a:cxn>
                  <a:cxn ang="T7">
                    <a:pos x="T2" y="T3"/>
                  </a:cxn>
                  <a:cxn ang="T8">
                    <a:pos x="T4" y="T5"/>
                  </a:cxn>
                </a:cxnLst>
                <a:rect l="T9" t="T10" r="T11" b="T12"/>
                <a:pathLst>
                  <a:path w="432" h="168">
                    <a:moveTo>
                      <a:pt x="0" y="168"/>
                    </a:moveTo>
                    <a:cubicBezTo>
                      <a:pt x="132" y="108"/>
                      <a:pt x="264" y="48"/>
                      <a:pt x="336" y="24"/>
                    </a:cubicBezTo>
                    <a:cubicBezTo>
                      <a:pt x="408" y="0"/>
                      <a:pt x="416" y="24"/>
                      <a:pt x="432" y="24"/>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p>
            </p:txBody>
          </p:sp>
          <p:sp>
            <p:nvSpPr>
              <p:cNvPr id="17" name="Freeform 41"/>
              <p:cNvSpPr>
                <a:spLocks/>
              </p:cNvSpPr>
              <p:nvPr/>
            </p:nvSpPr>
            <p:spPr bwMode="auto">
              <a:xfrm>
                <a:off x="6154184" y="1546438"/>
                <a:ext cx="1064146" cy="449245"/>
              </a:xfrm>
              <a:custGeom>
                <a:avLst/>
                <a:gdLst>
                  <a:gd name="T0" fmla="*/ 0 w 432"/>
                  <a:gd name="T1" fmla="*/ 423386295 h 168"/>
                  <a:gd name="T2" fmla="*/ 846772658 w 432"/>
                  <a:gd name="T3" fmla="*/ 60483753 h 168"/>
                  <a:gd name="T4" fmla="*/ 1088707589 w 432"/>
                  <a:gd name="T5" fmla="*/ 60483753 h 168"/>
                  <a:gd name="T6" fmla="*/ 0 60000 65536"/>
                  <a:gd name="T7" fmla="*/ 0 60000 65536"/>
                  <a:gd name="T8" fmla="*/ 0 60000 65536"/>
                  <a:gd name="T9" fmla="*/ 0 w 432"/>
                  <a:gd name="T10" fmla="*/ 0 h 168"/>
                  <a:gd name="T11" fmla="*/ 432 w 432"/>
                  <a:gd name="T12" fmla="*/ 168 h 168"/>
                </a:gdLst>
                <a:ahLst/>
                <a:cxnLst>
                  <a:cxn ang="T6">
                    <a:pos x="T0" y="T1"/>
                  </a:cxn>
                  <a:cxn ang="T7">
                    <a:pos x="T2" y="T3"/>
                  </a:cxn>
                  <a:cxn ang="T8">
                    <a:pos x="T4" y="T5"/>
                  </a:cxn>
                </a:cxnLst>
                <a:rect l="T9" t="T10" r="T11" b="T12"/>
                <a:pathLst>
                  <a:path w="432" h="168">
                    <a:moveTo>
                      <a:pt x="0" y="168"/>
                    </a:moveTo>
                    <a:cubicBezTo>
                      <a:pt x="132" y="108"/>
                      <a:pt x="264" y="48"/>
                      <a:pt x="336" y="24"/>
                    </a:cubicBezTo>
                    <a:cubicBezTo>
                      <a:pt x="408" y="0"/>
                      <a:pt x="416" y="24"/>
                      <a:pt x="432" y="24"/>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15" name="Rectangle 38"/>
              <p:cNvSpPr>
                <a:spLocks noChangeAspect="1" noChangeArrowheads="1"/>
              </p:cNvSpPr>
              <p:nvPr/>
            </p:nvSpPr>
            <p:spPr bwMode="auto">
              <a:xfrm>
                <a:off x="6438641" y="2128584"/>
                <a:ext cx="369376" cy="277462"/>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sp>
            <p:nvSpPr>
              <p:cNvPr id="16" name="Text Box 40"/>
              <p:cNvSpPr txBox="1">
                <a:spLocks noChangeAspect="1" noChangeArrowheads="1"/>
              </p:cNvSpPr>
              <p:nvPr/>
            </p:nvSpPr>
            <p:spPr bwMode="auto">
              <a:xfrm>
                <a:off x="7269738" y="1434930"/>
                <a:ext cx="100345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000" i="1">
                    <a:solidFill>
                      <a:schemeClr val="tx1"/>
                    </a:solidFill>
                    <a:latin typeface="Segoe UI"/>
                    <a:cs typeface="Segoe UI"/>
                  </a:rPr>
                  <a:t>Schema</a:t>
                </a:r>
              </a:p>
            </p:txBody>
          </p:sp>
          <p:sp>
            <p:nvSpPr>
              <p:cNvPr id="18" name="Text Box 42"/>
              <p:cNvSpPr txBox="1">
                <a:spLocks noChangeAspect="1" noChangeArrowheads="1"/>
              </p:cNvSpPr>
              <p:nvPr/>
            </p:nvSpPr>
            <p:spPr bwMode="auto">
              <a:xfrm>
                <a:off x="7454426" y="1989853"/>
                <a:ext cx="84653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0" tIns="0" rIns="0" bIns="0">
                <a:spAutoFit/>
              </a:bodyP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r>
                  <a:rPr lang="en-US" altLang="en-US" sz="2000" i="1" dirty="0">
                    <a:solidFill>
                      <a:schemeClr val="tx1"/>
                    </a:solidFill>
                    <a:latin typeface="Segoe UI"/>
                    <a:cs typeface="Segoe UI"/>
                  </a:rPr>
                  <a:t>Library</a:t>
                </a:r>
              </a:p>
            </p:txBody>
          </p:sp>
          <p:sp>
            <p:nvSpPr>
              <p:cNvPr id="14" name="Rectangle 37"/>
              <p:cNvSpPr>
                <a:spLocks noChangeAspect="1" noChangeArrowheads="1"/>
              </p:cNvSpPr>
              <p:nvPr/>
            </p:nvSpPr>
            <p:spPr bwMode="auto">
              <a:xfrm>
                <a:off x="5981239" y="1937515"/>
                <a:ext cx="369376" cy="277462"/>
              </a:xfrm>
              <a:prstGeom prst="rect">
                <a:avLst/>
              </a:prstGeom>
              <a:solidFill>
                <a:schemeClr val="accent1"/>
              </a:solidFill>
              <a:ln w="9525" algn="ctr">
                <a:solidFill>
                  <a:schemeClr val="tx1"/>
                </a:solidFill>
                <a:miter lim="800000"/>
                <a:headEnd/>
                <a:tailEnd/>
              </a:ln>
            </p:spPr>
            <p:txBody>
              <a:bodyPr wrap="none" lIns="0" tIns="0" rIns="0" bIns="0" anchor="ctr"/>
              <a:lstStyle>
                <a:lvl1pPr eaLnBrk="0" hangingPunct="0">
                  <a:defRPr sz="4000">
                    <a:solidFill>
                      <a:srgbClr val="3B5998"/>
                    </a:solidFill>
                    <a:latin typeface="Trebuchet MS" panose="020B0603020202020204" pitchFamily="34" charset="0"/>
                    <a:ea typeface="MS PGothic" panose="020B0600070205080204" pitchFamily="34" charset="-128"/>
                  </a:defRPr>
                </a:lvl1pPr>
                <a:lvl2pPr marL="742950" indent="-285750" eaLnBrk="0" hangingPunct="0">
                  <a:defRPr sz="4000">
                    <a:solidFill>
                      <a:srgbClr val="3B5998"/>
                    </a:solidFill>
                    <a:latin typeface="Trebuchet MS" panose="020B0603020202020204" pitchFamily="34" charset="0"/>
                    <a:ea typeface="MS PGothic" panose="020B0600070205080204" pitchFamily="34" charset="-128"/>
                  </a:defRPr>
                </a:lvl2pPr>
                <a:lvl3pPr marL="1143000" indent="-228600" eaLnBrk="0" hangingPunct="0">
                  <a:defRPr sz="4000">
                    <a:solidFill>
                      <a:srgbClr val="3B5998"/>
                    </a:solidFill>
                    <a:latin typeface="Trebuchet MS" panose="020B0603020202020204" pitchFamily="34" charset="0"/>
                    <a:ea typeface="MS PGothic" panose="020B0600070205080204" pitchFamily="34" charset="-128"/>
                  </a:defRPr>
                </a:lvl3pPr>
                <a:lvl4pPr marL="1600200" indent="-228600" eaLnBrk="0" hangingPunct="0">
                  <a:defRPr sz="4000">
                    <a:solidFill>
                      <a:srgbClr val="3B5998"/>
                    </a:solidFill>
                    <a:latin typeface="Trebuchet MS" panose="020B0603020202020204" pitchFamily="34" charset="0"/>
                    <a:ea typeface="MS PGothic" panose="020B0600070205080204" pitchFamily="34" charset="-128"/>
                  </a:defRPr>
                </a:lvl4pPr>
                <a:lvl5pPr marL="2057400" indent="-228600" eaLnBrk="0" hangingPunct="0">
                  <a:defRPr sz="4000">
                    <a:solidFill>
                      <a:srgbClr val="3B5998"/>
                    </a:solidFill>
                    <a:latin typeface="Trebuchet MS" panose="020B0603020202020204" pitchFamily="34" charset="0"/>
                    <a:ea typeface="MS PGothic" panose="020B0600070205080204" pitchFamily="34" charset="-128"/>
                  </a:defRPr>
                </a:lvl5pPr>
                <a:lvl6pPr marL="25146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6pPr>
                <a:lvl7pPr marL="29718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7pPr>
                <a:lvl8pPr marL="34290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8pPr>
                <a:lvl9pPr marL="3886200" indent="-228600" algn="ctr" eaLnBrk="0" fontAlgn="base" hangingPunct="0">
                  <a:spcBef>
                    <a:spcPct val="0"/>
                  </a:spcBef>
                  <a:spcAft>
                    <a:spcPct val="0"/>
                  </a:spcAft>
                  <a:defRPr sz="4000">
                    <a:solidFill>
                      <a:srgbClr val="3B5998"/>
                    </a:solidFill>
                    <a:latin typeface="Trebuchet MS" panose="020B0603020202020204" pitchFamily="34" charset="0"/>
                    <a:ea typeface="MS PGothic" panose="020B0600070205080204" pitchFamily="34" charset="-128"/>
                  </a:defRPr>
                </a:lvl9pPr>
              </a:lstStyle>
              <a:p>
                <a:pPr eaLnBrk="1" hangingPunct="1"/>
                <a:endParaRPr lang="en-US" altLang="en-US">
                  <a:latin typeface="Segoe UI"/>
                  <a:cs typeface="Segoe UI"/>
                </a:endParaRPr>
              </a:p>
            </p:txBody>
          </p:sp>
        </p:grpSp>
        <p:cxnSp>
          <p:nvCxnSpPr>
            <p:cNvPr id="49" name="Straight Connector 48"/>
            <p:cNvCxnSpPr/>
            <p:nvPr/>
          </p:nvCxnSpPr>
          <p:spPr>
            <a:xfrm>
              <a:off x="5056632" y="1645920"/>
              <a:ext cx="4320" cy="43708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Line 49"/>
            <p:cNvSpPr>
              <a:spLocks noChangeShapeType="1"/>
            </p:cNvSpPr>
            <p:nvPr/>
          </p:nvSpPr>
          <p:spPr bwMode="auto">
            <a:xfrm flipV="1">
              <a:off x="6553200" y="2438400"/>
              <a:ext cx="0" cy="7416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en-US">
                <a:latin typeface="Segoe UI"/>
                <a:cs typeface="Segoe UI"/>
              </a:endParaRPr>
            </a:p>
          </p:txBody>
        </p:sp>
        <p:sp>
          <p:nvSpPr>
            <p:cNvPr id="23" name="Line 48"/>
            <p:cNvSpPr>
              <a:spLocks noChangeAspect="1" noChangeShapeType="1"/>
            </p:cNvSpPr>
            <p:nvPr/>
          </p:nvSpPr>
          <p:spPr bwMode="auto">
            <a:xfrm>
              <a:off x="6161607" y="2233264"/>
              <a:ext cx="0" cy="93580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en-US">
                <a:latin typeface="Segoe UI"/>
                <a:cs typeface="Segoe UI"/>
              </a:endParaRPr>
            </a:p>
          </p:txBody>
        </p:sp>
        <p:sp>
          <p:nvSpPr>
            <p:cNvPr id="22" name="Line 47"/>
            <p:cNvSpPr>
              <a:spLocks noChangeAspect="1" noChangeShapeType="1"/>
            </p:cNvSpPr>
            <p:nvPr/>
          </p:nvSpPr>
          <p:spPr bwMode="auto">
            <a:xfrm>
              <a:off x="4591756" y="3377162"/>
              <a:ext cx="141280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lIns="0" tIns="0" rIns="0" bIns="0" anchor="ctr"/>
            <a:lstStyle/>
            <a:p>
              <a:endParaRPr lang="en-US">
                <a:latin typeface="Segoe UI"/>
                <a:cs typeface="Segoe UI"/>
              </a:endParaRPr>
            </a:p>
          </p:txBody>
        </p:sp>
      </p:grpSp>
    </p:spTree>
    <p:extLst>
      <p:ext uri="{BB962C8B-B14F-4D97-AF65-F5344CB8AC3E}">
        <p14:creationId xmlns:p14="http://schemas.microsoft.com/office/powerpoint/2010/main" val="27319252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5" name="Group 64"/>
          <p:cNvGrpSpPr/>
          <p:nvPr/>
        </p:nvGrpSpPr>
        <p:grpSpPr>
          <a:xfrm>
            <a:off x="579120" y="1115259"/>
            <a:ext cx="11379200" cy="5529381"/>
            <a:chOff x="579120" y="1115259"/>
            <a:chExt cx="11379200" cy="5529381"/>
          </a:xfrm>
        </p:grpSpPr>
        <p:sp>
          <p:nvSpPr>
            <p:cNvPr id="7" name="TextBox 6"/>
            <p:cNvSpPr txBox="1"/>
            <p:nvPr/>
          </p:nvSpPr>
          <p:spPr>
            <a:xfrm>
              <a:off x="1509554" y="1122601"/>
              <a:ext cx="1756691"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292929"/>
                  </a:solidFill>
                </a:rPr>
                <a:t>Database</a:t>
              </a:r>
            </a:p>
          </p:txBody>
        </p:sp>
        <p:sp>
          <p:nvSpPr>
            <p:cNvPr id="8" name="TextBox 7"/>
            <p:cNvSpPr txBox="1"/>
            <p:nvPr/>
          </p:nvSpPr>
          <p:spPr>
            <a:xfrm>
              <a:off x="8223764" y="1115259"/>
              <a:ext cx="111709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292929"/>
                  </a:solidFill>
                </a:rPr>
                <a:t>HDFS</a:t>
              </a:r>
            </a:p>
          </p:txBody>
        </p:sp>
        <p:grpSp>
          <p:nvGrpSpPr>
            <p:cNvPr id="61" name="Group 60"/>
            <p:cNvGrpSpPr/>
            <p:nvPr/>
          </p:nvGrpSpPr>
          <p:grpSpPr>
            <a:xfrm>
              <a:off x="5819027" y="1747520"/>
              <a:ext cx="6139293" cy="4897120"/>
              <a:chOff x="5819027" y="1613166"/>
              <a:chExt cx="6169773" cy="4743102"/>
            </a:xfrm>
          </p:grpSpPr>
          <p:cxnSp>
            <p:nvCxnSpPr>
              <p:cNvPr id="26" name="Elbow Connector 25"/>
              <p:cNvCxnSpPr>
                <a:stCxn id="18" idx="1"/>
                <a:endCxn id="20" idx="2"/>
              </p:cNvCxnSpPr>
              <p:nvPr/>
            </p:nvCxnSpPr>
            <p:spPr>
              <a:xfrm rot="16200000" flipH="1">
                <a:off x="6773624" y="3034140"/>
                <a:ext cx="565477" cy="567413"/>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5819027" y="1613166"/>
                <a:ext cx="1904605" cy="1421943"/>
                <a:chOff x="5819027" y="1613166"/>
                <a:chExt cx="1904605" cy="1421943"/>
              </a:xfrm>
            </p:grpSpPr>
            <p:sp>
              <p:nvSpPr>
                <p:cNvPr id="17" name="Snip Diagonal Corner Rectangle 16"/>
                <p:cNvSpPr/>
                <p:nvPr/>
              </p:nvSpPr>
              <p:spPr bwMode="auto">
                <a:xfrm>
                  <a:off x="5819027" y="1613166"/>
                  <a:ext cx="1901952" cy="972273"/>
                </a:xfrm>
                <a:prstGeom prst="snip2DiagRect">
                  <a:avLst>
                    <a:gd name="adj1" fmla="val 0"/>
                    <a:gd name="adj2" fmla="val 0"/>
                  </a:avLst>
                </a:prstGeom>
                <a:solidFill>
                  <a:srgbClr val="0F00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Tables</a:t>
                  </a:r>
                </a:p>
              </p:txBody>
            </p:sp>
            <p:sp>
              <p:nvSpPr>
                <p:cNvPr id="18" name="Snip Diagonal Corner Rectangle 17"/>
                <p:cNvSpPr/>
                <p:nvPr/>
              </p:nvSpPr>
              <p:spPr bwMode="auto">
                <a:xfrm>
                  <a:off x="5821680" y="2423393"/>
                  <a:ext cx="1901952" cy="611716"/>
                </a:xfrm>
                <a:prstGeom prst="snip2DiagRect">
                  <a:avLst>
                    <a:gd name="adj1" fmla="val 0"/>
                    <a:gd name="adj2" fmla="val 0"/>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Customer</a:t>
                  </a:r>
                </a:p>
              </p:txBody>
            </p:sp>
          </p:grpSp>
          <p:grpSp>
            <p:nvGrpSpPr>
              <p:cNvPr id="60" name="Group 59"/>
              <p:cNvGrpSpPr/>
              <p:nvPr/>
            </p:nvGrpSpPr>
            <p:grpSpPr>
              <a:xfrm>
                <a:off x="7340068" y="3291491"/>
                <a:ext cx="1734484" cy="2000118"/>
                <a:chOff x="7340068" y="3291491"/>
                <a:chExt cx="1734484" cy="2000118"/>
              </a:xfrm>
            </p:grpSpPr>
            <p:sp>
              <p:nvSpPr>
                <p:cNvPr id="20" name="Snip Diagonal Corner Rectangle 19"/>
                <p:cNvSpPr/>
                <p:nvPr/>
              </p:nvSpPr>
              <p:spPr bwMode="auto">
                <a:xfrm>
                  <a:off x="7340069" y="3291491"/>
                  <a:ext cx="1734483" cy="618189"/>
                </a:xfrm>
                <a:prstGeom prst="snip2DiagRect">
                  <a:avLst>
                    <a:gd name="adj1" fmla="val 0"/>
                    <a:gd name="adj2" fmla="val 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New York</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21" name="Snip Diagonal Corner Rectangle 20"/>
                <p:cNvSpPr/>
                <p:nvPr/>
              </p:nvSpPr>
              <p:spPr bwMode="auto">
                <a:xfrm>
                  <a:off x="7340068" y="3979317"/>
                  <a:ext cx="1734483" cy="618189"/>
                </a:xfrm>
                <a:prstGeom prst="snip2DiagRect">
                  <a:avLst>
                    <a:gd name="adj1" fmla="val 0"/>
                    <a:gd name="adj2" fmla="val 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Arizona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22" name="Snip Diagonal Corner Rectangle 21"/>
                <p:cNvSpPr/>
                <p:nvPr/>
              </p:nvSpPr>
              <p:spPr bwMode="auto">
                <a:xfrm>
                  <a:off x="7340068" y="4673420"/>
                  <a:ext cx="1734483" cy="618189"/>
                </a:xfrm>
                <a:prstGeom prst="snip2DiagRect">
                  <a:avLst>
                    <a:gd name="adj1" fmla="val 0"/>
                    <a:gd name="adj2" fmla="val 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California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grpSp>
          <p:sp>
            <p:nvSpPr>
              <p:cNvPr id="23" name="Snip Diagonal Corner Rectangle 22"/>
              <p:cNvSpPr/>
              <p:nvPr/>
            </p:nvSpPr>
            <p:spPr bwMode="auto">
              <a:xfrm>
                <a:off x="8777259" y="5541714"/>
                <a:ext cx="1734483" cy="351972"/>
              </a:xfrm>
              <a:prstGeom prst="snip2DiagRect">
                <a:avLst>
                  <a:gd name="adj1" fmla="val 0"/>
                  <a:gd name="adj2" fmla="val 0"/>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sp>
            <p:nvSpPr>
              <p:cNvPr id="24" name="Snip Diagonal Corner Rectangle 23"/>
              <p:cNvSpPr/>
              <p:nvPr/>
            </p:nvSpPr>
            <p:spPr bwMode="auto">
              <a:xfrm>
                <a:off x="8777259" y="5967805"/>
                <a:ext cx="1734483" cy="351972"/>
              </a:xfrm>
              <a:prstGeom prst="snip2DiagRect">
                <a:avLst>
                  <a:gd name="adj1" fmla="val 0"/>
                  <a:gd name="adj2" fmla="val 0"/>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cxnSp>
            <p:nvCxnSpPr>
              <p:cNvPr id="28" name="Elbow Connector 27"/>
              <p:cNvCxnSpPr>
                <a:stCxn id="18" idx="1"/>
                <a:endCxn id="21" idx="2"/>
              </p:cNvCxnSpPr>
              <p:nvPr/>
            </p:nvCxnSpPr>
            <p:spPr>
              <a:xfrm rot="16200000" flipH="1">
                <a:off x="6429711" y="3378054"/>
                <a:ext cx="1253303" cy="567412"/>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8" idx="1"/>
                <a:endCxn id="22" idx="2"/>
              </p:cNvCxnSpPr>
              <p:nvPr/>
            </p:nvCxnSpPr>
            <p:spPr>
              <a:xfrm rot="16200000" flipH="1">
                <a:off x="6082659" y="3725106"/>
                <a:ext cx="1947406" cy="567412"/>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2" idx="1"/>
                <a:endCxn id="23" idx="2"/>
              </p:cNvCxnSpPr>
              <p:nvPr/>
            </p:nvCxnSpPr>
            <p:spPr>
              <a:xfrm rot="16200000" flipH="1">
                <a:off x="8279239" y="5219679"/>
                <a:ext cx="426091" cy="569949"/>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2" idx="1"/>
                <a:endCxn id="24" idx="2"/>
              </p:cNvCxnSpPr>
              <p:nvPr/>
            </p:nvCxnSpPr>
            <p:spPr>
              <a:xfrm rot="16200000" flipH="1">
                <a:off x="8066193" y="5432725"/>
                <a:ext cx="852182" cy="569949"/>
              </a:xfrm>
              <a:prstGeom prst="bentConnector2">
                <a:avLst/>
              </a:prstGeom>
              <a:ln>
                <a:solidFill>
                  <a:srgbClr val="5E5E5E"/>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935900" y="1974459"/>
                <a:ext cx="3092794" cy="394980"/>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solidFill>
                      <a:srgbClr val="292929"/>
                    </a:solidFill>
                  </a:rPr>
                  <a:t>Tables (Directories)</a:t>
                </a:r>
                <a:endParaRPr lang="en-US" sz="2800" dirty="0">
                  <a:solidFill>
                    <a:srgbClr val="292929"/>
                  </a:solidFill>
                </a:endParaRPr>
              </a:p>
            </p:txBody>
          </p:sp>
          <p:sp>
            <p:nvSpPr>
              <p:cNvPr id="37" name="TextBox 36"/>
              <p:cNvSpPr txBox="1"/>
              <p:nvPr/>
            </p:nvSpPr>
            <p:spPr>
              <a:xfrm>
                <a:off x="9259017" y="3857524"/>
                <a:ext cx="2709463" cy="868956"/>
              </a:xfrm>
              <a:prstGeom prst="rect">
                <a:avLst/>
              </a:prstGeom>
              <a:noFill/>
            </p:spPr>
            <p:txBody>
              <a:bodyPr wrap="square" lIns="0" tIns="0" rIns="0" bIns="0" rtlCol="0">
                <a:spAutoFit/>
              </a:bodyPr>
              <a:lstStyle/>
              <a:p>
                <a:pPr>
                  <a:lnSpc>
                    <a:spcPct val="90000"/>
                  </a:lnSpc>
                  <a:spcBef>
                    <a:spcPct val="20000"/>
                  </a:spcBef>
                  <a:buSzPct val="80000"/>
                </a:pPr>
                <a:r>
                  <a:rPr lang="en-US" sz="2800" dirty="0" smtClean="0">
                    <a:solidFill>
                      <a:srgbClr val="292929"/>
                    </a:solidFill>
                  </a:rPr>
                  <a:t>Partitions</a:t>
                </a:r>
                <a:endParaRPr lang="en-US" sz="2800" dirty="0">
                  <a:solidFill>
                    <a:srgbClr val="292929"/>
                  </a:solidFill>
                </a:endParaRPr>
              </a:p>
              <a:p>
                <a:pPr>
                  <a:lnSpc>
                    <a:spcPct val="90000"/>
                  </a:lnSpc>
                  <a:spcBef>
                    <a:spcPct val="20000"/>
                  </a:spcBef>
                  <a:buSzPct val="80000"/>
                </a:pPr>
                <a:r>
                  <a:rPr lang="en-US" sz="2800" dirty="0">
                    <a:solidFill>
                      <a:srgbClr val="292929"/>
                    </a:solidFill>
                  </a:rPr>
                  <a:t>(Sub-</a:t>
                </a:r>
                <a:r>
                  <a:rPr lang="en-US" sz="2800" dirty="0" smtClean="0">
                    <a:solidFill>
                      <a:srgbClr val="292929"/>
                    </a:solidFill>
                  </a:rPr>
                  <a:t>Directories)</a:t>
                </a:r>
                <a:endParaRPr lang="en-US" sz="2800" dirty="0">
                  <a:solidFill>
                    <a:srgbClr val="292929"/>
                  </a:solidFill>
                </a:endParaRPr>
              </a:p>
            </p:txBody>
          </p:sp>
          <p:sp>
            <p:nvSpPr>
              <p:cNvPr id="38" name="TextBox 37"/>
              <p:cNvSpPr txBox="1"/>
              <p:nvPr/>
            </p:nvSpPr>
            <p:spPr>
              <a:xfrm>
                <a:off x="10611247" y="5494494"/>
                <a:ext cx="1377553" cy="861774"/>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rgbClr val="292929"/>
                    </a:solidFill>
                  </a:rPr>
                  <a:t>Buckets</a:t>
                </a:r>
              </a:p>
              <a:p>
                <a:pPr>
                  <a:lnSpc>
                    <a:spcPct val="90000"/>
                  </a:lnSpc>
                  <a:spcBef>
                    <a:spcPct val="20000"/>
                  </a:spcBef>
                  <a:buSzPct val="80000"/>
                </a:pPr>
                <a:r>
                  <a:rPr lang="en-US" sz="2800" dirty="0">
                    <a:solidFill>
                      <a:srgbClr val="292929"/>
                    </a:solidFill>
                  </a:rPr>
                  <a:t>(Files)</a:t>
                </a:r>
              </a:p>
            </p:txBody>
          </p:sp>
        </p:grpSp>
        <p:grpSp>
          <p:nvGrpSpPr>
            <p:cNvPr id="62" name="Group 61"/>
            <p:cNvGrpSpPr/>
            <p:nvPr/>
          </p:nvGrpSpPr>
          <p:grpSpPr>
            <a:xfrm>
              <a:off x="579120" y="1869440"/>
              <a:ext cx="3616960" cy="3992880"/>
              <a:chOff x="589280" y="2164080"/>
              <a:chExt cx="3616960" cy="3992880"/>
            </a:xfrm>
          </p:grpSpPr>
          <p:sp>
            <p:nvSpPr>
              <p:cNvPr id="33" name="Flowchart: Magnetic Disk 26"/>
              <p:cNvSpPr/>
              <p:nvPr/>
            </p:nvSpPr>
            <p:spPr>
              <a:xfrm>
                <a:off x="589280" y="2164080"/>
                <a:ext cx="3616960" cy="3992880"/>
              </a:xfrm>
              <a:prstGeom prst="flowChartMagneticDisk">
                <a:avLst/>
              </a:prstGeom>
              <a:solidFill>
                <a:srgbClr val="0F005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p:cNvGrpSpPr/>
              <p:nvPr/>
            </p:nvGrpSpPr>
            <p:grpSpPr>
              <a:xfrm>
                <a:off x="1267759" y="3698239"/>
                <a:ext cx="2227281" cy="2062480"/>
                <a:chOff x="1105199" y="3912305"/>
                <a:chExt cx="2257761" cy="2141255"/>
              </a:xfrm>
            </p:grpSpPr>
            <p:sp>
              <p:nvSpPr>
                <p:cNvPr id="6" name="Rounded Rectangle 5"/>
                <p:cNvSpPr/>
                <p:nvPr/>
              </p:nvSpPr>
              <p:spPr bwMode="auto">
                <a:xfrm>
                  <a:off x="1105199" y="3912305"/>
                  <a:ext cx="2257761" cy="2141255"/>
                </a:xfrm>
                <a:prstGeom prst="roundRect">
                  <a:avLst>
                    <a:gd name="adj" fmla="val 0"/>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Customer Table</a:t>
                  </a: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Rounded Rectangle 8"/>
                <p:cNvSpPr/>
                <p:nvPr/>
              </p:nvSpPr>
              <p:spPr bwMode="auto">
                <a:xfrm>
                  <a:off x="1152370" y="4302585"/>
                  <a:ext cx="2174060" cy="1564362"/>
                </a:xfrm>
                <a:prstGeom prst="roundRect">
                  <a:avLst>
                    <a:gd name="adj" fmla="val 0"/>
                  </a:avLst>
                </a:prstGeom>
                <a:solidFill>
                  <a:srgbClr val="28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California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4" name="Group 13"/>
                <p:cNvGrpSpPr/>
                <p:nvPr/>
              </p:nvGrpSpPr>
              <p:grpSpPr>
                <a:xfrm>
                  <a:off x="1426523" y="5042626"/>
                  <a:ext cx="1563323" cy="785226"/>
                  <a:chOff x="1322348" y="4816997"/>
                  <a:chExt cx="1553961" cy="1010855"/>
                </a:xfrm>
                <a:solidFill>
                  <a:srgbClr val="FFFFFF"/>
                </a:solidFill>
              </p:grpSpPr>
              <p:sp>
                <p:nvSpPr>
                  <p:cNvPr id="10" name="Rounded Rectangle 9"/>
                  <p:cNvSpPr/>
                  <p:nvPr/>
                </p:nvSpPr>
                <p:spPr bwMode="auto">
                  <a:xfrm>
                    <a:off x="1322348" y="4816997"/>
                    <a:ext cx="1096761" cy="553655"/>
                  </a:xfrm>
                  <a:prstGeom prst="roundRect">
                    <a:avLst>
                      <a:gd name="adj" fmla="val 0"/>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292929"/>
                        </a:solidFill>
                      </a:rPr>
                      <a:t>Hash #</a:t>
                    </a:r>
                  </a:p>
                </p:txBody>
              </p:sp>
              <p:sp>
                <p:nvSpPr>
                  <p:cNvPr id="11" name="Rounded Rectangle 10"/>
                  <p:cNvSpPr/>
                  <p:nvPr/>
                </p:nvSpPr>
                <p:spPr bwMode="auto">
                  <a:xfrm>
                    <a:off x="1474748" y="4969396"/>
                    <a:ext cx="1096761" cy="553655"/>
                  </a:xfrm>
                  <a:prstGeom prst="roundRect">
                    <a:avLst>
                      <a:gd name="adj" fmla="val 0"/>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292929"/>
                        </a:solidFill>
                      </a:rPr>
                      <a:t>Hash #</a:t>
                    </a:r>
                  </a:p>
                </p:txBody>
              </p:sp>
              <p:sp>
                <p:nvSpPr>
                  <p:cNvPr id="12" name="Rounded Rectangle 11"/>
                  <p:cNvSpPr/>
                  <p:nvPr/>
                </p:nvSpPr>
                <p:spPr bwMode="auto">
                  <a:xfrm>
                    <a:off x="1627148" y="5121797"/>
                    <a:ext cx="1096761" cy="553655"/>
                  </a:xfrm>
                  <a:prstGeom prst="roundRect">
                    <a:avLst>
                      <a:gd name="adj" fmla="val 0"/>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292929"/>
                        </a:solidFill>
                      </a:rPr>
                      <a:t>Hash #</a:t>
                    </a:r>
                  </a:p>
                </p:txBody>
              </p:sp>
              <p:sp>
                <p:nvSpPr>
                  <p:cNvPr id="13" name="Rounded Rectangle 12"/>
                  <p:cNvSpPr/>
                  <p:nvPr/>
                </p:nvSpPr>
                <p:spPr bwMode="auto">
                  <a:xfrm>
                    <a:off x="1779548" y="5274197"/>
                    <a:ext cx="1096761" cy="553655"/>
                  </a:xfrm>
                  <a:prstGeom prst="roundRect">
                    <a:avLst>
                      <a:gd name="adj" fmla="val 0"/>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292929"/>
                        </a:solidFill>
                      </a:rPr>
                      <a:t>Hash #</a:t>
                    </a:r>
                  </a:p>
                </p:txBody>
              </p:sp>
            </p:grpSp>
          </p:grpSp>
          <p:sp>
            <p:nvSpPr>
              <p:cNvPr id="4" name="Rectangle 3"/>
              <p:cNvSpPr/>
              <p:nvPr/>
            </p:nvSpPr>
            <p:spPr>
              <a:xfrm>
                <a:off x="1606042" y="2614414"/>
                <a:ext cx="1584198" cy="369332"/>
              </a:xfrm>
              <a:prstGeom prst="rect">
                <a:avLst/>
              </a:prstGeom>
            </p:spPr>
            <p:txBody>
              <a:bodyPr wrap="square">
                <a:spAutoFit/>
              </a:bodyPr>
              <a:lstStyle/>
              <a:p>
                <a:pPr algn="ctr"/>
                <a:r>
                  <a:rPr lang="en-US" dirty="0">
                    <a:solidFill>
                      <a:schemeClr val="bg1"/>
                    </a:solidFill>
                  </a:rPr>
                  <a:t>Tables</a:t>
                </a:r>
              </a:p>
            </p:txBody>
          </p:sp>
        </p:grpSp>
        <p:sp>
          <p:nvSpPr>
            <p:cNvPr id="58" name="Chevron 57"/>
            <p:cNvSpPr/>
            <p:nvPr/>
          </p:nvSpPr>
          <p:spPr>
            <a:xfrm>
              <a:off x="4918209" y="3294442"/>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sp>
        <p:nvSpPr>
          <p:cNvPr id="64" name="Title 1"/>
          <p:cNvSpPr>
            <a:spLocks noGrp="1"/>
          </p:cNvSpPr>
          <p:nvPr>
            <p:ph type="title"/>
          </p:nvPr>
        </p:nvSpPr>
        <p:spPr>
          <a:xfrm>
            <a:off x="844369" y="370843"/>
            <a:ext cx="11151917" cy="620683"/>
          </a:xfrm>
        </p:spPr>
        <p:txBody>
          <a:bodyPr/>
          <a:lstStyle/>
          <a:p>
            <a:r>
              <a:rPr lang="en-US" sz="4400" dirty="0">
                <a:solidFill>
                  <a:srgbClr val="292929"/>
                </a:solidFill>
                <a:latin typeface="Segoe UI"/>
                <a:cs typeface="Segoe UI"/>
              </a:rPr>
              <a:t>Hive Data Model</a:t>
            </a:r>
          </a:p>
        </p:txBody>
      </p:sp>
    </p:spTree>
    <p:extLst>
      <p:ext uri="{BB962C8B-B14F-4D97-AF65-F5344CB8AC3E}">
        <p14:creationId xmlns:p14="http://schemas.microsoft.com/office/powerpoint/2010/main" val="30445994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369" y="1424376"/>
            <a:ext cx="5476436" cy="3209084"/>
          </a:xfrm>
        </p:spPr>
        <p:txBody>
          <a:bodyPr/>
          <a:lstStyle/>
          <a:p>
            <a:pPr>
              <a:buFont typeface="Wingdings" charset="2"/>
              <a:buChar char="§"/>
            </a:pPr>
            <a:r>
              <a:rPr lang="en-US" sz="3200" dirty="0">
                <a:solidFill>
                  <a:srgbClr val="292929"/>
                </a:solidFill>
              </a:rPr>
              <a:t>A schema provides information about the database </a:t>
            </a:r>
            <a:endParaRPr lang="en-US" sz="2400" dirty="0">
              <a:solidFill>
                <a:srgbClr val="292929"/>
              </a:solidFill>
            </a:endParaRPr>
          </a:p>
          <a:p>
            <a:pPr>
              <a:buFont typeface="Wingdings" charset="2"/>
              <a:buChar char="§"/>
            </a:pPr>
            <a:r>
              <a:rPr lang="en-US" sz="3200" dirty="0">
                <a:solidFill>
                  <a:srgbClr val="292929"/>
                </a:solidFill>
              </a:rPr>
              <a:t>Hive can access this Metastore each time a table is referenced to discover data </a:t>
            </a:r>
            <a:r>
              <a:rPr lang="en-US" sz="3200" dirty="0" smtClean="0">
                <a:solidFill>
                  <a:srgbClr val="292929"/>
                </a:solidFill>
              </a:rPr>
              <a:t>formats</a:t>
            </a:r>
            <a:endParaRPr lang="en-US" sz="3200" dirty="0">
              <a:solidFill>
                <a:srgbClr val="292929"/>
              </a:solidFill>
            </a:endParaRPr>
          </a:p>
        </p:txBody>
      </p:sp>
      <p:sp>
        <p:nvSpPr>
          <p:cNvPr id="11" name="Title 1"/>
          <p:cNvSpPr txBox="1">
            <a:spLocks/>
          </p:cNvSpPr>
          <p:nvPr/>
        </p:nvSpPr>
        <p:spPr>
          <a:xfrm>
            <a:off x="844369" y="37084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292929"/>
                </a:solidFill>
                <a:latin typeface="Segoe UI"/>
                <a:cs typeface="Segoe UI"/>
              </a:rPr>
              <a:t>Hive </a:t>
            </a:r>
            <a:r>
              <a:rPr lang="en-US" sz="4400" dirty="0" err="1" smtClean="0">
                <a:solidFill>
                  <a:srgbClr val="292929"/>
                </a:solidFill>
                <a:latin typeface="Segoe UI"/>
                <a:cs typeface="Segoe UI"/>
              </a:rPr>
              <a:t>Metastore</a:t>
            </a:r>
            <a:r>
              <a:rPr lang="en-US" sz="4400" dirty="0" smtClean="0">
                <a:solidFill>
                  <a:srgbClr val="292929"/>
                </a:solidFill>
                <a:latin typeface="Segoe UI"/>
                <a:cs typeface="Segoe UI"/>
              </a:rPr>
              <a:t>: Data Abstraction</a:t>
            </a:r>
            <a:endParaRPr lang="en-US" sz="4400" dirty="0">
              <a:solidFill>
                <a:srgbClr val="292929"/>
              </a:solidFill>
              <a:latin typeface="Segoe UI"/>
              <a:cs typeface="Segoe UI"/>
            </a:endParaRPr>
          </a:p>
        </p:txBody>
      </p:sp>
      <p:sp>
        <p:nvSpPr>
          <p:cNvPr id="13" name="Flowchart: Magnetic Disk 26"/>
          <p:cNvSpPr/>
          <p:nvPr/>
        </p:nvSpPr>
        <p:spPr>
          <a:xfrm>
            <a:off x="6693861" y="2300111"/>
            <a:ext cx="5074806" cy="431799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p:cNvSpPr txBox="1"/>
          <p:nvPr/>
        </p:nvSpPr>
        <p:spPr>
          <a:xfrm>
            <a:off x="8339667" y="2574669"/>
            <a:ext cx="1773936" cy="620683"/>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a:p>
            <a:pPr algn="ctr">
              <a:lnSpc>
                <a:spcPct val="90000"/>
              </a:lnSpc>
              <a:spcBef>
                <a:spcPct val="20000"/>
              </a:spcBef>
              <a:buSzPct val="80000"/>
            </a:pPr>
            <a:r>
              <a:rPr lang="en-US" sz="2000" dirty="0" smtClean="0">
                <a:solidFill>
                  <a:srgbClr val="FFFFFF"/>
                </a:solidFill>
              </a:rPr>
              <a:t>Thrift API</a:t>
            </a:r>
            <a:endParaRPr lang="en-US" sz="2000" dirty="0">
              <a:solidFill>
                <a:srgbClr val="FFFFFF"/>
              </a:solidFill>
            </a:endParaRPr>
          </a:p>
        </p:txBody>
      </p:sp>
      <p:sp>
        <p:nvSpPr>
          <p:cNvPr id="16" name="Rectangle 15"/>
          <p:cNvSpPr/>
          <p:nvPr/>
        </p:nvSpPr>
        <p:spPr bwMode="auto">
          <a:xfrm>
            <a:off x="7154335" y="3795889"/>
            <a:ext cx="4120444" cy="2347022"/>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bg1"/>
              </a:solidFill>
            </a:endParaRPr>
          </a:p>
        </p:txBody>
      </p:sp>
      <p:sp>
        <p:nvSpPr>
          <p:cNvPr id="17" name="TextBox 16"/>
          <p:cNvSpPr txBox="1"/>
          <p:nvPr/>
        </p:nvSpPr>
        <p:spPr>
          <a:xfrm>
            <a:off x="7225933" y="3940624"/>
            <a:ext cx="1167575" cy="253916"/>
          </a:xfrm>
          <a:prstGeom prst="rect">
            <a:avLst/>
          </a:prstGeom>
          <a:noFill/>
        </p:spPr>
        <p:txBody>
          <a:bodyPr wrap="none" lIns="0" tIns="0" rIns="0" bIns="0" rtlCol="0">
            <a:spAutoFit/>
          </a:bodyPr>
          <a:lstStyle/>
          <a:p>
            <a:pPr algn="ctr">
              <a:lnSpc>
                <a:spcPct val="90000"/>
              </a:lnSpc>
              <a:spcBef>
                <a:spcPct val="20000"/>
              </a:spcBef>
              <a:buSzPct val="80000"/>
            </a:pPr>
            <a:r>
              <a:rPr lang="en-US" dirty="0" smtClean="0">
                <a:solidFill>
                  <a:srgbClr val="FFFFFF"/>
                </a:solidFill>
              </a:rPr>
              <a:t>dimensions</a:t>
            </a:r>
            <a:endParaRPr lang="en-US" sz="2000" dirty="0">
              <a:solidFill>
                <a:srgbClr val="FFFFFF"/>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582692956"/>
              </p:ext>
            </p:extLst>
          </p:nvPr>
        </p:nvGraphicFramePr>
        <p:xfrm>
          <a:off x="7342535" y="4327391"/>
          <a:ext cx="968909" cy="1331164"/>
        </p:xfrm>
        <a:graphic>
          <a:graphicData uri="http://schemas.openxmlformats.org/drawingml/2006/table">
            <a:tbl>
              <a:tblPr firstRow="1">
                <a:tableStyleId>{21E4AEA4-8DFA-4A89-87EB-49C32662AFE0}</a:tableStyleId>
              </a:tblPr>
              <a:tblGrid>
                <a:gridCol w="968909">
                  <a:extLst>
                    <a:ext uri="{9D8B030D-6E8A-4147-A177-3AD203B41FA5}">
                      <a16:colId xmlns:a16="http://schemas.microsoft.com/office/drawing/2014/main" xmlns="" val="48614039"/>
                    </a:ext>
                  </a:extLst>
                </a:gridCol>
              </a:tblGrid>
              <a:tr h="332791">
                <a:tc>
                  <a:txBody>
                    <a:bodyPr/>
                    <a:lstStyle/>
                    <a:p>
                      <a:pPr algn="ctr"/>
                      <a:r>
                        <a:rPr lang="en-US" sz="1400" b="0" dirty="0" smtClean="0">
                          <a:solidFill>
                            <a:schemeClr val="bg1"/>
                          </a:solidFill>
                        </a:rPr>
                        <a:t>Store</a:t>
                      </a:r>
                      <a:endParaRPr lang="en-US" sz="14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32791">
                <a:tc>
                  <a:txBody>
                    <a:bodyPr/>
                    <a:lstStyle/>
                    <a:p>
                      <a:pPr algn="ctr"/>
                      <a:r>
                        <a:rPr lang="en-US" sz="1400" dirty="0" smtClean="0"/>
                        <a:t>id</a:t>
                      </a:r>
                    </a:p>
                  </a:txBody>
                  <a:tcPr>
                    <a:solidFill>
                      <a:schemeClr val="bg1">
                        <a:lumMod val="85000"/>
                      </a:schemeClr>
                    </a:solidFill>
                  </a:tcPr>
                </a:tc>
                <a:extLst>
                  <a:ext uri="{0D108BD9-81ED-4DB2-BD59-A6C34878D82A}">
                    <a16:rowId xmlns:a16="http://schemas.microsoft.com/office/drawing/2014/main" xmlns="" val="2034482246"/>
                  </a:ext>
                </a:extLst>
              </a:tr>
              <a:tr h="332791">
                <a:tc>
                  <a:txBody>
                    <a:bodyPr/>
                    <a:lstStyle/>
                    <a:p>
                      <a:pPr algn="ctr"/>
                      <a:r>
                        <a:rPr lang="en-US" sz="1400" dirty="0" smtClean="0"/>
                        <a:t>code</a:t>
                      </a:r>
                      <a:endParaRPr lang="en-US" sz="1400" dirty="0"/>
                    </a:p>
                  </a:txBody>
                  <a:tcPr>
                    <a:solidFill>
                      <a:schemeClr val="bg1">
                        <a:lumMod val="85000"/>
                      </a:schemeClr>
                    </a:solidFill>
                  </a:tcPr>
                </a:tc>
                <a:extLst>
                  <a:ext uri="{0D108BD9-81ED-4DB2-BD59-A6C34878D82A}">
                    <a16:rowId xmlns:a16="http://schemas.microsoft.com/office/drawing/2014/main" xmlns="" val="682465758"/>
                  </a:ext>
                </a:extLst>
              </a:tr>
              <a:tr h="332791">
                <a:tc>
                  <a:txBody>
                    <a:bodyPr/>
                    <a:lstStyle/>
                    <a:p>
                      <a:pPr algn="ctr"/>
                      <a:r>
                        <a:rPr lang="en-US" sz="1400" dirty="0" smtClean="0"/>
                        <a:t>address</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21" name="Rectangle 20"/>
          <p:cNvSpPr/>
          <p:nvPr/>
        </p:nvSpPr>
        <p:spPr>
          <a:xfrm>
            <a:off x="8480777" y="4190999"/>
            <a:ext cx="1509889" cy="15945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4158912676"/>
              </p:ext>
            </p:extLst>
          </p:nvPr>
        </p:nvGraphicFramePr>
        <p:xfrm>
          <a:off x="8645726" y="4496391"/>
          <a:ext cx="1170697" cy="1219200"/>
        </p:xfrm>
        <a:graphic>
          <a:graphicData uri="http://schemas.openxmlformats.org/drawingml/2006/table">
            <a:tbl>
              <a:tblPr firstRow="1">
                <a:tableStyleId>{21E4AEA4-8DFA-4A89-87EB-49C32662AFE0}</a:tableStyleId>
              </a:tblPr>
              <a:tblGrid>
                <a:gridCol w="1170697">
                  <a:extLst>
                    <a:ext uri="{9D8B030D-6E8A-4147-A177-3AD203B41FA5}">
                      <a16:colId xmlns:a16="http://schemas.microsoft.com/office/drawing/2014/main" xmlns="" val="48614039"/>
                    </a:ext>
                  </a:extLst>
                </a:gridCol>
              </a:tblGrid>
              <a:tr h="288000">
                <a:tc>
                  <a:txBody>
                    <a:bodyPr/>
                    <a:lstStyle/>
                    <a:p>
                      <a:pPr algn="ctr"/>
                      <a:r>
                        <a:rPr lang="en-US" sz="1400" b="0" dirty="0" smtClean="0">
                          <a:solidFill>
                            <a:schemeClr val="bg1"/>
                          </a:solidFill>
                        </a:rPr>
                        <a:t>sales</a:t>
                      </a:r>
                      <a:endParaRPr lang="en-US" sz="14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88000">
                <a:tc>
                  <a:txBody>
                    <a:bodyPr/>
                    <a:lstStyle/>
                    <a:p>
                      <a:pPr algn="ctr"/>
                      <a:r>
                        <a:rPr lang="en-US" sz="1400" dirty="0" err="1" smtClean="0"/>
                        <a:t>product_id</a:t>
                      </a:r>
                      <a:endParaRPr lang="en-US" sz="1400" dirty="0" smtClean="0"/>
                    </a:p>
                  </a:txBody>
                  <a:tcPr>
                    <a:solidFill>
                      <a:schemeClr val="bg1">
                        <a:lumMod val="85000"/>
                      </a:schemeClr>
                    </a:solidFill>
                  </a:tcPr>
                </a:tc>
                <a:extLst>
                  <a:ext uri="{0D108BD9-81ED-4DB2-BD59-A6C34878D82A}">
                    <a16:rowId xmlns:a16="http://schemas.microsoft.com/office/drawing/2014/main" xmlns="" val="2034482246"/>
                  </a:ext>
                </a:extLst>
              </a:tr>
              <a:tr h="288000">
                <a:tc>
                  <a:txBody>
                    <a:bodyPr/>
                    <a:lstStyle/>
                    <a:p>
                      <a:pPr algn="ctr"/>
                      <a:r>
                        <a:rPr lang="en-US" sz="1400" dirty="0" err="1" smtClean="0"/>
                        <a:t>store_id</a:t>
                      </a:r>
                      <a:endParaRPr lang="en-US" sz="1400" dirty="0"/>
                    </a:p>
                  </a:txBody>
                  <a:tcPr>
                    <a:solidFill>
                      <a:schemeClr val="bg1">
                        <a:lumMod val="85000"/>
                      </a:schemeClr>
                    </a:solidFill>
                  </a:tcPr>
                </a:tc>
                <a:extLst>
                  <a:ext uri="{0D108BD9-81ED-4DB2-BD59-A6C34878D82A}">
                    <a16:rowId xmlns:a16="http://schemas.microsoft.com/office/drawing/2014/main" xmlns="" val="682465758"/>
                  </a:ext>
                </a:extLst>
              </a:tr>
              <a:tr h="288000">
                <a:tc>
                  <a:txBody>
                    <a:bodyPr/>
                    <a:lstStyle/>
                    <a:p>
                      <a:pPr algn="ctr"/>
                      <a:r>
                        <a:rPr lang="en-US" sz="1400" dirty="0" smtClean="0"/>
                        <a:t>amount</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828269"/>
              </p:ext>
            </p:extLst>
          </p:nvPr>
        </p:nvGraphicFramePr>
        <p:xfrm>
          <a:off x="10168654" y="4332111"/>
          <a:ext cx="969264" cy="1335024"/>
        </p:xfrm>
        <a:graphic>
          <a:graphicData uri="http://schemas.openxmlformats.org/drawingml/2006/table">
            <a:tbl>
              <a:tblPr firstRow="1">
                <a:tableStyleId>{21E4AEA4-8DFA-4A89-87EB-49C32662AFE0}</a:tableStyleId>
              </a:tblPr>
              <a:tblGrid>
                <a:gridCol w="969264">
                  <a:extLst>
                    <a:ext uri="{9D8B030D-6E8A-4147-A177-3AD203B41FA5}">
                      <a16:colId xmlns:a16="http://schemas.microsoft.com/office/drawing/2014/main" xmlns="" val="48614039"/>
                    </a:ext>
                  </a:extLst>
                </a:gridCol>
              </a:tblGrid>
              <a:tr h="333756">
                <a:tc>
                  <a:txBody>
                    <a:bodyPr/>
                    <a:lstStyle/>
                    <a:p>
                      <a:pPr algn="ctr"/>
                      <a:r>
                        <a:rPr lang="en-US" sz="1400" b="0" dirty="0" smtClean="0">
                          <a:solidFill>
                            <a:schemeClr val="bg1"/>
                          </a:solidFill>
                        </a:rPr>
                        <a:t>product</a:t>
                      </a:r>
                      <a:endParaRPr lang="en-US" sz="14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33756">
                <a:tc>
                  <a:txBody>
                    <a:bodyPr/>
                    <a:lstStyle/>
                    <a:p>
                      <a:pPr algn="ctr"/>
                      <a:r>
                        <a:rPr lang="en-US" sz="1400" dirty="0" smtClean="0"/>
                        <a:t>id</a:t>
                      </a:r>
                    </a:p>
                  </a:txBody>
                  <a:tcPr>
                    <a:solidFill>
                      <a:schemeClr val="bg1">
                        <a:lumMod val="85000"/>
                      </a:schemeClr>
                    </a:solidFill>
                  </a:tcPr>
                </a:tc>
                <a:extLst>
                  <a:ext uri="{0D108BD9-81ED-4DB2-BD59-A6C34878D82A}">
                    <a16:rowId xmlns:a16="http://schemas.microsoft.com/office/drawing/2014/main" xmlns="" val="2034482246"/>
                  </a:ext>
                </a:extLst>
              </a:tr>
              <a:tr h="333756">
                <a:tc>
                  <a:txBody>
                    <a:bodyPr/>
                    <a:lstStyle/>
                    <a:p>
                      <a:pPr algn="ctr"/>
                      <a:r>
                        <a:rPr lang="en-US" sz="1400" dirty="0" smtClean="0"/>
                        <a:t>code</a:t>
                      </a:r>
                      <a:endParaRPr lang="en-US" sz="1400" dirty="0"/>
                    </a:p>
                  </a:txBody>
                  <a:tcPr>
                    <a:solidFill>
                      <a:schemeClr val="bg1">
                        <a:lumMod val="85000"/>
                      </a:schemeClr>
                    </a:solidFill>
                  </a:tcPr>
                </a:tc>
                <a:extLst>
                  <a:ext uri="{0D108BD9-81ED-4DB2-BD59-A6C34878D82A}">
                    <a16:rowId xmlns:a16="http://schemas.microsoft.com/office/drawing/2014/main" xmlns="" val="682465758"/>
                  </a:ext>
                </a:extLst>
              </a:tr>
              <a:tr h="333756">
                <a:tc>
                  <a:txBody>
                    <a:bodyPr/>
                    <a:lstStyle/>
                    <a:p>
                      <a:pPr algn="ctr"/>
                      <a:r>
                        <a:rPr lang="en-US" sz="1400" dirty="0" smtClean="0"/>
                        <a:t>name</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22" name="TextBox 21"/>
          <p:cNvSpPr txBox="1"/>
          <p:nvPr/>
        </p:nvSpPr>
        <p:spPr>
          <a:xfrm>
            <a:off x="8565049" y="4205797"/>
            <a:ext cx="516435" cy="253916"/>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solidFill>
                  <a:srgbClr val="FFFFFF"/>
                </a:solidFill>
              </a:rPr>
              <a:t>facts</a:t>
            </a:r>
            <a:endParaRPr lang="en-US" sz="2000" dirty="0">
              <a:solidFill>
                <a:srgbClr val="FFFFFF"/>
              </a:solidFill>
            </a:endParaRPr>
          </a:p>
        </p:txBody>
      </p:sp>
      <p:cxnSp>
        <p:nvCxnSpPr>
          <p:cNvPr id="15" name="Straight Connector 14"/>
          <p:cNvCxnSpPr>
            <a:stCxn id="19" idx="3"/>
            <a:endCxn id="20" idx="1"/>
          </p:cNvCxnSpPr>
          <p:nvPr/>
        </p:nvCxnSpPr>
        <p:spPr>
          <a:xfrm flipV="1">
            <a:off x="9816423" y="4999623"/>
            <a:ext cx="352231" cy="10636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3"/>
            <a:endCxn id="19" idx="1"/>
          </p:cNvCxnSpPr>
          <p:nvPr/>
        </p:nvCxnSpPr>
        <p:spPr>
          <a:xfrm>
            <a:off x="8311444" y="4992973"/>
            <a:ext cx="334282" cy="11301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9076075" y="745353"/>
            <a:ext cx="2887738" cy="1106209"/>
            <a:chOff x="5942550" y="3352373"/>
            <a:chExt cx="5851525" cy="2241550"/>
          </a:xfrm>
          <a:solidFill>
            <a:schemeClr val="bg1">
              <a:lumMod val="50000"/>
            </a:schemeClr>
          </a:solidFill>
        </p:grpSpPr>
        <p:grpSp>
          <p:nvGrpSpPr>
            <p:cNvPr id="37" name="Group 5"/>
            <p:cNvGrpSpPr>
              <a:grpSpLocks noChangeAspect="1"/>
            </p:cNvGrpSpPr>
            <p:nvPr/>
          </p:nvGrpSpPr>
          <p:grpSpPr bwMode="auto">
            <a:xfrm>
              <a:off x="5942550" y="3352373"/>
              <a:ext cx="5851525" cy="2241550"/>
              <a:chOff x="537" y="880"/>
              <a:chExt cx="3686" cy="1412"/>
            </a:xfrm>
            <a:grpFill/>
          </p:grpSpPr>
          <p:sp>
            <p:nvSpPr>
              <p:cNvPr id="3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4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38" name="TextBox 37"/>
            <p:cNvSpPr txBox="1"/>
            <p:nvPr/>
          </p:nvSpPr>
          <p:spPr>
            <a:xfrm>
              <a:off x="7926810" y="4558533"/>
              <a:ext cx="1465902" cy="748390"/>
            </a:xfrm>
            <a:prstGeom prst="rect">
              <a:avLst/>
            </a:prstGeom>
            <a:grpFill/>
          </p:spPr>
          <p:txBody>
            <a:bodyPr wrap="none" rtlCol="0">
              <a:spAutoFit/>
            </a:bodyPr>
            <a:lstStyle/>
            <a:p>
              <a:pPr algn="ctr"/>
              <a:r>
                <a:rPr lang="en-US" dirty="0" smtClean="0">
                  <a:solidFill>
                    <a:schemeClr val="bg1"/>
                  </a:solidFill>
                </a:rPr>
                <a:t>HIVE</a:t>
              </a:r>
              <a:endParaRPr lang="en-US" dirty="0">
                <a:solidFill>
                  <a:schemeClr val="bg1"/>
                </a:solidFill>
              </a:endParaRPr>
            </a:p>
          </p:txBody>
        </p:sp>
      </p:grpSp>
      <p:cxnSp>
        <p:nvCxnSpPr>
          <p:cNvPr id="42" name="Straight Arrow Connector 41"/>
          <p:cNvCxnSpPr>
            <a:stCxn id="13" idx="1"/>
            <a:endCxn id="39" idx="11"/>
          </p:cNvCxnSpPr>
          <p:nvPr/>
        </p:nvCxnSpPr>
        <p:spPr>
          <a:xfrm flipV="1">
            <a:off x="9231264" y="1849867"/>
            <a:ext cx="309130" cy="450244"/>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77930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1151917" cy="620683"/>
          </a:xfrm>
          <a:solidFill>
            <a:schemeClr val="bg1"/>
          </a:solidFill>
        </p:spPr>
        <p:txBody>
          <a:bodyPr/>
          <a:lstStyle/>
          <a:p>
            <a:r>
              <a:rPr lang="en-US" sz="4400" dirty="0">
                <a:solidFill>
                  <a:srgbClr val="292929"/>
                </a:solidFill>
                <a:latin typeface="Segoe UI"/>
                <a:cs typeface="Segoe UI"/>
              </a:rPr>
              <a:t>Hive </a:t>
            </a:r>
            <a:r>
              <a:rPr lang="en-US" sz="4400" dirty="0" err="1" smtClean="0">
                <a:solidFill>
                  <a:srgbClr val="292929"/>
                </a:solidFill>
                <a:latin typeface="Segoe UI"/>
                <a:cs typeface="Segoe UI"/>
              </a:rPr>
              <a:t>Metastore</a:t>
            </a:r>
            <a:r>
              <a:rPr lang="en-US" sz="4400" dirty="0">
                <a:solidFill>
                  <a:srgbClr val="292929"/>
                </a:solidFill>
                <a:latin typeface="Segoe UI"/>
                <a:cs typeface="Segoe UI"/>
              </a:rPr>
              <a:t>:</a:t>
            </a:r>
            <a:r>
              <a:rPr lang="en-US" sz="4400" dirty="0" smtClean="0">
                <a:solidFill>
                  <a:srgbClr val="292929"/>
                </a:solidFill>
                <a:latin typeface="Segoe UI"/>
                <a:cs typeface="Segoe UI"/>
              </a:rPr>
              <a:t> Data </a:t>
            </a:r>
            <a:r>
              <a:rPr lang="en-US" sz="4400" dirty="0">
                <a:solidFill>
                  <a:srgbClr val="292929"/>
                </a:solidFill>
                <a:latin typeface="Segoe UI"/>
                <a:cs typeface="Segoe UI"/>
              </a:rPr>
              <a:t>D</a:t>
            </a:r>
            <a:r>
              <a:rPr lang="en-US" sz="4400" dirty="0" smtClean="0">
                <a:solidFill>
                  <a:srgbClr val="292929"/>
                </a:solidFill>
                <a:latin typeface="Segoe UI"/>
                <a:cs typeface="Segoe UI"/>
              </a:rPr>
              <a:t>iscovery</a:t>
            </a:r>
            <a:endParaRPr lang="en-US" sz="4400" dirty="0">
              <a:solidFill>
                <a:srgbClr val="292929"/>
              </a:solidFill>
              <a:latin typeface="Segoe UI"/>
              <a:cs typeface="Segoe UI"/>
            </a:endParaRPr>
          </a:p>
        </p:txBody>
      </p:sp>
      <p:sp>
        <p:nvSpPr>
          <p:cNvPr id="13" name="Flowchart: Magnetic Disk 26"/>
          <p:cNvSpPr/>
          <p:nvPr/>
        </p:nvSpPr>
        <p:spPr>
          <a:xfrm>
            <a:off x="6693861" y="2300111"/>
            <a:ext cx="5074806" cy="431799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p:cNvSpPr txBox="1"/>
          <p:nvPr/>
        </p:nvSpPr>
        <p:spPr>
          <a:xfrm>
            <a:off x="8339667" y="2574669"/>
            <a:ext cx="1773936" cy="620683"/>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a:p>
            <a:pPr algn="ctr">
              <a:lnSpc>
                <a:spcPct val="90000"/>
              </a:lnSpc>
              <a:spcBef>
                <a:spcPct val="20000"/>
              </a:spcBef>
              <a:buSzPct val="80000"/>
            </a:pPr>
            <a:r>
              <a:rPr lang="en-US" sz="2000" dirty="0" smtClean="0">
                <a:solidFill>
                  <a:srgbClr val="FFFFFF"/>
                </a:solidFill>
              </a:rPr>
              <a:t>Thrift API</a:t>
            </a:r>
            <a:endParaRPr lang="en-US" sz="2000" dirty="0">
              <a:solidFill>
                <a:srgbClr val="FFFFFF"/>
              </a:solidFill>
            </a:endParaRPr>
          </a:p>
        </p:txBody>
      </p:sp>
      <p:sp>
        <p:nvSpPr>
          <p:cNvPr id="15" name="Rectangle 14"/>
          <p:cNvSpPr/>
          <p:nvPr/>
        </p:nvSpPr>
        <p:spPr bwMode="auto">
          <a:xfrm>
            <a:off x="7154335" y="3795889"/>
            <a:ext cx="4120444" cy="2347022"/>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chemeClr val="bg1"/>
              </a:solidFill>
            </a:endParaRPr>
          </a:p>
        </p:txBody>
      </p:sp>
      <p:sp>
        <p:nvSpPr>
          <p:cNvPr id="16" name="TextBox 15"/>
          <p:cNvSpPr txBox="1"/>
          <p:nvPr/>
        </p:nvSpPr>
        <p:spPr>
          <a:xfrm>
            <a:off x="7225933" y="3940624"/>
            <a:ext cx="1167575" cy="253916"/>
          </a:xfrm>
          <a:prstGeom prst="rect">
            <a:avLst/>
          </a:prstGeom>
          <a:noFill/>
        </p:spPr>
        <p:txBody>
          <a:bodyPr wrap="none" lIns="0" tIns="0" rIns="0" bIns="0" rtlCol="0">
            <a:spAutoFit/>
          </a:bodyPr>
          <a:lstStyle/>
          <a:p>
            <a:pPr algn="ctr">
              <a:lnSpc>
                <a:spcPct val="90000"/>
              </a:lnSpc>
              <a:spcBef>
                <a:spcPct val="20000"/>
              </a:spcBef>
              <a:buSzPct val="80000"/>
            </a:pPr>
            <a:r>
              <a:rPr lang="en-US" dirty="0" smtClean="0">
                <a:solidFill>
                  <a:srgbClr val="FFFFFF"/>
                </a:solidFill>
              </a:rPr>
              <a:t>dimensions</a:t>
            </a:r>
            <a:endParaRPr lang="en-US" sz="2000" dirty="0">
              <a:solidFill>
                <a:srgbClr val="FFFFFF"/>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2908155547"/>
              </p:ext>
            </p:extLst>
          </p:nvPr>
        </p:nvGraphicFramePr>
        <p:xfrm>
          <a:off x="7342535" y="4327391"/>
          <a:ext cx="968909" cy="1331164"/>
        </p:xfrm>
        <a:graphic>
          <a:graphicData uri="http://schemas.openxmlformats.org/drawingml/2006/table">
            <a:tbl>
              <a:tblPr firstRow="1">
                <a:tableStyleId>{21E4AEA4-8DFA-4A89-87EB-49C32662AFE0}</a:tableStyleId>
              </a:tblPr>
              <a:tblGrid>
                <a:gridCol w="968909">
                  <a:extLst>
                    <a:ext uri="{9D8B030D-6E8A-4147-A177-3AD203B41FA5}">
                      <a16:colId xmlns:a16="http://schemas.microsoft.com/office/drawing/2014/main" xmlns="" val="48614039"/>
                    </a:ext>
                  </a:extLst>
                </a:gridCol>
              </a:tblGrid>
              <a:tr h="332791">
                <a:tc>
                  <a:txBody>
                    <a:bodyPr/>
                    <a:lstStyle/>
                    <a:p>
                      <a:pPr algn="ctr"/>
                      <a:r>
                        <a:rPr lang="en-US" sz="1400" b="0" dirty="0" smtClean="0">
                          <a:solidFill>
                            <a:schemeClr val="bg1"/>
                          </a:solidFill>
                        </a:rPr>
                        <a:t>Store</a:t>
                      </a:r>
                      <a:endParaRPr lang="en-US" sz="14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32791">
                <a:tc>
                  <a:txBody>
                    <a:bodyPr/>
                    <a:lstStyle/>
                    <a:p>
                      <a:pPr algn="ctr"/>
                      <a:r>
                        <a:rPr lang="en-US" sz="1400" dirty="0" smtClean="0"/>
                        <a:t>id</a:t>
                      </a:r>
                    </a:p>
                  </a:txBody>
                  <a:tcPr>
                    <a:solidFill>
                      <a:schemeClr val="bg1">
                        <a:lumMod val="85000"/>
                      </a:schemeClr>
                    </a:solidFill>
                  </a:tcPr>
                </a:tc>
                <a:extLst>
                  <a:ext uri="{0D108BD9-81ED-4DB2-BD59-A6C34878D82A}">
                    <a16:rowId xmlns:a16="http://schemas.microsoft.com/office/drawing/2014/main" xmlns="" val="2034482246"/>
                  </a:ext>
                </a:extLst>
              </a:tr>
              <a:tr h="332791">
                <a:tc>
                  <a:txBody>
                    <a:bodyPr/>
                    <a:lstStyle/>
                    <a:p>
                      <a:pPr algn="ctr"/>
                      <a:r>
                        <a:rPr lang="en-US" sz="1400" dirty="0" smtClean="0"/>
                        <a:t>code</a:t>
                      </a:r>
                      <a:endParaRPr lang="en-US" sz="1400" dirty="0"/>
                    </a:p>
                  </a:txBody>
                  <a:tcPr>
                    <a:solidFill>
                      <a:schemeClr val="bg1">
                        <a:lumMod val="85000"/>
                      </a:schemeClr>
                    </a:solidFill>
                  </a:tcPr>
                </a:tc>
                <a:extLst>
                  <a:ext uri="{0D108BD9-81ED-4DB2-BD59-A6C34878D82A}">
                    <a16:rowId xmlns:a16="http://schemas.microsoft.com/office/drawing/2014/main" xmlns="" val="682465758"/>
                  </a:ext>
                </a:extLst>
              </a:tr>
              <a:tr h="332791">
                <a:tc>
                  <a:txBody>
                    <a:bodyPr/>
                    <a:lstStyle/>
                    <a:p>
                      <a:pPr algn="ctr"/>
                      <a:r>
                        <a:rPr lang="en-US" sz="1400" dirty="0" smtClean="0"/>
                        <a:t>address</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18" name="Rectangle 17"/>
          <p:cNvSpPr/>
          <p:nvPr/>
        </p:nvSpPr>
        <p:spPr>
          <a:xfrm>
            <a:off x="8480777" y="4190999"/>
            <a:ext cx="1509889" cy="15945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636509292"/>
              </p:ext>
            </p:extLst>
          </p:nvPr>
        </p:nvGraphicFramePr>
        <p:xfrm>
          <a:off x="8645726" y="4496391"/>
          <a:ext cx="1170697" cy="1219200"/>
        </p:xfrm>
        <a:graphic>
          <a:graphicData uri="http://schemas.openxmlformats.org/drawingml/2006/table">
            <a:tbl>
              <a:tblPr firstRow="1">
                <a:tableStyleId>{21E4AEA4-8DFA-4A89-87EB-49C32662AFE0}</a:tableStyleId>
              </a:tblPr>
              <a:tblGrid>
                <a:gridCol w="1170697">
                  <a:extLst>
                    <a:ext uri="{9D8B030D-6E8A-4147-A177-3AD203B41FA5}">
                      <a16:colId xmlns:a16="http://schemas.microsoft.com/office/drawing/2014/main" xmlns="" val="48614039"/>
                    </a:ext>
                  </a:extLst>
                </a:gridCol>
              </a:tblGrid>
              <a:tr h="288000">
                <a:tc>
                  <a:txBody>
                    <a:bodyPr/>
                    <a:lstStyle/>
                    <a:p>
                      <a:pPr algn="ctr"/>
                      <a:r>
                        <a:rPr lang="en-US" sz="1400" b="0" dirty="0" smtClean="0">
                          <a:solidFill>
                            <a:schemeClr val="bg1"/>
                          </a:solidFill>
                        </a:rPr>
                        <a:t>sales</a:t>
                      </a:r>
                      <a:endParaRPr lang="en-US" sz="14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88000">
                <a:tc>
                  <a:txBody>
                    <a:bodyPr/>
                    <a:lstStyle/>
                    <a:p>
                      <a:pPr algn="ctr"/>
                      <a:r>
                        <a:rPr lang="en-US" sz="1400" dirty="0" err="1" smtClean="0"/>
                        <a:t>product_id</a:t>
                      </a:r>
                      <a:endParaRPr lang="en-US" sz="1400" dirty="0" smtClean="0"/>
                    </a:p>
                  </a:txBody>
                  <a:tcPr>
                    <a:solidFill>
                      <a:schemeClr val="bg1">
                        <a:lumMod val="85000"/>
                      </a:schemeClr>
                    </a:solidFill>
                  </a:tcPr>
                </a:tc>
                <a:extLst>
                  <a:ext uri="{0D108BD9-81ED-4DB2-BD59-A6C34878D82A}">
                    <a16:rowId xmlns:a16="http://schemas.microsoft.com/office/drawing/2014/main" xmlns="" val="2034482246"/>
                  </a:ext>
                </a:extLst>
              </a:tr>
              <a:tr h="288000">
                <a:tc>
                  <a:txBody>
                    <a:bodyPr/>
                    <a:lstStyle/>
                    <a:p>
                      <a:pPr algn="ctr"/>
                      <a:r>
                        <a:rPr lang="en-US" sz="1400" dirty="0" err="1" smtClean="0"/>
                        <a:t>store_id</a:t>
                      </a:r>
                      <a:endParaRPr lang="en-US" sz="1400" dirty="0"/>
                    </a:p>
                  </a:txBody>
                  <a:tcPr>
                    <a:solidFill>
                      <a:schemeClr val="bg1">
                        <a:lumMod val="85000"/>
                      </a:schemeClr>
                    </a:solidFill>
                  </a:tcPr>
                </a:tc>
                <a:extLst>
                  <a:ext uri="{0D108BD9-81ED-4DB2-BD59-A6C34878D82A}">
                    <a16:rowId xmlns:a16="http://schemas.microsoft.com/office/drawing/2014/main" xmlns="" val="682465758"/>
                  </a:ext>
                </a:extLst>
              </a:tr>
              <a:tr h="288000">
                <a:tc>
                  <a:txBody>
                    <a:bodyPr/>
                    <a:lstStyle/>
                    <a:p>
                      <a:pPr algn="ctr"/>
                      <a:r>
                        <a:rPr lang="en-US" sz="1400" dirty="0" smtClean="0"/>
                        <a:t>amount</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53478"/>
              </p:ext>
            </p:extLst>
          </p:nvPr>
        </p:nvGraphicFramePr>
        <p:xfrm>
          <a:off x="10168654" y="4332111"/>
          <a:ext cx="969264" cy="1335024"/>
        </p:xfrm>
        <a:graphic>
          <a:graphicData uri="http://schemas.openxmlformats.org/drawingml/2006/table">
            <a:tbl>
              <a:tblPr firstRow="1">
                <a:tableStyleId>{21E4AEA4-8DFA-4A89-87EB-49C32662AFE0}</a:tableStyleId>
              </a:tblPr>
              <a:tblGrid>
                <a:gridCol w="969264">
                  <a:extLst>
                    <a:ext uri="{9D8B030D-6E8A-4147-A177-3AD203B41FA5}">
                      <a16:colId xmlns:a16="http://schemas.microsoft.com/office/drawing/2014/main" xmlns="" val="48614039"/>
                    </a:ext>
                  </a:extLst>
                </a:gridCol>
              </a:tblGrid>
              <a:tr h="333756">
                <a:tc>
                  <a:txBody>
                    <a:bodyPr/>
                    <a:lstStyle/>
                    <a:p>
                      <a:pPr algn="ctr"/>
                      <a:r>
                        <a:rPr lang="en-US" sz="1400" b="0" dirty="0" smtClean="0">
                          <a:solidFill>
                            <a:schemeClr val="bg1"/>
                          </a:solidFill>
                        </a:rPr>
                        <a:t>product</a:t>
                      </a:r>
                      <a:endParaRPr lang="en-US" sz="14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33756">
                <a:tc>
                  <a:txBody>
                    <a:bodyPr/>
                    <a:lstStyle/>
                    <a:p>
                      <a:pPr algn="ctr"/>
                      <a:r>
                        <a:rPr lang="en-US" sz="1400" dirty="0" smtClean="0"/>
                        <a:t>id</a:t>
                      </a:r>
                    </a:p>
                  </a:txBody>
                  <a:tcPr>
                    <a:solidFill>
                      <a:schemeClr val="bg1">
                        <a:lumMod val="85000"/>
                      </a:schemeClr>
                    </a:solidFill>
                  </a:tcPr>
                </a:tc>
                <a:extLst>
                  <a:ext uri="{0D108BD9-81ED-4DB2-BD59-A6C34878D82A}">
                    <a16:rowId xmlns:a16="http://schemas.microsoft.com/office/drawing/2014/main" xmlns="" val="2034482246"/>
                  </a:ext>
                </a:extLst>
              </a:tr>
              <a:tr h="333756">
                <a:tc>
                  <a:txBody>
                    <a:bodyPr/>
                    <a:lstStyle/>
                    <a:p>
                      <a:pPr algn="ctr"/>
                      <a:r>
                        <a:rPr lang="en-US" sz="1400" dirty="0" smtClean="0"/>
                        <a:t>code</a:t>
                      </a:r>
                      <a:endParaRPr lang="en-US" sz="1400" dirty="0"/>
                    </a:p>
                  </a:txBody>
                  <a:tcPr>
                    <a:solidFill>
                      <a:schemeClr val="bg1">
                        <a:lumMod val="85000"/>
                      </a:schemeClr>
                    </a:solidFill>
                  </a:tcPr>
                </a:tc>
                <a:extLst>
                  <a:ext uri="{0D108BD9-81ED-4DB2-BD59-A6C34878D82A}">
                    <a16:rowId xmlns:a16="http://schemas.microsoft.com/office/drawing/2014/main" xmlns="" val="682465758"/>
                  </a:ext>
                </a:extLst>
              </a:tr>
              <a:tr h="333756">
                <a:tc>
                  <a:txBody>
                    <a:bodyPr/>
                    <a:lstStyle/>
                    <a:p>
                      <a:pPr algn="ctr"/>
                      <a:r>
                        <a:rPr lang="en-US" sz="1400" dirty="0" smtClean="0"/>
                        <a:t>name</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21" name="TextBox 20"/>
          <p:cNvSpPr txBox="1"/>
          <p:nvPr/>
        </p:nvSpPr>
        <p:spPr>
          <a:xfrm>
            <a:off x="8565049" y="4205797"/>
            <a:ext cx="516435" cy="253916"/>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solidFill>
                  <a:srgbClr val="FFFFFF"/>
                </a:solidFill>
              </a:rPr>
              <a:t>facts</a:t>
            </a:r>
            <a:endParaRPr lang="en-US" sz="2000" dirty="0">
              <a:solidFill>
                <a:srgbClr val="FFFFFF"/>
              </a:solidFill>
            </a:endParaRPr>
          </a:p>
        </p:txBody>
      </p:sp>
      <p:cxnSp>
        <p:nvCxnSpPr>
          <p:cNvPr id="22" name="Straight Connector 21"/>
          <p:cNvCxnSpPr>
            <a:stCxn id="19" idx="3"/>
            <a:endCxn id="20" idx="1"/>
          </p:cNvCxnSpPr>
          <p:nvPr/>
        </p:nvCxnSpPr>
        <p:spPr>
          <a:xfrm flipV="1">
            <a:off x="9816423" y="4999623"/>
            <a:ext cx="352231" cy="10636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7" idx="3"/>
            <a:endCxn id="19" idx="1"/>
          </p:cNvCxnSpPr>
          <p:nvPr/>
        </p:nvCxnSpPr>
        <p:spPr>
          <a:xfrm>
            <a:off x="8311444" y="4992973"/>
            <a:ext cx="334282" cy="11301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7" name="Group 46"/>
          <p:cNvGrpSpPr>
            <a:grpSpLocks noChangeAspect="1"/>
          </p:cNvGrpSpPr>
          <p:nvPr/>
        </p:nvGrpSpPr>
        <p:grpSpPr>
          <a:xfrm>
            <a:off x="10961033" y="747888"/>
            <a:ext cx="765300" cy="1378688"/>
            <a:chOff x="7653540" y="2295205"/>
            <a:chExt cx="1485900" cy="2676850"/>
          </a:xfrm>
        </p:grpSpPr>
        <p:sp>
          <p:nvSpPr>
            <p:cNvPr id="48" name="Rectangle 47"/>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9" name="Oval 48"/>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0" name="Rectangle 49"/>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1" name="Rectangle 50"/>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2" name="Rectangle 51"/>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3" name="Rectangle 52"/>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4" name="Rectangle 53"/>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5" name="Rectangle 54"/>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6" name="Rectangle 55"/>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7" name="Rectangle 56"/>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8" name="Rectangle 57"/>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9" name="Rectangle 58"/>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0" name="Rectangle 59"/>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1" name="Rectangle 60"/>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2" name="Rectangle 61"/>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3" name="Rectangle 62"/>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64" name="TextBox 63"/>
          <p:cNvSpPr txBox="1"/>
          <p:nvPr/>
        </p:nvSpPr>
        <p:spPr>
          <a:xfrm>
            <a:off x="10795001" y="2139311"/>
            <a:ext cx="1114777"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User</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10" name="Straight Arrow Connector 9"/>
          <p:cNvCxnSpPr>
            <a:stCxn id="13" idx="1"/>
            <a:endCxn id="48" idx="1"/>
          </p:cNvCxnSpPr>
          <p:nvPr/>
        </p:nvCxnSpPr>
        <p:spPr>
          <a:xfrm flipV="1">
            <a:off x="9231264" y="1437231"/>
            <a:ext cx="1729769" cy="862880"/>
          </a:xfrm>
          <a:prstGeom prst="straightConnector1">
            <a:avLst/>
          </a:prstGeom>
          <a:ln>
            <a:solidFill>
              <a:srgbClr val="292929"/>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1" name="Content Placeholder 2"/>
          <p:cNvSpPr txBox="1">
            <a:spLocks/>
          </p:cNvSpPr>
          <p:nvPr/>
        </p:nvSpPr>
        <p:spPr>
          <a:xfrm>
            <a:off x="844369" y="1424376"/>
            <a:ext cx="5476436" cy="1281889"/>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buFont typeface="Wingdings" charset="2"/>
              <a:buChar char="§"/>
            </a:pPr>
            <a:r>
              <a:rPr lang="en-US" sz="2800" dirty="0">
                <a:solidFill>
                  <a:schemeClr val="tx1"/>
                </a:solidFill>
              </a:rPr>
              <a:t>Users can discover and explore relevant and specific data in the warehouse</a:t>
            </a:r>
          </a:p>
          <a:p>
            <a:pPr>
              <a:buFont typeface="Wingdings" charset="2"/>
              <a:buChar char="§"/>
            </a:pPr>
            <a:endParaRPr lang="en-US" sz="700" dirty="0">
              <a:solidFill>
                <a:schemeClr val="tx1"/>
              </a:solidFill>
            </a:endParaRPr>
          </a:p>
        </p:txBody>
      </p:sp>
    </p:spTree>
    <p:extLst>
      <p:ext uri="{BB962C8B-B14F-4D97-AF65-F5344CB8AC3E}">
        <p14:creationId xmlns:p14="http://schemas.microsoft.com/office/powerpoint/2010/main" val="90589591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p:cNvSpPr txBox="1"/>
          <p:nvPr/>
        </p:nvSpPr>
        <p:spPr>
          <a:xfrm>
            <a:off x="825848" y="1466977"/>
            <a:ext cx="4242752" cy="2032351"/>
          </a:xfrm>
          <a:prstGeom prst="rect">
            <a:avLst/>
          </a:prstGeom>
          <a:noFill/>
        </p:spPr>
        <p:txBody>
          <a:bodyPr wrap="square" lIns="0" tIns="0" rIns="0" bIns="0" rtlCol="0">
            <a:spAutoFit/>
          </a:bodyPr>
          <a:lstStyle/>
          <a:p>
            <a:pPr marL="514350" indent="-514350">
              <a:lnSpc>
                <a:spcPct val="90000"/>
              </a:lnSpc>
              <a:spcBef>
                <a:spcPct val="20000"/>
              </a:spcBef>
              <a:buSzPct val="80000"/>
              <a:buFont typeface="+mj-lt"/>
              <a:buAutoNum type="arabicPeriod"/>
            </a:pPr>
            <a:r>
              <a:rPr lang="en-US" sz="2800" dirty="0">
                <a:solidFill>
                  <a:srgbClr val="292929"/>
                </a:solidFill>
              </a:rPr>
              <a:t>Retrieve Schema information including data </a:t>
            </a:r>
            <a:r>
              <a:rPr lang="en-US" sz="2800" dirty="0" smtClean="0">
                <a:solidFill>
                  <a:srgbClr val="292929"/>
                </a:solidFill>
              </a:rPr>
              <a:t>location</a:t>
            </a:r>
            <a:endParaRPr lang="en-US" sz="2800" dirty="0">
              <a:solidFill>
                <a:srgbClr val="292929"/>
              </a:solidFill>
            </a:endParaRPr>
          </a:p>
          <a:p>
            <a:pPr marL="514350" indent="-514350">
              <a:lnSpc>
                <a:spcPct val="90000"/>
              </a:lnSpc>
              <a:spcBef>
                <a:spcPct val="20000"/>
              </a:spcBef>
              <a:buSzPct val="80000"/>
              <a:buFont typeface="+mj-lt"/>
              <a:buAutoNum type="arabicPeriod"/>
            </a:pPr>
            <a:r>
              <a:rPr lang="en-US" sz="2800" dirty="0">
                <a:solidFill>
                  <a:srgbClr val="292929"/>
                </a:solidFill>
              </a:rPr>
              <a:t>Access HDFS to get the actual data</a:t>
            </a:r>
          </a:p>
        </p:txBody>
      </p:sp>
      <p:sp>
        <p:nvSpPr>
          <p:cNvPr id="17" name="Title 1"/>
          <p:cNvSpPr>
            <a:spLocks noGrp="1"/>
          </p:cNvSpPr>
          <p:nvPr>
            <p:ph type="title"/>
          </p:nvPr>
        </p:nvSpPr>
        <p:spPr>
          <a:xfrm>
            <a:off x="838200" y="365760"/>
            <a:ext cx="11151917" cy="620683"/>
          </a:xfrm>
          <a:solidFill>
            <a:schemeClr val="bg1"/>
          </a:solidFill>
        </p:spPr>
        <p:txBody>
          <a:bodyPr/>
          <a:lstStyle/>
          <a:p>
            <a:r>
              <a:rPr lang="en-US" sz="4400" dirty="0" smtClean="0">
                <a:solidFill>
                  <a:srgbClr val="292929"/>
                </a:solidFill>
                <a:latin typeface="Segoe UI"/>
                <a:cs typeface="Segoe UI"/>
              </a:rPr>
              <a:t>Retrieving Hive Data</a:t>
            </a:r>
            <a:endParaRPr lang="en-US" sz="4400" dirty="0">
              <a:solidFill>
                <a:srgbClr val="292929"/>
              </a:solidFill>
              <a:latin typeface="Segoe UI"/>
              <a:cs typeface="Segoe UI"/>
            </a:endParaRPr>
          </a:p>
        </p:txBody>
      </p:sp>
      <p:grpSp>
        <p:nvGrpSpPr>
          <p:cNvPr id="19" name="Group 18"/>
          <p:cNvGrpSpPr/>
          <p:nvPr/>
        </p:nvGrpSpPr>
        <p:grpSpPr>
          <a:xfrm>
            <a:off x="5133148" y="2900511"/>
            <a:ext cx="2887738" cy="1106209"/>
            <a:chOff x="5942550" y="3352373"/>
            <a:chExt cx="5851525" cy="2241550"/>
          </a:xfrm>
          <a:solidFill>
            <a:schemeClr val="bg1">
              <a:lumMod val="50000"/>
            </a:schemeClr>
          </a:solidFill>
        </p:grpSpPr>
        <p:grpSp>
          <p:nvGrpSpPr>
            <p:cNvPr id="20" name="Group 5"/>
            <p:cNvGrpSpPr>
              <a:grpSpLocks noChangeAspect="1"/>
            </p:cNvGrpSpPr>
            <p:nvPr/>
          </p:nvGrpSpPr>
          <p:grpSpPr bwMode="auto">
            <a:xfrm>
              <a:off x="5942550" y="3352373"/>
              <a:ext cx="5851525" cy="2241550"/>
              <a:chOff x="537" y="880"/>
              <a:chExt cx="3686" cy="1412"/>
            </a:xfrm>
            <a:grpFill/>
          </p:grpSpPr>
          <p:sp>
            <p:nvSpPr>
              <p:cNvPr id="22"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23"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21" name="TextBox 20"/>
            <p:cNvSpPr txBox="1"/>
            <p:nvPr/>
          </p:nvSpPr>
          <p:spPr>
            <a:xfrm>
              <a:off x="7926810" y="4558533"/>
              <a:ext cx="1465902" cy="748390"/>
            </a:xfrm>
            <a:prstGeom prst="rect">
              <a:avLst/>
            </a:prstGeom>
            <a:grpFill/>
          </p:spPr>
          <p:txBody>
            <a:bodyPr wrap="none" rtlCol="0">
              <a:spAutoFit/>
            </a:bodyPr>
            <a:lstStyle/>
            <a:p>
              <a:pPr algn="ctr"/>
              <a:r>
                <a:rPr lang="en-US" dirty="0" smtClean="0">
                  <a:solidFill>
                    <a:schemeClr val="bg1"/>
                  </a:solidFill>
                </a:rPr>
                <a:t>HIVE</a:t>
              </a:r>
              <a:endParaRPr lang="en-US" dirty="0">
                <a:solidFill>
                  <a:schemeClr val="bg1"/>
                </a:solidFill>
              </a:endParaRPr>
            </a:p>
          </p:txBody>
        </p:sp>
      </p:grpSp>
      <p:sp>
        <p:nvSpPr>
          <p:cNvPr id="24" name="Flowchart: Magnetic Disk 26"/>
          <p:cNvSpPr/>
          <p:nvPr/>
        </p:nvSpPr>
        <p:spPr>
          <a:xfrm>
            <a:off x="8158453" y="852423"/>
            <a:ext cx="3889472" cy="3118554"/>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5" name="TextBox 24"/>
          <p:cNvSpPr txBox="1"/>
          <p:nvPr/>
        </p:nvSpPr>
        <p:spPr>
          <a:xfrm>
            <a:off x="9194346" y="1113252"/>
            <a:ext cx="1773936" cy="496546"/>
          </a:xfrm>
          <a:prstGeom prst="rect">
            <a:avLst/>
          </a:prstGeom>
          <a:noFill/>
        </p:spPr>
        <p:txBody>
          <a:bodyPr wrap="square" lIns="0" tIns="0" rIns="0" bIns="0" rtlCol="0">
            <a:spAutoFit/>
          </a:bodyPr>
          <a:lstStyle/>
          <a:p>
            <a:pPr algn="ctr">
              <a:lnSpc>
                <a:spcPct val="90000"/>
              </a:lnSpc>
              <a:spcBef>
                <a:spcPct val="20000"/>
              </a:spcBef>
              <a:buSzPct val="80000"/>
            </a:pPr>
            <a:r>
              <a:rPr lang="en-US" sz="1600" dirty="0" err="1" smtClean="0">
                <a:solidFill>
                  <a:srgbClr val="FFFFFF"/>
                </a:solidFill>
              </a:rPr>
              <a:t>Metastore</a:t>
            </a:r>
            <a:endParaRPr lang="en-US" sz="1600" dirty="0" smtClean="0">
              <a:solidFill>
                <a:srgbClr val="FFFFFF"/>
              </a:solidFill>
            </a:endParaRPr>
          </a:p>
          <a:p>
            <a:pPr algn="ctr">
              <a:lnSpc>
                <a:spcPct val="90000"/>
              </a:lnSpc>
              <a:spcBef>
                <a:spcPct val="20000"/>
              </a:spcBef>
              <a:buSzPct val="80000"/>
            </a:pPr>
            <a:r>
              <a:rPr lang="en-US" sz="1600" dirty="0" smtClean="0">
                <a:solidFill>
                  <a:srgbClr val="FFFFFF"/>
                </a:solidFill>
              </a:rPr>
              <a:t>Thrift API</a:t>
            </a:r>
            <a:endParaRPr lang="en-US" sz="1600" dirty="0">
              <a:solidFill>
                <a:srgbClr val="FFFFFF"/>
              </a:solidFill>
            </a:endParaRPr>
          </a:p>
        </p:txBody>
      </p:sp>
      <p:sp>
        <p:nvSpPr>
          <p:cNvPr id="26" name="Rectangle 25"/>
          <p:cNvSpPr/>
          <p:nvPr/>
        </p:nvSpPr>
        <p:spPr bwMode="auto">
          <a:xfrm>
            <a:off x="8396500" y="2003778"/>
            <a:ext cx="3450858" cy="1589204"/>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27" name="TextBox 26"/>
          <p:cNvSpPr txBox="1"/>
          <p:nvPr/>
        </p:nvSpPr>
        <p:spPr>
          <a:xfrm>
            <a:off x="8444839" y="2054382"/>
            <a:ext cx="908114" cy="197490"/>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527077252"/>
              </p:ext>
            </p:extLst>
          </p:nvPr>
        </p:nvGraphicFramePr>
        <p:xfrm>
          <a:off x="8510699" y="2314149"/>
          <a:ext cx="888999" cy="1036320"/>
        </p:xfrm>
        <a:graphic>
          <a:graphicData uri="http://schemas.openxmlformats.org/drawingml/2006/table">
            <a:tbl>
              <a:tblPr firstRow="1">
                <a:tableStyleId>{21E4AEA4-8DFA-4A89-87EB-49C32662AFE0}</a:tableStyleId>
              </a:tblPr>
              <a:tblGrid>
                <a:gridCol w="888999">
                  <a:extLst>
                    <a:ext uri="{9D8B030D-6E8A-4147-A177-3AD203B41FA5}">
                      <a16:colId xmlns:a16="http://schemas.microsoft.com/office/drawing/2014/main" xmlns="" val="48614039"/>
                    </a:ext>
                  </a:extLst>
                </a:gridCol>
              </a:tblGrid>
              <a:tr h="234014">
                <a:tc>
                  <a:txBody>
                    <a:bodyPr/>
                    <a:lstStyle/>
                    <a:p>
                      <a:pPr algn="ctr"/>
                      <a:r>
                        <a:rPr lang="en-US" sz="1100" b="0" dirty="0" smtClean="0">
                          <a:solidFill>
                            <a:schemeClr val="bg1"/>
                          </a:solidFill>
                        </a:rPr>
                        <a:t>Store</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34014">
                <a:tc>
                  <a:txBody>
                    <a:bodyPr/>
                    <a:lstStyle/>
                    <a:p>
                      <a:pPr algn="ctr"/>
                      <a:r>
                        <a:rPr lang="en-US" sz="1100" dirty="0" smtClean="0"/>
                        <a:t>id</a:t>
                      </a:r>
                    </a:p>
                  </a:txBody>
                  <a:tcPr>
                    <a:solidFill>
                      <a:schemeClr val="bg1">
                        <a:lumMod val="85000"/>
                      </a:schemeClr>
                    </a:solidFill>
                  </a:tcPr>
                </a:tc>
                <a:extLst>
                  <a:ext uri="{0D108BD9-81ED-4DB2-BD59-A6C34878D82A}">
                    <a16:rowId xmlns:a16="http://schemas.microsoft.com/office/drawing/2014/main" xmlns="" val="2034482246"/>
                  </a:ext>
                </a:extLst>
              </a:tr>
              <a:tr h="234014">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34014">
                <a:tc>
                  <a:txBody>
                    <a:bodyPr/>
                    <a:lstStyle/>
                    <a:p>
                      <a:pPr algn="ctr"/>
                      <a:r>
                        <a:rPr lang="en-US" sz="1100" dirty="0" smtClean="0"/>
                        <a:t>address</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29" name="Rectangle 28"/>
          <p:cNvSpPr/>
          <p:nvPr/>
        </p:nvSpPr>
        <p:spPr>
          <a:xfrm>
            <a:off x="9513143" y="2161045"/>
            <a:ext cx="1242780" cy="13851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30" name="Table 29"/>
          <p:cNvGraphicFramePr>
            <a:graphicFrameLocks noGrp="1"/>
          </p:cNvGraphicFramePr>
          <p:nvPr>
            <p:extLst>
              <p:ext uri="{D42A27DB-BD31-4B8C-83A1-F6EECF244321}">
                <p14:modId xmlns:p14="http://schemas.microsoft.com/office/powerpoint/2010/main" val="656374149"/>
              </p:ext>
            </p:extLst>
          </p:nvPr>
        </p:nvGraphicFramePr>
        <p:xfrm>
          <a:off x="9677535" y="2398483"/>
          <a:ext cx="992163" cy="1036320"/>
        </p:xfrm>
        <a:graphic>
          <a:graphicData uri="http://schemas.openxmlformats.org/drawingml/2006/table">
            <a:tbl>
              <a:tblPr firstRow="1">
                <a:tableStyleId>{21E4AEA4-8DFA-4A89-87EB-49C32662AFE0}</a:tableStyleId>
              </a:tblPr>
              <a:tblGrid>
                <a:gridCol w="992163">
                  <a:extLst>
                    <a:ext uri="{9D8B030D-6E8A-4147-A177-3AD203B41FA5}">
                      <a16:colId xmlns:a16="http://schemas.microsoft.com/office/drawing/2014/main" xmlns="" val="48614039"/>
                    </a:ext>
                  </a:extLst>
                </a:gridCol>
              </a:tblGrid>
              <a:tr h="244680">
                <a:tc>
                  <a:txBody>
                    <a:bodyPr/>
                    <a:lstStyle/>
                    <a:p>
                      <a:pPr algn="ctr"/>
                      <a:r>
                        <a:rPr lang="en-US" sz="1100" b="0" dirty="0" smtClean="0">
                          <a:solidFill>
                            <a:schemeClr val="bg1"/>
                          </a:solidFill>
                        </a:rPr>
                        <a:t>sales</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44680">
                <a:tc>
                  <a:txBody>
                    <a:bodyPr/>
                    <a:lstStyle/>
                    <a:p>
                      <a:pPr algn="ctr"/>
                      <a:r>
                        <a:rPr lang="en-US" sz="1100" dirty="0" err="1" smtClean="0"/>
                        <a:t>product_id</a:t>
                      </a:r>
                      <a:endParaRPr lang="en-US" sz="1100" dirty="0" smtClean="0"/>
                    </a:p>
                  </a:txBody>
                  <a:tcPr>
                    <a:solidFill>
                      <a:schemeClr val="bg1">
                        <a:lumMod val="85000"/>
                      </a:schemeClr>
                    </a:solidFill>
                  </a:tcPr>
                </a:tc>
                <a:extLst>
                  <a:ext uri="{0D108BD9-81ED-4DB2-BD59-A6C34878D82A}">
                    <a16:rowId xmlns:a16="http://schemas.microsoft.com/office/drawing/2014/main" xmlns="" val="2034482246"/>
                  </a:ext>
                </a:extLst>
              </a:tr>
              <a:tr h="244680">
                <a:tc>
                  <a:txBody>
                    <a:bodyPr/>
                    <a:lstStyle/>
                    <a:p>
                      <a:pPr algn="ctr"/>
                      <a:r>
                        <a:rPr lang="en-US" sz="1100" dirty="0" err="1" smtClean="0"/>
                        <a:t>store_id</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44680">
                <a:tc>
                  <a:txBody>
                    <a:bodyPr/>
                    <a:lstStyle/>
                    <a:p>
                      <a:pPr algn="ctr"/>
                      <a:r>
                        <a:rPr lang="en-US" sz="1100" dirty="0" smtClean="0"/>
                        <a:t>amount</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847381004"/>
              </p:ext>
            </p:extLst>
          </p:nvPr>
        </p:nvGraphicFramePr>
        <p:xfrm>
          <a:off x="10835561" y="2299331"/>
          <a:ext cx="969264" cy="1067544"/>
        </p:xfrm>
        <a:graphic>
          <a:graphicData uri="http://schemas.openxmlformats.org/drawingml/2006/table">
            <a:tbl>
              <a:tblPr firstRow="1">
                <a:tableStyleId>{21E4AEA4-8DFA-4A89-87EB-49C32662AFE0}</a:tableStyleId>
              </a:tblPr>
              <a:tblGrid>
                <a:gridCol w="969264">
                  <a:extLst>
                    <a:ext uri="{9D8B030D-6E8A-4147-A177-3AD203B41FA5}">
                      <a16:colId xmlns:a16="http://schemas.microsoft.com/office/drawing/2014/main" xmlns="" val="48614039"/>
                    </a:ext>
                  </a:extLst>
                </a:gridCol>
              </a:tblGrid>
              <a:tr h="266886">
                <a:tc>
                  <a:txBody>
                    <a:bodyPr/>
                    <a:lstStyle/>
                    <a:p>
                      <a:pPr algn="ctr"/>
                      <a:r>
                        <a:rPr lang="en-US" sz="1100" b="0" dirty="0" smtClean="0">
                          <a:solidFill>
                            <a:schemeClr val="bg1"/>
                          </a:solidFill>
                        </a:rPr>
                        <a:t>product</a:t>
                      </a:r>
                      <a:endParaRPr lang="en-US" sz="11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266886">
                <a:tc>
                  <a:txBody>
                    <a:bodyPr/>
                    <a:lstStyle/>
                    <a:p>
                      <a:pPr algn="ctr"/>
                      <a:r>
                        <a:rPr lang="en-US" sz="1100" dirty="0" smtClean="0"/>
                        <a:t>id</a:t>
                      </a:r>
                    </a:p>
                  </a:txBody>
                  <a:tcPr>
                    <a:solidFill>
                      <a:schemeClr val="bg1">
                        <a:lumMod val="85000"/>
                      </a:schemeClr>
                    </a:solidFill>
                  </a:tcPr>
                </a:tc>
                <a:extLst>
                  <a:ext uri="{0D108BD9-81ED-4DB2-BD59-A6C34878D82A}">
                    <a16:rowId xmlns:a16="http://schemas.microsoft.com/office/drawing/2014/main" xmlns="" val="2034482246"/>
                  </a:ext>
                </a:extLst>
              </a:tr>
              <a:tr h="266886">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a16="http://schemas.microsoft.com/office/drawing/2014/main" xmlns="" val="682465758"/>
                  </a:ext>
                </a:extLst>
              </a:tr>
              <a:tr h="266886">
                <a:tc>
                  <a:txBody>
                    <a:bodyPr/>
                    <a:lstStyle/>
                    <a:p>
                      <a:pPr algn="ctr"/>
                      <a:r>
                        <a:rPr lang="en-US" sz="1100" dirty="0" smtClean="0"/>
                        <a:t>name</a:t>
                      </a:r>
                      <a:endParaRPr lang="en-US" sz="11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
        <p:nvSpPr>
          <p:cNvPr id="32" name="TextBox 31"/>
          <p:cNvSpPr txBox="1"/>
          <p:nvPr/>
        </p:nvSpPr>
        <p:spPr>
          <a:xfrm>
            <a:off x="9498080" y="2192555"/>
            <a:ext cx="516435" cy="197490"/>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3" name="Straight Connector 32"/>
          <p:cNvCxnSpPr>
            <a:stCxn id="30" idx="3"/>
            <a:endCxn id="31" idx="1"/>
          </p:cNvCxnSpPr>
          <p:nvPr/>
        </p:nvCxnSpPr>
        <p:spPr>
          <a:xfrm flipV="1">
            <a:off x="10669698" y="2833103"/>
            <a:ext cx="165863" cy="835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8" idx="3"/>
            <a:endCxn id="30" idx="1"/>
          </p:cNvCxnSpPr>
          <p:nvPr/>
        </p:nvCxnSpPr>
        <p:spPr>
          <a:xfrm>
            <a:off x="9399698" y="2832309"/>
            <a:ext cx="277837" cy="8433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23" idx="3"/>
            <a:endCxn id="24" idx="2"/>
          </p:cNvCxnSpPr>
          <p:nvPr/>
        </p:nvCxnSpPr>
        <p:spPr>
          <a:xfrm flipV="1">
            <a:off x="7136389" y="2411700"/>
            <a:ext cx="1022064" cy="914999"/>
          </a:xfrm>
          <a:prstGeom prst="straightConnector1">
            <a:avLst/>
          </a:prstGeom>
          <a:ln w="38100">
            <a:solidFill>
              <a:srgbClr val="292929"/>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Magnetic Disk 26"/>
          <p:cNvSpPr>
            <a:spLocks noChangeAspect="1"/>
          </p:cNvSpPr>
          <p:nvPr/>
        </p:nvSpPr>
        <p:spPr>
          <a:xfrm>
            <a:off x="8158480" y="4319932"/>
            <a:ext cx="3921760" cy="1738267"/>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Hadoop</a:t>
            </a:r>
            <a:r>
              <a:rPr lang="en-US" dirty="0" smtClean="0">
                <a:solidFill>
                  <a:schemeClr val="bg1"/>
                </a:solidFill>
              </a:rPr>
              <a:t> </a:t>
            </a:r>
          </a:p>
          <a:p>
            <a:pPr algn="ctr"/>
            <a:r>
              <a:rPr lang="en-US" dirty="0" smtClean="0">
                <a:solidFill>
                  <a:schemeClr val="bg1"/>
                </a:solidFill>
              </a:rPr>
              <a:t>HDFS</a:t>
            </a:r>
            <a:endParaRPr lang="en-US" dirty="0">
              <a:solidFill>
                <a:schemeClr val="bg1"/>
              </a:solidFill>
            </a:endParaRPr>
          </a:p>
        </p:txBody>
      </p:sp>
      <p:cxnSp>
        <p:nvCxnSpPr>
          <p:cNvPr id="18" name="Straight Arrow Connector 17"/>
          <p:cNvCxnSpPr>
            <a:endCxn id="54" idx="2"/>
          </p:cNvCxnSpPr>
          <p:nvPr/>
        </p:nvCxnSpPr>
        <p:spPr>
          <a:xfrm>
            <a:off x="6984555" y="4019126"/>
            <a:ext cx="1173925" cy="1169940"/>
          </a:xfrm>
          <a:prstGeom prst="straightConnector1">
            <a:avLst/>
          </a:prstGeom>
          <a:ln w="38100">
            <a:solidFill>
              <a:srgbClr val="29292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84525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0843"/>
            <a:ext cx="11151917" cy="620683"/>
          </a:xfrm>
        </p:spPr>
        <p:txBody>
          <a:bodyPr/>
          <a:lstStyle/>
          <a:p>
            <a:r>
              <a:rPr lang="en-US" sz="4400" dirty="0">
                <a:solidFill>
                  <a:srgbClr val="292929"/>
                </a:solidFill>
                <a:latin typeface="Segoe UI"/>
                <a:cs typeface="Segoe UI"/>
              </a:rPr>
              <a:t>Hive </a:t>
            </a:r>
            <a:r>
              <a:rPr lang="en-US" sz="4400" dirty="0" err="1">
                <a:solidFill>
                  <a:srgbClr val="292929"/>
                </a:solidFill>
                <a:latin typeface="Segoe UI"/>
                <a:cs typeface="Segoe UI"/>
              </a:rPr>
              <a:t>Metastore</a:t>
            </a:r>
            <a:r>
              <a:rPr lang="en-US" sz="4400" dirty="0">
                <a:solidFill>
                  <a:srgbClr val="292929"/>
                </a:solidFill>
                <a:latin typeface="Segoe UI"/>
                <a:cs typeface="Segoe UI"/>
              </a:rPr>
              <a:t> </a:t>
            </a:r>
            <a:r>
              <a:rPr lang="en-US" sz="4400" dirty="0" smtClean="0">
                <a:solidFill>
                  <a:srgbClr val="292929"/>
                </a:solidFill>
                <a:latin typeface="Segoe UI"/>
                <a:cs typeface="Segoe UI"/>
              </a:rPr>
              <a:t>Location</a:t>
            </a:r>
            <a:endParaRPr lang="en-US" sz="4400" dirty="0">
              <a:solidFill>
                <a:srgbClr val="292929"/>
              </a:solidFill>
              <a:latin typeface="Segoe UI"/>
              <a:cs typeface="Segoe UI"/>
            </a:endParaRP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solidFill>
                    <a:srgbClr val="FFFFFF"/>
                  </a:solidFill>
                  <a:latin typeface="Segoe UI"/>
                </a:rPr>
                <a:t>Hive runs on the user’s machine</a:t>
              </a:r>
              <a:endParaRPr lang="en-US" i="0" dirty="0">
                <a:solidFill>
                  <a:srgbClr val="FFFFFF"/>
                </a:solidFill>
                <a:latin typeface="Segoe UI"/>
              </a:endParaRPr>
            </a:p>
          </p:txBody>
        </p:sp>
      </p:grpSp>
      <p:sp>
        <p:nvSpPr>
          <p:cNvPr id="7" name="Content Placeholder 2"/>
          <p:cNvSpPr txBox="1">
            <a:spLocks/>
          </p:cNvSpPr>
          <p:nvPr/>
        </p:nvSpPr>
        <p:spPr>
          <a:xfrm>
            <a:off x="0" y="2269313"/>
            <a:ext cx="12192000" cy="240428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smtClean="0">
                <a:solidFill>
                  <a:srgbClr val="292929"/>
                </a:solidFill>
              </a:rPr>
              <a:t>By </a:t>
            </a:r>
            <a:r>
              <a:rPr lang="en-US" i="0" dirty="0">
                <a:solidFill>
                  <a:srgbClr val="292929"/>
                </a:solidFill>
              </a:rPr>
              <a:t>default, Apache </a:t>
            </a:r>
            <a:r>
              <a:rPr lang="en-US" i="0" dirty="0" smtClean="0">
                <a:solidFill>
                  <a:srgbClr val="292929"/>
                </a:solidFill>
              </a:rPr>
              <a:t>Derby is </a:t>
            </a:r>
            <a:r>
              <a:rPr lang="en-US" i="0" dirty="0">
                <a:solidFill>
                  <a:srgbClr val="292929"/>
                </a:solidFill>
              </a:rPr>
              <a:t>used for the </a:t>
            </a:r>
            <a:r>
              <a:rPr lang="en-US" i="0" dirty="0" err="1">
                <a:solidFill>
                  <a:srgbClr val="292929"/>
                </a:solidFill>
              </a:rPr>
              <a:t>m</a:t>
            </a:r>
            <a:r>
              <a:rPr lang="en-US" i="0" dirty="0" err="1" smtClean="0">
                <a:solidFill>
                  <a:srgbClr val="292929"/>
                </a:solidFill>
              </a:rPr>
              <a:t>etastore</a:t>
            </a:r>
            <a:r>
              <a:rPr lang="en-US" i="0" dirty="0" smtClean="0">
                <a:solidFill>
                  <a:srgbClr val="292929"/>
                </a:solidFill>
              </a:rPr>
              <a:t> </a:t>
            </a:r>
            <a:r>
              <a:rPr lang="en-US" i="0" dirty="0">
                <a:solidFill>
                  <a:srgbClr val="292929"/>
                </a:solidFill>
              </a:rPr>
              <a:t>on a user’s local </a:t>
            </a:r>
            <a:r>
              <a:rPr lang="en-US" i="0" dirty="0" smtClean="0">
                <a:solidFill>
                  <a:srgbClr val="292929"/>
                </a:solidFill>
              </a:rPr>
              <a:t>machine</a:t>
            </a:r>
            <a:endParaRPr lang="en-US" i="0" dirty="0">
              <a:solidFill>
                <a:srgbClr val="292929"/>
              </a:solidFill>
            </a:endParaRPr>
          </a:p>
          <a:p>
            <a:pPr marL="1203325" indent="-342900" algn="l">
              <a:lnSpc>
                <a:spcPct val="100000"/>
              </a:lnSpc>
              <a:spcBef>
                <a:spcPts val="0"/>
              </a:spcBef>
              <a:buFont typeface="Wingdings" charset="2"/>
              <a:buChar char="§"/>
            </a:pPr>
            <a:r>
              <a:rPr lang="en-US" i="0" dirty="0">
                <a:solidFill>
                  <a:srgbClr val="292929"/>
                </a:solidFill>
              </a:rPr>
              <a:t>Hive can be set up without </a:t>
            </a:r>
            <a:r>
              <a:rPr lang="en-US" i="0" dirty="0" smtClean="0">
                <a:solidFill>
                  <a:srgbClr val="292929"/>
                </a:solidFill>
              </a:rPr>
              <a:t>system </a:t>
            </a:r>
            <a:r>
              <a:rPr lang="en-US" i="0" dirty="0">
                <a:solidFill>
                  <a:srgbClr val="292929"/>
                </a:solidFill>
              </a:rPr>
              <a:t>a</a:t>
            </a:r>
            <a:r>
              <a:rPr lang="en-US" i="0" dirty="0" smtClean="0">
                <a:solidFill>
                  <a:srgbClr val="292929"/>
                </a:solidFill>
              </a:rPr>
              <a:t>dministrator </a:t>
            </a:r>
            <a:r>
              <a:rPr lang="en-US" i="0" dirty="0">
                <a:solidFill>
                  <a:srgbClr val="292929"/>
                </a:solidFill>
              </a:rPr>
              <a:t>support</a:t>
            </a:r>
          </a:p>
        </p:txBody>
      </p:sp>
    </p:spTree>
    <p:extLst>
      <p:ext uri="{BB962C8B-B14F-4D97-AF65-F5344CB8AC3E}">
        <p14:creationId xmlns:p14="http://schemas.microsoft.com/office/powerpoint/2010/main" val="21745647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Group 12"/>
          <p:cNvGrpSpPr/>
          <p:nvPr/>
        </p:nvGrpSpPr>
        <p:grpSpPr>
          <a:xfrm>
            <a:off x="2516662" y="4725824"/>
            <a:ext cx="7169146" cy="1431136"/>
            <a:chOff x="3055142" y="3534312"/>
            <a:chExt cx="7169146" cy="1431136"/>
          </a:xfrm>
        </p:grpSpPr>
        <p:sp>
          <p:nvSpPr>
            <p:cNvPr id="5" name="Flowchart: Decision 4"/>
            <p:cNvSpPr/>
            <p:nvPr/>
          </p:nvSpPr>
          <p:spPr>
            <a:xfrm>
              <a:off x="3055142" y="3700152"/>
              <a:ext cx="1565301" cy="1203587"/>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Client</a:t>
              </a:r>
              <a:endParaRPr lang="en-US" dirty="0">
                <a:solidFill>
                  <a:schemeClr val="bg1"/>
                </a:solidFill>
              </a:endParaRPr>
            </a:p>
          </p:txBody>
        </p:sp>
        <p:sp>
          <p:nvSpPr>
            <p:cNvPr id="6" name="Flowchart: Data 6"/>
            <p:cNvSpPr/>
            <p:nvPr/>
          </p:nvSpPr>
          <p:spPr>
            <a:xfrm>
              <a:off x="5280742" y="3765210"/>
              <a:ext cx="2352817" cy="1068967"/>
            </a:xfrm>
            <a:prstGeom prst="flowChartInputOutput">
              <a:avLst/>
            </a:prstGeom>
            <a:solidFill>
              <a:srgbClr val="5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HIVE </a:t>
              </a:r>
              <a:r>
                <a:rPr lang="en-US" dirty="0" err="1" smtClean="0">
                  <a:solidFill>
                    <a:schemeClr val="bg1"/>
                  </a:solidFill>
                </a:rPr>
                <a:t>Metastore</a:t>
              </a:r>
              <a:r>
                <a:rPr lang="en-US" dirty="0" smtClean="0">
                  <a:solidFill>
                    <a:schemeClr val="bg1"/>
                  </a:solidFill>
                </a:rPr>
                <a:t> Service </a:t>
              </a:r>
              <a:endParaRPr lang="en-US" dirty="0">
                <a:solidFill>
                  <a:schemeClr val="bg1"/>
                </a:solidFill>
              </a:endParaRPr>
            </a:p>
          </p:txBody>
        </p:sp>
        <p:cxnSp>
          <p:nvCxnSpPr>
            <p:cNvPr id="7" name="Elbow Connector 5"/>
            <p:cNvCxnSpPr/>
            <p:nvPr/>
          </p:nvCxnSpPr>
          <p:spPr>
            <a:xfrm flipV="1">
              <a:off x="7411085" y="4292600"/>
              <a:ext cx="774700" cy="6350"/>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Elbow Connector 6"/>
            <p:cNvCxnSpPr/>
            <p:nvPr/>
          </p:nvCxnSpPr>
          <p:spPr>
            <a:xfrm flipH="1">
              <a:off x="4654659" y="4299694"/>
              <a:ext cx="856170" cy="377"/>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lowchart: Magnetic Disk 26"/>
            <p:cNvSpPr/>
            <p:nvPr/>
          </p:nvSpPr>
          <p:spPr>
            <a:xfrm>
              <a:off x="8226651" y="3534312"/>
              <a:ext cx="1997637" cy="143113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bg1"/>
                </a:solidFill>
              </a:endParaRPr>
            </a:p>
            <a:p>
              <a:pPr algn="ctr"/>
              <a:r>
                <a:rPr lang="en-US" dirty="0" smtClean="0">
                  <a:solidFill>
                    <a:schemeClr val="bg1"/>
                  </a:solidFill>
                </a:rPr>
                <a:t>HIVE </a:t>
              </a:r>
            </a:p>
            <a:p>
              <a:pPr algn="ctr"/>
              <a:r>
                <a:rPr lang="en-US" dirty="0" err="1" smtClean="0">
                  <a:solidFill>
                    <a:schemeClr val="bg1"/>
                  </a:solidFill>
                </a:rPr>
                <a:t>Metastore</a:t>
              </a:r>
              <a:r>
                <a:rPr lang="en-US" dirty="0" smtClean="0">
                  <a:solidFill>
                    <a:schemeClr val="bg1"/>
                  </a:solidFill>
                </a:rPr>
                <a:t> Database</a:t>
              </a:r>
              <a:endParaRPr lang="en-US" dirty="0">
                <a:solidFill>
                  <a:schemeClr val="bg1"/>
                </a:solidFill>
              </a:endParaRPr>
            </a:p>
          </p:txBody>
        </p:sp>
        <p:sp>
          <p:nvSpPr>
            <p:cNvPr id="11" name="TextBox 10"/>
            <p:cNvSpPr txBox="1"/>
            <p:nvPr/>
          </p:nvSpPr>
          <p:spPr>
            <a:xfrm>
              <a:off x="4429760" y="3911600"/>
              <a:ext cx="1300480" cy="225703"/>
            </a:xfrm>
            <a:prstGeom prst="rect">
              <a:avLst/>
            </a:prstGeom>
            <a:noFill/>
          </p:spPr>
          <p:txBody>
            <a:bodyPr wrap="square" lIns="0" tIns="0" rIns="0" bIns="0" rtlCol="0">
              <a:spAutoFit/>
            </a:bodyPr>
            <a:lstStyle/>
            <a:p>
              <a:pPr algn="ctr">
                <a:lnSpc>
                  <a:spcPct val="90000"/>
                </a:lnSpc>
                <a:spcBef>
                  <a:spcPct val="20000"/>
                </a:spcBef>
                <a:buSzPct val="80000"/>
              </a:pPr>
              <a:r>
                <a:rPr lang="en-US" sz="1600" dirty="0" smtClean="0">
                  <a:solidFill>
                    <a:srgbClr val="292929"/>
                  </a:solidFill>
                </a:rPr>
                <a:t>Thrift API</a:t>
              </a:r>
              <a:endParaRPr lang="en-US" sz="1600" dirty="0">
                <a:solidFill>
                  <a:srgbClr val="292929"/>
                </a:solidFill>
              </a:endParaRPr>
            </a:p>
          </p:txBody>
        </p:sp>
        <p:sp>
          <p:nvSpPr>
            <p:cNvPr id="12" name="TextBox 11"/>
            <p:cNvSpPr txBox="1"/>
            <p:nvPr/>
          </p:nvSpPr>
          <p:spPr>
            <a:xfrm>
              <a:off x="7498080" y="3921760"/>
              <a:ext cx="792480" cy="225703"/>
            </a:xfrm>
            <a:prstGeom prst="rect">
              <a:avLst/>
            </a:prstGeom>
            <a:noFill/>
          </p:spPr>
          <p:txBody>
            <a:bodyPr wrap="square" lIns="0" tIns="0" rIns="0" bIns="0" rtlCol="0">
              <a:spAutoFit/>
            </a:bodyPr>
            <a:lstStyle/>
            <a:p>
              <a:pPr algn="ctr">
                <a:lnSpc>
                  <a:spcPct val="90000"/>
                </a:lnSpc>
                <a:spcBef>
                  <a:spcPct val="20000"/>
                </a:spcBef>
                <a:buSzPct val="80000"/>
              </a:pPr>
              <a:r>
                <a:rPr lang="en-US" sz="1600" dirty="0" smtClean="0">
                  <a:solidFill>
                    <a:srgbClr val="292929"/>
                  </a:solidFill>
                </a:rPr>
                <a:t>JDBC</a:t>
              </a:r>
              <a:endParaRPr lang="en-US" sz="1600" dirty="0">
                <a:solidFill>
                  <a:srgbClr val="292929"/>
                </a:solidFill>
              </a:endParaRPr>
            </a:p>
          </p:txBody>
        </p:sp>
      </p:grpSp>
      <p:sp>
        <p:nvSpPr>
          <p:cNvPr id="15" name="Title 1"/>
          <p:cNvSpPr>
            <a:spLocks noGrp="1"/>
          </p:cNvSpPr>
          <p:nvPr>
            <p:ph type="title"/>
          </p:nvPr>
        </p:nvSpPr>
        <p:spPr>
          <a:xfrm>
            <a:off x="838200" y="370843"/>
            <a:ext cx="11151917" cy="620683"/>
          </a:xfrm>
        </p:spPr>
        <p:txBody>
          <a:bodyPr/>
          <a:lstStyle/>
          <a:p>
            <a:r>
              <a:rPr lang="en-US" sz="4400" dirty="0">
                <a:solidFill>
                  <a:srgbClr val="292929"/>
                </a:solidFill>
                <a:latin typeface="Segoe UI"/>
                <a:cs typeface="Segoe UI"/>
              </a:rPr>
              <a:t>Hive </a:t>
            </a:r>
            <a:r>
              <a:rPr lang="en-US" sz="4400" dirty="0" err="1">
                <a:solidFill>
                  <a:srgbClr val="292929"/>
                </a:solidFill>
                <a:latin typeface="Segoe UI"/>
                <a:cs typeface="Segoe UI"/>
              </a:rPr>
              <a:t>Metastore</a:t>
            </a:r>
            <a:r>
              <a:rPr lang="en-US" sz="4400" dirty="0">
                <a:solidFill>
                  <a:srgbClr val="292929"/>
                </a:solidFill>
                <a:latin typeface="Segoe UI"/>
                <a:cs typeface="Segoe UI"/>
              </a:rPr>
              <a:t> </a:t>
            </a:r>
            <a:r>
              <a:rPr lang="en-US" sz="4400" dirty="0" smtClean="0">
                <a:solidFill>
                  <a:srgbClr val="292929"/>
                </a:solidFill>
                <a:latin typeface="Segoe UI"/>
                <a:cs typeface="Segoe UI"/>
              </a:rPr>
              <a:t>Service</a:t>
            </a:r>
            <a:endParaRPr lang="en-US" sz="4400" dirty="0">
              <a:solidFill>
                <a:srgbClr val="292929"/>
              </a:solidFill>
              <a:latin typeface="Segoe UI"/>
              <a:cs typeface="Segoe UI"/>
            </a:endParaRPr>
          </a:p>
        </p:txBody>
      </p:sp>
      <p:grpSp>
        <p:nvGrpSpPr>
          <p:cNvPr id="16" name="Group 15"/>
          <p:cNvGrpSpPr/>
          <p:nvPr/>
        </p:nvGrpSpPr>
        <p:grpSpPr>
          <a:xfrm>
            <a:off x="0" y="1440161"/>
            <a:ext cx="12192000" cy="853904"/>
            <a:chOff x="0" y="1440161"/>
            <a:chExt cx="10802189" cy="853904"/>
          </a:xfrm>
        </p:grpSpPr>
        <p:sp>
          <p:nvSpPr>
            <p:cNvPr id="17" name="Rectangle 1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solidFill>
                    <a:srgbClr val="FFFFFF"/>
                  </a:solidFill>
                  <a:latin typeface="Segoe UI"/>
                </a:rPr>
                <a:t>Hive </a:t>
              </a:r>
              <a:r>
                <a:rPr lang="en-US" i="0" dirty="0" err="1" smtClean="0">
                  <a:solidFill>
                    <a:srgbClr val="FFFFFF"/>
                  </a:solidFill>
                  <a:latin typeface="Segoe UI"/>
                </a:rPr>
                <a:t>metastore</a:t>
              </a:r>
              <a:r>
                <a:rPr lang="en-US" i="0" dirty="0" smtClean="0">
                  <a:solidFill>
                    <a:srgbClr val="FFFFFF"/>
                  </a:solidFill>
                  <a:latin typeface="Segoe UI"/>
                </a:rPr>
                <a:t> service is recommended for multi-user environments</a:t>
              </a:r>
              <a:endParaRPr lang="en-US" i="0" dirty="0">
                <a:solidFill>
                  <a:srgbClr val="FFFFFF"/>
                </a:solidFill>
                <a:latin typeface="Segoe UI"/>
              </a:endParaRPr>
            </a:p>
          </p:txBody>
        </p:sp>
      </p:grpSp>
      <p:sp>
        <p:nvSpPr>
          <p:cNvPr id="19" name="Content Placeholder 2"/>
          <p:cNvSpPr txBox="1">
            <a:spLocks/>
          </p:cNvSpPr>
          <p:nvPr/>
        </p:nvSpPr>
        <p:spPr>
          <a:xfrm>
            <a:off x="0" y="2269313"/>
            <a:ext cx="12192000" cy="217060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292929"/>
                </a:solidFill>
              </a:rPr>
              <a:t>Clients access the </a:t>
            </a:r>
            <a:r>
              <a:rPr lang="en-US" i="0" dirty="0" err="1">
                <a:solidFill>
                  <a:srgbClr val="292929"/>
                </a:solidFill>
              </a:rPr>
              <a:t>m</a:t>
            </a:r>
            <a:r>
              <a:rPr lang="en-US" i="0" dirty="0" err="1" smtClean="0">
                <a:solidFill>
                  <a:srgbClr val="292929"/>
                </a:solidFill>
              </a:rPr>
              <a:t>etastore</a:t>
            </a:r>
            <a:r>
              <a:rPr lang="en-US" i="0" dirty="0" smtClean="0">
                <a:solidFill>
                  <a:srgbClr val="292929"/>
                </a:solidFill>
              </a:rPr>
              <a:t> using </a:t>
            </a:r>
            <a:r>
              <a:rPr lang="en-US" i="0" dirty="0">
                <a:solidFill>
                  <a:srgbClr val="292929"/>
                </a:solidFill>
              </a:rPr>
              <a:t>the Thrift </a:t>
            </a:r>
            <a:r>
              <a:rPr lang="en-US" i="0" dirty="0" smtClean="0">
                <a:solidFill>
                  <a:srgbClr val="292929"/>
                </a:solidFill>
              </a:rPr>
              <a:t>API</a:t>
            </a:r>
            <a:endParaRPr lang="en-US" i="0" dirty="0">
              <a:solidFill>
                <a:srgbClr val="292929"/>
              </a:solidFill>
            </a:endParaRPr>
          </a:p>
          <a:p>
            <a:pPr marL="1203325" indent="-342900" algn="l">
              <a:lnSpc>
                <a:spcPct val="100000"/>
              </a:lnSpc>
              <a:spcBef>
                <a:spcPts val="0"/>
              </a:spcBef>
              <a:buFont typeface="Wingdings" charset="2"/>
              <a:buChar char="§"/>
            </a:pPr>
            <a:r>
              <a:rPr lang="en-US" i="0" dirty="0" smtClean="0">
                <a:solidFill>
                  <a:schemeClr val="tx1"/>
                </a:solidFill>
              </a:rPr>
              <a:t>The Hive</a:t>
            </a:r>
            <a:r>
              <a:rPr lang="en-US" i="0" dirty="0" smtClean="0">
                <a:solidFill>
                  <a:srgbClr val="292929"/>
                </a:solidFill>
              </a:rPr>
              <a:t> </a:t>
            </a:r>
            <a:r>
              <a:rPr lang="en-US" i="0" dirty="0" err="1" smtClean="0">
                <a:solidFill>
                  <a:srgbClr val="292929"/>
                </a:solidFill>
              </a:rPr>
              <a:t>metastore</a:t>
            </a:r>
            <a:r>
              <a:rPr lang="en-US" i="0" dirty="0" smtClean="0">
                <a:solidFill>
                  <a:srgbClr val="292929"/>
                </a:solidFill>
              </a:rPr>
              <a:t> </a:t>
            </a:r>
            <a:r>
              <a:rPr lang="en-US" i="0" dirty="0">
                <a:solidFill>
                  <a:srgbClr val="292929"/>
                </a:solidFill>
              </a:rPr>
              <a:t>service connects to the </a:t>
            </a:r>
            <a:r>
              <a:rPr lang="en-US" i="0" dirty="0" err="1">
                <a:solidFill>
                  <a:srgbClr val="292929"/>
                </a:solidFill>
              </a:rPr>
              <a:t>m</a:t>
            </a:r>
            <a:r>
              <a:rPr lang="en-US" i="0" dirty="0" err="1" smtClean="0">
                <a:solidFill>
                  <a:srgbClr val="292929"/>
                </a:solidFill>
              </a:rPr>
              <a:t>etastore</a:t>
            </a:r>
            <a:r>
              <a:rPr lang="en-US" i="0" dirty="0" smtClean="0">
                <a:solidFill>
                  <a:srgbClr val="292929"/>
                </a:solidFill>
              </a:rPr>
              <a:t> </a:t>
            </a:r>
            <a:r>
              <a:rPr lang="en-US" i="0" dirty="0">
                <a:solidFill>
                  <a:srgbClr val="292929"/>
                </a:solidFill>
              </a:rPr>
              <a:t>using </a:t>
            </a:r>
            <a:r>
              <a:rPr lang="en-US" i="0" dirty="0" smtClean="0">
                <a:solidFill>
                  <a:srgbClr val="292929"/>
                </a:solidFill>
              </a:rPr>
              <a:t>JDBC</a:t>
            </a:r>
          </a:p>
        </p:txBody>
      </p:sp>
    </p:spTree>
    <p:extLst>
      <p:ext uri="{BB962C8B-B14F-4D97-AF65-F5344CB8AC3E}">
        <p14:creationId xmlns:p14="http://schemas.microsoft.com/office/powerpoint/2010/main" val="389674605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learned</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What Hive is</a:t>
              </a:r>
            </a:p>
            <a:p>
              <a:pPr marL="1316038" indent="-457200">
                <a:buFont typeface="Wingdings" charset="2"/>
                <a:buChar char="§"/>
              </a:pPr>
              <a:r>
                <a:rPr lang="en-US" sz="2800" dirty="0" smtClean="0">
                  <a:solidFill>
                    <a:srgbClr val="FFFFFF"/>
                  </a:solidFill>
                </a:rPr>
                <a:t>Hive architecture and components</a:t>
              </a:r>
            </a:p>
            <a:p>
              <a:pPr marL="1316038" indent="-457200">
                <a:buFont typeface="Wingdings" charset="2"/>
                <a:buChar char="§"/>
              </a:pPr>
              <a:r>
                <a:rPr lang="en-US" sz="2800" dirty="0" smtClean="0">
                  <a:solidFill>
                    <a:srgbClr val="FFFFFF"/>
                  </a:solidFill>
                </a:rPr>
                <a:t>The Hive data model and how data is stored</a:t>
              </a:r>
              <a:endParaRPr lang="en-US" sz="2800" dirty="0">
                <a:solidFill>
                  <a:srgbClr val="FFFFFF"/>
                </a:solidFill>
              </a:endParaRPr>
            </a:p>
          </p:txBody>
        </p:sp>
      </p:grpSp>
    </p:spTree>
    <p:extLst>
      <p:ext uri="{BB962C8B-B14F-4D97-AF65-F5344CB8AC3E}">
        <p14:creationId xmlns:p14="http://schemas.microsoft.com/office/powerpoint/2010/main" val="29494325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solidFill>
                    <a:srgbClr val="FFFFFF"/>
                  </a:solidFill>
                </a:rPr>
                <a:t>What is Hive?</a:t>
              </a:r>
            </a:p>
            <a:p>
              <a:pPr marL="3174" algn="l"/>
              <a:r>
                <a:rPr lang="en-US" altLang="ko-KR" i="0" dirty="0">
                  <a:solidFill>
                    <a:srgbClr val="FFFFFF"/>
                  </a:solidFill>
                </a:rPr>
                <a:t>Motivation for Hive</a:t>
              </a:r>
            </a:p>
            <a:p>
              <a:pPr marL="3174" algn="l"/>
              <a:r>
                <a:rPr lang="en-US" altLang="ko-KR" i="0" dirty="0">
                  <a:solidFill>
                    <a:srgbClr val="FFFFFF"/>
                  </a:solidFill>
                </a:rPr>
                <a:t>Hive Components and Architecture</a:t>
              </a:r>
            </a:p>
            <a:p>
              <a:pPr marL="3174" algn="l"/>
              <a:r>
                <a:rPr lang="en-US" altLang="ko-KR" i="0" dirty="0">
                  <a:solidFill>
                    <a:srgbClr val="FFFFFF"/>
                  </a:solidFill>
                </a:rPr>
                <a:t>Hive Data Model</a:t>
              </a:r>
            </a:p>
            <a:p>
              <a:pPr marL="3174" algn="l"/>
              <a:r>
                <a:rPr lang="en-US" altLang="ko-KR" i="0" dirty="0">
                  <a:solidFill>
                    <a:srgbClr val="FFFFFF"/>
                  </a:solidFill>
                </a:rPr>
                <a:t>Hive </a:t>
              </a:r>
              <a:r>
                <a:rPr lang="en-US" altLang="ko-KR" i="0" dirty="0" err="1">
                  <a:solidFill>
                    <a:srgbClr val="FFFFFF"/>
                  </a:solidFill>
                </a:rPr>
                <a:t>Metastore</a:t>
              </a:r>
              <a:endParaRPr lang="en-US" altLang="ko-KR" i="0" dirty="0">
                <a:solidFill>
                  <a:srgbClr val="FFFFFF"/>
                </a:solidFill>
              </a:endParaRP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solidFill>
                  <a:srgbClr val="292929"/>
                </a:solidFill>
                <a:latin typeface="Segoe UI"/>
              </a:rPr>
              <a:t>Topics</a:t>
            </a:r>
            <a:endParaRPr lang="en-US" sz="4400" dirty="0">
              <a:solidFill>
                <a:srgbClr val="292929"/>
              </a:solidFill>
              <a:latin typeface="Segoe UI"/>
            </a:endParaRPr>
          </a:p>
        </p:txBody>
      </p:sp>
    </p:spTree>
    <p:extLst>
      <p:ext uri="{BB962C8B-B14F-4D97-AF65-F5344CB8AC3E}">
        <p14:creationId xmlns:p14="http://schemas.microsoft.com/office/powerpoint/2010/main" val="408603923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Understand what </a:t>
              </a:r>
              <a:r>
                <a:rPr lang="en-US" sz="2800" dirty="0">
                  <a:solidFill>
                    <a:srgbClr val="FFFFFF"/>
                  </a:solidFill>
                </a:rPr>
                <a:t>Hive </a:t>
              </a:r>
              <a:r>
                <a:rPr lang="en-US" sz="2800" dirty="0" smtClean="0">
                  <a:solidFill>
                    <a:srgbClr val="FFFFFF"/>
                  </a:solidFill>
                </a:rPr>
                <a:t>is</a:t>
              </a:r>
              <a:endParaRPr lang="en-US" sz="2800" dirty="0">
                <a:solidFill>
                  <a:srgbClr val="FFFFFF"/>
                </a:solidFill>
              </a:endParaRPr>
            </a:p>
            <a:p>
              <a:pPr marL="1316038" indent="-457200">
                <a:buFont typeface="Wingdings" charset="2"/>
                <a:buChar char="§"/>
              </a:pPr>
              <a:r>
                <a:rPr lang="en-US" sz="2800" dirty="0" smtClean="0">
                  <a:solidFill>
                    <a:srgbClr val="FFFFFF"/>
                  </a:solidFill>
                </a:rPr>
                <a:t>Describe Hive architecture and components</a:t>
              </a:r>
              <a:endParaRPr lang="en-US" sz="2800" dirty="0">
                <a:solidFill>
                  <a:srgbClr val="FFFFFF"/>
                </a:solidFill>
              </a:endParaRPr>
            </a:p>
            <a:p>
              <a:pPr marL="1316038" indent="-457200">
                <a:buFont typeface="Wingdings" charset="2"/>
                <a:buChar char="§"/>
              </a:pPr>
              <a:r>
                <a:rPr lang="en-US" sz="2800" dirty="0" smtClean="0">
                  <a:solidFill>
                    <a:srgbClr val="FFFFFF"/>
                  </a:solidFill>
                </a:rPr>
                <a:t>Explain the Hive </a:t>
              </a:r>
              <a:r>
                <a:rPr lang="en-US" sz="2800" dirty="0">
                  <a:solidFill>
                    <a:srgbClr val="FFFFFF"/>
                  </a:solidFill>
                </a:rPr>
                <a:t>data model and how </a:t>
              </a:r>
              <a:r>
                <a:rPr lang="en-US" sz="2800" dirty="0" smtClean="0">
                  <a:solidFill>
                    <a:srgbClr val="FFFFFF"/>
                  </a:solidFill>
                </a:rPr>
                <a:t>data is stored</a:t>
              </a:r>
              <a:endParaRPr lang="en-US" sz="2800" dirty="0">
                <a:solidFill>
                  <a:srgbClr val="FFFFFF"/>
                </a:solidFill>
              </a:endParaRPr>
            </a:p>
          </p:txBody>
        </p:sp>
      </p:grpSp>
    </p:spTree>
    <p:extLst>
      <p:ext uri="{BB962C8B-B14F-4D97-AF65-F5344CB8AC3E}">
        <p14:creationId xmlns:p14="http://schemas.microsoft.com/office/powerpoint/2010/main" val="257322940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1"/>
          <p:cNvSpPr txBox="1">
            <a:spLocks/>
          </p:cNvSpPr>
          <p:nvPr/>
        </p:nvSpPr>
        <p:spPr>
          <a:xfrm>
            <a:off x="836726" y="369732"/>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000000"/>
                </a:solidFill>
                <a:latin typeface="Segoe UI"/>
                <a:cs typeface="Segoe UI"/>
              </a:rPr>
              <a:t>What is Hive?</a:t>
            </a:r>
          </a:p>
        </p:txBody>
      </p:sp>
      <p:sp>
        <p:nvSpPr>
          <p:cNvPr id="10" name="내용 개체 틀 6"/>
          <p:cNvSpPr txBox="1">
            <a:spLocks/>
          </p:cNvSpPr>
          <p:nvPr/>
        </p:nvSpPr>
        <p:spPr>
          <a:xfrm>
            <a:off x="859536" y="1472184"/>
            <a:ext cx="5212976" cy="2894125"/>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buFont typeface="Wingdings" charset="2"/>
              <a:buChar char="§"/>
            </a:pPr>
            <a:r>
              <a:rPr lang="en-US" altLang="ko-KR" sz="2800" dirty="0">
                <a:solidFill>
                  <a:srgbClr val="000000"/>
                </a:solidFill>
              </a:rPr>
              <a:t>Hive is a system for querying and managing structured data built on top of </a:t>
            </a:r>
            <a:r>
              <a:rPr lang="en-US" altLang="ko-KR" sz="2800" dirty="0" err="1" smtClean="0">
                <a:solidFill>
                  <a:srgbClr val="000000"/>
                </a:solidFill>
              </a:rPr>
              <a:t>Hadoop</a:t>
            </a:r>
            <a:endParaRPr lang="en-US" altLang="ko-KR" sz="2400" dirty="0">
              <a:solidFill>
                <a:srgbClr val="000000"/>
              </a:solidFill>
            </a:endParaRPr>
          </a:p>
          <a:p>
            <a:pPr>
              <a:buFont typeface="Wingdings" charset="2"/>
              <a:buChar char="§"/>
            </a:pPr>
            <a:r>
              <a:rPr lang="en-US" altLang="ko-KR" sz="2800" dirty="0">
                <a:solidFill>
                  <a:srgbClr val="000000"/>
                </a:solidFill>
              </a:rPr>
              <a:t>Hive uses </a:t>
            </a:r>
            <a:r>
              <a:rPr lang="en-US" altLang="ko-KR" sz="2800" dirty="0" err="1">
                <a:solidFill>
                  <a:srgbClr val="000000"/>
                </a:solidFill>
              </a:rPr>
              <a:t>Hadoop</a:t>
            </a:r>
            <a:r>
              <a:rPr lang="en-US" altLang="ko-KR" sz="2800" dirty="0">
                <a:solidFill>
                  <a:srgbClr val="000000"/>
                </a:solidFill>
              </a:rPr>
              <a:t> File System (HDFS) for </a:t>
            </a:r>
            <a:r>
              <a:rPr lang="en-US" altLang="ko-KR" sz="2800" dirty="0" smtClean="0">
                <a:solidFill>
                  <a:srgbClr val="000000"/>
                </a:solidFill>
              </a:rPr>
              <a:t>storage</a:t>
            </a:r>
          </a:p>
          <a:p>
            <a:pPr>
              <a:buFont typeface="Wingdings" charset="2"/>
              <a:buChar char="§"/>
            </a:pPr>
            <a:r>
              <a:rPr lang="en-US" altLang="ko-KR" sz="2800" dirty="0" err="1" smtClean="0">
                <a:solidFill>
                  <a:srgbClr val="000000"/>
                </a:solidFill>
              </a:rPr>
              <a:t>Hadoop</a:t>
            </a:r>
            <a:r>
              <a:rPr lang="en-US" altLang="ko-KR" sz="2800" dirty="0" smtClean="0">
                <a:solidFill>
                  <a:srgbClr val="000000"/>
                </a:solidFill>
              </a:rPr>
              <a:t> </a:t>
            </a:r>
            <a:r>
              <a:rPr lang="en-US" altLang="ko-KR" sz="2800" dirty="0" err="1" smtClean="0">
                <a:solidFill>
                  <a:srgbClr val="000000"/>
                </a:solidFill>
              </a:rPr>
              <a:t>MapReduce</a:t>
            </a:r>
            <a:r>
              <a:rPr lang="en-US" altLang="ko-KR" sz="2800" dirty="0" smtClean="0">
                <a:solidFill>
                  <a:srgbClr val="000000"/>
                </a:solidFill>
              </a:rPr>
              <a:t> </a:t>
            </a:r>
            <a:r>
              <a:rPr lang="en-US" altLang="ko-KR" sz="2800" dirty="0">
                <a:solidFill>
                  <a:srgbClr val="000000"/>
                </a:solidFill>
              </a:rPr>
              <a:t>engine does the actual </a:t>
            </a:r>
            <a:r>
              <a:rPr lang="en-US" altLang="ko-KR" sz="2800" dirty="0" smtClean="0">
                <a:solidFill>
                  <a:srgbClr val="000000"/>
                </a:solidFill>
              </a:rPr>
              <a:t>processing</a:t>
            </a:r>
            <a:endParaRPr lang="en-US" altLang="ko-KR" sz="2800" dirty="0">
              <a:solidFill>
                <a:srgbClr val="000000"/>
              </a:solidFill>
            </a:endParaRPr>
          </a:p>
        </p:txBody>
      </p:sp>
      <p:grpSp>
        <p:nvGrpSpPr>
          <p:cNvPr id="6" name="Group 5"/>
          <p:cNvGrpSpPr/>
          <p:nvPr/>
        </p:nvGrpSpPr>
        <p:grpSpPr>
          <a:xfrm>
            <a:off x="7959908" y="1472202"/>
            <a:ext cx="3409132" cy="4034518"/>
            <a:chOff x="8325668" y="1248682"/>
            <a:chExt cx="2030903" cy="3851638"/>
          </a:xfrm>
        </p:grpSpPr>
        <p:sp>
          <p:nvSpPr>
            <p:cNvPr id="99" name="Flowchart: Magnetic Disk 26"/>
            <p:cNvSpPr>
              <a:spLocks noChangeAspect="1"/>
            </p:cNvSpPr>
            <p:nvPr/>
          </p:nvSpPr>
          <p:spPr>
            <a:xfrm>
              <a:off x="8325669" y="3392442"/>
              <a:ext cx="2030902" cy="1707878"/>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Hadoop</a:t>
              </a:r>
              <a:r>
                <a:rPr lang="en-US" dirty="0" smtClean="0">
                  <a:solidFill>
                    <a:schemeClr val="bg1"/>
                  </a:solidFill>
                </a:rPr>
                <a:t> </a:t>
              </a:r>
            </a:p>
            <a:p>
              <a:pPr algn="ctr"/>
              <a:r>
                <a:rPr lang="en-US" dirty="0" smtClean="0">
                  <a:solidFill>
                    <a:schemeClr val="bg1"/>
                  </a:solidFill>
                </a:rPr>
                <a:t>HDFS</a:t>
              </a:r>
              <a:endParaRPr lang="en-US" dirty="0">
                <a:solidFill>
                  <a:schemeClr val="bg1"/>
                </a:solidFill>
              </a:endParaRPr>
            </a:p>
          </p:txBody>
        </p:sp>
        <p:sp>
          <p:nvSpPr>
            <p:cNvPr id="100" name="Flowchart: Magnetic Disk 26"/>
            <p:cNvSpPr>
              <a:spLocks noChangeAspect="1"/>
            </p:cNvSpPr>
            <p:nvPr/>
          </p:nvSpPr>
          <p:spPr>
            <a:xfrm>
              <a:off x="8325668" y="2224042"/>
              <a:ext cx="2027371" cy="170490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Hadoop</a:t>
              </a:r>
              <a:r>
                <a:rPr lang="en-US" dirty="0" smtClean="0">
                  <a:solidFill>
                    <a:schemeClr val="bg1"/>
                  </a:solidFill>
                </a:rPr>
                <a:t> </a:t>
              </a:r>
            </a:p>
            <a:p>
              <a:pPr algn="ctr"/>
              <a:r>
                <a:rPr lang="en-US" dirty="0" err="1" smtClean="0">
                  <a:solidFill>
                    <a:schemeClr val="bg1"/>
                  </a:solidFill>
                </a:rPr>
                <a:t>MapReduce</a:t>
              </a:r>
              <a:endParaRPr lang="en-US" dirty="0">
                <a:solidFill>
                  <a:schemeClr val="bg1"/>
                </a:solidFill>
              </a:endParaRPr>
            </a:p>
          </p:txBody>
        </p:sp>
        <p:sp>
          <p:nvSpPr>
            <p:cNvPr id="101" name="Flowchart: Magnetic Disk 26"/>
            <p:cNvSpPr/>
            <p:nvPr/>
          </p:nvSpPr>
          <p:spPr>
            <a:xfrm>
              <a:off x="8325668" y="1248682"/>
              <a:ext cx="2027371" cy="1514838"/>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HIVE</a:t>
              </a:r>
              <a:endParaRPr lang="en-US" dirty="0">
                <a:solidFill>
                  <a:schemeClr val="bg1"/>
                </a:solidFill>
              </a:endParaRPr>
            </a:p>
          </p:txBody>
        </p:sp>
      </p:grpSp>
    </p:spTree>
    <p:extLst>
      <p:ext uri="{BB962C8B-B14F-4D97-AF65-F5344CB8AC3E}">
        <p14:creationId xmlns:p14="http://schemas.microsoft.com/office/powerpoint/2010/main" val="347165055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smtClean="0">
                <a:solidFill>
                  <a:srgbClr val="292929"/>
                </a:solidFill>
                <a:latin typeface="Segoe UI"/>
                <a:cs typeface="Segoe UI"/>
              </a:rPr>
              <a:t>What Hive is NOT</a:t>
            </a:r>
            <a:endParaRPr lang="en-US" sz="4400" dirty="0">
              <a:solidFill>
                <a:srgbClr val="292929"/>
              </a:solidFill>
              <a:latin typeface="Segoe UI"/>
              <a:cs typeface="Segoe UI"/>
            </a:endParaRPr>
          </a:p>
        </p:txBody>
      </p:sp>
      <p:grpSp>
        <p:nvGrpSpPr>
          <p:cNvPr id="81" name="Group 80"/>
          <p:cNvGrpSpPr/>
          <p:nvPr/>
        </p:nvGrpSpPr>
        <p:grpSpPr>
          <a:xfrm>
            <a:off x="0" y="1440160"/>
            <a:ext cx="12192000" cy="2123280"/>
            <a:chOff x="0" y="1440161"/>
            <a:chExt cx="10802189" cy="853904"/>
          </a:xfrm>
        </p:grpSpPr>
        <p:sp>
          <p:nvSpPr>
            <p:cNvPr id="82" name="Rectangle 8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8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err="1">
                  <a:solidFill>
                    <a:srgbClr val="FFFFFF"/>
                  </a:solidFill>
                </a:rPr>
                <a:t>Hadoop</a:t>
              </a:r>
              <a:r>
                <a:rPr lang="en-US" altLang="ko-KR" i="0" dirty="0">
                  <a:solidFill>
                    <a:srgbClr val="FFFFFF"/>
                  </a:solidFill>
                </a:rPr>
                <a:t> is primarily a batch processing </a:t>
              </a:r>
              <a:r>
                <a:rPr lang="en-US" altLang="ko-KR" i="0" dirty="0" smtClean="0">
                  <a:solidFill>
                    <a:srgbClr val="FFFFFF"/>
                  </a:solidFill>
                </a:rPr>
                <a:t>system</a:t>
              </a:r>
              <a:endParaRPr lang="en-US" altLang="ko-KR" i="0" dirty="0">
                <a:solidFill>
                  <a:srgbClr val="FFFFFF"/>
                </a:solidFill>
              </a:endParaRPr>
            </a:p>
            <a:p>
              <a:pPr marL="457200" indent="-457200" algn="l">
                <a:buFont typeface="Wingdings" charset="2"/>
                <a:buChar char="§"/>
              </a:pPr>
              <a:r>
                <a:rPr lang="en-US" altLang="ko-KR" i="0" dirty="0">
                  <a:solidFill>
                    <a:srgbClr val="FFFFFF"/>
                  </a:solidFill>
                </a:rPr>
                <a:t>Hive is </a:t>
              </a:r>
              <a:r>
                <a:rPr lang="en-US" altLang="ko-KR" i="0" dirty="0" smtClean="0">
                  <a:solidFill>
                    <a:srgbClr val="FFFFFF"/>
                  </a:solidFill>
                </a:rPr>
                <a:t>NOT for </a:t>
              </a:r>
              <a:r>
                <a:rPr lang="en-US" altLang="ko-KR" i="0" dirty="0">
                  <a:solidFill>
                    <a:srgbClr val="FFFFFF"/>
                  </a:solidFill>
                </a:rPr>
                <a:t>Online Transaction Processing (OLTP</a:t>
              </a:r>
              <a:r>
                <a:rPr lang="en-US" altLang="ko-KR" i="0" dirty="0" smtClean="0">
                  <a:solidFill>
                    <a:srgbClr val="FFFFFF"/>
                  </a:solidFill>
                </a:rPr>
                <a:t>)</a:t>
              </a:r>
              <a:endParaRPr lang="en-US" altLang="ko-KR" i="0" dirty="0">
                <a:solidFill>
                  <a:srgbClr val="FFFFFF"/>
                </a:solidFill>
              </a:endParaRPr>
            </a:p>
          </p:txBody>
        </p:sp>
      </p:grpSp>
    </p:spTree>
    <p:extLst>
      <p:ext uri="{BB962C8B-B14F-4D97-AF65-F5344CB8AC3E}">
        <p14:creationId xmlns:p14="http://schemas.microsoft.com/office/powerpoint/2010/main" val="32922086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Group 11"/>
          <p:cNvGrpSpPr/>
          <p:nvPr/>
        </p:nvGrpSpPr>
        <p:grpSpPr>
          <a:xfrm>
            <a:off x="3635448" y="2418850"/>
            <a:ext cx="4921104" cy="4338008"/>
            <a:chOff x="6352952" y="1447800"/>
            <a:chExt cx="4921104" cy="4338008"/>
          </a:xfrm>
        </p:grpSpPr>
        <p:sp>
          <p:nvSpPr>
            <p:cNvPr id="8" name="Oval 7"/>
            <p:cNvSpPr/>
            <p:nvPr/>
          </p:nvSpPr>
          <p:spPr bwMode="auto">
            <a:xfrm>
              <a:off x="8621231" y="3094074"/>
              <a:ext cx="2652825" cy="2691734"/>
            </a:xfrm>
            <a:prstGeom prst="ellipse">
              <a:avLst/>
            </a:prstGeom>
            <a:solidFill>
              <a:srgbClr val="0F0054"/>
            </a:solidFill>
            <a:ln w="28575">
              <a:solidFill>
                <a:srgbClr val="0F005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Oval 4"/>
            <p:cNvSpPr/>
            <p:nvPr/>
          </p:nvSpPr>
          <p:spPr bwMode="auto">
            <a:xfrm>
              <a:off x="6352952" y="3094074"/>
              <a:ext cx="2652825" cy="2691734"/>
            </a:xfrm>
            <a:prstGeom prst="ellipse">
              <a:avLst/>
            </a:prstGeom>
            <a:solidFill>
              <a:srgbClr val="28AEEF">
                <a:alpha val="89000"/>
              </a:srgbClr>
            </a:solidFill>
            <a:ln w="28575">
              <a:solidFill>
                <a:srgbClr val="28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Oval 6"/>
            <p:cNvSpPr/>
            <p:nvPr/>
          </p:nvSpPr>
          <p:spPr bwMode="auto">
            <a:xfrm>
              <a:off x="7526078" y="1447800"/>
              <a:ext cx="2652825" cy="2691734"/>
            </a:xfrm>
            <a:prstGeom prst="ellipse">
              <a:avLst/>
            </a:prstGeom>
            <a:solidFill>
              <a:schemeClr val="accent6">
                <a:alpha val="89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extBox 8"/>
            <p:cNvSpPr txBox="1"/>
            <p:nvPr/>
          </p:nvSpPr>
          <p:spPr>
            <a:xfrm>
              <a:off x="8167302" y="2179576"/>
              <a:ext cx="1368764"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Volume</a:t>
              </a:r>
            </a:p>
          </p:txBody>
        </p:sp>
        <p:sp>
          <p:nvSpPr>
            <p:cNvPr id="10" name="TextBox 9"/>
            <p:cNvSpPr txBox="1"/>
            <p:nvPr/>
          </p:nvSpPr>
          <p:spPr>
            <a:xfrm>
              <a:off x="6936040" y="4699416"/>
              <a:ext cx="1414249"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Velocity</a:t>
              </a:r>
            </a:p>
          </p:txBody>
        </p:sp>
        <p:sp>
          <p:nvSpPr>
            <p:cNvPr id="11" name="TextBox 10"/>
            <p:cNvSpPr txBox="1"/>
            <p:nvPr/>
          </p:nvSpPr>
          <p:spPr>
            <a:xfrm>
              <a:off x="9415742" y="4699416"/>
              <a:ext cx="1246736"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Variety</a:t>
              </a:r>
            </a:p>
          </p:txBody>
        </p:sp>
      </p:grpSp>
      <p:sp>
        <p:nvSpPr>
          <p:cNvPr id="14" name="Title 1"/>
          <p:cNvSpPr txBox="1">
            <a:spLocks/>
          </p:cNvSpPr>
          <p:nvPr/>
        </p:nvSpPr>
        <p:spPr>
          <a:xfrm>
            <a:off x="836734"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292929"/>
                </a:solidFill>
                <a:latin typeface="Segoe UI"/>
                <a:cs typeface="Segoe UI"/>
              </a:rPr>
              <a:t>Motivation for Hive: Data Overload</a:t>
            </a:r>
            <a:endParaRPr lang="en-US" sz="4400" dirty="0">
              <a:solidFill>
                <a:srgbClr val="292929"/>
              </a:solidFill>
              <a:latin typeface="Segoe UI"/>
              <a:cs typeface="Segoe UI"/>
            </a:endParaRPr>
          </a:p>
        </p:txBody>
      </p:sp>
      <p:grpSp>
        <p:nvGrpSpPr>
          <p:cNvPr id="15" name="Group 14"/>
          <p:cNvGrpSpPr/>
          <p:nvPr/>
        </p:nvGrpSpPr>
        <p:grpSpPr>
          <a:xfrm>
            <a:off x="0" y="1440161"/>
            <a:ext cx="12192000" cy="853904"/>
            <a:chOff x="0" y="1440161"/>
            <a:chExt cx="10802189" cy="853904"/>
          </a:xfrm>
          <a:solidFill>
            <a:srgbClr val="6F6F6F"/>
          </a:solidFill>
        </p:grpSpPr>
        <p:sp>
          <p:nvSpPr>
            <p:cNvPr id="16" name="Rectangle 15"/>
            <p:cNvSpPr/>
            <p:nvPr/>
          </p:nvSpPr>
          <p:spPr>
            <a:xfrm>
              <a:off x="0" y="1461154"/>
              <a:ext cx="10802189" cy="832911"/>
            </a:xfrm>
            <a:prstGeom prst="rect">
              <a:avLst/>
            </a:prstGeom>
            <a:grp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7"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Facebook faced the 3V problems inherent in data overload. </a:t>
              </a:r>
            </a:p>
          </p:txBody>
        </p:sp>
      </p:grpSp>
    </p:spTree>
    <p:extLst>
      <p:ext uri="{BB962C8B-B14F-4D97-AF65-F5344CB8AC3E}">
        <p14:creationId xmlns:p14="http://schemas.microsoft.com/office/powerpoint/2010/main" val="17815286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Title 1"/>
          <p:cNvSpPr txBox="1">
            <a:spLocks/>
          </p:cNvSpPr>
          <p:nvPr/>
        </p:nvSpPr>
        <p:spPr>
          <a:xfrm>
            <a:off x="836734"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292929"/>
                </a:solidFill>
                <a:latin typeface="Segoe UI"/>
                <a:cs typeface="Segoe UI"/>
              </a:rPr>
              <a:t>Motivation for Hive</a:t>
            </a:r>
            <a:r>
              <a:rPr lang="en-US" sz="4400" dirty="0">
                <a:solidFill>
                  <a:srgbClr val="292929"/>
                </a:solidFill>
                <a:latin typeface="Segoe UI"/>
                <a:cs typeface="Segoe UI"/>
              </a:rPr>
              <a:t>: RDBMS Limitation</a:t>
            </a:r>
          </a:p>
        </p:txBody>
      </p:sp>
      <p:grpSp>
        <p:nvGrpSpPr>
          <p:cNvPr id="57" name="Group 56"/>
          <p:cNvGrpSpPr/>
          <p:nvPr/>
        </p:nvGrpSpPr>
        <p:grpSpPr>
          <a:xfrm>
            <a:off x="0" y="1440160"/>
            <a:ext cx="12192000" cy="1005905"/>
            <a:chOff x="0" y="1440161"/>
            <a:chExt cx="10802189" cy="853904"/>
          </a:xfrm>
        </p:grpSpPr>
        <p:sp>
          <p:nvSpPr>
            <p:cNvPr id="58" name="Rectangle 5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solidFill>
                    <a:srgbClr val="FFFFFF"/>
                  </a:solidFill>
                </a:rPr>
                <a:t>Traditional Relational Database Management Systems (RDBMS) </a:t>
              </a:r>
              <a:r>
                <a:rPr lang="en-US" altLang="ko-KR" i="0" dirty="0" smtClean="0">
                  <a:solidFill>
                    <a:srgbClr val="FFFFFF"/>
                  </a:solidFill>
                </a:rPr>
                <a:t>were designed </a:t>
              </a:r>
              <a:r>
                <a:rPr lang="en-US" altLang="ko-KR" i="0" dirty="0">
                  <a:solidFill>
                    <a:srgbClr val="FFFFFF"/>
                  </a:solidFill>
                </a:rPr>
                <a:t>for much smaller </a:t>
              </a:r>
              <a:r>
                <a:rPr lang="en-US" altLang="ko-KR" i="0" dirty="0" smtClean="0">
                  <a:solidFill>
                    <a:srgbClr val="FFFFFF"/>
                  </a:solidFill>
                </a:rPr>
                <a:t>datasets.</a:t>
              </a:r>
              <a:endParaRPr lang="en-US" altLang="ko-KR" i="0" dirty="0">
                <a:solidFill>
                  <a:srgbClr val="FFFFFF"/>
                </a:solidFill>
              </a:endParaRPr>
            </a:p>
          </p:txBody>
        </p:sp>
      </p:grpSp>
      <p:sp>
        <p:nvSpPr>
          <p:cNvPr id="64" name="Content Placeholder 2"/>
          <p:cNvSpPr txBox="1">
            <a:spLocks/>
          </p:cNvSpPr>
          <p:nvPr/>
        </p:nvSpPr>
        <p:spPr>
          <a:xfrm>
            <a:off x="0" y="2414706"/>
            <a:ext cx="12192000" cy="2022708"/>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chemeClr val="tx1"/>
                </a:solidFill>
              </a:rPr>
              <a:t>RDBMS unable to scale efficiently to Big Data </a:t>
            </a:r>
            <a:r>
              <a:rPr lang="en-US" i="0" dirty="0" smtClean="0">
                <a:solidFill>
                  <a:schemeClr val="tx1"/>
                </a:solidFill>
              </a:rPr>
              <a:t>datasets.</a:t>
            </a:r>
          </a:p>
          <a:p>
            <a:pPr marL="1203325" indent="-342900" algn="l">
              <a:lnSpc>
                <a:spcPct val="100000"/>
              </a:lnSpc>
              <a:spcBef>
                <a:spcPts val="0"/>
              </a:spcBef>
              <a:buFont typeface="Wingdings" charset="2"/>
              <a:buChar char="§"/>
            </a:pPr>
            <a:r>
              <a:rPr lang="en-US" i="0" dirty="0" err="1" smtClean="0">
                <a:solidFill>
                  <a:schemeClr val="tx1"/>
                </a:solidFill>
              </a:rPr>
              <a:t>Hadoop</a:t>
            </a:r>
            <a:r>
              <a:rPr lang="en-US" i="0" dirty="0" smtClean="0">
                <a:solidFill>
                  <a:schemeClr val="tx1"/>
                </a:solidFill>
              </a:rPr>
              <a:t> </a:t>
            </a:r>
            <a:r>
              <a:rPr lang="en-US" i="0" dirty="0">
                <a:solidFill>
                  <a:schemeClr val="tx1"/>
                </a:solidFill>
              </a:rPr>
              <a:t>was gaining momentum as the Big Data </a:t>
            </a:r>
            <a:r>
              <a:rPr lang="en-US" i="0" dirty="0" smtClean="0">
                <a:solidFill>
                  <a:schemeClr val="tx1"/>
                </a:solidFill>
              </a:rPr>
              <a:t>platform.</a:t>
            </a:r>
            <a:endParaRPr lang="en-US" i="0" dirty="0">
              <a:solidFill>
                <a:schemeClr val="tx1"/>
              </a:solidFill>
            </a:endParaRPr>
          </a:p>
        </p:txBody>
      </p:sp>
    </p:spTree>
    <p:extLst>
      <p:ext uri="{BB962C8B-B14F-4D97-AF65-F5344CB8AC3E}">
        <p14:creationId xmlns:p14="http://schemas.microsoft.com/office/powerpoint/2010/main" val="32832886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
          <p:cNvSpPr txBox="1">
            <a:spLocks/>
          </p:cNvSpPr>
          <p:nvPr/>
        </p:nvSpPr>
        <p:spPr>
          <a:xfrm>
            <a:off x="836734"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smtClean="0">
                <a:solidFill>
                  <a:srgbClr val="292929"/>
                </a:solidFill>
                <a:latin typeface="Segoe UI"/>
                <a:cs typeface="Segoe UI"/>
              </a:rPr>
              <a:t>Motivation for Hive</a:t>
            </a:r>
            <a:r>
              <a:rPr lang="en-US" sz="4400" dirty="0">
                <a:solidFill>
                  <a:srgbClr val="292929"/>
                </a:solidFill>
                <a:latin typeface="Segoe UI"/>
                <a:cs typeface="Segoe UI"/>
              </a:rPr>
              <a:t>: </a:t>
            </a:r>
            <a:r>
              <a:rPr lang="en-US" sz="4400" dirty="0" smtClean="0">
                <a:solidFill>
                  <a:srgbClr val="292929"/>
                </a:solidFill>
                <a:latin typeface="Segoe UI"/>
                <a:cs typeface="Segoe UI"/>
              </a:rPr>
              <a:t>SQL Users</a:t>
            </a:r>
            <a:endParaRPr lang="en-US" sz="4400" dirty="0">
              <a:solidFill>
                <a:srgbClr val="292929"/>
              </a:solidFill>
              <a:latin typeface="Segoe UI"/>
              <a:cs typeface="Segoe UI"/>
            </a:endParaRPr>
          </a:p>
        </p:txBody>
      </p:sp>
      <p:sp>
        <p:nvSpPr>
          <p:cNvPr id="13" name="Content Placeholder 2"/>
          <p:cNvSpPr txBox="1">
            <a:spLocks/>
          </p:cNvSpPr>
          <p:nvPr/>
        </p:nvSpPr>
        <p:spPr>
          <a:xfrm>
            <a:off x="836741" y="1436850"/>
            <a:ext cx="4889079" cy="2456057"/>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buFont typeface="Wingdings" charset="2"/>
              <a:buChar char="§"/>
            </a:pPr>
            <a:r>
              <a:rPr lang="en-US" altLang="en-US" sz="2800" dirty="0" err="1" smtClean="0">
                <a:solidFill>
                  <a:srgbClr val="292929"/>
                </a:solidFill>
              </a:rPr>
              <a:t>MapReduce</a:t>
            </a:r>
            <a:r>
              <a:rPr lang="en-US" altLang="en-US" sz="2800" dirty="0" smtClean="0">
                <a:solidFill>
                  <a:srgbClr val="292929"/>
                </a:solidFill>
              </a:rPr>
              <a:t> </a:t>
            </a:r>
            <a:r>
              <a:rPr lang="en-US" altLang="en-US" sz="2800" dirty="0">
                <a:solidFill>
                  <a:srgbClr val="292929"/>
                </a:solidFill>
              </a:rPr>
              <a:t>is very hard to </a:t>
            </a:r>
            <a:r>
              <a:rPr lang="en-US" altLang="en-US" sz="2800" dirty="0" smtClean="0">
                <a:solidFill>
                  <a:srgbClr val="292929"/>
                </a:solidFill>
              </a:rPr>
              <a:t>program</a:t>
            </a:r>
          </a:p>
          <a:p>
            <a:pPr>
              <a:buFont typeface="Wingdings" charset="2"/>
              <a:buChar char="§"/>
            </a:pPr>
            <a:r>
              <a:rPr lang="en-US" altLang="en-US" sz="2800" dirty="0" smtClean="0">
                <a:solidFill>
                  <a:srgbClr val="292929"/>
                </a:solidFill>
              </a:rPr>
              <a:t>Hive allows SQL experts to take advantage of </a:t>
            </a:r>
            <a:r>
              <a:rPr lang="en-US" altLang="en-US" sz="2800" dirty="0" err="1" smtClean="0">
                <a:solidFill>
                  <a:srgbClr val="292929"/>
                </a:solidFill>
              </a:rPr>
              <a:t>Hadoop</a:t>
            </a:r>
            <a:endParaRPr lang="en-US" altLang="en-US" sz="2800" dirty="0">
              <a:solidFill>
                <a:srgbClr val="292929"/>
              </a:solidFill>
            </a:endParaRPr>
          </a:p>
          <a:p>
            <a:pPr marL="738069" lvl="1" indent="-342900">
              <a:buFont typeface="Wingdings" charset="2"/>
              <a:buChar char="§"/>
            </a:pPr>
            <a:endParaRPr lang="en-US" altLang="en-US" sz="2400" dirty="0">
              <a:solidFill>
                <a:srgbClr val="292929"/>
              </a:solidFill>
            </a:endParaRPr>
          </a:p>
          <a:p>
            <a:pPr marL="738069" lvl="1" indent="-342900">
              <a:buFont typeface="Wingdings" charset="2"/>
              <a:buChar char="§"/>
            </a:pPr>
            <a:endParaRPr lang="en-US" altLang="en-US" sz="2400" dirty="0" smtClean="0">
              <a:solidFill>
                <a:srgbClr val="292929"/>
              </a:solidFill>
            </a:endParaRPr>
          </a:p>
        </p:txBody>
      </p:sp>
      <p:grpSp>
        <p:nvGrpSpPr>
          <p:cNvPr id="14" name="Group 13"/>
          <p:cNvGrpSpPr/>
          <p:nvPr/>
        </p:nvGrpSpPr>
        <p:grpSpPr>
          <a:xfrm>
            <a:off x="6254304" y="1348425"/>
            <a:ext cx="5755433" cy="5111696"/>
            <a:chOff x="6254304" y="1348425"/>
            <a:chExt cx="5755433" cy="5111696"/>
          </a:xfrm>
        </p:grpSpPr>
        <p:grpSp>
          <p:nvGrpSpPr>
            <p:cNvPr id="10" name="Group 9"/>
            <p:cNvGrpSpPr/>
            <p:nvPr/>
          </p:nvGrpSpPr>
          <p:grpSpPr>
            <a:xfrm>
              <a:off x="7575359" y="3558121"/>
              <a:ext cx="4434378" cy="2902000"/>
              <a:chOff x="7575359" y="3558121"/>
              <a:chExt cx="4434378" cy="2902000"/>
            </a:xfrm>
          </p:grpSpPr>
          <p:grpSp>
            <p:nvGrpSpPr>
              <p:cNvPr id="16" name="Group 15"/>
              <p:cNvGrpSpPr/>
              <p:nvPr/>
            </p:nvGrpSpPr>
            <p:grpSpPr>
              <a:xfrm>
                <a:off x="8537461" y="3558121"/>
                <a:ext cx="2887738" cy="1106209"/>
                <a:chOff x="5942550" y="3352373"/>
                <a:chExt cx="5851525" cy="2241550"/>
              </a:xfrm>
              <a:solidFill>
                <a:schemeClr val="bg1">
                  <a:lumMod val="50000"/>
                </a:schemeClr>
              </a:solidFill>
            </p:grpSpPr>
            <p:grpSp>
              <p:nvGrpSpPr>
                <p:cNvPr id="22" name="Group 5"/>
                <p:cNvGrpSpPr>
                  <a:grpSpLocks noChangeAspect="1"/>
                </p:cNvGrpSpPr>
                <p:nvPr/>
              </p:nvGrpSpPr>
              <p:grpSpPr bwMode="auto">
                <a:xfrm>
                  <a:off x="5942550" y="3352373"/>
                  <a:ext cx="5851525" cy="2241550"/>
                  <a:chOff x="537" y="880"/>
                  <a:chExt cx="3686" cy="1412"/>
                </a:xfrm>
                <a:grpFill/>
              </p:grpSpPr>
              <p:sp>
                <p:nvSpPr>
                  <p:cNvPr id="24"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25"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rgbClr val="1970C0"/>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23" name="TextBox 22"/>
                <p:cNvSpPr txBox="1"/>
                <p:nvPr/>
              </p:nvSpPr>
              <p:spPr>
                <a:xfrm>
                  <a:off x="7926810" y="4558533"/>
                  <a:ext cx="1465902" cy="748390"/>
                </a:xfrm>
                <a:prstGeom prst="rect">
                  <a:avLst/>
                </a:prstGeom>
                <a:noFill/>
              </p:spPr>
              <p:txBody>
                <a:bodyPr wrap="none" rtlCol="0">
                  <a:spAutoFit/>
                </a:bodyPr>
                <a:lstStyle/>
                <a:p>
                  <a:pPr algn="ctr"/>
                  <a:r>
                    <a:rPr lang="en-US" dirty="0" smtClean="0">
                      <a:solidFill>
                        <a:schemeClr val="bg1"/>
                      </a:solidFill>
                    </a:rPr>
                    <a:t>HIVE</a:t>
                  </a:r>
                  <a:endParaRPr lang="en-US" dirty="0">
                    <a:solidFill>
                      <a:schemeClr val="bg1"/>
                    </a:solidFill>
                  </a:endParaRPr>
                </a:p>
              </p:txBody>
            </p:sp>
          </p:grpSp>
          <p:sp>
            <p:nvSpPr>
              <p:cNvPr id="27" name="Rectangular Callout 26"/>
              <p:cNvSpPr/>
              <p:nvPr/>
            </p:nvSpPr>
            <p:spPr>
              <a:xfrm>
                <a:off x="7575359" y="5095922"/>
                <a:ext cx="4434378" cy="1364199"/>
              </a:xfrm>
              <a:prstGeom prst="wedgeRectCallout">
                <a:avLst>
                  <a:gd name="adj1" fmla="val 4916"/>
                  <a:gd name="adj2" fmla="val -80518"/>
                </a:avLst>
              </a:prstGeom>
              <a:noFill/>
              <a:ln w="12700" cap="flat" cmpd="sng" algn="ctr">
                <a:solidFill>
                  <a:sysClr val="windowText" lastClr="000000"/>
                </a:solidFill>
                <a:prstDash val="solid"/>
                <a:miter lim="800000"/>
              </a:ln>
              <a:effectLst/>
            </p:spPr>
            <p:txBody>
              <a:bodyPr rtlCol="0" anchor="ctr"/>
              <a:lstStyle/>
              <a:p>
                <a:pPr lvl="0"/>
                <a:r>
                  <a:rPr lang="en-US" kern="0" dirty="0">
                    <a:solidFill>
                      <a:sysClr val="windowText" lastClr="000000"/>
                    </a:solidFill>
                  </a:rPr>
                  <a:t>Import </a:t>
                </a:r>
                <a:r>
                  <a:rPr lang="en-US" kern="0" dirty="0" err="1">
                    <a:solidFill>
                      <a:sysClr val="windowText" lastClr="000000"/>
                    </a:solidFill>
                  </a:rPr>
                  <a:t>org.apache.Hadoop.mapred</a:t>
                </a:r>
                <a:r>
                  <a:rPr lang="en-US" kern="0" dirty="0">
                    <a:solidFill>
                      <a:sysClr val="windowText" lastClr="000000"/>
                    </a:solidFill>
                  </a:rPr>
                  <a:t>.*</a:t>
                </a:r>
              </a:p>
              <a:p>
                <a:pPr lvl="0"/>
                <a:r>
                  <a:rPr lang="en-US" kern="0" dirty="0">
                    <a:solidFill>
                      <a:sysClr val="windowText" lastClr="000000"/>
                    </a:solidFill>
                  </a:rPr>
                  <a:t>Public void map(</a:t>
                </a:r>
                <a:r>
                  <a:rPr lang="en-US" kern="0" dirty="0" err="1">
                    <a:solidFill>
                      <a:sysClr val="windowText" lastClr="000000"/>
                    </a:solidFill>
                  </a:rPr>
                  <a:t>LongWritable</a:t>
                </a:r>
                <a:r>
                  <a:rPr lang="en-US" kern="0" dirty="0">
                    <a:solidFill>
                      <a:sysClr val="windowText" lastClr="000000"/>
                    </a:solidFill>
                  </a:rPr>
                  <a:t> key, </a:t>
                </a:r>
              </a:p>
              <a:p>
                <a:pPr lvl="0"/>
                <a:r>
                  <a:rPr lang="en-US" kern="0" dirty="0">
                    <a:solidFill>
                      <a:sysClr val="windowText" lastClr="000000"/>
                    </a:solidFill>
                  </a:rPr>
                  <a:t>                      Text value…….</a:t>
                </a:r>
              </a:p>
            </p:txBody>
          </p:sp>
        </p:grpSp>
        <p:grpSp>
          <p:nvGrpSpPr>
            <p:cNvPr id="11" name="Group 10"/>
            <p:cNvGrpSpPr/>
            <p:nvPr/>
          </p:nvGrpSpPr>
          <p:grpSpPr>
            <a:xfrm>
              <a:off x="6254304" y="1348425"/>
              <a:ext cx="4626580" cy="2713795"/>
              <a:chOff x="6254304" y="1348425"/>
              <a:chExt cx="4626580" cy="2713795"/>
            </a:xfrm>
          </p:grpSpPr>
          <p:sp>
            <p:nvSpPr>
              <p:cNvPr id="28" name="Rectangular Callout 27"/>
              <p:cNvSpPr/>
              <p:nvPr/>
            </p:nvSpPr>
            <p:spPr>
              <a:xfrm>
                <a:off x="8610140" y="1348425"/>
                <a:ext cx="2270744" cy="998070"/>
              </a:xfrm>
              <a:prstGeom prst="wedgeRectCallout">
                <a:avLst>
                  <a:gd name="adj1" fmla="val -49619"/>
                  <a:gd name="adj2" fmla="val 8202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Select </a:t>
                </a:r>
                <a:r>
                  <a:rPr lang="en-US" dirty="0" err="1">
                    <a:solidFill>
                      <a:schemeClr val="tx1"/>
                    </a:solidFill>
                  </a:rPr>
                  <a:t>CustomerID</a:t>
                </a:r>
                <a:endParaRPr lang="en-US" dirty="0">
                  <a:solidFill>
                    <a:schemeClr val="tx1"/>
                  </a:solidFill>
                </a:endParaRPr>
              </a:p>
              <a:p>
                <a:r>
                  <a:rPr lang="en-US" dirty="0">
                    <a:solidFill>
                      <a:schemeClr val="tx1"/>
                    </a:solidFill>
                  </a:rPr>
                  <a:t>From Customers</a:t>
                </a:r>
              </a:p>
            </p:txBody>
          </p:sp>
          <p:grpSp>
            <p:nvGrpSpPr>
              <p:cNvPr id="9" name="Group 8"/>
              <p:cNvGrpSpPr/>
              <p:nvPr/>
            </p:nvGrpSpPr>
            <p:grpSpPr>
              <a:xfrm>
                <a:off x="6254304" y="2354461"/>
                <a:ext cx="2356460" cy="1707759"/>
                <a:chOff x="3149959" y="2417180"/>
                <a:chExt cx="2356460" cy="1707759"/>
              </a:xfrm>
            </p:grpSpPr>
            <p:grpSp>
              <p:nvGrpSpPr>
                <p:cNvPr id="29" name="Group 28"/>
                <p:cNvGrpSpPr/>
                <p:nvPr/>
              </p:nvGrpSpPr>
              <p:grpSpPr>
                <a:xfrm>
                  <a:off x="3149959" y="2417180"/>
                  <a:ext cx="2356460" cy="1341263"/>
                  <a:chOff x="2865713" y="3390900"/>
                  <a:chExt cx="2833699" cy="1612901"/>
                </a:xfrm>
              </p:grpSpPr>
              <p:sp>
                <p:nvSpPr>
                  <p:cNvPr id="30" name="Parallelogram 29"/>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arallelogram 30"/>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arallelogram 31"/>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arallelogram 32"/>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34" name="Parallelogram 33"/>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5" name="TextBox 34"/>
                <p:cNvSpPr txBox="1"/>
                <p:nvPr/>
              </p:nvSpPr>
              <p:spPr>
                <a:xfrm>
                  <a:off x="3317120" y="3755607"/>
                  <a:ext cx="1415788" cy="369332"/>
                </a:xfrm>
                <a:prstGeom prst="rect">
                  <a:avLst/>
                </a:prstGeom>
                <a:noFill/>
              </p:spPr>
              <p:txBody>
                <a:bodyPr wrap="square" rtlCol="0">
                  <a:spAutoFit/>
                </a:bodyPr>
                <a:lstStyle/>
                <a:p>
                  <a:pPr algn="ctr"/>
                  <a:r>
                    <a:rPr lang="en-US" dirty="0" smtClean="0"/>
                    <a:t>Client</a:t>
                  </a:r>
                  <a:endParaRPr lang="en-US" dirty="0"/>
                </a:p>
              </p:txBody>
            </p:sp>
          </p:grpSp>
        </p:grpSp>
      </p:grpSp>
    </p:spTree>
    <p:extLst>
      <p:ext uri="{BB962C8B-B14F-4D97-AF65-F5344CB8AC3E}">
        <p14:creationId xmlns:p14="http://schemas.microsoft.com/office/powerpoint/2010/main" val="202994057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latin typeface="Segoe UI"/>
                <a:cs typeface="Segoe UI"/>
              </a:rPr>
              <a:t>Hive Key Building Principles</a:t>
            </a: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solidFill>
                    <a:srgbClr val="FFFFFF"/>
                  </a:solidFill>
                  <a:latin typeface="Segoe UI"/>
                </a:rPr>
                <a:t>Hive builds on:</a:t>
              </a:r>
              <a:endParaRPr lang="en-US" i="0" dirty="0">
                <a:solidFill>
                  <a:srgbClr val="FFFFFF"/>
                </a:solidFill>
                <a:latin typeface="Segoe UI"/>
              </a:endParaRPr>
            </a:p>
          </p:txBody>
        </p:sp>
      </p:grpSp>
      <p:sp>
        <p:nvSpPr>
          <p:cNvPr id="8" name="Content Placeholder 2"/>
          <p:cNvSpPr txBox="1">
            <a:spLocks/>
          </p:cNvSpPr>
          <p:nvPr/>
        </p:nvSpPr>
        <p:spPr>
          <a:xfrm>
            <a:off x="0" y="2292583"/>
            <a:ext cx="12192000" cy="254524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292929"/>
                </a:solidFill>
              </a:rPr>
              <a:t>SQL a</a:t>
            </a:r>
            <a:r>
              <a:rPr lang="en-US" i="0" dirty="0" smtClean="0">
                <a:solidFill>
                  <a:srgbClr val="292929"/>
                </a:solidFill>
              </a:rPr>
              <a:t>s </a:t>
            </a:r>
            <a:r>
              <a:rPr lang="en-US" i="0" dirty="0">
                <a:solidFill>
                  <a:srgbClr val="292929"/>
                </a:solidFill>
              </a:rPr>
              <a:t>a familiar programming tool and standard for </a:t>
            </a:r>
            <a:r>
              <a:rPr lang="en-US" i="0" dirty="0" smtClean="0">
                <a:solidFill>
                  <a:srgbClr val="292929"/>
                </a:solidFill>
              </a:rPr>
              <a:t>analytics</a:t>
            </a:r>
            <a:endParaRPr lang="en-US" i="0" dirty="0">
              <a:solidFill>
                <a:srgbClr val="292929"/>
              </a:solidFill>
            </a:endParaRPr>
          </a:p>
          <a:p>
            <a:pPr marL="1203325" indent="-342900" algn="l">
              <a:lnSpc>
                <a:spcPct val="100000"/>
              </a:lnSpc>
              <a:spcBef>
                <a:spcPts val="0"/>
              </a:spcBef>
              <a:buFont typeface="Wingdings" charset="2"/>
              <a:buChar char="§"/>
            </a:pPr>
            <a:r>
              <a:rPr lang="en-US" i="0" dirty="0" smtClean="0">
                <a:solidFill>
                  <a:srgbClr val="292929"/>
                </a:solidFill>
              </a:rPr>
              <a:t>Extensibility</a:t>
            </a:r>
            <a:endParaRPr lang="en-US" i="0" dirty="0">
              <a:solidFill>
                <a:srgbClr val="292929"/>
              </a:solidFill>
            </a:endParaRPr>
          </a:p>
          <a:p>
            <a:pPr marL="1203325" indent="-342900" algn="l">
              <a:lnSpc>
                <a:spcPct val="100000"/>
              </a:lnSpc>
              <a:spcBef>
                <a:spcPts val="0"/>
              </a:spcBef>
              <a:buFont typeface="Wingdings" charset="2"/>
              <a:buChar char="§"/>
            </a:pPr>
            <a:r>
              <a:rPr lang="en-US" i="0" dirty="0">
                <a:solidFill>
                  <a:srgbClr val="292929"/>
                </a:solidFill>
              </a:rPr>
              <a:t>Scalability and </a:t>
            </a:r>
            <a:r>
              <a:rPr lang="en-US" i="0" dirty="0" smtClean="0">
                <a:solidFill>
                  <a:srgbClr val="292929"/>
                </a:solidFill>
              </a:rPr>
              <a:t>performance</a:t>
            </a:r>
            <a:endParaRPr lang="en-US" i="0" dirty="0">
              <a:solidFill>
                <a:srgbClr val="292929"/>
              </a:solidFill>
            </a:endParaRPr>
          </a:p>
          <a:p>
            <a:pPr marL="1203325" indent="-342900" algn="l">
              <a:lnSpc>
                <a:spcPct val="100000"/>
              </a:lnSpc>
              <a:spcBef>
                <a:spcPts val="0"/>
              </a:spcBef>
              <a:buFont typeface="Wingdings" charset="2"/>
              <a:buChar char="§"/>
            </a:pPr>
            <a:r>
              <a:rPr lang="en-US" i="0" dirty="0" smtClean="0">
                <a:solidFill>
                  <a:srgbClr val="292929"/>
                </a:solidFill>
              </a:rPr>
              <a:t>Interoperability</a:t>
            </a:r>
            <a:endParaRPr lang="en-US" i="0" dirty="0">
              <a:solidFill>
                <a:srgbClr val="292929"/>
              </a:solidFill>
            </a:endParaRPr>
          </a:p>
        </p:txBody>
      </p:sp>
    </p:spTree>
    <p:extLst>
      <p:ext uri="{BB962C8B-B14F-4D97-AF65-F5344CB8AC3E}">
        <p14:creationId xmlns:p14="http://schemas.microsoft.com/office/powerpoint/2010/main" val="273866020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9285</TotalTime>
  <Words>1194</Words>
  <Application>Microsoft Macintosh PowerPoint</Application>
  <PresentationFormat>Widescreen</PresentationFormat>
  <Paragraphs>308</Paragraphs>
  <Slides>18</Slides>
  <Notes>17</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18</vt:i4>
      </vt:variant>
    </vt:vector>
  </HeadingPairs>
  <TitlesOfParts>
    <vt:vector size="34" baseType="lpstr">
      <vt:lpstr>Calibri</vt:lpstr>
      <vt:lpstr>Consolas</vt:lpstr>
      <vt:lpstr>Lucida Console</vt:lpstr>
      <vt:lpstr>MS PGothic</vt:lpstr>
      <vt:lpstr>Segoe UI</vt:lpstr>
      <vt:lpstr>Segoe UI Light</vt:lpstr>
      <vt:lpstr>Segoe UI Semibold</vt:lpstr>
      <vt:lpstr>Trebuchet MS</vt:lpstr>
      <vt:lpstr>Wingdings</vt:lpstr>
      <vt:lpstr>맑은 고딕</vt:lpstr>
      <vt:lpstr>Arial</vt:lpstr>
      <vt:lpstr>1_MS1444_Windows Azure Template 16x9_r08a</vt:lpstr>
      <vt:lpstr>2_MS1444_Windows Azure Template 16x9_r08a</vt:lpstr>
      <vt:lpstr>Office Theme</vt:lpstr>
      <vt:lpstr>3_MS1444_Windows Azure Template 16x9_r08a</vt:lpstr>
      <vt:lpstr>4_MS1444_Windows Azure Template 16x9_r08a</vt:lpstr>
      <vt:lpstr>Data Analysis Using Hadoop</vt:lpstr>
      <vt:lpstr>PowerPoint Presentation</vt:lpstr>
      <vt:lpstr>PowerPoint Presentation</vt:lpstr>
      <vt:lpstr>PowerPoint Presentation</vt:lpstr>
      <vt:lpstr>What Hive is NOT</vt:lpstr>
      <vt:lpstr>PowerPoint Presentation</vt:lpstr>
      <vt:lpstr>PowerPoint Presentation</vt:lpstr>
      <vt:lpstr>PowerPoint Presentation</vt:lpstr>
      <vt:lpstr>Hive Key Building Principles</vt:lpstr>
      <vt:lpstr>Hive Key Architecture</vt:lpstr>
      <vt:lpstr>Hive Data Model</vt:lpstr>
      <vt:lpstr>Hive Data Model</vt:lpstr>
      <vt:lpstr>PowerPoint Presentation</vt:lpstr>
      <vt:lpstr>Hive Metastore: Data Discovery</vt:lpstr>
      <vt:lpstr>Retrieving Hive Data</vt:lpstr>
      <vt:lpstr>Hive Metastore Location</vt:lpstr>
      <vt:lpstr>Hive Metastore Service</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BigData</cp:lastModifiedBy>
  <cp:revision>733</cp:revision>
  <dcterms:created xsi:type="dcterms:W3CDTF">2015-09-13T19:29:02Z</dcterms:created>
  <dcterms:modified xsi:type="dcterms:W3CDTF">2016-09-15T11:32:34Z</dcterms:modified>
</cp:coreProperties>
</file>