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26"/>
  </p:notesMasterIdLst>
  <p:sldIdLst>
    <p:sldId id="338" r:id="rId5"/>
    <p:sldId id="293" r:id="rId6"/>
    <p:sldId id="339" r:id="rId7"/>
    <p:sldId id="308" r:id="rId8"/>
    <p:sldId id="309" r:id="rId9"/>
    <p:sldId id="310" r:id="rId10"/>
    <p:sldId id="295" r:id="rId11"/>
    <p:sldId id="325" r:id="rId12"/>
    <p:sldId id="326" r:id="rId13"/>
    <p:sldId id="327" r:id="rId14"/>
    <p:sldId id="328" r:id="rId15"/>
    <p:sldId id="315" r:id="rId16"/>
    <p:sldId id="329" r:id="rId17"/>
    <p:sldId id="330" r:id="rId18"/>
    <p:sldId id="331" r:id="rId19"/>
    <p:sldId id="332" r:id="rId20"/>
    <p:sldId id="320" r:id="rId21"/>
    <p:sldId id="333" r:id="rId22"/>
    <p:sldId id="334" r:id="rId23"/>
    <p:sldId id="335"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v Weiler" initials="BSW" lastIdx="1"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9AFEF"/>
    <a:srgbClr val="767171"/>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86" autoAdjust="0"/>
    <p:restoredTop sz="89103" autoAdjust="0"/>
  </p:normalViewPr>
  <p:slideViewPr>
    <p:cSldViewPr snapToGrid="0">
      <p:cViewPr varScale="1">
        <p:scale>
          <a:sx n="62" d="100"/>
          <a:sy n="62" d="100"/>
        </p:scale>
        <p:origin x="224" y="9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9/15/16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A key-value property displays when “EXTENDED” is used as an option with “DESCRIBE”.</a:t>
            </a:r>
            <a:endParaRPr lang="en-US" b="1"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10574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345319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83355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When copying a table, the location can be changed upon creation.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No other properties can be modified.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Properties of copied tables will follow original table.</a:t>
            </a:r>
            <a:endParaRPr lang="en-US" b="0"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03457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4584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4152454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386064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ko-KR" b="1" dirty="0" smtClean="0"/>
              <a:t>Notes:</a:t>
            </a:r>
          </a:p>
          <a:p>
            <a:pPr lvl="0">
              <a:buFont typeface="Arial" pitchFamily="34" charset="0"/>
              <a:buChar char="•"/>
            </a:pPr>
            <a:r>
              <a:rPr lang="en-US" altLang="ko-KR" dirty="0" smtClean="0"/>
              <a:t> This command to change </a:t>
            </a:r>
            <a:r>
              <a:rPr lang="en-US" altLang="ko-KR" dirty="0"/>
              <a:t>location </a:t>
            </a:r>
            <a:r>
              <a:rPr lang="en-US" altLang="ko-KR" dirty="0" smtClean="0"/>
              <a:t>can be used for columns </a:t>
            </a:r>
            <a:r>
              <a:rPr lang="en-US" altLang="ko-KR" dirty="0"/>
              <a:t>as well.  If you want to move to first column, use FIRST instead of </a:t>
            </a:r>
            <a:r>
              <a:rPr lang="en-US" altLang="ko-KR" dirty="0" smtClean="0"/>
              <a:t>AFTER with the name of the column. </a:t>
            </a:r>
            <a:endParaRPr lang="en-US" altLang="ko-KR"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83524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When deleting</a:t>
            </a:r>
            <a:r>
              <a:rPr lang="en-US" altLang="ko-KR" baseline="0" dirty="0" smtClean="0"/>
              <a:t> </a:t>
            </a:r>
            <a:r>
              <a:rPr lang="en-US" altLang="ko-KR" baseline="0" dirty="0"/>
              <a:t>or </a:t>
            </a:r>
            <a:r>
              <a:rPr lang="en-US" altLang="ko-KR" baseline="0" dirty="0" smtClean="0"/>
              <a:t>replacing </a:t>
            </a:r>
            <a:r>
              <a:rPr lang="en-US" altLang="ko-KR" baseline="0" dirty="0"/>
              <a:t>columns, t</a:t>
            </a:r>
            <a:r>
              <a:rPr lang="en-US" altLang="ko-KR" dirty="0"/>
              <a:t>his sample command </a:t>
            </a:r>
            <a:r>
              <a:rPr lang="en-US" altLang="ko-KR" dirty="0" smtClean="0"/>
              <a:t>shown removes </a:t>
            </a:r>
            <a:r>
              <a:rPr lang="en-US" altLang="ko-KR" dirty="0"/>
              <a:t>all existing columns and replaces them.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16286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Lesson 6 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/tree/master/Complimentary%20Course%20Content/Module4/Labs</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a:buFont typeface="Arial" pitchFamily="34" charset="0"/>
              <a:buChar char="•"/>
            </a:pPr>
            <a:r>
              <a:rPr lang="en-US" b="0" dirty="0" smtClean="0"/>
              <a:t> Hive databases are useful for large clusters with multiple teams and users or for logically grouping tables.</a:t>
            </a:r>
          </a:p>
          <a:p>
            <a:pPr>
              <a:buFont typeface="Arial" pitchFamily="34" charset="0"/>
              <a:buChar char="•"/>
            </a:pPr>
            <a:r>
              <a:rPr lang="en-US" b="0" baseline="0" dirty="0" smtClean="0"/>
              <a:t> Default Hive database warehouse directory is</a:t>
            </a:r>
            <a:r>
              <a:rPr lang="en-US" b="0" dirty="0" smtClean="0"/>
              <a:t> t</a:t>
            </a:r>
            <a:r>
              <a:rPr lang="en-US" dirty="0" smtClean="0"/>
              <a:t>ypically /user/hive/warehouse.</a:t>
            </a:r>
          </a:p>
          <a:p>
            <a:pPr>
              <a:buFont typeface="Arial" pitchFamily="34" charset="0"/>
              <a:buChar char="•"/>
            </a:pPr>
            <a:r>
              <a:rPr lang="en-US" dirty="0" smtClean="0"/>
              <a:t> Default database is named “default”.</a:t>
            </a:r>
          </a:p>
          <a:p>
            <a:pPr>
              <a:buFont typeface="Arial" pitchFamily="34" charset="0"/>
              <a:buChar char="•"/>
            </a:pPr>
            <a:r>
              <a:rPr lang="en-US" dirty="0" smtClean="0"/>
              <a:t> Example: Subdirectory</a:t>
            </a:r>
            <a:r>
              <a:rPr lang="en-US" baseline="0" dirty="0" smtClean="0"/>
              <a:t> created for </a:t>
            </a:r>
            <a:r>
              <a:rPr lang="en-US" dirty="0" smtClean="0"/>
              <a:t>database “sales” would be: /user/hive/warehouse/</a:t>
            </a:r>
            <a:r>
              <a:rPr lang="en-US" dirty="0" err="1" smtClean="0"/>
              <a:t>sales.db</a:t>
            </a:r>
            <a:endParaRPr lang="en-US" dirty="0" smtClean="0"/>
          </a:p>
          <a:p>
            <a:pPr>
              <a:buFont typeface="Arial" pitchFamily="34" charset="0"/>
              <a:buChar char="•"/>
            </a:pPr>
            <a:r>
              <a:rPr lang="en-US" dirty="0" smtClean="0"/>
              <a:t> Default</a:t>
            </a:r>
            <a:r>
              <a:rPr lang="en-US" baseline="0" dirty="0" smtClean="0"/>
              <a:t> database will be stored under /user/hive/warehouse</a:t>
            </a:r>
            <a:endParaRPr lang="en-US" dirty="0" smtClean="0"/>
          </a:p>
          <a:p>
            <a:pPr>
              <a:buFont typeface="Arial" pitchFamily="34" charset="0"/>
              <a:buChar char="•"/>
            </a:pPr>
            <a:endParaRPr lang="en-US" b="0" dirty="0" smtClean="0"/>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67564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35524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427984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From</a:t>
            </a:r>
            <a:r>
              <a:rPr lang="en-US" baseline="0" dirty="0" smtClean="0"/>
              <a:t> </a:t>
            </a:r>
            <a:r>
              <a:rPr lang="en-US" baseline="0" dirty="0"/>
              <a:t>the </a:t>
            </a:r>
            <a:r>
              <a:rPr lang="en-US" baseline="0" dirty="0" smtClean="0"/>
              <a:t>Linux </a:t>
            </a:r>
            <a:r>
              <a:rPr lang="en-US" baseline="0" dirty="0"/>
              <a:t>command prompt, type HIVE to enter the CLI (command line interface) for </a:t>
            </a:r>
            <a:r>
              <a:rPr lang="en-US" baseline="0" dirty="0" smtClean="0"/>
              <a:t>Hive.</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408810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56281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9/15/16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9/15/16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9/15/16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9/15/16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9/15/16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1394562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53050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3673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9/15/16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9632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01636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3235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1557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60455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31298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78088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3874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0499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8368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9/15/16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71852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13456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5631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406470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85305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434337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4373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65992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9310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729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881542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923656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47956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4737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456295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27363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08949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78594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17279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224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9/15/16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86956346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6071643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7467956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5288113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0610348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12335543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720262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8731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20877955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42885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9/15/16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8884570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93330742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01553838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4898091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41658508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062875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09654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6731607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70859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930394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70519579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9/15/16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309113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5735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9/15/16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theme" Target="../theme/theme3.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20" Type="http://schemas.openxmlformats.org/officeDocument/2006/relationships/slideLayout" Target="../slideLayouts/slideLayout69.xml"/><Relationship Id="rId21" Type="http://schemas.openxmlformats.org/officeDocument/2006/relationships/slideLayout" Target="../slideLayouts/slideLayout70.xml"/><Relationship Id="rId22" Type="http://schemas.openxmlformats.org/officeDocument/2006/relationships/slideLayout" Target="../slideLayouts/slideLayout71.xml"/><Relationship Id="rId23" Type="http://schemas.openxmlformats.org/officeDocument/2006/relationships/slideLayout" Target="../slideLayouts/slideLayout72.xml"/><Relationship Id="rId24" Type="http://schemas.openxmlformats.org/officeDocument/2006/relationships/theme" Target="../theme/theme4.xml"/><Relationship Id="rId10" Type="http://schemas.openxmlformats.org/officeDocument/2006/relationships/slideLayout" Target="../slideLayouts/slideLayout59.xml"/><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slideLayout" Target="../slideLayouts/slideLayout62.xml"/><Relationship Id="rId14" Type="http://schemas.openxmlformats.org/officeDocument/2006/relationships/slideLayout" Target="../slideLayouts/slideLayout63.xml"/><Relationship Id="rId15" Type="http://schemas.openxmlformats.org/officeDocument/2006/relationships/slideLayout" Target="../slideLayouts/slideLayout64.xml"/><Relationship Id="rId16" Type="http://schemas.openxmlformats.org/officeDocument/2006/relationships/slideLayout" Target="../slideLayouts/slideLayout65.xml"/><Relationship Id="rId17" Type="http://schemas.openxmlformats.org/officeDocument/2006/relationships/slideLayout" Target="../slideLayouts/slideLayout66.xml"/><Relationship Id="rId18" Type="http://schemas.openxmlformats.org/officeDocument/2006/relationships/slideLayout" Target="../slideLayouts/slideLayout67.xml"/><Relationship Id="rId19" Type="http://schemas.openxmlformats.org/officeDocument/2006/relationships/slideLayout" Target="../slideLayouts/slideLayout68.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9/15/16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7124695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3342752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747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4</a:t>
            </a:r>
            <a:r>
              <a:rPr lang="en-US" sz="4000" dirty="0" smtClean="0">
                <a:solidFill>
                  <a:srgbClr val="FFFF00"/>
                </a:solidFill>
              </a:rPr>
              <a:t>, </a:t>
            </a:r>
            <a:r>
              <a:rPr lang="en-US" sz="4000" dirty="0">
                <a:solidFill>
                  <a:srgbClr val="FFFF00"/>
                </a:solidFill>
              </a:rPr>
              <a:t>Lesson </a:t>
            </a:r>
            <a:r>
              <a:rPr lang="en-US" dirty="0"/>
              <a:t>6</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Databases and Tables</a:t>
            </a:r>
            <a:endParaRPr lang="en-US" sz="4000" dirty="0">
              <a:solidFill>
                <a:srgbClr val="FFFF00"/>
              </a:solidFill>
            </a:endParaRPr>
          </a:p>
        </p:txBody>
      </p:sp>
    </p:spTree>
    <p:extLst>
      <p:ext uri="{BB962C8B-B14F-4D97-AF65-F5344CB8AC3E}">
        <p14:creationId xmlns:p14="http://schemas.microsoft.com/office/powerpoint/2010/main" val="1646512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601" y="2422837"/>
            <a:ext cx="10515600" cy="228697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WITH DBPROPERTIES </a:t>
            </a:r>
          </a:p>
          <a:p>
            <a:r>
              <a:rPr lang="en-US" altLang="ko-KR" dirty="0"/>
              <a:t>         ('creator' = ' John Writer', 'date' = '2015-07-22');</a:t>
            </a:r>
          </a:p>
          <a:p>
            <a:pPr lvl="0"/>
            <a:r>
              <a:rPr lang="en-US" altLang="ko-KR" dirty="0"/>
              <a:t>hive&gt; DESCRIBE DATABASE financials;</a:t>
            </a:r>
          </a:p>
          <a:p>
            <a:pPr lvl="0"/>
            <a:r>
              <a:rPr lang="en-US" altLang="ko-KR" dirty="0"/>
              <a:t>financials   hdfs://server/user/hive/warehouse/financials.db</a:t>
            </a:r>
          </a:p>
          <a:p>
            <a:pPr lvl="0"/>
            <a:r>
              <a:rPr lang="en-US" altLang="ko-KR" dirty="0"/>
              <a:t>hive&gt; DESCRIBE DATABASE EXTENDED financials;</a:t>
            </a:r>
          </a:p>
          <a:p>
            <a:pPr lvl="0"/>
            <a:r>
              <a:rPr lang="en-US" altLang="ko-KR" dirty="0"/>
              <a:t>financials   hdfs://server/user/hive/warehouse/financials.db</a:t>
            </a:r>
          </a:p>
          <a:p>
            <a:pPr lvl="0"/>
            <a:r>
              <a:rPr lang="en-US" altLang="ko-KR" dirty="0"/>
              <a:t> {date=2015-07-22, creator=John Writer);</a:t>
            </a:r>
          </a:p>
        </p:txBody>
      </p:sp>
      <p:sp>
        <p:nvSpPr>
          <p:cNvPr id="7"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key-value property to database:</a:t>
            </a:r>
            <a:endParaRPr lang="en-US" i="0" dirty="0">
              <a:solidFill>
                <a:srgbClr val="292929"/>
              </a:solidFill>
            </a:endParaRP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84265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5132" y="2362286"/>
            <a:ext cx="10515600" cy="476273"/>
          </a:xfrm>
        </p:spPr>
        <p:txBody>
          <a:bodyPr>
            <a:normAutofit/>
          </a:bodyPr>
          <a:lstStyle/>
          <a:p>
            <a:pPr lvl="0">
              <a:spcAft>
                <a:spcPts val="300"/>
              </a:spcAft>
            </a:pPr>
            <a:r>
              <a:rPr lang="en-US" altLang="ko-KR" dirty="0"/>
              <a:t>hive&gt; USE financials; </a:t>
            </a:r>
          </a:p>
        </p:txBody>
      </p:sp>
      <p:sp>
        <p:nvSpPr>
          <p:cNvPr id="8" name="Content Placeholder 4"/>
          <p:cNvSpPr txBox="1">
            <a:spLocks/>
          </p:cNvSpPr>
          <p:nvPr/>
        </p:nvSpPr>
        <p:spPr>
          <a:xfrm>
            <a:off x="846235" y="3853562"/>
            <a:ext cx="10515600" cy="134944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Aft>
                <a:spcPts val="300"/>
              </a:spcAft>
            </a:pPr>
            <a:r>
              <a:rPr lang="en-US" altLang="ko-KR" dirty="0"/>
              <a:t>hive&gt; set </a:t>
            </a:r>
            <a:r>
              <a:rPr lang="en-US" altLang="ko-KR" dirty="0" err="1"/>
              <a:t>hive.cli.print.current.db</a:t>
            </a:r>
            <a:r>
              <a:rPr lang="en-US" altLang="ko-KR" dirty="0"/>
              <a:t>=true;</a:t>
            </a:r>
          </a:p>
          <a:p>
            <a:pPr lvl="0">
              <a:spcAft>
                <a:spcPts val="300"/>
              </a:spcAft>
            </a:pPr>
            <a:r>
              <a:rPr lang="en-US" altLang="ko-KR" dirty="0"/>
              <a:t>hive (financials)&gt; USE default;</a:t>
            </a:r>
          </a:p>
          <a:p>
            <a:pPr lvl="0">
              <a:spcAft>
                <a:spcPts val="300"/>
              </a:spcAft>
            </a:pPr>
            <a:r>
              <a:rPr lang="en-US" altLang="ko-KR" dirty="0"/>
              <a:t>hive (default)&gt; set </a:t>
            </a:r>
            <a:r>
              <a:rPr lang="en-US" altLang="ko-KR" dirty="0" err="1"/>
              <a:t>hive.cli.print.current.db</a:t>
            </a:r>
            <a:r>
              <a:rPr lang="en-US" altLang="ko-KR" dirty="0"/>
              <a:t>=false;</a:t>
            </a:r>
          </a:p>
          <a:p>
            <a:pPr lvl="0">
              <a:spcAft>
                <a:spcPts val="300"/>
              </a:spcAft>
            </a:pPr>
            <a:r>
              <a:rPr lang="en-US" altLang="ko-KR" dirty="0"/>
              <a:t>hive&gt; ...</a:t>
            </a:r>
          </a:p>
        </p:txBody>
      </p:sp>
      <p:sp>
        <p:nvSpPr>
          <p:cNvPr id="9" name="Content Placeholder 4"/>
          <p:cNvSpPr txBox="1">
            <a:spLocks/>
          </p:cNvSpPr>
          <p:nvPr/>
        </p:nvSpPr>
        <p:spPr>
          <a:xfrm>
            <a:off x="845834" y="6218008"/>
            <a:ext cx="10515600" cy="4762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smtClean="0"/>
              <a:t>hive</a:t>
            </a:r>
            <a:r>
              <a:rPr lang="en-US" altLang="ko-KR" dirty="0"/>
              <a:t>&gt; DROP DATABASE IF EXISTS </a:t>
            </a:r>
            <a:r>
              <a:rPr lang="en-US" altLang="ko-KR" dirty="0" smtClean="0"/>
              <a:t>financials</a:t>
            </a:r>
            <a:r>
              <a:rPr lang="en-US" altLang="ko-KR" dirty="0"/>
              <a:t>;</a:t>
            </a:r>
            <a:endParaRPr lang="en-US" altLang="ko-KR" i="1" dirty="0"/>
          </a:p>
        </p:txBody>
      </p:sp>
      <p:sp>
        <p:nvSpPr>
          <p:cNvPr id="16"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working database (directory):</a:t>
            </a:r>
            <a:endParaRPr lang="en-US" i="0" dirty="0">
              <a:solidFill>
                <a:srgbClr val="292929"/>
              </a:solidFill>
            </a:endParaRPr>
          </a:p>
        </p:txBody>
      </p:sp>
      <p:sp>
        <p:nvSpPr>
          <p:cNvPr id="19" name="Content Placeholder 2"/>
          <p:cNvSpPr txBox="1">
            <a:spLocks/>
          </p:cNvSpPr>
          <p:nvPr/>
        </p:nvSpPr>
        <p:spPr>
          <a:xfrm>
            <a:off x="808464" y="294277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prompt to toggle display of current database:</a:t>
            </a:r>
            <a:endParaRPr lang="en-US" i="0" dirty="0">
              <a:solidFill>
                <a:srgbClr val="292929"/>
              </a:solidFill>
            </a:endParaRPr>
          </a:p>
        </p:txBody>
      </p:sp>
      <p:sp>
        <p:nvSpPr>
          <p:cNvPr id="22" name="Content Placeholder 2"/>
          <p:cNvSpPr txBox="1">
            <a:spLocks/>
          </p:cNvSpPr>
          <p:nvPr/>
        </p:nvSpPr>
        <p:spPr>
          <a:xfrm>
            <a:off x="808464" y="530722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the database (subdirectory):</a:t>
            </a:r>
            <a:endParaRPr lang="en-US" i="0" dirty="0">
              <a:solidFill>
                <a:srgbClr val="292929"/>
              </a:solidFill>
            </a:endParaRPr>
          </a:p>
        </p:txBody>
      </p:sp>
      <p:sp>
        <p:nvSpPr>
          <p:cNvPr id="23"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155319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Hive tables map to a single directory in HDFS</a:t>
              </a:r>
            </a:p>
          </p:txBody>
        </p:sp>
      </p:grpSp>
      <p:sp>
        <p:nvSpPr>
          <p:cNvPr id="7" name="Content Placeholder 2"/>
          <p:cNvSpPr txBox="1">
            <a:spLocks/>
          </p:cNvSpPr>
          <p:nvPr/>
        </p:nvSpPr>
        <p:spPr>
          <a:xfrm>
            <a:off x="0" y="2269312"/>
            <a:ext cx="12192000" cy="248242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Partitions are </a:t>
            </a:r>
            <a:r>
              <a:rPr lang="en-US" sz="2400" i="0" dirty="0" smtClean="0">
                <a:solidFill>
                  <a:srgbClr val="292929"/>
                </a:solidFill>
              </a:rPr>
              <a:t>subdirectories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A table directory may have multiple </a:t>
            </a:r>
            <a:r>
              <a:rPr lang="en-US" sz="2400" i="0" dirty="0" smtClean="0">
                <a:solidFill>
                  <a:srgbClr val="292929"/>
                </a:solidFill>
              </a:rPr>
              <a:t>files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Multiple Reducers would create multiple files with a </a:t>
            </a:r>
            <a:r>
              <a:rPr lang="en-US" sz="2400" i="0" dirty="0" smtClean="0">
                <a:solidFill>
                  <a:srgbClr val="292929"/>
                </a:solidFill>
              </a:rPr>
              <a:t>directory</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err="1">
                <a:solidFill>
                  <a:srgbClr val="292929"/>
                </a:solidFill>
              </a:rPr>
              <a:t>Metastore</a:t>
            </a:r>
            <a:r>
              <a:rPr lang="en-US" sz="2400" i="0" dirty="0">
                <a:solidFill>
                  <a:srgbClr val="292929"/>
                </a:solidFill>
              </a:rPr>
              <a:t> database is used to map the database schema to the HDFS directory and files</a:t>
            </a:r>
          </a:p>
        </p:txBody>
      </p:sp>
      <p:sp>
        <p:nvSpPr>
          <p:cNvPr id="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Tables</a:t>
            </a:r>
            <a:endParaRPr lang="en-US" dirty="0"/>
          </a:p>
        </p:txBody>
      </p:sp>
    </p:spTree>
    <p:extLst>
      <p:ext uri="{BB962C8B-B14F-4D97-AF65-F5344CB8AC3E}">
        <p14:creationId xmlns:p14="http://schemas.microsoft.com/office/powerpoint/2010/main" val="36091891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531" y="2632731"/>
            <a:ext cx="10515600" cy="378313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a:t>
            </a:r>
            <a:r>
              <a:rPr lang="en-US" altLang="ko-KR" dirty="0" err="1"/>
              <a:t>mydb.employees</a:t>
            </a:r>
            <a:r>
              <a:rPr lang="en-US" altLang="ko-KR" dirty="0"/>
              <a:t> (</a:t>
            </a:r>
          </a:p>
          <a:p>
            <a:pPr lvl="0"/>
            <a:r>
              <a:rPr lang="en-US" altLang="ko-KR" dirty="0"/>
              <a:t>  name      		STRING COMMENT 'Employee name',</a:t>
            </a:r>
          </a:p>
          <a:p>
            <a:pPr lvl="0"/>
            <a:r>
              <a:rPr lang="en-US" altLang="ko-KR" dirty="0"/>
              <a:t>  salary            FLOAT  COMMENT 'Employee salary',</a:t>
            </a:r>
          </a:p>
          <a:p>
            <a:pPr lvl="0"/>
            <a:r>
              <a:rPr lang="en-US" altLang="ko-KR" dirty="0"/>
              <a:t>  subordinates  	ARRAY&lt;STRING&gt; COMMENT 'Names of subordinates',</a:t>
            </a:r>
          </a:p>
          <a:p>
            <a:pPr lvl="0"/>
            <a:r>
              <a:rPr lang="en-US" altLang="ko-KR" dirty="0"/>
              <a:t>  deductions    	MAP&lt;STRING, FLOAT&gt;</a:t>
            </a:r>
          </a:p>
          <a:p>
            <a:pPr lvl="0"/>
            <a:r>
              <a:rPr lang="en-US" altLang="ko-KR" dirty="0"/>
              <a:t>               	COMMENT 'Keys are deductions names, </a:t>
            </a:r>
          </a:p>
          <a:p>
            <a:pPr lvl="0"/>
            <a:r>
              <a:rPr lang="en-US" altLang="ko-KR" dirty="0"/>
              <a:t>					values are percentages',</a:t>
            </a:r>
          </a:p>
          <a:p>
            <a:pPr lvl="0"/>
            <a:r>
              <a:rPr lang="en-US" altLang="ko-KR" dirty="0"/>
              <a:t>  address         	STRUCT&lt;</a:t>
            </a:r>
            <a:r>
              <a:rPr lang="en-US" altLang="ko-KR" dirty="0" err="1"/>
              <a:t>street:STRING</a:t>
            </a:r>
            <a:r>
              <a:rPr lang="en-US" altLang="ko-KR" dirty="0"/>
              <a:t>, </a:t>
            </a:r>
            <a:r>
              <a:rPr lang="en-US" altLang="ko-KR" dirty="0" err="1"/>
              <a:t>city:STRING</a:t>
            </a:r>
            <a:r>
              <a:rPr lang="en-US" altLang="ko-KR" dirty="0"/>
              <a:t>, </a:t>
            </a:r>
          </a:p>
          <a:p>
            <a:pPr lvl="0"/>
            <a:r>
              <a:rPr lang="en-US" altLang="ko-KR" dirty="0"/>
              <a:t>				</a:t>
            </a:r>
            <a:r>
              <a:rPr lang="en-US" altLang="ko-KR" dirty="0" err="1"/>
              <a:t>state:STRING</a:t>
            </a:r>
            <a:r>
              <a:rPr lang="en-US" altLang="ko-KR" dirty="0"/>
              <a:t>, </a:t>
            </a:r>
            <a:r>
              <a:rPr lang="en-US" altLang="ko-KR" dirty="0" err="1"/>
              <a:t>zip:INT</a:t>
            </a:r>
            <a:r>
              <a:rPr lang="en-US" altLang="ko-KR" dirty="0"/>
              <a:t>&gt;</a:t>
            </a:r>
          </a:p>
          <a:p>
            <a:pPr lvl="0"/>
            <a:r>
              <a:rPr lang="en-US" altLang="ko-KR" dirty="0"/>
              <a:t>  			COMMENT 'Home address')</a:t>
            </a:r>
          </a:p>
          <a:p>
            <a:pPr lvl="0"/>
            <a:r>
              <a:rPr lang="en-US" altLang="ko-KR" dirty="0"/>
              <a:t>COMMENT 'Description of the table'</a:t>
            </a:r>
          </a:p>
          <a:p>
            <a:pPr lvl="0"/>
            <a:r>
              <a:rPr lang="en-US" altLang="ko-KR" dirty="0"/>
              <a:t>TBLPROPERTIES ('creator'='me', '</a:t>
            </a:r>
            <a:r>
              <a:rPr lang="en-US" altLang="ko-KR" dirty="0" err="1"/>
              <a:t>created_at</a:t>
            </a:r>
            <a:r>
              <a:rPr lang="en-US" altLang="ko-KR" dirty="0"/>
              <a:t>'='2012-01-02 10:00:00', ...)</a:t>
            </a:r>
          </a:p>
          <a:p>
            <a:pPr lvl="0"/>
            <a:r>
              <a:rPr lang="en-US" altLang="ko-KR" dirty="0"/>
              <a:t>LOCATION '/user/hive/warehouse/</a:t>
            </a:r>
            <a:r>
              <a:rPr lang="en-US" altLang="ko-KR" dirty="0" err="1"/>
              <a:t>mydb.db</a:t>
            </a:r>
            <a:r>
              <a:rPr lang="en-US" altLang="ko-KR" dirty="0"/>
              <a:t>/employees';</a:t>
            </a:r>
          </a:p>
        </p:txBody>
      </p:sp>
      <p:grpSp>
        <p:nvGrpSpPr>
          <p:cNvPr id="5" name="Group 4"/>
          <p:cNvGrpSpPr/>
          <p:nvPr/>
        </p:nvGrpSpPr>
        <p:grpSpPr>
          <a:xfrm>
            <a:off x="0" y="1451501"/>
            <a:ext cx="12192000" cy="1009243"/>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 with comments, table properties, and alternate location:</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399505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199" y="2447212"/>
            <a:ext cx="10515600" cy="11645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mydb.employees2</a:t>
            </a:r>
          </a:p>
          <a:p>
            <a:pPr lvl="0"/>
            <a:r>
              <a:rPr lang="en-US" altLang="ko-KR" dirty="0"/>
              <a:t>              LIKE </a:t>
            </a:r>
            <a:r>
              <a:rPr lang="en-US" altLang="ko-KR" dirty="0" err="1"/>
              <a:t>mydb.employees</a:t>
            </a:r>
            <a:endParaRPr lang="en-US" altLang="ko-KR" dirty="0"/>
          </a:p>
          <a:p>
            <a:pPr lvl="0"/>
            <a:r>
              <a:rPr lang="en-US" altLang="ko-KR" dirty="0"/>
              <a:t>              LOCATION /my/preferred/location;</a:t>
            </a:r>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Copy the schema of a table:</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05663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5"/>
            <a:ext cx="10515600" cy="287086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USE </a:t>
            </a:r>
            <a:r>
              <a:rPr lang="en-US" altLang="ko-KR" dirty="0" err="1"/>
              <a:t>mydb</a:t>
            </a:r>
            <a:r>
              <a:rPr lang="en-US" altLang="ko-KR" dirty="0"/>
              <a:t>;</a:t>
            </a:r>
          </a:p>
          <a:p>
            <a:r>
              <a:rPr lang="en-US" altLang="ko-KR" dirty="0"/>
              <a:t>hive&gt; SHOW TABLES;</a:t>
            </a:r>
          </a:p>
          <a:p>
            <a:r>
              <a:rPr lang="en-US" altLang="ko-KR" dirty="0"/>
              <a:t>employees</a:t>
            </a:r>
          </a:p>
          <a:p>
            <a:r>
              <a:rPr lang="en-US" altLang="ko-KR" dirty="0"/>
              <a:t>table1</a:t>
            </a:r>
          </a:p>
          <a:p>
            <a:r>
              <a:rPr lang="en-US" altLang="ko-KR" dirty="0"/>
              <a:t>table2</a:t>
            </a:r>
          </a:p>
          <a:p>
            <a:endParaRPr lang="en-US" altLang="ko-KR" dirty="0"/>
          </a:p>
          <a:p>
            <a:r>
              <a:rPr lang="en-US" altLang="ko-KR" dirty="0"/>
              <a:t>hive&gt; USE default;</a:t>
            </a:r>
          </a:p>
          <a:p>
            <a:r>
              <a:rPr lang="en-US" altLang="ko-KR" dirty="0"/>
              <a:t>hive&gt; SHOW TABLES IN </a:t>
            </a:r>
            <a:r>
              <a:rPr lang="en-US" altLang="ko-KR" dirty="0" err="1"/>
              <a:t>mydb</a:t>
            </a:r>
            <a:r>
              <a:rPr lang="en-US" altLang="ko-KR" dirty="0"/>
              <a:t>;</a:t>
            </a:r>
          </a:p>
          <a:p>
            <a:r>
              <a:rPr lang="en-US" altLang="ko-KR" dirty="0"/>
              <a:t>employees</a:t>
            </a:r>
          </a:p>
          <a:p>
            <a:r>
              <a:rPr lang="en-US" altLang="ko-KR" dirty="0"/>
              <a:t>table1</a:t>
            </a:r>
          </a:p>
          <a:p>
            <a:r>
              <a:rPr lang="en-US" altLang="ko-KR" dirty="0"/>
              <a:t>table2</a:t>
            </a: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
        <p:nvSpPr>
          <p:cNvPr id="12"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Show a list of tables from either current database or other </a:t>
            </a:r>
            <a:endParaRPr lang="en-US" i="0" dirty="0">
              <a:solidFill>
                <a:srgbClr val="FFFFFF"/>
              </a:solidFill>
            </a:endParaRPr>
          </a:p>
        </p:txBody>
      </p:sp>
      <p:grpSp>
        <p:nvGrpSpPr>
          <p:cNvPr id="16" name="Group 15"/>
          <p:cNvGrpSpPr/>
          <p:nvPr/>
        </p:nvGrpSpPr>
        <p:grpSpPr>
          <a:xfrm>
            <a:off x="0" y="1451501"/>
            <a:ext cx="12192000" cy="806567"/>
            <a:chOff x="0" y="1452000"/>
            <a:chExt cx="10802189" cy="842065"/>
          </a:xfrm>
          <a:solidFill>
            <a:srgbClr val="006CC9"/>
          </a:solidFill>
        </p:grpSpPr>
        <p:sp>
          <p:nvSpPr>
            <p:cNvPr id="17" name="Rectangle 16"/>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a:solidFill>
                    <a:srgbClr val="FFFFFF"/>
                  </a:solidFill>
                </a:rPr>
                <a:t>Show list of tables from either current database or other database:</a:t>
              </a:r>
            </a:p>
          </p:txBody>
        </p:sp>
      </p:grpSp>
    </p:spTree>
    <p:extLst>
      <p:ext uri="{BB962C8B-B14F-4D97-AF65-F5344CB8AC3E}">
        <p14:creationId xmlns:p14="http://schemas.microsoft.com/office/powerpoint/2010/main" val="403188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4"/>
            <a:ext cx="10515600" cy="304285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DESCRIBE EXTENDED </a:t>
            </a:r>
            <a:r>
              <a:rPr lang="en-US" altLang="ko-KR" dirty="0" err="1"/>
              <a:t>mydb.employees</a:t>
            </a:r>
            <a:r>
              <a:rPr lang="en-US" altLang="ko-KR" dirty="0"/>
              <a:t>;</a:t>
            </a:r>
          </a:p>
          <a:p>
            <a:pPr lvl="0"/>
            <a:r>
              <a:rPr lang="en-US" altLang="ko-KR" dirty="0"/>
              <a:t>name    string  Employee name</a:t>
            </a:r>
          </a:p>
          <a:p>
            <a:pPr lvl="0"/>
            <a:r>
              <a:rPr lang="en-US" altLang="ko-KR" dirty="0"/>
              <a:t>salary    float   Employee salary</a:t>
            </a:r>
          </a:p>
          <a:p>
            <a:pPr lvl="0"/>
            <a:r>
              <a:rPr lang="en-US" altLang="ko-KR" dirty="0"/>
              <a:t>subordinates    array&lt;string&gt;   Names of subordinates</a:t>
            </a:r>
          </a:p>
          <a:p>
            <a:pPr lvl="0"/>
            <a:r>
              <a:rPr lang="en-US" altLang="ko-KR" dirty="0"/>
              <a:t>deductions       map&lt;</a:t>
            </a:r>
            <a:r>
              <a:rPr lang="en-US" altLang="ko-KR" dirty="0" err="1"/>
              <a:t>string,float</a:t>
            </a:r>
            <a:r>
              <a:rPr lang="en-US" altLang="ko-KR" dirty="0"/>
              <a:t>&gt; Keys are deductions names, values are percentages</a:t>
            </a:r>
          </a:p>
          <a:p>
            <a:pPr lvl="0"/>
            <a:r>
              <a:rPr lang="en-US" altLang="ko-KR" dirty="0"/>
              <a:t>address </a:t>
            </a:r>
            <a:r>
              <a:rPr lang="en-US" altLang="ko-KR" dirty="0" err="1"/>
              <a:t>struct</a:t>
            </a:r>
            <a:r>
              <a:rPr lang="en-US" altLang="ko-KR" dirty="0"/>
              <a:t>&lt;</a:t>
            </a:r>
            <a:r>
              <a:rPr lang="en-US" altLang="ko-KR" dirty="0" err="1"/>
              <a:t>street:string,city:string,state:string,zip:int</a:t>
            </a:r>
            <a:r>
              <a:rPr lang="en-US" altLang="ko-KR" dirty="0"/>
              <a:t>&gt;  Home address</a:t>
            </a:r>
          </a:p>
          <a:p>
            <a:pPr lvl="0"/>
            <a:r>
              <a:rPr lang="en-US" altLang="ko-KR" dirty="0"/>
              <a:t>Detailed Table Information      Table(</a:t>
            </a:r>
            <a:r>
              <a:rPr lang="en-US" altLang="ko-KR" dirty="0" err="1"/>
              <a:t>tableName:employees</a:t>
            </a:r>
            <a:r>
              <a:rPr lang="en-US" altLang="ko-KR" dirty="0"/>
              <a:t>, </a:t>
            </a:r>
            <a:r>
              <a:rPr lang="en-US" altLang="ko-KR" dirty="0" err="1"/>
              <a:t>dbName:mydb</a:t>
            </a:r>
            <a:r>
              <a:rPr lang="en-US" altLang="ko-KR" dirty="0"/>
              <a:t>, </a:t>
            </a:r>
            <a:r>
              <a:rPr lang="en-US" altLang="ko-KR" dirty="0" err="1"/>
              <a:t>owner:me</a:t>
            </a:r>
            <a:r>
              <a:rPr lang="en-US" altLang="ko-KR" dirty="0"/>
              <a:t>,</a:t>
            </a:r>
          </a:p>
          <a:p>
            <a:pPr lvl="0"/>
            <a:r>
              <a:rPr lang="en-US" altLang="ko-KR" dirty="0" err="1"/>
              <a:t>location:hdfs</a:t>
            </a:r>
            <a:r>
              <a:rPr lang="en-US" altLang="ko-KR" dirty="0"/>
              <a:t>://master-server/user/hive/warehouse/</a:t>
            </a:r>
            <a:r>
              <a:rPr lang="en-US" altLang="ko-KR" dirty="0" err="1"/>
              <a:t>mydb.db</a:t>
            </a:r>
            <a:r>
              <a:rPr lang="en-US" altLang="ko-KR" dirty="0"/>
              <a:t>/employees,</a:t>
            </a:r>
          </a:p>
          <a:p>
            <a:pPr lvl="0"/>
            <a:r>
              <a:rPr lang="en-US" altLang="ko-KR" dirty="0"/>
              <a:t>parameters:{creator=me, </a:t>
            </a:r>
            <a:r>
              <a:rPr lang="en-US" altLang="ko-KR" dirty="0" err="1"/>
              <a:t>created_at</a:t>
            </a:r>
            <a:r>
              <a:rPr lang="en-US" altLang="ko-KR" dirty="0"/>
              <a:t>='2015-01-02 10:00:00',</a:t>
            </a:r>
          </a:p>
          <a:p>
            <a:pPr lvl="0"/>
            <a:r>
              <a:rPr lang="en-US" altLang="ko-KR" dirty="0"/>
              <a:t>            </a:t>
            </a:r>
            <a:r>
              <a:rPr lang="en-US" altLang="ko-KR" dirty="0" err="1"/>
              <a:t>last_modified_user</a:t>
            </a:r>
            <a:r>
              <a:rPr lang="en-US" altLang="ko-KR" dirty="0"/>
              <a:t>=me, </a:t>
            </a:r>
            <a:r>
              <a:rPr lang="en-US" altLang="ko-KR" dirty="0" err="1"/>
              <a:t>last_modified_time</a:t>
            </a:r>
            <a:r>
              <a:rPr lang="en-US" altLang="ko-KR" dirty="0"/>
              <a:t>=1337544510,</a:t>
            </a:r>
          </a:p>
          <a:p>
            <a:pPr lvl="0"/>
            <a:r>
              <a:rPr lang="en-US" altLang="ko-KR" dirty="0"/>
              <a:t>            </a:t>
            </a:r>
            <a:r>
              <a:rPr lang="en-US" altLang="ko-KR" dirty="0" err="1"/>
              <a:t>comment:Description</a:t>
            </a:r>
            <a:r>
              <a:rPr lang="en-US" altLang="ko-KR" dirty="0"/>
              <a:t> of the table, ...}, ...)</a:t>
            </a:r>
            <a:endParaRPr lang="en-US" altLang="ko-KR" sz="700" dirty="0"/>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i="0" dirty="0" smtClean="0">
                  <a:solidFill>
                    <a:srgbClr val="FFFFFF"/>
                  </a:solidFill>
                </a:rPr>
                <a:t>Describe Extended work as expected:</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97687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Commands</a:t>
            </a:r>
          </a:p>
        </p:txBody>
      </p:sp>
      <p:sp>
        <p:nvSpPr>
          <p:cNvPr id="4" name="Content Placeholder 4"/>
          <p:cNvSpPr txBox="1">
            <a:spLocks/>
          </p:cNvSpPr>
          <p:nvPr/>
        </p:nvSpPr>
        <p:spPr>
          <a:xfrm>
            <a:off x="842232" y="2500548"/>
            <a:ext cx="10515600" cy="38400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a:t>
            </a:r>
            <a:r>
              <a:rPr lang="en-US" altLang="ko-KR" dirty="0" smtClean="0"/>
              <a:t>ive</a:t>
            </a:r>
            <a:r>
              <a:rPr lang="en-US" altLang="ko-KR" dirty="0"/>
              <a:t>&gt; DROP TABLE IF EXISTS employees</a:t>
            </a:r>
            <a:r>
              <a:rPr lang="en-US" altLang="ko-KR" dirty="0" smtClean="0"/>
              <a:t>;</a:t>
            </a:r>
            <a:endParaRPr lang="en-US" altLang="ko-KR" dirty="0"/>
          </a:p>
        </p:txBody>
      </p:sp>
      <p:sp>
        <p:nvSpPr>
          <p:cNvPr id="6" name="Content Placeholder 4"/>
          <p:cNvSpPr txBox="1">
            <a:spLocks/>
          </p:cNvSpPr>
          <p:nvPr/>
        </p:nvSpPr>
        <p:spPr>
          <a:xfrm>
            <a:off x="842232" y="4215769"/>
            <a:ext cx="10515600" cy="4411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RENAME  TO </a:t>
            </a:r>
            <a:r>
              <a:rPr lang="en-US" altLang="ko-KR" dirty="0" err="1"/>
              <a:t>logmsgs</a:t>
            </a:r>
            <a:r>
              <a:rPr lang="en-US" altLang="ko-KR" dirty="0"/>
              <a:t>;</a:t>
            </a:r>
          </a:p>
        </p:txBody>
      </p:sp>
      <p:sp>
        <p:nvSpPr>
          <p:cNvPr id="13"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table:</a:t>
            </a:r>
            <a:endParaRPr lang="en-US" i="0" dirty="0">
              <a:solidFill>
                <a:srgbClr val="292929"/>
              </a:solidFill>
            </a:endParaRPr>
          </a:p>
        </p:txBody>
      </p:sp>
      <p:sp>
        <p:nvSpPr>
          <p:cNvPr id="16" name="Content Placeholder 2"/>
          <p:cNvSpPr txBox="1">
            <a:spLocks/>
          </p:cNvSpPr>
          <p:nvPr/>
        </p:nvSpPr>
        <p:spPr>
          <a:xfrm>
            <a:off x="808464" y="315349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Rename a table:</a:t>
            </a:r>
            <a:endParaRPr lang="en-US" i="0" dirty="0">
              <a:solidFill>
                <a:srgbClr val="292929"/>
              </a:solidFill>
            </a:endParaRPr>
          </a:p>
        </p:txBody>
      </p:sp>
    </p:spTree>
    <p:extLst>
      <p:ext uri="{BB962C8B-B14F-4D97-AF65-F5344CB8AC3E}">
        <p14:creationId xmlns:p14="http://schemas.microsoft.com/office/powerpoint/2010/main" val="33186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431657"/>
            <a:ext cx="10515600" cy="1526911"/>
          </a:xfrm>
        </p:spPr>
        <p:txBody>
          <a:bodyPr>
            <a:normAutofit/>
          </a:bodyPr>
          <a:lstStyle/>
          <a:p>
            <a:r>
              <a:rPr lang="en-US" altLang="ko-KR" dirty="0"/>
              <a:t>hive&gt; ALTER TABLE </a:t>
            </a:r>
            <a:r>
              <a:rPr lang="en-US" altLang="ko-KR" dirty="0" err="1"/>
              <a:t>log_messages</a:t>
            </a:r>
            <a:r>
              <a:rPr lang="en-US" altLang="ko-KR" dirty="0"/>
              <a:t> ADD IF NOT EXISTS</a:t>
            </a:r>
          </a:p>
          <a:p>
            <a:r>
              <a:rPr lang="en-US" altLang="ko-KR" dirty="0"/>
              <a:t>PARTITION (year = 2011, month = 1, day = 1) LOCATION '/logs/2011/01/01'</a:t>
            </a:r>
          </a:p>
          <a:p>
            <a:r>
              <a:rPr lang="en-US" altLang="ko-KR" dirty="0"/>
              <a:t>PARTITION (year = 2011, month = 1, day = 2) LOCATION '/logs/2011/01/02'</a:t>
            </a:r>
          </a:p>
          <a:p>
            <a:r>
              <a:rPr lang="en-US" altLang="ko-KR" dirty="0"/>
              <a:t>...;</a:t>
            </a:r>
          </a:p>
          <a:p>
            <a:endParaRPr lang="en-US" noProof="1"/>
          </a:p>
        </p:txBody>
      </p:sp>
      <p:sp>
        <p:nvSpPr>
          <p:cNvPr id="10" name="Content Placeholder 4"/>
          <p:cNvSpPr txBox="1">
            <a:spLocks/>
          </p:cNvSpPr>
          <p:nvPr/>
        </p:nvSpPr>
        <p:spPr>
          <a:xfrm>
            <a:off x="841736" y="5112313"/>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DROP IF EXISTS </a:t>
            </a:r>
          </a:p>
          <a:p>
            <a:r>
              <a:rPr lang="en-US" altLang="ko-KR" dirty="0"/>
              <a:t>	PARTITION(year = 2011, month = 12, day = 2);</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partitions to a table:</a:t>
            </a:r>
            <a:endParaRPr lang="en-US" i="0" dirty="0">
              <a:solidFill>
                <a:srgbClr val="292929"/>
              </a:solidFill>
            </a:endParaRPr>
          </a:p>
        </p:txBody>
      </p:sp>
      <p:sp>
        <p:nvSpPr>
          <p:cNvPr id="14" name="Content Placeholder 2"/>
          <p:cNvSpPr txBox="1">
            <a:spLocks/>
          </p:cNvSpPr>
          <p:nvPr/>
        </p:nvSpPr>
        <p:spPr>
          <a:xfrm>
            <a:off x="808464" y="413215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partition:</a:t>
            </a:r>
            <a:endParaRPr lang="en-US" i="0" dirty="0">
              <a:solidFill>
                <a:srgbClr val="292929"/>
              </a:solidFill>
            </a:endParaRPr>
          </a:p>
        </p:txBody>
      </p:sp>
    </p:spTree>
    <p:extLst>
      <p:ext uri="{BB962C8B-B14F-4D97-AF65-F5344CB8AC3E}">
        <p14:creationId xmlns:p14="http://schemas.microsoft.com/office/powerpoint/2010/main" val="374463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location of a partition/column:</a:t>
            </a:r>
            <a:endParaRPr lang="en-US" i="0" dirty="0">
              <a:solidFill>
                <a:srgbClr val="292929"/>
              </a:solidFill>
            </a:endParaRPr>
          </a:p>
        </p:txBody>
      </p:sp>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4391" y="4510045"/>
            <a:ext cx="10515600" cy="1526911"/>
          </a:xfrm>
        </p:spPr>
        <p:txBody>
          <a:bodyPr>
            <a:normAutofit/>
          </a:bodyPr>
          <a:lstStyle/>
          <a:p>
            <a:r>
              <a:rPr lang="en-US" altLang="ko-KR" dirty="0"/>
              <a:t>hive&gt; ALTER TABLE </a:t>
            </a:r>
            <a:r>
              <a:rPr lang="en-US" altLang="ko-KR" dirty="0" err="1"/>
              <a:t>log_messages</a:t>
            </a:r>
            <a:endParaRPr lang="en-US" altLang="ko-KR" dirty="0"/>
          </a:p>
          <a:p>
            <a:r>
              <a:rPr lang="en-US" altLang="ko-KR" dirty="0"/>
              <a:t>CHANGE COLUMN </a:t>
            </a:r>
            <a:r>
              <a:rPr lang="en-US" altLang="ko-KR" dirty="0" err="1"/>
              <a:t>hms</a:t>
            </a:r>
            <a:r>
              <a:rPr lang="en-US" altLang="ko-KR" dirty="0"/>
              <a:t> </a:t>
            </a:r>
            <a:r>
              <a:rPr lang="en-US" altLang="ko-KR" dirty="0" err="1"/>
              <a:t>hours_minutes_seconds</a:t>
            </a:r>
            <a:r>
              <a:rPr lang="en-US" altLang="ko-KR" dirty="0"/>
              <a:t> INT</a:t>
            </a:r>
          </a:p>
          <a:p>
            <a:r>
              <a:rPr lang="en-US" altLang="ko-KR" dirty="0"/>
              <a:t>COMMENT 'The hours, minutes, and seconds part of the timestamp'</a:t>
            </a:r>
          </a:p>
          <a:p>
            <a:r>
              <a:rPr lang="en-US" altLang="ko-KR" dirty="0"/>
              <a:t>AFTER severity;</a:t>
            </a:r>
          </a:p>
          <a:p>
            <a:endParaRPr lang="en-US" noProof="1"/>
          </a:p>
        </p:txBody>
      </p:sp>
      <p:sp>
        <p:nvSpPr>
          <p:cNvPr id="10" name="Content Placeholder 4"/>
          <p:cNvSpPr txBox="1">
            <a:spLocks/>
          </p:cNvSpPr>
          <p:nvPr/>
        </p:nvSpPr>
        <p:spPr>
          <a:xfrm>
            <a:off x="842731" y="2423121"/>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PARTITION(year = 2011, month = 12, day = 2)</a:t>
            </a:r>
          </a:p>
          <a:p>
            <a:r>
              <a:rPr lang="en-US" altLang="ko-KR" dirty="0"/>
              <a:t>SET LOCATION   's3n://</a:t>
            </a:r>
            <a:r>
              <a:rPr lang="en-US" altLang="ko-KR" dirty="0" err="1"/>
              <a:t>ourbucket</a:t>
            </a:r>
            <a:r>
              <a:rPr lang="en-US" altLang="ko-KR" dirty="0"/>
              <a:t>/logs/2011/01/02';</a:t>
            </a:r>
          </a:p>
        </p:txBody>
      </p:sp>
      <p:sp>
        <p:nvSpPr>
          <p:cNvPr id="14" name="Content Placeholder 2"/>
          <p:cNvSpPr txBox="1">
            <a:spLocks/>
          </p:cNvSpPr>
          <p:nvPr/>
        </p:nvSpPr>
        <p:spPr>
          <a:xfrm>
            <a:off x="808464" y="3538425"/>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name of a column:</a:t>
            </a:r>
            <a:endParaRPr lang="en-US" i="0" dirty="0">
              <a:solidFill>
                <a:srgbClr val="292929"/>
              </a:solidFill>
            </a:endParaRPr>
          </a:p>
        </p:txBody>
      </p:sp>
    </p:spTree>
    <p:extLst>
      <p:ext uri="{BB962C8B-B14F-4D97-AF65-F5344CB8AC3E}">
        <p14:creationId xmlns:p14="http://schemas.microsoft.com/office/powerpoint/2010/main" val="404543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pPr marL="457200" indent="-457200">
              <a:buFont typeface="Wingdings" charset="2"/>
              <a:buChar char="§"/>
            </a:pPr>
            <a:r>
              <a:rPr lang="en-US" dirty="0"/>
              <a:t>Hive </a:t>
            </a:r>
            <a:r>
              <a:rPr lang="en-US" dirty="0" smtClean="0"/>
              <a:t>Database</a:t>
            </a:r>
            <a:endParaRPr lang="en-US" dirty="0"/>
          </a:p>
          <a:p>
            <a:pPr marL="457200" indent="-457200">
              <a:buFont typeface="Wingdings" charset="2"/>
              <a:buChar char="§"/>
            </a:pPr>
            <a:r>
              <a:rPr lang="en-US" dirty="0"/>
              <a:t>Hive Table</a:t>
            </a:r>
          </a:p>
        </p:txBody>
      </p:sp>
    </p:spTree>
    <p:extLst>
      <p:ext uri="{BB962C8B-B14F-4D97-AF65-F5344CB8AC3E}">
        <p14:creationId xmlns:p14="http://schemas.microsoft.com/office/powerpoint/2010/main" val="516830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391495"/>
            <a:ext cx="10515600" cy="962856"/>
          </a:xfrm>
        </p:spPr>
        <p:txBody>
          <a:bodyPr>
            <a:normAutofit/>
          </a:bodyPr>
          <a:lstStyle/>
          <a:p>
            <a:r>
              <a:rPr lang="en-US" altLang="ko-KR" dirty="0"/>
              <a:t>hive&gt; ALTER TABLE </a:t>
            </a:r>
            <a:r>
              <a:rPr lang="en-US" altLang="ko-KR" dirty="0" err="1"/>
              <a:t>log_messages</a:t>
            </a:r>
            <a:r>
              <a:rPr lang="en-US" altLang="ko-KR" dirty="0"/>
              <a:t> ADD COLUMNS (</a:t>
            </a:r>
          </a:p>
          <a:p>
            <a:r>
              <a:rPr lang="en-US" altLang="ko-KR" dirty="0"/>
              <a:t> </a:t>
            </a:r>
            <a:r>
              <a:rPr lang="en-US" altLang="ko-KR" dirty="0" err="1"/>
              <a:t>app_name</a:t>
            </a:r>
            <a:r>
              <a:rPr lang="en-US" altLang="ko-KR" dirty="0"/>
              <a:t>   STRING COMMENT 'Application name',</a:t>
            </a:r>
          </a:p>
          <a:p>
            <a:r>
              <a:rPr lang="en-US" altLang="ko-KR" dirty="0"/>
              <a:t> </a:t>
            </a:r>
            <a:r>
              <a:rPr lang="en-US" altLang="ko-KR" dirty="0" err="1"/>
              <a:t>session_id</a:t>
            </a:r>
            <a:r>
              <a:rPr lang="en-US" altLang="ko-KR" dirty="0"/>
              <a:t> LONG   COMMENT 'The current session id')</a:t>
            </a:r>
            <a:r>
              <a:rPr lang="en-US" altLang="ko-KR" dirty="0" smtClean="0"/>
              <a:t>;</a:t>
            </a:r>
            <a:endParaRPr lang="en-US" altLang="ko-KR" dirty="0"/>
          </a:p>
        </p:txBody>
      </p:sp>
      <p:sp>
        <p:nvSpPr>
          <p:cNvPr id="8" name="Content Placeholder 4"/>
          <p:cNvSpPr txBox="1">
            <a:spLocks/>
          </p:cNvSpPr>
          <p:nvPr/>
        </p:nvSpPr>
        <p:spPr>
          <a:xfrm>
            <a:off x="842233" y="4427772"/>
            <a:ext cx="10515600" cy="124781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REPLACE COLUMNS (</a:t>
            </a:r>
          </a:p>
          <a:p>
            <a:r>
              <a:rPr lang="en-US" altLang="ko-KR" dirty="0"/>
              <a:t> </a:t>
            </a:r>
            <a:r>
              <a:rPr lang="en-US" altLang="ko-KR" dirty="0" err="1"/>
              <a:t>hours_mins_secs</a:t>
            </a:r>
            <a:r>
              <a:rPr lang="en-US" altLang="ko-KR" dirty="0"/>
              <a:t> INT    COMMENT 'hour, minute, seconds from timestamp',</a:t>
            </a:r>
          </a:p>
          <a:p>
            <a:r>
              <a:rPr lang="en-US" altLang="ko-KR" dirty="0"/>
              <a:t> severity        STRING COMMENT 'The message severity'</a:t>
            </a:r>
          </a:p>
          <a:p>
            <a:r>
              <a:rPr lang="en-US" altLang="ko-KR" dirty="0"/>
              <a:t> message         STRING COMMENT 'The rest of the message');</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columns:</a:t>
            </a:r>
            <a:endParaRPr lang="en-US" i="0" dirty="0">
              <a:solidFill>
                <a:srgbClr val="292929"/>
              </a:solidFill>
            </a:endParaRPr>
          </a:p>
        </p:txBody>
      </p:sp>
      <p:sp>
        <p:nvSpPr>
          <p:cNvPr id="14" name="Content Placeholder 2"/>
          <p:cNvSpPr txBox="1">
            <a:spLocks/>
          </p:cNvSpPr>
          <p:nvPr/>
        </p:nvSpPr>
        <p:spPr>
          <a:xfrm>
            <a:off x="808464" y="348777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or replace columns:</a:t>
            </a:r>
            <a:endParaRPr lang="en-US" i="0" dirty="0">
              <a:solidFill>
                <a:srgbClr val="292929"/>
              </a:solidFill>
            </a:endParaRPr>
          </a:p>
        </p:txBody>
      </p:sp>
    </p:spTree>
    <p:extLst>
      <p:ext uri="{BB962C8B-B14F-4D97-AF65-F5344CB8AC3E}">
        <p14:creationId xmlns:p14="http://schemas.microsoft.com/office/powerpoint/2010/main" val="373515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a:t>
                </a:r>
                <a:r>
                  <a:rPr lang="en-US" i="0" dirty="0" smtClean="0"/>
                  <a:t>:</a:t>
                </a:r>
                <a:endParaRPr lang="en-US" i="0" dirty="0"/>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latin typeface="Segoe UI"/>
                </a:rPr>
                <a:t>How Hive stores and manages </a:t>
              </a:r>
              <a:r>
                <a:rPr lang="en-US" sz="2800" dirty="0" smtClean="0">
                  <a:solidFill>
                    <a:prstClr val="white"/>
                  </a:solidFill>
                  <a:latin typeface="Segoe UI"/>
                </a:rPr>
                <a:t>databases</a:t>
              </a:r>
              <a:endParaRPr lang="en-US" sz="2800" dirty="0">
                <a:solidFill>
                  <a:prstClr val="white"/>
                </a:solidFill>
                <a:latin typeface="Segoe UI"/>
              </a:endParaRPr>
            </a:p>
            <a:p>
              <a:pPr marL="1316038" indent="-457200">
                <a:buFont typeface="Wingdings" charset="2"/>
                <a:buChar char="§"/>
              </a:pPr>
              <a:r>
                <a:rPr lang="en-US" sz="2800" dirty="0">
                  <a:solidFill>
                    <a:prstClr val="white"/>
                  </a:solidFill>
                  <a:latin typeface="Segoe UI"/>
                </a:rPr>
                <a:t>Basic commands to create and manipulate </a:t>
              </a:r>
              <a:r>
                <a:rPr lang="en-US" sz="2800" dirty="0" smtClean="0">
                  <a:solidFill>
                    <a:prstClr val="white"/>
                  </a:solidFill>
                  <a:latin typeface="Segoe UI"/>
                </a:rPr>
                <a:t>databases</a:t>
              </a:r>
              <a:endParaRPr lang="en-US" sz="2800" dirty="0">
                <a:solidFill>
                  <a:prstClr val="white"/>
                </a:solidFill>
                <a:latin typeface="Segoe UI"/>
              </a:endParaRPr>
            </a:p>
          </p:txBody>
        </p:sp>
      </p:grpSp>
    </p:spTree>
    <p:extLst>
      <p:ext uri="{BB962C8B-B14F-4D97-AF65-F5344CB8AC3E}">
        <p14:creationId xmlns:p14="http://schemas.microsoft.com/office/powerpoint/2010/main" val="2853963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Objectives</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a:t>
                </a:r>
                <a:r>
                  <a:rPr lang="en-US" i="0" dirty="0" smtClean="0">
                    <a:solidFill>
                      <a:prstClr val="white"/>
                    </a:solidFill>
                    <a:latin typeface="Segoe UI"/>
                  </a:rPr>
                  <a:t>know:</a:t>
                </a:r>
                <a:endParaRPr lang="en-US" i="0" dirty="0">
                  <a:solidFill>
                    <a:prstClr val="white"/>
                  </a:solidFill>
                  <a:latin typeface="Segoe UI"/>
                </a:endParaRP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How Hive stores and manages </a:t>
              </a:r>
              <a:r>
                <a:rPr lang="en-US" sz="2800" dirty="0" smtClean="0"/>
                <a:t>databases</a:t>
              </a:r>
              <a:endParaRPr lang="en-US" sz="2800" dirty="0"/>
            </a:p>
            <a:p>
              <a:pPr marL="1316038" indent="-457200">
                <a:buFont typeface="Wingdings" charset="2"/>
                <a:buChar char="§"/>
              </a:pPr>
              <a:r>
                <a:rPr lang="en-US" sz="2800" dirty="0"/>
                <a:t>Basic commands to create and manipulate </a:t>
              </a:r>
              <a:r>
                <a:rPr lang="en-US" sz="2800" dirty="0" smtClean="0"/>
                <a:t>databases</a:t>
              </a:r>
              <a:endParaRPr lang="en-US" sz="2800" dirty="0"/>
            </a:p>
          </p:txBody>
        </p:sp>
      </p:grpSp>
    </p:spTree>
    <p:extLst>
      <p:ext uri="{BB962C8B-B14F-4D97-AF65-F5344CB8AC3E}">
        <p14:creationId xmlns:p14="http://schemas.microsoft.com/office/powerpoint/2010/main" val="4018903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9962"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Databases in Hive</a:t>
            </a:r>
            <a:endParaRPr lang="en-US" dirty="0"/>
          </a:p>
        </p:txBody>
      </p:sp>
      <p:grpSp>
        <p:nvGrpSpPr>
          <p:cNvPr id="6" name="Group 5"/>
          <p:cNvGrpSpPr/>
          <p:nvPr/>
        </p:nvGrpSpPr>
        <p:grpSpPr>
          <a:xfrm>
            <a:off x="0" y="1440161"/>
            <a:ext cx="12192000" cy="853904"/>
            <a:chOff x="0" y="1440161"/>
            <a:chExt cx="10802189" cy="853904"/>
          </a:xfrm>
        </p:grpSpPr>
        <p:sp>
          <p:nvSpPr>
            <p:cNvPr id="7" name="Rectangle 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Hive database is essentially a catalog or namespace of tables</a:t>
              </a:r>
            </a:p>
          </p:txBody>
        </p:sp>
      </p:grpSp>
      <p:sp>
        <p:nvSpPr>
          <p:cNvPr id="9" name="Content Placeholder 2"/>
          <p:cNvSpPr txBox="1">
            <a:spLocks/>
          </p:cNvSpPr>
          <p:nvPr/>
        </p:nvSpPr>
        <p:spPr>
          <a:xfrm>
            <a:off x="0" y="2269313"/>
            <a:ext cx="12192000" cy="264369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1738" indent="-342900" algn="l">
              <a:buFont typeface="Wingdings" charset="2"/>
              <a:buChar char="§"/>
            </a:pPr>
            <a:r>
              <a:rPr lang="en-US" sz="2400" i="0" dirty="0" smtClean="0">
                <a:solidFill>
                  <a:srgbClr val="292929"/>
                </a:solidFill>
              </a:rPr>
              <a:t>If </a:t>
            </a:r>
            <a:r>
              <a:rPr lang="en-US" sz="2400" i="0" dirty="0">
                <a:solidFill>
                  <a:srgbClr val="292929"/>
                </a:solidFill>
              </a:rPr>
              <a:t>no database is specified, </a:t>
            </a:r>
            <a:r>
              <a:rPr lang="en-US" sz="2400" i="0" dirty="0" smtClean="0">
                <a:solidFill>
                  <a:srgbClr val="292929"/>
                </a:solidFill>
              </a:rPr>
              <a:t>a default </a:t>
            </a:r>
            <a:r>
              <a:rPr lang="en-US" sz="2400" i="0" dirty="0">
                <a:solidFill>
                  <a:srgbClr val="292929"/>
                </a:solidFill>
              </a:rPr>
              <a:t>database is </a:t>
            </a:r>
            <a:r>
              <a:rPr lang="en-US" sz="2400" i="0" dirty="0" smtClean="0">
                <a:solidFill>
                  <a:srgbClr val="292929"/>
                </a:solidFill>
              </a:rPr>
              <a:t>used</a:t>
            </a:r>
          </a:p>
          <a:p>
            <a:pPr marL="1887538" lvl="1" indent="-342900" algn="l">
              <a:buFont typeface="Wingdings" charset="2"/>
              <a:buChar char="§"/>
            </a:pPr>
            <a:r>
              <a:rPr lang="en-US" i="0" dirty="0" smtClean="0">
                <a:solidFill>
                  <a:srgbClr val="292929"/>
                </a:solidFill>
              </a:rPr>
              <a:t>Default </a:t>
            </a:r>
            <a:r>
              <a:rPr lang="en-US" i="0" dirty="0">
                <a:solidFill>
                  <a:srgbClr val="292929"/>
                </a:solidFill>
              </a:rPr>
              <a:t>database does not have a separate </a:t>
            </a:r>
            <a:r>
              <a:rPr lang="en-US" i="0" dirty="0" smtClean="0">
                <a:solidFill>
                  <a:srgbClr val="292929"/>
                </a:solidFill>
              </a:rPr>
              <a:t>directory</a:t>
            </a:r>
            <a:endParaRPr lang="en-US" i="0" dirty="0">
              <a:solidFill>
                <a:srgbClr val="292929"/>
              </a:solidFill>
            </a:endParaRPr>
          </a:p>
          <a:p>
            <a:pPr marL="1201738" indent="-342900" algn="l">
              <a:buFont typeface="Wingdings" charset="2"/>
              <a:buChar char="§"/>
            </a:pPr>
            <a:r>
              <a:rPr lang="en-US" sz="2400" i="0" dirty="0">
                <a:solidFill>
                  <a:srgbClr val="292929"/>
                </a:solidFill>
              </a:rPr>
              <a:t>New databases are automatically placed in a subdirectory under the Hive warehouse </a:t>
            </a:r>
            <a:r>
              <a:rPr lang="en-US" sz="2400" i="0" dirty="0" smtClean="0">
                <a:solidFill>
                  <a:srgbClr val="292929"/>
                </a:solidFill>
              </a:rPr>
              <a:t>directory</a:t>
            </a:r>
          </a:p>
        </p:txBody>
      </p:sp>
    </p:spTree>
    <p:extLst>
      <p:ext uri="{BB962C8B-B14F-4D97-AF65-F5344CB8AC3E}">
        <p14:creationId xmlns:p14="http://schemas.microsoft.com/office/powerpoint/2010/main" val="2214916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94110" y="1561477"/>
            <a:ext cx="1756691"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effectLst/>
                <a:uLnTx/>
                <a:uFillTx/>
              </a:rPr>
              <a:t>Database</a:t>
            </a:r>
          </a:p>
        </p:txBody>
      </p:sp>
      <p:sp>
        <p:nvSpPr>
          <p:cNvPr id="16" name="TextBox 15"/>
          <p:cNvSpPr txBox="1"/>
          <p:nvPr/>
        </p:nvSpPr>
        <p:spPr>
          <a:xfrm>
            <a:off x="7600835" y="1561477"/>
            <a:ext cx="2668599"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solidFill>
                  <a:srgbClr val="000000"/>
                </a:solidFill>
                <a:effectLst/>
                <a:uLnTx/>
                <a:uFillTx/>
              </a:rPr>
              <a:t>Hadoop HDFS</a:t>
            </a:r>
          </a:p>
        </p:txBody>
      </p:sp>
      <p:sp>
        <p:nvSpPr>
          <p:cNvPr id="3" name="Rectangle 2"/>
          <p:cNvSpPr/>
          <p:nvPr/>
        </p:nvSpPr>
        <p:spPr>
          <a:xfrm>
            <a:off x="7479086" y="2385949"/>
            <a:ext cx="2912097" cy="397658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Segoe UI"/>
                <a:cs typeface="Segoe UI"/>
              </a:rPr>
              <a:t>Catalog </a:t>
            </a:r>
            <a:r>
              <a:rPr lang="en-US" sz="2400" dirty="0" smtClean="0">
                <a:solidFill>
                  <a:schemeClr val="bg1"/>
                </a:solidFill>
                <a:latin typeface="Segoe UI"/>
                <a:cs typeface="Segoe UI"/>
              </a:rPr>
              <a:t>of </a:t>
            </a:r>
            <a:r>
              <a:rPr lang="en-US" sz="2400" dirty="0">
                <a:solidFill>
                  <a:schemeClr val="bg1"/>
                </a:solidFill>
                <a:latin typeface="Segoe UI"/>
                <a:cs typeface="Segoe UI"/>
              </a:rPr>
              <a:t>Directories and Files within the </a:t>
            </a:r>
            <a:r>
              <a:rPr lang="en-US" sz="2400" dirty="0" err="1">
                <a:solidFill>
                  <a:schemeClr val="bg1"/>
                </a:solidFill>
                <a:latin typeface="Segoe UI"/>
                <a:cs typeface="Segoe UI"/>
              </a:rPr>
              <a:t>Hadoop</a:t>
            </a:r>
            <a:r>
              <a:rPr lang="en-US" sz="2400" dirty="0">
                <a:solidFill>
                  <a:schemeClr val="bg1"/>
                </a:solidFill>
                <a:latin typeface="Segoe UI"/>
                <a:cs typeface="Segoe UI"/>
              </a:rPr>
              <a:t> File System</a:t>
            </a:r>
          </a:p>
        </p:txBody>
      </p:sp>
      <p:sp>
        <p:nvSpPr>
          <p:cNvPr id="18" name="Equal 17"/>
          <p:cNvSpPr/>
          <p:nvPr/>
        </p:nvSpPr>
        <p:spPr bwMode="auto">
          <a:xfrm>
            <a:off x="5976863" y="4159626"/>
            <a:ext cx="763929" cy="429228"/>
          </a:xfrm>
          <a:prstGeom prst="mathEqual">
            <a:avLst/>
          </a:prstGeom>
          <a:solidFill>
            <a:srgbClr val="7F7F7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7" name="Group 36"/>
          <p:cNvGrpSpPr/>
          <p:nvPr/>
        </p:nvGrpSpPr>
        <p:grpSpPr>
          <a:xfrm>
            <a:off x="906343" y="2090912"/>
            <a:ext cx="4332225" cy="4566656"/>
            <a:chOff x="893514" y="1795875"/>
            <a:chExt cx="4332225" cy="4566656"/>
          </a:xfrm>
        </p:grpSpPr>
        <p:sp>
          <p:nvSpPr>
            <p:cNvPr id="22" name="Flowchart: Magnetic Disk 26"/>
            <p:cNvSpPr/>
            <p:nvPr/>
          </p:nvSpPr>
          <p:spPr>
            <a:xfrm>
              <a:off x="893514" y="1795875"/>
              <a:ext cx="4332225" cy="45666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p:cNvSpPr/>
            <p:nvPr/>
          </p:nvSpPr>
          <p:spPr>
            <a:xfrm>
              <a:off x="1648112" y="3463474"/>
              <a:ext cx="2823028" cy="259457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21" name="Group 20"/>
            <p:cNvGrpSpPr/>
            <p:nvPr/>
          </p:nvGrpSpPr>
          <p:grpSpPr>
            <a:xfrm>
              <a:off x="1846039" y="3925271"/>
              <a:ext cx="2427175" cy="2013947"/>
              <a:chOff x="1885807" y="3925271"/>
              <a:chExt cx="2206523" cy="1924153"/>
            </a:xfrm>
          </p:grpSpPr>
          <p:sp>
            <p:nvSpPr>
              <p:cNvPr id="19" name="Rectangle 18"/>
              <p:cNvSpPr/>
              <p:nvPr/>
            </p:nvSpPr>
            <p:spPr>
              <a:xfrm>
                <a:off x="1885807" y="3925271"/>
                <a:ext cx="2206523" cy="1924153"/>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TextBox 19"/>
              <p:cNvSpPr txBox="1"/>
              <p:nvPr/>
            </p:nvSpPr>
            <p:spPr>
              <a:xfrm>
                <a:off x="1911465" y="4027892"/>
                <a:ext cx="2129551" cy="646331"/>
              </a:xfrm>
              <a:prstGeom prst="rect">
                <a:avLst/>
              </a:prstGeom>
              <a:noFill/>
            </p:spPr>
            <p:txBody>
              <a:bodyPr wrap="square" rtlCol="0">
                <a:spAutoFit/>
              </a:bodyPr>
              <a:lstStyle/>
              <a:p>
                <a:pPr algn="ctr"/>
                <a:r>
                  <a:rPr lang="en-US" dirty="0" smtClean="0">
                    <a:solidFill>
                      <a:schemeClr val="bg1"/>
                    </a:solidFill>
                    <a:latin typeface="Segoe UI"/>
                    <a:cs typeface="Segoe UI"/>
                  </a:rPr>
                  <a:t>California Customers</a:t>
                </a:r>
              </a:p>
            </p:txBody>
          </p:sp>
        </p:grpSp>
        <p:sp>
          <p:nvSpPr>
            <p:cNvPr id="25" name="TextBox 24"/>
            <p:cNvSpPr txBox="1"/>
            <p:nvPr/>
          </p:nvSpPr>
          <p:spPr>
            <a:xfrm>
              <a:off x="2212936" y="2183963"/>
              <a:ext cx="1693380" cy="523221"/>
            </a:xfrm>
            <a:prstGeom prst="rect">
              <a:avLst/>
            </a:prstGeom>
            <a:noFill/>
          </p:spPr>
          <p:txBody>
            <a:bodyPr wrap="square" rtlCol="0">
              <a:spAutoFit/>
            </a:bodyPr>
            <a:lstStyle/>
            <a:p>
              <a:pPr algn="ctr"/>
              <a:r>
                <a:rPr lang="en-US" sz="2800" dirty="0" smtClean="0">
                  <a:solidFill>
                    <a:schemeClr val="bg1"/>
                  </a:solidFill>
                  <a:latin typeface="Segoe UI"/>
                  <a:cs typeface="Segoe UI"/>
                </a:rPr>
                <a:t>Tables</a:t>
              </a:r>
            </a:p>
          </p:txBody>
        </p:sp>
        <p:sp>
          <p:nvSpPr>
            <p:cNvPr id="26" name="TextBox 25"/>
            <p:cNvSpPr txBox="1"/>
            <p:nvPr/>
          </p:nvSpPr>
          <p:spPr>
            <a:xfrm>
              <a:off x="1822229" y="3518041"/>
              <a:ext cx="2342506" cy="369332"/>
            </a:xfrm>
            <a:prstGeom prst="rect">
              <a:avLst/>
            </a:prstGeom>
            <a:noFill/>
          </p:spPr>
          <p:txBody>
            <a:bodyPr wrap="square" rtlCol="0">
              <a:spAutoFit/>
            </a:bodyPr>
            <a:lstStyle/>
            <a:p>
              <a:pPr algn="ctr"/>
              <a:r>
                <a:rPr lang="en-US" dirty="0" smtClean="0">
                  <a:solidFill>
                    <a:schemeClr val="bg1"/>
                  </a:solidFill>
                  <a:latin typeface="Segoe UI"/>
                  <a:cs typeface="Segoe UI"/>
                </a:rPr>
                <a:t>Customer Tables</a:t>
              </a:r>
            </a:p>
          </p:txBody>
        </p:sp>
        <p:grpSp>
          <p:nvGrpSpPr>
            <p:cNvPr id="33" name="Group 32"/>
            <p:cNvGrpSpPr/>
            <p:nvPr/>
          </p:nvGrpSpPr>
          <p:grpSpPr>
            <a:xfrm>
              <a:off x="2420888" y="4458942"/>
              <a:ext cx="1277476" cy="1339171"/>
              <a:chOff x="1968841" y="3561004"/>
              <a:chExt cx="979418" cy="1161923"/>
            </a:xfrm>
          </p:grpSpPr>
          <p:sp>
            <p:nvSpPr>
              <p:cNvPr id="34" name="Rectangle 33"/>
              <p:cNvSpPr/>
              <p:nvPr/>
            </p:nvSpPr>
            <p:spPr>
              <a:xfrm>
                <a:off x="2075558" y="3675686"/>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2022200" y="3615122"/>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1968841" y="3561004"/>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 #</a:t>
                </a:r>
                <a:endParaRPr lang="en-US" dirty="0">
                  <a:solidFill>
                    <a:schemeClr val="tx1"/>
                  </a:solidFill>
                </a:endParaRPr>
              </a:p>
            </p:txBody>
          </p:sp>
        </p:grpSp>
      </p:grpSp>
      <p:sp>
        <p:nvSpPr>
          <p:cNvPr id="3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Databases</a:t>
            </a:r>
            <a:endParaRPr lang="en-US" dirty="0"/>
          </a:p>
        </p:txBody>
      </p:sp>
    </p:spTree>
    <p:extLst>
      <p:ext uri="{BB962C8B-B14F-4D97-AF65-F5344CB8AC3E}">
        <p14:creationId xmlns:p14="http://schemas.microsoft.com/office/powerpoint/2010/main" val="2479316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dirty="0"/>
              <a:t>Hive Databases in HDFS</a:t>
            </a:r>
          </a:p>
        </p:txBody>
      </p:sp>
      <p:sp>
        <p:nvSpPr>
          <p:cNvPr id="3" name="Content Placeholder 2"/>
          <p:cNvSpPr>
            <a:spLocks noGrp="1"/>
          </p:cNvSpPr>
          <p:nvPr>
            <p:ph idx="1"/>
          </p:nvPr>
        </p:nvSpPr>
        <p:spPr/>
        <p:txBody>
          <a:bodyPr/>
          <a:lstStyle/>
          <a:p>
            <a:pPr lvl="0">
              <a:lnSpc>
                <a:spcPct val="100000"/>
              </a:lnSpc>
              <a:spcBef>
                <a:spcPts val="0"/>
              </a:spcBef>
              <a:defRPr/>
            </a:pPr>
            <a:r>
              <a:rPr lang="en-US" noProof="1" smtClean="0">
                <a:solidFill>
                  <a:sysClr val="window" lastClr="FFFFFF"/>
                </a:solidFill>
                <a:latin typeface="Consolas"/>
                <a:cs typeface="Consolas"/>
              </a:rPr>
              <a:t>$</a:t>
            </a:r>
            <a:r>
              <a:rPr lang="en-US" noProof="1">
                <a:solidFill>
                  <a:sysClr val="window" lastClr="FFFFFF"/>
                </a:solidFill>
                <a:latin typeface="Consolas"/>
                <a:cs typeface="Consolas"/>
              </a:rPr>
              <a:t>Hadoop fs –ls /user/hive/warehouse</a:t>
            </a:r>
          </a:p>
          <a:p>
            <a:pPr lvl="0">
              <a:lnSpc>
                <a:spcPct val="100000"/>
              </a:lnSpc>
              <a:spcBef>
                <a:spcPts val="0"/>
              </a:spcBef>
              <a:defRPr/>
            </a:pPr>
            <a:r>
              <a:rPr lang="en-US" noProof="1">
                <a:solidFill>
                  <a:sysClr val="window" lastClr="FFFFFF"/>
                </a:solidFill>
                <a:latin typeface="Consolas"/>
                <a:cs typeface="Consolas"/>
              </a:rPr>
              <a:t>Found 2 items</a:t>
            </a:r>
          </a:p>
          <a:p>
            <a:pPr lvl="0">
              <a:lnSpc>
                <a:spcPct val="100000"/>
              </a:lnSpc>
              <a:spcBef>
                <a:spcPts val="0"/>
              </a:spcBef>
              <a:defRPr/>
            </a:pPr>
            <a:r>
              <a:rPr lang="en-US" noProof="1">
                <a:solidFill>
                  <a:sysClr val="window" lastClr="FFFFFF"/>
                </a:solidFill>
                <a:latin typeface="Consolas"/>
                <a:cs typeface="Consolas"/>
              </a:rPr>
              <a:t>drwxrwxrwx – hive supergroup 0 2015-08-10 02:35 /user/hive/warehouse/accounting.db </a:t>
            </a:r>
          </a:p>
          <a:p>
            <a:pPr lvl="0">
              <a:lnSpc>
                <a:spcPct val="100000"/>
              </a:lnSpc>
              <a:spcBef>
                <a:spcPts val="0"/>
              </a:spcBef>
            </a:pPr>
            <a:r>
              <a:rPr lang="en-US" altLang="ko-KR" noProof="1">
                <a:solidFill>
                  <a:sysClr val="window" lastClr="FFFFFF"/>
                </a:solidFill>
                <a:latin typeface="Consolas"/>
                <a:cs typeface="Consolas"/>
              </a:rPr>
              <a:t>drwxrwxrwx – hive supergroup 0 2015-10-26 04:55 /user/hive/warehouse/</a:t>
            </a:r>
            <a:r>
              <a:rPr lang="en-US" altLang="ko-KR" noProof="1" smtClean="0">
                <a:solidFill>
                  <a:sysClr val="window" lastClr="FFFFFF"/>
                </a:solidFill>
                <a:latin typeface="Consolas"/>
                <a:cs typeface="Consolas"/>
              </a:rPr>
              <a:t>orders</a:t>
            </a:r>
            <a:endParaRPr lang="en-US" noProof="1">
              <a:solidFill>
                <a:sysClr val="window" lastClr="FFFFFF"/>
              </a:solidFill>
              <a:latin typeface="Consolas"/>
              <a:cs typeface="Consolas"/>
            </a:endParaRPr>
          </a:p>
        </p:txBody>
      </p:sp>
    </p:spTree>
    <p:extLst>
      <p:ext uri="{BB962C8B-B14F-4D97-AF65-F5344CB8AC3E}">
        <p14:creationId xmlns:p14="http://schemas.microsoft.com/office/powerpoint/2010/main" val="282433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new database:</a:t>
            </a:r>
            <a:endParaRPr lang="en-US" i="0" dirty="0">
              <a:solidFill>
                <a:srgbClr val="292929"/>
              </a:solidFill>
            </a:endParaRPr>
          </a:p>
        </p:txBody>
      </p:sp>
      <p:sp>
        <p:nvSpPr>
          <p:cNvPr id="5" name="Content Placeholder 4"/>
          <p:cNvSpPr>
            <a:spLocks noGrp="1"/>
          </p:cNvSpPr>
          <p:nvPr>
            <p:ph idx="1"/>
          </p:nvPr>
        </p:nvSpPr>
        <p:spPr>
          <a:xfrm>
            <a:off x="837801" y="5562160"/>
            <a:ext cx="10515600" cy="880756"/>
          </a:xfrm>
        </p:spPr>
        <p:txBody>
          <a:bodyPr>
            <a:normAutofit/>
          </a:bodyPr>
          <a:lstStyle/>
          <a:p>
            <a:r>
              <a:rPr lang="en-US" altLang="ko-KR" dirty="0"/>
              <a:t>hive&gt; SHOW DATABASES;</a:t>
            </a:r>
          </a:p>
          <a:p>
            <a:r>
              <a:rPr lang="en-US" altLang="ko-KR" dirty="0"/>
              <a:t>default</a:t>
            </a:r>
          </a:p>
          <a:p>
            <a:r>
              <a:rPr lang="en-US" altLang="ko-KR" dirty="0"/>
              <a:t>sales</a:t>
            </a:r>
            <a:endParaRPr lang="en-US" noProof="1"/>
          </a:p>
        </p:txBody>
      </p:sp>
      <p:sp>
        <p:nvSpPr>
          <p:cNvPr id="6" name="Content Placeholder 4"/>
          <p:cNvSpPr txBox="1">
            <a:spLocks/>
          </p:cNvSpPr>
          <p:nvPr/>
        </p:nvSpPr>
        <p:spPr>
          <a:xfrm>
            <a:off x="837799" y="3977774"/>
            <a:ext cx="10515600" cy="44808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sales;</a:t>
            </a:r>
          </a:p>
        </p:txBody>
      </p:sp>
      <p:sp>
        <p:nvSpPr>
          <p:cNvPr id="8" name="Content Placeholder 4"/>
          <p:cNvSpPr txBox="1">
            <a:spLocks/>
          </p:cNvSpPr>
          <p:nvPr/>
        </p:nvSpPr>
        <p:spPr>
          <a:xfrm>
            <a:off x="838035" y="2409703"/>
            <a:ext cx="10515600" cy="41854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sales;</a:t>
            </a:r>
          </a:p>
        </p:txBody>
      </p:sp>
      <p:sp>
        <p:nvSpPr>
          <p:cNvPr id="10" name="Title 1"/>
          <p:cNvSpPr txBox="1">
            <a:spLocks/>
          </p:cNvSpPr>
          <p:nvPr/>
        </p:nvSpPr>
        <p:spPr>
          <a:xfrm>
            <a:off x="838200" y="365124"/>
            <a:ext cx="10515600"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Command Line Database Commands</a:t>
            </a:r>
            <a:endParaRPr lang="en-US" dirty="0"/>
          </a:p>
        </p:txBody>
      </p:sp>
      <p:sp>
        <p:nvSpPr>
          <p:cNvPr id="32" name="Content Placeholder 2"/>
          <p:cNvSpPr txBox="1">
            <a:spLocks/>
          </p:cNvSpPr>
          <p:nvPr/>
        </p:nvSpPr>
        <p:spPr>
          <a:xfrm>
            <a:off x="808464" y="3006343"/>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Suppress error message if DB already exists:</a:t>
            </a:r>
            <a:endParaRPr lang="en-US" i="0" dirty="0">
              <a:solidFill>
                <a:srgbClr val="292929"/>
              </a:solidFill>
            </a:endParaRPr>
          </a:p>
        </p:txBody>
      </p:sp>
      <p:sp>
        <p:nvSpPr>
          <p:cNvPr id="35" name="Content Placeholder 2"/>
          <p:cNvSpPr txBox="1">
            <a:spLocks/>
          </p:cNvSpPr>
          <p:nvPr/>
        </p:nvSpPr>
        <p:spPr>
          <a:xfrm>
            <a:off x="808464" y="459072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Display list of databases:</a:t>
            </a:r>
            <a:endParaRPr lang="en-US" i="0" dirty="0">
              <a:solidFill>
                <a:srgbClr val="292929"/>
              </a:solidFill>
            </a:endParaRPr>
          </a:p>
        </p:txBody>
      </p:sp>
    </p:spTree>
    <p:extLst>
      <p:ext uri="{BB962C8B-B14F-4D97-AF65-F5344CB8AC3E}">
        <p14:creationId xmlns:p14="http://schemas.microsoft.com/office/powerpoint/2010/main" val="151848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Line </a:t>
            </a:r>
            <a:r>
              <a:rPr lang="en-US" dirty="0"/>
              <a:t>Database </a:t>
            </a:r>
            <a:r>
              <a:rPr lang="en-US" dirty="0" smtClean="0"/>
              <a:t>Commands</a:t>
            </a:r>
            <a:endParaRPr lang="en-US" dirty="0"/>
          </a:p>
        </p:txBody>
      </p:sp>
      <p:sp>
        <p:nvSpPr>
          <p:cNvPr id="5" name="Content Placeholder 4"/>
          <p:cNvSpPr>
            <a:spLocks noGrp="1"/>
          </p:cNvSpPr>
          <p:nvPr>
            <p:ph idx="1"/>
          </p:nvPr>
        </p:nvSpPr>
        <p:spPr>
          <a:xfrm>
            <a:off x="836599" y="4863652"/>
            <a:ext cx="10515600" cy="1295841"/>
          </a:xfrm>
        </p:spPr>
        <p:txBody>
          <a:bodyPr>
            <a:normAutofit/>
          </a:bodyPr>
          <a:lstStyle/>
          <a:p>
            <a:r>
              <a:rPr lang="en-US" altLang="ko-KR" dirty="0"/>
              <a:t>hive&gt; SHOW DATABASES LIKE 'h.*';</a:t>
            </a:r>
          </a:p>
          <a:p>
            <a:r>
              <a:rPr lang="en-US" altLang="ko-KR" dirty="0" err="1"/>
              <a:t>human_resources</a:t>
            </a:r>
            <a:endParaRPr lang="en-US" altLang="ko-KR" dirty="0"/>
          </a:p>
          <a:p>
            <a:endParaRPr lang="en-US" noProof="1"/>
          </a:p>
        </p:txBody>
      </p:sp>
      <p:sp>
        <p:nvSpPr>
          <p:cNvPr id="8" name="Content Placeholder 4"/>
          <p:cNvSpPr txBox="1">
            <a:spLocks/>
          </p:cNvSpPr>
          <p:nvPr/>
        </p:nvSpPr>
        <p:spPr>
          <a:xfrm>
            <a:off x="838201" y="2414616"/>
            <a:ext cx="10515600" cy="13293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a:t>
            </a:r>
            <a:r>
              <a:rPr lang="en-US" altLang="ko-KR" dirty="0" err="1"/>
              <a:t>human_resources</a:t>
            </a:r>
            <a:r>
              <a:rPr lang="en-US" altLang="ko-KR" dirty="0"/>
              <a:t>;</a:t>
            </a:r>
          </a:p>
          <a:p>
            <a:r>
              <a:rPr lang="en-US" altLang="ko-KR" dirty="0"/>
              <a:t>default</a:t>
            </a:r>
          </a:p>
          <a:p>
            <a:r>
              <a:rPr lang="en-US" altLang="ko-KR" dirty="0"/>
              <a:t>sales</a:t>
            </a:r>
          </a:p>
          <a:p>
            <a:r>
              <a:rPr lang="en-US" altLang="ko-KR" dirty="0" err="1"/>
              <a:t>human_resources</a:t>
            </a:r>
            <a:endParaRPr lang="en-US" altLang="ko-KR" dirty="0"/>
          </a:p>
        </p:txBody>
      </p:sp>
      <p:sp>
        <p:nvSpPr>
          <p:cNvPr id="1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database only of it does not exist:</a:t>
            </a:r>
            <a:endParaRPr lang="en-US" i="0" dirty="0">
              <a:solidFill>
                <a:srgbClr val="292929"/>
              </a:solidFill>
            </a:endParaRPr>
          </a:p>
        </p:txBody>
      </p:sp>
      <p:sp>
        <p:nvSpPr>
          <p:cNvPr id="22" name="Content Placeholder 2"/>
          <p:cNvSpPr txBox="1">
            <a:spLocks/>
          </p:cNvSpPr>
          <p:nvPr/>
        </p:nvSpPr>
        <p:spPr>
          <a:xfrm>
            <a:off x="808464" y="390053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To show databases that start with h:</a:t>
            </a:r>
            <a:endParaRPr lang="en-US" i="0" dirty="0">
              <a:solidFill>
                <a:srgbClr val="292929"/>
              </a:solidFill>
            </a:endParaRPr>
          </a:p>
        </p:txBody>
      </p:sp>
    </p:spTree>
    <p:extLst>
      <p:ext uri="{BB962C8B-B14F-4D97-AF65-F5344CB8AC3E}">
        <p14:creationId xmlns:p14="http://schemas.microsoft.com/office/powerpoint/2010/main" val="220853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3559" y="2559009"/>
            <a:ext cx="10515600" cy="1092914"/>
          </a:xfrm>
        </p:spPr>
        <p:txBody>
          <a:bodyPr>
            <a:normAutofit/>
          </a:bodyPr>
          <a:lstStyle/>
          <a:p>
            <a:r>
              <a:rPr lang="en-US" altLang="ko-KR" dirty="0"/>
              <a:t>hive&gt; CREATE DATABASE financials</a:t>
            </a:r>
          </a:p>
          <a:p>
            <a:r>
              <a:rPr lang="en-US" altLang="ko-KR" dirty="0"/>
              <a:t>      &gt; LOCATION '/my/preferred/</a:t>
            </a:r>
            <a:r>
              <a:rPr lang="en-US" altLang="ko-KR" dirty="0" smtClean="0"/>
              <a:t>directory’;</a:t>
            </a:r>
            <a:endParaRPr lang="en-US" altLang="ko-KR" dirty="0"/>
          </a:p>
        </p:txBody>
      </p:sp>
      <p:sp>
        <p:nvSpPr>
          <p:cNvPr id="8" name="Content Placeholder 4"/>
          <p:cNvSpPr txBox="1">
            <a:spLocks/>
          </p:cNvSpPr>
          <p:nvPr/>
        </p:nvSpPr>
        <p:spPr>
          <a:xfrm>
            <a:off x="844027" y="4727645"/>
            <a:ext cx="10515600" cy="181189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COMMENT 'Holds all financial tables';</a:t>
            </a:r>
          </a:p>
          <a:p>
            <a:r>
              <a:rPr lang="en-US" altLang="ko-KR" dirty="0"/>
              <a:t>hive&gt; DESCRIBE DATABASE financials;</a:t>
            </a:r>
          </a:p>
          <a:p>
            <a:r>
              <a:rPr lang="en-US" altLang="ko-KR" dirty="0"/>
              <a:t>financials   Holds all financial tables</a:t>
            </a:r>
          </a:p>
          <a:p>
            <a:r>
              <a:rPr lang="en-US" altLang="ko-KR" dirty="0"/>
              <a:t>  hdfs://server/user/hive/warehouse/financials.db</a:t>
            </a:r>
          </a:p>
        </p:txBody>
      </p:sp>
      <p:sp>
        <p:nvSpPr>
          <p:cNvPr id="14" name="Content Placeholder 2"/>
          <p:cNvSpPr txBox="1">
            <a:spLocks/>
          </p:cNvSpPr>
          <p:nvPr/>
        </p:nvSpPr>
        <p:spPr>
          <a:xfrm>
            <a:off x="808464" y="1451501"/>
            <a:ext cx="10635816" cy="962356"/>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a:solidFill>
                  <a:srgbClr val="292929"/>
                </a:solidFill>
              </a:rPr>
              <a:t>Change the location where you want to create the database (subdirectory):</a:t>
            </a:r>
          </a:p>
        </p:txBody>
      </p:sp>
      <p:sp>
        <p:nvSpPr>
          <p:cNvPr id="17" name="Content Placeholder 2"/>
          <p:cNvSpPr txBox="1">
            <a:spLocks/>
          </p:cNvSpPr>
          <p:nvPr/>
        </p:nvSpPr>
        <p:spPr>
          <a:xfrm>
            <a:off x="808464" y="3786500"/>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comment to the database:</a:t>
            </a:r>
            <a:endParaRPr lang="en-US" i="0" dirty="0">
              <a:solidFill>
                <a:srgbClr val="292929"/>
              </a:solidFill>
            </a:endParaRPr>
          </a:p>
        </p:txBody>
      </p:sp>
      <p:sp>
        <p:nvSpPr>
          <p:cNvPr id="18"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104107540"/>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9705</TotalTime>
  <Words>1142</Words>
  <Application>Microsoft Macintosh PowerPoint</Application>
  <PresentationFormat>Widescreen</PresentationFormat>
  <Paragraphs>206</Paragraphs>
  <Slides>21</Slides>
  <Notes>19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21</vt:i4>
      </vt:variant>
    </vt:vector>
  </HeadingPairs>
  <TitlesOfParts>
    <vt:vector size="34" baseType="lpstr">
      <vt:lpstr>Calibri</vt:lpstr>
      <vt:lpstr>Consolas</vt:lpstr>
      <vt:lpstr>Lucida Console</vt:lpstr>
      <vt:lpstr>Segoe UI</vt:lpstr>
      <vt:lpstr>Segoe UI Light</vt:lpstr>
      <vt:lpstr>Segoe UI Semibold</vt:lpstr>
      <vt:lpstr>Wingdings</vt:lpstr>
      <vt:lpstr>맑은 고딕</vt:lpstr>
      <vt:lpstr>Arial</vt:lpstr>
      <vt:lpstr>Office Theme</vt:lpstr>
      <vt:lpstr>1_Office Theme</vt:lpstr>
      <vt:lpstr>2_Office Theme</vt:lpstr>
      <vt:lpstr>2_MS1444_Windows Azure Template 16x9_r08a</vt:lpstr>
      <vt:lpstr>Data Analysis using Hadoop</vt:lpstr>
      <vt:lpstr>Topics</vt:lpstr>
      <vt:lpstr>PowerPoint Presentation</vt:lpstr>
      <vt:lpstr>PowerPoint Presentation</vt:lpstr>
      <vt:lpstr>PowerPoint Presentation</vt:lpstr>
      <vt:lpstr>Hive Databases in HDFS</vt:lpstr>
      <vt:lpstr>PowerPoint Presentation</vt:lpstr>
      <vt:lpstr>Command Line Database Commands</vt:lpstr>
      <vt:lpstr>Command Line Database Commands</vt:lpstr>
      <vt:lpstr>Command Line Database Commands</vt:lpstr>
      <vt:lpstr>Command Line Database Commands</vt:lpstr>
      <vt:lpstr>PowerPoint Presentation</vt:lpstr>
      <vt:lpstr>Command Line Table Commands</vt:lpstr>
      <vt:lpstr>Command Line Table Commands</vt:lpstr>
      <vt:lpstr>Command Line Table Commands</vt:lpstr>
      <vt:lpstr>Command Line Table Commands</vt:lpstr>
      <vt:lpstr>Alter Table Commands</vt:lpstr>
      <vt:lpstr>Alter Table Commands</vt:lpstr>
      <vt:lpstr>Alter Table Commands</vt:lpstr>
      <vt:lpstr>Alter Table Commands</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185</cp:revision>
  <dcterms:created xsi:type="dcterms:W3CDTF">2016-04-21T18:51:19Z</dcterms:created>
  <dcterms:modified xsi:type="dcterms:W3CDTF">2016-09-15T11:35:21Z</dcterms:modified>
</cp:coreProperties>
</file>