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3"/>
  </p:notesMasterIdLst>
  <p:sldIdLst>
    <p:sldId id="256" r:id="rId3"/>
    <p:sldId id="293" r:id="rId4"/>
    <p:sldId id="352" r:id="rId5"/>
    <p:sldId id="310" r:id="rId6"/>
    <p:sldId id="295" r:id="rId7"/>
    <p:sldId id="338" r:id="rId8"/>
    <p:sldId id="309" r:id="rId9"/>
    <p:sldId id="308" r:id="rId10"/>
    <p:sldId id="340" r:id="rId11"/>
    <p:sldId id="341" r:id="rId12"/>
    <p:sldId id="342" r:id="rId13"/>
    <p:sldId id="343" r:id="rId14"/>
    <p:sldId id="326" r:id="rId15"/>
    <p:sldId id="349" r:id="rId16"/>
    <p:sldId id="350" r:id="rId17"/>
    <p:sldId id="345" r:id="rId18"/>
    <p:sldId id="346" r:id="rId19"/>
    <p:sldId id="347" r:id="rId20"/>
    <p:sldId id="348" r:id="rId21"/>
    <p:sldId id="3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F6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00" autoAdjust="0"/>
    <p:restoredTop sz="88673" autoAdjust="0"/>
  </p:normalViewPr>
  <p:slideViewPr>
    <p:cSldViewPr snapToGrid="0">
      <p:cViewPr>
        <p:scale>
          <a:sx n="63" d="100"/>
          <a:sy n="63" d="100"/>
        </p:scale>
        <p:origin x="-2728" y="-1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indent="0">
              <a:buNone/>
            </a:pPr>
            <a:r>
              <a:rPr lang="en-US" sz="2800" dirty="0" smtClean="0"/>
              <a:t>Usage : select</a:t>
            </a:r>
          </a:p>
          <a:p>
            <a:pPr lvl="1"/>
            <a:r>
              <a:rPr lang="en-US" dirty="0" smtClean="0"/>
              <a:t>SELECT - scans the table specified by the From.</a:t>
            </a:r>
          </a:p>
          <a:p>
            <a:pPr lvl="1"/>
            <a:r>
              <a:rPr lang="en-US" dirty="0" smtClean="0"/>
              <a:t>WHERE - gives the condition of filter</a:t>
            </a:r>
          </a:p>
          <a:p>
            <a:pPr lvl="1"/>
            <a:r>
              <a:rPr lang="en-US" dirty="0" smtClean="0"/>
              <a:t>GROUP BY -  specify how to aggregate the records</a:t>
            </a:r>
          </a:p>
          <a:p>
            <a:pPr lvl="1"/>
            <a:r>
              <a:rPr lang="en-US" dirty="0" smtClean="0"/>
              <a:t>SORT BY – specify the sort order</a:t>
            </a:r>
          </a:p>
          <a:p>
            <a:pPr lvl="1"/>
            <a:r>
              <a:rPr lang="en-US" dirty="0" smtClean="0"/>
              <a:t>LIMIT – specifies number of records to retrieve</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9700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Hive </a:t>
            </a:r>
            <a:r>
              <a:rPr lang="en-US" dirty="0"/>
              <a:t>translates the query into jobs and applies the table schema to the underlying data files</a:t>
            </a:r>
            <a:r>
              <a:rPr lang="en-US" dirty="0" smtClean="0"/>
              <a:t>.</a:t>
            </a:r>
          </a:p>
          <a:p>
            <a:pPr>
              <a:buFont typeface="Arial" pitchFamily="34" charset="0"/>
              <a:buChar char="•"/>
            </a:pPr>
            <a:r>
              <a:rPr lang="en-US" dirty="0" smtClean="0"/>
              <a:t> ‘*’ </a:t>
            </a:r>
            <a:r>
              <a:rPr lang="en-US" dirty="0"/>
              <a:t>matches all columns</a:t>
            </a:r>
            <a:r>
              <a:rPr lang="en-US" baseline="0" dirty="0"/>
              <a:t> in the table.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11805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The result of the first example</a:t>
            </a:r>
            <a:r>
              <a:rPr lang="en-US" baseline="0" dirty="0" smtClean="0"/>
              <a:t> is the first five records in the table.  </a:t>
            </a:r>
          </a:p>
          <a:p>
            <a:pPr>
              <a:buFont typeface="Arial" pitchFamily="34" charset="0"/>
              <a:buChar char="•"/>
            </a:pPr>
            <a:r>
              <a:rPr lang="en-US" baseline="0" dirty="0" smtClean="0"/>
              <a:t> If there are less than five records, only those records will be returned.</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74284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ko-KR" sz="1200" b="1" i="0" kern="1200" dirty="0" smtClean="0">
                <a:solidFill>
                  <a:schemeClr val="tx1"/>
                </a:solidFill>
                <a:effectLst/>
                <a:latin typeface="+mn-lt"/>
                <a:ea typeface="+mn-ea"/>
                <a:cs typeface="+mn-cs"/>
              </a:rPr>
              <a:t>Notes: </a:t>
            </a:r>
          </a:p>
          <a:p>
            <a:pPr marL="0" indent="0">
              <a:buFont typeface="Arial" pitchFamily="34" charset="0"/>
              <a:buChar char="•"/>
            </a:pPr>
            <a:r>
              <a:rPr lang="en-US" altLang="ko-KR" sz="1200" b="0" i="0" kern="1200" dirty="0" smtClean="0">
                <a:solidFill>
                  <a:schemeClr val="tx1"/>
                </a:solidFill>
                <a:effectLst/>
                <a:latin typeface="+mn-lt"/>
                <a:ea typeface="+mn-ea"/>
                <a:cs typeface="+mn-cs"/>
              </a:rPr>
              <a:t> These</a:t>
            </a:r>
            <a:r>
              <a:rPr lang="en-US" altLang="ko-KR" sz="1200" b="0" i="0" kern="1200" baseline="0" dirty="0" smtClean="0">
                <a:solidFill>
                  <a:schemeClr val="tx1"/>
                </a:solidFill>
                <a:effectLst/>
                <a:latin typeface="+mn-lt"/>
                <a:ea typeface="+mn-ea"/>
                <a:cs typeface="+mn-cs"/>
              </a:rPr>
              <a:t> examples refer to the employee table used earlier in the lesson.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562817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Notes:</a:t>
            </a:r>
            <a:endParaRPr lang="en-US" altLang="ko-KR"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smtClean="0"/>
              <a:t> </a:t>
            </a:r>
            <a:r>
              <a:rPr lang="en-US" dirty="0" smtClean="0"/>
              <a:t>Used to aggregate functions to group the resulting data.</a:t>
            </a:r>
          </a:p>
          <a:p>
            <a:pPr>
              <a:buFont typeface="Arial" pitchFamily="34" charset="0"/>
              <a:buChar char="•"/>
            </a:pPr>
            <a:endParaRPr lang="ko-KR" altLang="en-US" b="1"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62091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Used to constrain (limit) the groups produced by GROUP BY.</a:t>
            </a:r>
          </a:p>
          <a:p>
            <a:pPr>
              <a:buFont typeface="Arial" pitchFamily="34" charset="0"/>
              <a:buChar char="•"/>
            </a:pPr>
            <a:r>
              <a:rPr lang="en-US" altLang="ko-KR" dirty="0" smtClean="0"/>
              <a:t> </a:t>
            </a:r>
            <a:r>
              <a:rPr lang="en-US" altLang="ko-KR" baseline="0" dirty="0" smtClean="0"/>
              <a:t>HAVING is a filter function.</a:t>
            </a:r>
            <a:endParaRPr lang="en-US" altLang="ko-KR" baseline="0"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84919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Notes:</a:t>
            </a:r>
          </a:p>
          <a:p>
            <a:pPr>
              <a:buFont typeface="Arial" pitchFamily="34" charset="0"/>
              <a:buChar char="•"/>
            </a:pPr>
            <a:r>
              <a:rPr lang="en-US" altLang="ko-KR" dirty="0" smtClean="0"/>
              <a:t> </a:t>
            </a:r>
            <a:r>
              <a:rPr lang="en-US" altLang="ko-KR" baseline="0" dirty="0" smtClean="0"/>
              <a:t>upper(name) will convert all characters of the name to upper case (e.g., Smith will return SMITH)</a:t>
            </a: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415017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endParaRPr lang="en-US" altLang="ko-KR"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t> The value of the smaller of the two types is promoted to the wider type.</a:t>
            </a:r>
            <a:endParaRPr lang="en-US" altLang="ko-KR"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a:t>://cwiki.apache.org/confluence/display/Hive/LanguageManual+UDF#LanguageManualUDF-Built-inOperators</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276352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Reference:</a:t>
            </a:r>
          </a:p>
          <a:p>
            <a:r>
              <a:rPr lang="en-US" altLang="ko-KR" dirty="0" smtClean="0"/>
              <a:t>https</a:t>
            </a:r>
            <a:r>
              <a:rPr lang="en-US" altLang="ko-KR" dirty="0"/>
              <a:t>://cwiki.apache.org/confluence/display/Hive/LanguageManual+UDF#LanguageManualUDF-Built-inOperators</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506038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smtClean="0"/>
              <a:t>Reference:</a:t>
            </a:r>
          </a:p>
          <a:p>
            <a:r>
              <a:rPr lang="en-US" altLang="ko-KR" dirty="0" smtClean="0"/>
              <a:t>https://cwiki.apache.org/confluence/display/Hive/LanguageManual+UDF#LanguageManualUDF-Built-inOperators</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368995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smtClean="0"/>
              <a:t>Notes:</a:t>
            </a:r>
            <a:endParaRPr lang="en-US" sz="2800" b="0" dirty="0" smtClean="0"/>
          </a:p>
          <a:p>
            <a:r>
              <a:rPr lang="en-US" sz="2800" dirty="0" smtClean="0"/>
              <a:t>Usage : hive</a:t>
            </a:r>
          </a:p>
          <a:p>
            <a:endParaRPr lang="en-US" sz="2800" dirty="0" smtClean="0"/>
          </a:p>
          <a:p>
            <a:pPr lvl="1"/>
            <a:r>
              <a:rPr lang="en-US" dirty="0" smtClean="0"/>
              <a:t>-d, --define &lt;key=value&gt;	Variable substitution to apply to hive commands</a:t>
            </a:r>
          </a:p>
          <a:p>
            <a:pPr lvl="1"/>
            <a:r>
              <a:rPr lang="en-US" dirty="0" smtClean="0"/>
              <a:t>-e &lt;quoted-query-string&gt;	use SQL from command line.</a:t>
            </a:r>
          </a:p>
          <a:p>
            <a:pPr lvl="1"/>
            <a:r>
              <a:rPr lang="en-US" dirty="0" smtClean="0"/>
              <a:t>-f &lt;filename&gt;		execute SQL from files with </a:t>
            </a:r>
            <a:r>
              <a:rPr lang="en-US" dirty="0" err="1" smtClean="0"/>
              <a:t>HiveQL</a:t>
            </a:r>
            <a:r>
              <a:rPr lang="en-US" dirty="0" smtClean="0"/>
              <a:t> code.</a:t>
            </a:r>
          </a:p>
          <a:p>
            <a:pPr lvl="1"/>
            <a:r>
              <a:rPr lang="en-US" dirty="0" smtClean="0"/>
              <a:t>-I &lt;filename&gt;		Initialization SQL file.</a:t>
            </a:r>
          </a:p>
          <a:p>
            <a:pPr lvl="1"/>
            <a:r>
              <a:rPr lang="en-US" dirty="0" smtClean="0"/>
              <a:t>-H, --help		</a:t>
            </a:r>
            <a:r>
              <a:rPr lang="en-US" dirty="0" err="1" smtClean="0"/>
              <a:t>Help</a:t>
            </a:r>
            <a:r>
              <a:rPr lang="en-US" dirty="0" smtClean="0"/>
              <a:t> information</a:t>
            </a:r>
          </a:p>
          <a:p>
            <a:pPr lvl="1"/>
            <a:r>
              <a:rPr lang="en-US" dirty="0" smtClean="0"/>
              <a:t>-S, --silent		</a:t>
            </a:r>
            <a:r>
              <a:rPr lang="en-US" dirty="0" err="1" smtClean="0"/>
              <a:t>Silent</a:t>
            </a:r>
            <a:r>
              <a:rPr lang="en-US" dirty="0" smtClean="0"/>
              <a:t> mode in interactive shell</a:t>
            </a:r>
          </a:p>
          <a:p>
            <a:pPr lvl="1"/>
            <a:r>
              <a:rPr lang="en-US" dirty="0" smtClean="0"/>
              <a:t>-v, --verbose		</a:t>
            </a:r>
            <a:r>
              <a:rPr lang="en-US" dirty="0" err="1" smtClean="0"/>
              <a:t>Verbose</a:t>
            </a:r>
            <a:r>
              <a:rPr lang="en-US" dirty="0" smtClean="0"/>
              <a:t> mode (echo SQL to the console)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2800" b="0" dirty="0" smtClean="0">
                <a:solidFill>
                  <a:prstClr val="black"/>
                </a:solidFill>
                <a:latin typeface="+mn-ea"/>
              </a:rPr>
              <a:t>Examples: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2800" b="1" dirty="0" smtClean="0">
                <a:solidFill>
                  <a:prstClr val="black"/>
                </a:solidFill>
                <a:latin typeface="+mn-ea"/>
              </a:rPr>
              <a:t> </a:t>
            </a:r>
            <a:r>
              <a:rPr lang="en-US" altLang="ko-KR" sz="2800" b="0" dirty="0" smtClean="0">
                <a:solidFill>
                  <a:prstClr val="black"/>
                </a:solidFill>
                <a:latin typeface="+mn-ea"/>
              </a:rPr>
              <a:t>When</a:t>
            </a:r>
            <a:r>
              <a:rPr lang="en-US" altLang="ko-KR" sz="2800" b="0" baseline="0" dirty="0" smtClean="0">
                <a:solidFill>
                  <a:prstClr val="black"/>
                </a:solidFill>
                <a:latin typeface="+mn-ea"/>
              </a:rPr>
              <a:t> variables are defined using the –d or –define option, the users’ information can be used in hive mode instead of column names.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2800" b="0" baseline="0" dirty="0" smtClean="0">
                <a:solidFill>
                  <a:prstClr val="black"/>
                </a:solidFill>
                <a:latin typeface="+mn-ea"/>
              </a:rPr>
              <a:t> The first example shows defining a </a:t>
            </a:r>
            <a:r>
              <a:rPr lang="en-US" altLang="ko-KR" sz="2800" b="0" i="1" baseline="0" dirty="0" smtClean="0">
                <a:solidFill>
                  <a:prstClr val="black"/>
                </a:solidFill>
                <a:latin typeface="+mn-ea"/>
              </a:rPr>
              <a:t>users info </a:t>
            </a:r>
            <a:r>
              <a:rPr lang="en-US" altLang="ko-KR" sz="2800" b="0" baseline="0" dirty="0" smtClean="0">
                <a:solidFill>
                  <a:prstClr val="black"/>
                </a:solidFill>
                <a:latin typeface="+mn-ea"/>
              </a:rPr>
              <a:t>variable with the value: “country, city, name, phone, address”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2800" b="0" baseline="0" dirty="0" smtClean="0">
                <a:solidFill>
                  <a:prstClr val="black"/>
                </a:solidFill>
                <a:latin typeface="+mn-ea"/>
              </a:rPr>
              <a:t> In this example, both select statements will result in the same output from the </a:t>
            </a:r>
            <a:r>
              <a:rPr lang="en-US" altLang="ko-KR" sz="2800" b="0" baseline="0" dirty="0" err="1" smtClean="0">
                <a:solidFill>
                  <a:prstClr val="black"/>
                </a:solidFill>
                <a:latin typeface="+mn-ea"/>
              </a:rPr>
              <a:t>t_people</a:t>
            </a:r>
            <a:r>
              <a:rPr lang="en-US" altLang="ko-KR" sz="2800" b="0" baseline="0" dirty="0" smtClean="0">
                <a:solidFill>
                  <a:prstClr val="black"/>
                </a:solidFill>
                <a:latin typeface="+mn-ea"/>
              </a:rPr>
              <a:t> table.</a:t>
            </a:r>
            <a:endParaRPr lang="en-US" altLang="ko-KR" sz="2800" b="1" baseline="0" dirty="0" smtClean="0">
              <a:solidFill>
                <a:prstClr val="black"/>
              </a:solidFill>
              <a:latin typeface="+mn-ea"/>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2800" b="1" baseline="0" dirty="0" smtClean="0">
                <a:solidFill>
                  <a:prstClr val="black"/>
                </a:solidFill>
                <a:latin typeface="+mn-ea"/>
              </a:rPr>
              <a:t> </a:t>
            </a:r>
            <a:r>
              <a:rPr lang="en-US" altLang="ko-KR" sz="2800" b="0" baseline="0" dirty="0" smtClean="0">
                <a:solidFill>
                  <a:prstClr val="black"/>
                </a:solidFill>
                <a:latin typeface="+mn-ea"/>
              </a:rPr>
              <a:t>The second example shows running a query from the command line that sends the output to a file called </a:t>
            </a:r>
            <a:r>
              <a:rPr lang="en-US" altLang="ko-KR" sz="2800" b="0" baseline="0" dirty="0" err="1" smtClean="0">
                <a:solidFill>
                  <a:prstClr val="black"/>
                </a:solidFill>
                <a:latin typeface="+mn-ea"/>
              </a:rPr>
              <a:t>a.txt</a:t>
            </a:r>
            <a:endParaRPr lang="en-US" sz="2800" b="1" dirty="0" smtClean="0"/>
          </a:p>
          <a:p>
            <a:endParaRPr lang="en-US" sz="2800" b="1" dirty="0"/>
          </a:p>
          <a:p>
            <a:r>
              <a:rPr lang="en-US" sz="2800" b="1" dirty="0" smtClean="0"/>
              <a:t>Reference:</a:t>
            </a:r>
            <a:r>
              <a:rPr lang="en-US" sz="2800" dirty="0" smtClean="0"/>
              <a:t> </a:t>
            </a:r>
          </a:p>
          <a:p>
            <a:r>
              <a:rPr lang="en-US" sz="2800" dirty="0" smtClean="0"/>
              <a:t>https</a:t>
            </a:r>
            <a:r>
              <a:rPr lang="en-US" sz="2800" dirty="0"/>
              <a:t>://cwiki.apache.org/confluence/display/Hive/LanguageManual+Cli</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31810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b="1" dirty="0" smtClean="0">
                <a:effectLst/>
              </a:rPr>
              <a:t>Notes:</a:t>
            </a:r>
          </a:p>
          <a:p>
            <a:pPr rtl="0">
              <a:buFont typeface="Arial" pitchFamily="34" charset="0"/>
              <a:buChar char="•"/>
            </a:pPr>
            <a:r>
              <a:rPr lang="en-US" altLang="ko-KR" dirty="0" smtClean="0">
                <a:effectLst/>
              </a:rPr>
              <a:t> There are </a:t>
            </a:r>
            <a:r>
              <a:rPr lang="en-US" altLang="ko-KR" dirty="0">
                <a:effectLst/>
              </a:rPr>
              <a:t>a number of these tools in </a:t>
            </a:r>
            <a:r>
              <a:rPr lang="en-US" altLang="ko-KR" dirty="0" smtClean="0">
                <a:effectLst/>
              </a:rPr>
              <a:t>the Hive </a:t>
            </a:r>
            <a:r>
              <a:rPr lang="en-US" altLang="ko-KR" dirty="0">
                <a:effectLst/>
              </a:rPr>
              <a:t>client.</a:t>
            </a:r>
          </a:p>
          <a:p>
            <a:pPr rtl="0">
              <a:buFont typeface="Arial" pitchFamily="34" charset="0"/>
              <a:buChar char="•"/>
            </a:pPr>
            <a:r>
              <a:rPr lang="en-US" altLang="ko-KR" dirty="0" smtClean="0">
                <a:effectLst/>
              </a:rPr>
              <a:t> The </a:t>
            </a:r>
            <a:r>
              <a:rPr lang="en-US" altLang="ko-KR" dirty="0">
                <a:effectLst/>
              </a:rPr>
              <a:t>most </a:t>
            </a:r>
            <a:r>
              <a:rPr lang="en-US" altLang="ko-KR" dirty="0" smtClean="0">
                <a:effectLst/>
              </a:rPr>
              <a:t>widely used is </a:t>
            </a:r>
            <a:r>
              <a:rPr lang="en-US" altLang="ko-KR" dirty="0">
                <a:effectLst/>
              </a:rPr>
              <a:t>the Hive </a:t>
            </a:r>
            <a:r>
              <a:rPr lang="en-US" altLang="ko-KR" dirty="0" smtClean="0">
                <a:effectLst/>
              </a:rPr>
              <a:t>shell,</a:t>
            </a:r>
            <a:r>
              <a:rPr lang="en-US" altLang="ko-KR" baseline="0" dirty="0" smtClean="0">
                <a:effectLst/>
              </a:rPr>
              <a:t> which is an</a:t>
            </a:r>
            <a:r>
              <a:rPr lang="en-US" altLang="ko-KR" dirty="0" smtClean="0">
                <a:effectLst/>
              </a:rPr>
              <a:t> </a:t>
            </a:r>
            <a:r>
              <a:rPr lang="en-US" altLang="ko-KR" dirty="0">
                <a:effectLst/>
              </a:rPr>
              <a:t>easy way to use </a:t>
            </a:r>
            <a:r>
              <a:rPr lang="en-US" altLang="ko-KR" dirty="0" err="1" smtClean="0">
                <a:effectLst/>
              </a:rPr>
              <a:t>HiveQL</a:t>
            </a:r>
            <a:endParaRPr lang="en-US" altLang="ko-KR" dirty="0">
              <a:effectLst/>
            </a:endParaRPr>
          </a:p>
          <a:p>
            <a:pPr rtl="0">
              <a:buFont typeface="Arial" pitchFamily="34" charset="0"/>
              <a:buChar char="•"/>
            </a:pPr>
            <a:r>
              <a:rPr lang="en-US" altLang="ko-KR" baseline="0" dirty="0">
                <a:effectLst/>
              </a:rPr>
              <a:t> </a:t>
            </a:r>
            <a:r>
              <a:rPr lang="en-US" altLang="ko-KR" dirty="0" smtClean="0">
                <a:effectLst/>
              </a:rPr>
              <a:t>Hue – Browser-based </a:t>
            </a:r>
            <a:r>
              <a:rPr lang="en-US" altLang="ko-KR" dirty="0">
                <a:effectLst/>
              </a:rPr>
              <a:t>query </a:t>
            </a:r>
            <a:r>
              <a:rPr lang="en-US" altLang="ko-KR" dirty="0" smtClean="0">
                <a:effectLst/>
              </a:rPr>
              <a:t>console</a:t>
            </a:r>
          </a:p>
          <a:p>
            <a:pPr rtl="0">
              <a:buFont typeface="Arial" pitchFamily="34" charset="0"/>
              <a:buChar char="•"/>
            </a:pPr>
            <a:r>
              <a:rPr lang="en-US" altLang="ko-KR" baseline="0" dirty="0" smtClean="0">
                <a:effectLst/>
              </a:rPr>
              <a:t> </a:t>
            </a:r>
            <a:r>
              <a:rPr lang="en-US" altLang="ko-KR" dirty="0" err="1" smtClean="0">
                <a:effectLst/>
              </a:rPr>
              <a:t>PowerShell</a:t>
            </a:r>
            <a:r>
              <a:rPr lang="en-US" altLang="ko-KR" dirty="0" smtClean="0">
                <a:effectLst/>
              </a:rPr>
              <a:t> </a:t>
            </a:r>
            <a:r>
              <a:rPr lang="en-US" altLang="ko-KR" dirty="0">
                <a:effectLst/>
              </a:rPr>
              <a:t>- </a:t>
            </a:r>
            <a:r>
              <a:rPr lang="en-US" altLang="ko-KR" dirty="0" smtClean="0">
                <a:effectLst/>
              </a:rPr>
              <a:t>A </a:t>
            </a:r>
            <a:r>
              <a:rPr lang="en-US" altLang="ko-KR" dirty="0">
                <a:effectLst/>
              </a:rPr>
              <a:t>way to script and automate Hive </a:t>
            </a:r>
            <a:r>
              <a:rPr lang="en-US" altLang="ko-KR" dirty="0" smtClean="0">
                <a:effectLst/>
              </a:rPr>
              <a:t>jobs</a:t>
            </a:r>
          </a:p>
          <a:p>
            <a:pPr rtl="0">
              <a:buFont typeface="Arial" pitchFamily="34" charset="0"/>
              <a:buChar char="•"/>
            </a:pPr>
            <a:r>
              <a:rPr lang="en-US" altLang="ko-KR" baseline="0" dirty="0" smtClean="0">
                <a:effectLst/>
              </a:rPr>
              <a:t> </a:t>
            </a:r>
            <a:r>
              <a:rPr lang="en-US" altLang="ko-KR" dirty="0" smtClean="0">
                <a:effectLst/>
              </a:rPr>
              <a:t>Visual </a:t>
            </a:r>
            <a:r>
              <a:rPr lang="en-US" altLang="ko-KR" dirty="0">
                <a:effectLst/>
              </a:rPr>
              <a:t>Studio - </a:t>
            </a:r>
            <a:r>
              <a:rPr lang="en-US" altLang="ko-KR" dirty="0" smtClean="0">
                <a:effectLst/>
              </a:rPr>
              <a:t>A </a:t>
            </a:r>
            <a:r>
              <a:rPr lang="en-US" altLang="ko-KR" dirty="0">
                <a:effectLst/>
              </a:rPr>
              <a:t>visual tool with </a:t>
            </a:r>
            <a:r>
              <a:rPr lang="en-US" altLang="ko-KR" dirty="0" err="1">
                <a:effectLst/>
              </a:rPr>
              <a:t>.Net</a:t>
            </a:r>
            <a:r>
              <a:rPr lang="en-US" altLang="ko-KR" dirty="0">
                <a:effectLst/>
              </a:rPr>
              <a:t> SDK for </a:t>
            </a:r>
            <a:r>
              <a:rPr lang="en-US" altLang="ko-KR" dirty="0" smtClean="0">
                <a:effectLst/>
              </a:rPr>
              <a:t>Azure</a:t>
            </a:r>
          </a:p>
          <a:p>
            <a:pPr rtl="0">
              <a:buFont typeface="Arial" pitchFamily="34" charset="0"/>
              <a:buChar char="•"/>
            </a:pPr>
            <a:r>
              <a:rPr lang="en-US" altLang="ko-KR" baseline="0" dirty="0" smtClean="0">
                <a:effectLst/>
              </a:rPr>
              <a:t> </a:t>
            </a:r>
            <a:r>
              <a:rPr lang="en-US" altLang="ko-KR" dirty="0" smtClean="0">
                <a:effectLst/>
              </a:rPr>
              <a:t>ODBC </a:t>
            </a:r>
            <a:r>
              <a:rPr lang="en-US" altLang="ko-KR" dirty="0">
                <a:effectLst/>
              </a:rPr>
              <a:t>Client - </a:t>
            </a:r>
            <a:r>
              <a:rPr lang="en-US" altLang="ko-KR" dirty="0" smtClean="0">
                <a:effectLst/>
              </a:rPr>
              <a:t>Uses </a:t>
            </a:r>
            <a:r>
              <a:rPr lang="en-US" altLang="ko-KR" dirty="0">
                <a:effectLst/>
              </a:rPr>
              <a:t>Excel or Power BI desktop or anything that supports ODBC to connect to </a:t>
            </a:r>
            <a:r>
              <a:rPr lang="en-US" altLang="ko-KR" dirty="0" smtClean="0">
                <a:effectLst/>
              </a:rPr>
              <a:t>Hive</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6666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dirty="0" smtClean="0"/>
              <a:t> In Hive shell mode, the “hive&gt;” prompt is used.</a:t>
            </a:r>
            <a:r>
              <a:rPr lang="en-US" baseline="0" dirty="0" smtClean="0"/>
              <a:t> </a:t>
            </a:r>
          </a:p>
          <a:p>
            <a:pPr>
              <a:buFont typeface="Arial" pitchFamily="34" charset="0"/>
              <a:buChar char="•"/>
            </a:pPr>
            <a:r>
              <a:rPr lang="en-US" baseline="0" dirty="0" smtClean="0"/>
              <a:t> </a:t>
            </a:r>
            <a:r>
              <a:rPr lang="en-US" dirty="0" smtClean="0"/>
              <a:t>To leave the interactive shell, type “quit” or “exit”.  </a:t>
            </a:r>
          </a:p>
          <a:p>
            <a:pPr>
              <a:buFont typeface="Arial" pitchFamily="34" charset="0"/>
              <a:buChar char="•"/>
            </a:pPr>
            <a:r>
              <a:rPr lang="en-US" dirty="0" smtClean="0"/>
              <a:t> Every command should be end with “;”</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a:t>
            </a:r>
            <a:r>
              <a:rPr lang="en-US" altLang="ko-KR" dirty="0" err="1" smtClean="0"/>
              <a:t>HiveQL</a:t>
            </a:r>
            <a:r>
              <a:rPr lang="en-US" altLang="ko-KR" dirty="0" smtClean="0"/>
              <a:t> </a:t>
            </a:r>
            <a:r>
              <a:rPr lang="en-US" altLang="ko-KR" dirty="0"/>
              <a:t>does not match SQL standard features. </a:t>
            </a:r>
            <a:endParaRPr lang="en-US" altLang="ko-KR"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Keywords</a:t>
            </a:r>
            <a:r>
              <a:rPr lang="en-US" altLang="ko-KR" baseline="0" dirty="0" smtClean="0"/>
              <a:t> </a:t>
            </a:r>
            <a:r>
              <a:rPr lang="en-US" altLang="ko-KR" baseline="0" dirty="0"/>
              <a:t>are not case sensitive.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smtClean="0"/>
              <a:t> Comment lines </a:t>
            </a:r>
            <a:r>
              <a:rPr lang="en-US" altLang="ko-KR" baseline="0" dirty="0"/>
              <a:t>begin with double hyphen ‘—’.</a:t>
            </a:r>
            <a:endParaRPr lang="en-US" altLang="ko-KR"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07996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5/26/16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5/26/16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06080308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5964580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2095824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2101733"/>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600917010"/>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64527128"/>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1625365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02851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194443208"/>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62238961"/>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691887921"/>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619861736"/>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3442456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81554296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49683163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6464202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637457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20071506"/>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7705536"/>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650380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421338010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34447659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53755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388763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8</a:t>
            </a:r>
            <a:r>
              <a:rPr lang="en-US" sz="4000" smtClean="0">
                <a:solidFill>
                  <a:srgbClr val="FFFF00"/>
                </a:solidFill>
              </a:rPr>
              <a:t>: </a:t>
            </a:r>
            <a:endParaRPr lang="en-US" sz="4000" smtClean="0">
              <a:solidFill>
                <a:srgbClr val="FFFF00"/>
              </a:solidFill>
            </a:endParaRPr>
          </a:p>
          <a:p>
            <a:pPr algn="l"/>
            <a:r>
              <a:rPr lang="en-US" sz="4000" smtClean="0">
                <a:solidFill>
                  <a:srgbClr val="FFFF00"/>
                </a:solidFill>
              </a:rPr>
              <a:t>Hive </a:t>
            </a:r>
            <a:r>
              <a:rPr lang="en-US" sz="4000" dirty="0" smtClean="0">
                <a:solidFill>
                  <a:srgbClr val="FFFF00"/>
                </a:solidFill>
              </a:rPr>
              <a:t>Query Language (</a:t>
            </a:r>
            <a:r>
              <a:rPr lang="en-US" sz="4000" dirty="0" err="1" smtClean="0">
                <a:solidFill>
                  <a:srgbClr val="FFFF00"/>
                </a:solidFill>
              </a:rPr>
              <a:t>HiveQL</a:t>
            </a:r>
            <a:r>
              <a:rPr lang="en-US" sz="4000" dirty="0" smtClean="0">
                <a:solidFill>
                  <a:srgbClr val="FFFF00"/>
                </a:solidFill>
              </a:rPr>
              <a: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59" y="41749"/>
            <a:ext cx="10515600" cy="1325563"/>
          </a:xfrm>
        </p:spPr>
        <p:txBody>
          <a:bodyPr/>
          <a:lstStyle/>
          <a:p>
            <a:r>
              <a:rPr lang="en-US" dirty="0"/>
              <a:t>Hive QL (cont.)</a:t>
            </a:r>
          </a:p>
        </p:txBody>
      </p:sp>
      <p:sp>
        <p:nvSpPr>
          <p:cNvPr id="6" name="Content Placeholder 4"/>
          <p:cNvSpPr txBox="1">
            <a:spLocks/>
          </p:cNvSpPr>
          <p:nvPr/>
        </p:nvSpPr>
        <p:spPr>
          <a:xfrm>
            <a:off x="880610" y="1784674"/>
            <a:ext cx="10515600" cy="3123502"/>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[ALL | DISTINCT] </a:t>
            </a:r>
            <a:r>
              <a:rPr lang="en-US" altLang="ko-KR" sz="2000" dirty="0" err="1"/>
              <a:t>select_expr</a:t>
            </a:r>
            <a:r>
              <a:rPr lang="en-US" altLang="ko-KR" sz="2000" dirty="0"/>
              <a:t>, </a:t>
            </a:r>
            <a:r>
              <a:rPr lang="en-US" altLang="ko-KR" sz="2000" dirty="0" err="1"/>
              <a:t>select_expr</a:t>
            </a:r>
            <a:r>
              <a:rPr lang="en-US" altLang="ko-KR" sz="2000" dirty="0"/>
              <a:t>, ... </a:t>
            </a:r>
          </a:p>
          <a:p>
            <a:r>
              <a:rPr lang="en-US" altLang="ko-KR" sz="2000" dirty="0"/>
              <a:t>FROM </a:t>
            </a:r>
            <a:r>
              <a:rPr lang="en-US" altLang="ko-KR" sz="2000" dirty="0" err="1"/>
              <a:t>table_reference</a:t>
            </a:r>
            <a:r>
              <a:rPr lang="en-US" altLang="ko-KR" sz="2000" dirty="0"/>
              <a:t> </a:t>
            </a:r>
          </a:p>
          <a:p>
            <a:r>
              <a:rPr lang="en-US" altLang="ko-KR" sz="2000" dirty="0"/>
              <a:t>[WHERE </a:t>
            </a:r>
            <a:r>
              <a:rPr lang="en-US" altLang="ko-KR" sz="2000" dirty="0" err="1"/>
              <a:t>where_condition</a:t>
            </a:r>
            <a:r>
              <a:rPr lang="en-US" altLang="ko-KR" sz="2000" dirty="0"/>
              <a:t>] </a:t>
            </a:r>
          </a:p>
          <a:p>
            <a:r>
              <a:rPr lang="en-US" altLang="ko-KR" sz="2000" dirty="0"/>
              <a:t>[GROUP BY </a:t>
            </a:r>
            <a:r>
              <a:rPr lang="en-US" altLang="ko-KR" sz="2000" dirty="0" err="1"/>
              <a:t>col_list</a:t>
            </a:r>
            <a:r>
              <a:rPr lang="en-US" altLang="ko-KR" sz="2000" dirty="0"/>
              <a:t>] </a:t>
            </a:r>
          </a:p>
          <a:p>
            <a:r>
              <a:rPr lang="en-US" altLang="ko-KR" sz="2000" dirty="0"/>
              <a:t>[HAVING </a:t>
            </a:r>
            <a:r>
              <a:rPr lang="en-US" altLang="ko-KR" sz="2000" dirty="0" err="1"/>
              <a:t>having_condition</a:t>
            </a:r>
            <a:r>
              <a:rPr lang="en-US" altLang="ko-KR" sz="2000" dirty="0"/>
              <a:t>] </a:t>
            </a:r>
          </a:p>
          <a:p>
            <a:r>
              <a:rPr lang="en-US" altLang="ko-KR" sz="2000" dirty="0"/>
              <a:t>[CLUSTER BY </a:t>
            </a:r>
            <a:r>
              <a:rPr lang="en-US" altLang="ko-KR" sz="2000" dirty="0" err="1"/>
              <a:t>col_list</a:t>
            </a:r>
            <a:r>
              <a:rPr lang="en-US" altLang="ko-KR" sz="2000" dirty="0"/>
              <a:t> | [DISTRIBUTE BY </a:t>
            </a:r>
            <a:r>
              <a:rPr lang="en-US" altLang="ko-KR" sz="2000" dirty="0" err="1"/>
              <a:t>col_list</a:t>
            </a:r>
            <a:r>
              <a:rPr lang="en-US" altLang="ko-KR" sz="2000" dirty="0"/>
              <a:t>] [SORT BY </a:t>
            </a:r>
            <a:r>
              <a:rPr lang="en-US" altLang="ko-KR" sz="2000" dirty="0" err="1"/>
              <a:t>col_list</a:t>
            </a:r>
            <a:r>
              <a:rPr lang="en-US" altLang="ko-KR" sz="2000" dirty="0"/>
              <a:t>]] </a:t>
            </a:r>
          </a:p>
          <a:p>
            <a:r>
              <a:rPr lang="en-US" altLang="ko-KR" sz="2000" dirty="0"/>
              <a:t>[LIMIT number];</a:t>
            </a:r>
          </a:p>
        </p:txBody>
      </p:sp>
    </p:spTree>
    <p:extLst>
      <p:ext uri="{BB962C8B-B14F-4D97-AF65-F5344CB8AC3E}">
        <p14:creationId xmlns:p14="http://schemas.microsoft.com/office/powerpoint/2010/main" val="48013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59" y="41749"/>
            <a:ext cx="10515600" cy="1325563"/>
          </a:xfrm>
        </p:spPr>
        <p:txBody>
          <a:bodyPr/>
          <a:lstStyle/>
          <a:p>
            <a:r>
              <a:rPr lang="en-US" dirty="0"/>
              <a:t>SELECT </a:t>
            </a:r>
            <a:r>
              <a:rPr lang="en-US" dirty="0" err="1"/>
              <a:t>HiveQL</a:t>
            </a:r>
            <a:r>
              <a:rPr lang="en-US" dirty="0"/>
              <a:t> statement</a:t>
            </a:r>
          </a:p>
        </p:txBody>
      </p:sp>
      <p:sp>
        <p:nvSpPr>
          <p:cNvPr id="11" name="TextBox 10"/>
          <p:cNvSpPr txBox="1"/>
          <p:nvPr/>
        </p:nvSpPr>
        <p:spPr>
          <a:xfrm>
            <a:off x="0" y="1135927"/>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3" name="Content Placeholder 2"/>
          <p:cNvSpPr>
            <a:spLocks noGrp="1"/>
          </p:cNvSpPr>
          <p:nvPr>
            <p:ph sz="half" idx="1"/>
          </p:nvPr>
        </p:nvSpPr>
        <p:spPr>
          <a:xfrm>
            <a:off x="651876" y="1359517"/>
            <a:ext cx="11340831" cy="592375"/>
          </a:xfrm>
        </p:spPr>
        <p:txBody>
          <a:bodyPr>
            <a:normAutofit/>
          </a:bodyPr>
          <a:lstStyle/>
          <a:p>
            <a:pPr marL="0" indent="0">
              <a:buNone/>
            </a:pPr>
            <a:r>
              <a:rPr lang="en-US" dirty="0">
                <a:solidFill>
                  <a:srgbClr val="FFFFFF"/>
                </a:solidFill>
              </a:rPr>
              <a:t>Query data using Select </a:t>
            </a:r>
            <a:r>
              <a:rPr lang="en-US" dirty="0" err="1">
                <a:solidFill>
                  <a:srgbClr val="FFFFFF"/>
                </a:solidFill>
              </a:rPr>
              <a:t>HiveQL</a:t>
            </a:r>
            <a:r>
              <a:rPr lang="en-US" dirty="0">
                <a:solidFill>
                  <a:srgbClr val="FFFFFF"/>
                </a:solidFill>
              </a:rPr>
              <a:t> from Hive </a:t>
            </a:r>
            <a:r>
              <a:rPr lang="en-US" dirty="0" smtClean="0">
                <a:solidFill>
                  <a:srgbClr val="FFFFFF"/>
                </a:solidFill>
              </a:rPr>
              <a:t>tables</a:t>
            </a:r>
            <a:endParaRPr lang="en-US" sz="2800" dirty="0">
              <a:solidFill>
                <a:srgbClr val="FFFFFF"/>
              </a:solidFill>
            </a:endParaRPr>
          </a:p>
          <a:p>
            <a:pPr marL="0" indent="0">
              <a:buNone/>
            </a:pPr>
            <a:endParaRPr lang="en-US" dirty="0">
              <a:solidFill>
                <a:srgbClr val="FFFFFF"/>
              </a:solidFill>
            </a:endParaRPr>
          </a:p>
        </p:txBody>
      </p:sp>
      <p:sp>
        <p:nvSpPr>
          <p:cNvPr id="7" name="TextBox 6"/>
          <p:cNvSpPr txBox="1"/>
          <p:nvPr/>
        </p:nvSpPr>
        <p:spPr>
          <a:xfrm>
            <a:off x="838569" y="3881937"/>
            <a:ext cx="4172937" cy="523220"/>
          </a:xfrm>
          <a:prstGeom prst="rect">
            <a:avLst/>
          </a:prstGeom>
          <a:noFill/>
        </p:spPr>
        <p:txBody>
          <a:bodyPr wrap="none" rtlCol="0">
            <a:spAutoFit/>
          </a:bodyPr>
          <a:lstStyle/>
          <a:p>
            <a:pPr marL="457200" indent="-457200">
              <a:buFont typeface="Wingdings" charset="2"/>
              <a:buChar char="§"/>
            </a:pPr>
            <a:r>
              <a:rPr lang="en-US" altLang="ko-KR" sz="2800" dirty="0">
                <a:solidFill>
                  <a:prstClr val="black"/>
                </a:solidFill>
                <a:latin typeface="Segoe UI"/>
                <a:cs typeface="Segoe UI"/>
              </a:rPr>
              <a:t>Same result as </a:t>
            </a:r>
            <a:r>
              <a:rPr lang="en-US" altLang="ko-KR" sz="2800" dirty="0" smtClean="0">
                <a:solidFill>
                  <a:prstClr val="black"/>
                </a:solidFill>
                <a:latin typeface="Segoe UI"/>
                <a:cs typeface="Segoe UI"/>
              </a:rPr>
              <a:t>above</a:t>
            </a:r>
            <a:endParaRPr lang="en-US" altLang="ko-KR" sz="2800" dirty="0">
              <a:solidFill>
                <a:prstClr val="black"/>
              </a:solidFill>
              <a:latin typeface="Segoe UI"/>
              <a:cs typeface="Segoe UI"/>
            </a:endParaRPr>
          </a:p>
        </p:txBody>
      </p:sp>
      <p:sp>
        <p:nvSpPr>
          <p:cNvPr id="8" name="Content Placeholder 4"/>
          <p:cNvSpPr txBox="1">
            <a:spLocks/>
          </p:cNvSpPr>
          <p:nvPr/>
        </p:nvSpPr>
        <p:spPr>
          <a:xfrm>
            <a:off x="838569" y="4531594"/>
            <a:ext cx="10515600" cy="86233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customers;</a:t>
            </a:r>
          </a:p>
        </p:txBody>
      </p:sp>
      <p:sp>
        <p:nvSpPr>
          <p:cNvPr id="9" name="직사각형 8"/>
          <p:cNvSpPr/>
          <p:nvPr/>
        </p:nvSpPr>
        <p:spPr>
          <a:xfrm>
            <a:off x="838569" y="2154800"/>
            <a:ext cx="9114692" cy="523220"/>
          </a:xfrm>
          <a:prstGeom prst="rect">
            <a:avLst/>
          </a:prstGeom>
        </p:spPr>
        <p:txBody>
          <a:bodyPr wrap="square">
            <a:spAutoFit/>
          </a:bodyPr>
          <a:lstStyle/>
          <a:p>
            <a:pPr marL="457200" indent="-457200">
              <a:buFont typeface="Wingdings" charset="2"/>
              <a:buChar char="§"/>
            </a:pPr>
            <a:r>
              <a:rPr lang="en-US" altLang="ko-KR" sz="2800" dirty="0" smtClean="0"/>
              <a:t>Specify </a:t>
            </a:r>
            <a:r>
              <a:rPr lang="en-US" altLang="ko-KR" sz="2800" dirty="0"/>
              <a:t>list of individual columns for </a:t>
            </a:r>
            <a:r>
              <a:rPr lang="en-US" altLang="ko-KR" sz="2800" dirty="0" smtClean="0"/>
              <a:t>data</a:t>
            </a:r>
            <a:endParaRPr lang="en-US" altLang="ko-KR" sz="2800" dirty="0"/>
          </a:p>
        </p:txBody>
      </p:sp>
      <p:sp>
        <p:nvSpPr>
          <p:cNvPr id="10" name="Content Placeholder 4"/>
          <p:cNvSpPr txBox="1">
            <a:spLocks/>
          </p:cNvSpPr>
          <p:nvPr/>
        </p:nvSpPr>
        <p:spPr>
          <a:xfrm>
            <a:off x="838569" y="2804458"/>
            <a:ext cx="10515600" cy="9510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Col1, Col2, Col3 FROM customers;</a:t>
            </a:r>
          </a:p>
        </p:txBody>
      </p:sp>
    </p:spTree>
    <p:extLst>
      <p:ext uri="{BB962C8B-B14F-4D97-AF65-F5344CB8AC3E}">
        <p14:creationId xmlns:p14="http://schemas.microsoft.com/office/powerpoint/2010/main" val="316554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59" y="41749"/>
            <a:ext cx="10515600" cy="1325563"/>
          </a:xfrm>
        </p:spPr>
        <p:txBody>
          <a:bodyPr/>
          <a:lstStyle/>
          <a:p>
            <a:r>
              <a:rPr lang="en-US" dirty="0"/>
              <a:t>SELECT </a:t>
            </a:r>
            <a:r>
              <a:rPr lang="en-US" dirty="0" err="1"/>
              <a:t>HiveQL</a:t>
            </a:r>
            <a:r>
              <a:rPr lang="en-US" dirty="0"/>
              <a:t> statement (cont.)</a:t>
            </a:r>
          </a:p>
        </p:txBody>
      </p:sp>
      <p:sp>
        <p:nvSpPr>
          <p:cNvPr id="7" name="TextBox 6"/>
          <p:cNvSpPr txBox="1"/>
          <p:nvPr/>
        </p:nvSpPr>
        <p:spPr>
          <a:xfrm>
            <a:off x="713151" y="3297997"/>
            <a:ext cx="6647974" cy="523220"/>
          </a:xfrm>
          <a:prstGeom prst="rect">
            <a:avLst/>
          </a:prstGeom>
          <a:noFill/>
        </p:spPr>
        <p:txBody>
          <a:bodyPr wrap="none" rtlCol="0">
            <a:spAutoFit/>
          </a:bodyPr>
          <a:lstStyle/>
          <a:p>
            <a:pPr marL="457200" indent="-457200">
              <a:buFont typeface="Wingdings" charset="2"/>
              <a:buChar char="§"/>
            </a:pPr>
            <a:r>
              <a:rPr lang="en-US" altLang="ko-KR" sz="2800" dirty="0" smtClean="0">
                <a:solidFill>
                  <a:prstClr val="black"/>
                </a:solidFill>
                <a:latin typeface="Segoe UI"/>
                <a:cs typeface="Segoe UI"/>
              </a:rPr>
              <a:t>Sorting </a:t>
            </a:r>
            <a:r>
              <a:rPr lang="en-US" altLang="ko-KR" sz="2800" dirty="0">
                <a:solidFill>
                  <a:prstClr val="black"/>
                </a:solidFill>
                <a:latin typeface="Segoe UI"/>
                <a:cs typeface="Segoe UI"/>
              </a:rPr>
              <a:t>query results with ORDER </a:t>
            </a:r>
            <a:r>
              <a:rPr lang="en-US" altLang="ko-KR" sz="2800" dirty="0" smtClean="0">
                <a:solidFill>
                  <a:prstClr val="black"/>
                </a:solidFill>
                <a:latin typeface="Segoe UI"/>
                <a:cs typeface="Segoe UI"/>
              </a:rPr>
              <a:t>BY</a:t>
            </a:r>
            <a:endParaRPr lang="en-US" altLang="ko-KR" sz="2800" dirty="0">
              <a:solidFill>
                <a:prstClr val="black"/>
              </a:solidFill>
              <a:latin typeface="Segoe UI"/>
              <a:cs typeface="Segoe UI"/>
            </a:endParaRPr>
          </a:p>
        </p:txBody>
      </p:sp>
      <p:sp>
        <p:nvSpPr>
          <p:cNvPr id="8" name="Content Placeholder 4"/>
          <p:cNvSpPr txBox="1">
            <a:spLocks/>
          </p:cNvSpPr>
          <p:nvPr/>
        </p:nvSpPr>
        <p:spPr>
          <a:xfrm>
            <a:off x="792451" y="3980668"/>
            <a:ext cx="10515600" cy="86233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customers</a:t>
            </a:r>
          </a:p>
          <a:p>
            <a:r>
              <a:rPr lang="en-US" altLang="ko-KR" sz="2000" dirty="0"/>
              <a:t>	ORDER BY Col3;</a:t>
            </a:r>
          </a:p>
        </p:txBody>
      </p:sp>
      <p:sp>
        <p:nvSpPr>
          <p:cNvPr id="9" name="직사각형 8"/>
          <p:cNvSpPr/>
          <p:nvPr/>
        </p:nvSpPr>
        <p:spPr>
          <a:xfrm>
            <a:off x="713151" y="1526730"/>
            <a:ext cx="9114692" cy="523220"/>
          </a:xfrm>
          <a:prstGeom prst="rect">
            <a:avLst/>
          </a:prstGeom>
        </p:spPr>
        <p:txBody>
          <a:bodyPr wrap="square">
            <a:spAutoFit/>
          </a:bodyPr>
          <a:lstStyle/>
          <a:p>
            <a:pPr marL="457200" indent="-457200">
              <a:buFont typeface="Wingdings" charset="2"/>
              <a:buChar char="§"/>
            </a:pPr>
            <a:r>
              <a:rPr lang="en-US" altLang="ko-KR" sz="2800" dirty="0" smtClean="0"/>
              <a:t>Limiting </a:t>
            </a:r>
            <a:r>
              <a:rPr lang="en-US" altLang="ko-KR" sz="2800" dirty="0"/>
              <a:t>query results with </a:t>
            </a:r>
            <a:r>
              <a:rPr lang="en-US" altLang="ko-KR" sz="2800" dirty="0" smtClean="0"/>
              <a:t>LIMIT</a:t>
            </a:r>
            <a:endParaRPr lang="en-US" altLang="ko-KR" sz="2800" dirty="0"/>
          </a:p>
        </p:txBody>
      </p:sp>
      <p:sp>
        <p:nvSpPr>
          <p:cNvPr id="10" name="Content Placeholder 4"/>
          <p:cNvSpPr txBox="1">
            <a:spLocks/>
          </p:cNvSpPr>
          <p:nvPr/>
        </p:nvSpPr>
        <p:spPr>
          <a:xfrm>
            <a:off x="792451" y="2209402"/>
            <a:ext cx="10515600" cy="9510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Col1, Col2, Col3 FROM customers LIMIT 5;</a:t>
            </a:r>
          </a:p>
        </p:txBody>
      </p:sp>
    </p:spTree>
    <p:extLst>
      <p:ext uri="{BB962C8B-B14F-4D97-AF65-F5344CB8AC3E}">
        <p14:creationId xmlns:p14="http://schemas.microsoft.com/office/powerpoint/2010/main" val="232434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HiveQL</a:t>
            </a:r>
            <a:r>
              <a:rPr lang="en-US" dirty="0"/>
              <a:t> Statement (cont.)</a:t>
            </a:r>
          </a:p>
        </p:txBody>
      </p:sp>
      <p:sp>
        <p:nvSpPr>
          <p:cNvPr id="9" name="TextBox 8"/>
          <p:cNvSpPr txBox="1"/>
          <p:nvPr/>
        </p:nvSpPr>
        <p:spPr>
          <a:xfrm>
            <a:off x="746702" y="3584003"/>
            <a:ext cx="6481261" cy="523220"/>
          </a:xfrm>
          <a:prstGeom prst="rect">
            <a:avLst/>
          </a:prstGeom>
          <a:noFill/>
        </p:spPr>
        <p:txBody>
          <a:bodyPr wrap="none" rtlCol="0">
            <a:spAutoFit/>
          </a:bodyPr>
          <a:lstStyle/>
          <a:p>
            <a:pPr marL="457200" indent="-457200">
              <a:buFont typeface="Wingdings" charset="2"/>
              <a:buChar char="§"/>
            </a:pPr>
            <a:r>
              <a:rPr lang="en-US" altLang="ko-KR" sz="2800" dirty="0" smtClean="0">
                <a:solidFill>
                  <a:prstClr val="black"/>
                </a:solidFill>
                <a:latin typeface="Segoe UI"/>
                <a:cs typeface="Segoe UI"/>
              </a:rPr>
              <a:t>Referencing </a:t>
            </a:r>
            <a:r>
              <a:rPr lang="en-US" altLang="ko-KR" sz="2800" dirty="0">
                <a:solidFill>
                  <a:prstClr val="black"/>
                </a:solidFill>
                <a:latin typeface="Segoe UI"/>
                <a:cs typeface="Segoe UI"/>
              </a:rPr>
              <a:t>elements of a </a:t>
            </a:r>
            <a:r>
              <a:rPr lang="en-US" altLang="ko-KR" sz="2800" dirty="0" smtClean="0">
                <a:solidFill>
                  <a:prstClr val="black"/>
                </a:solidFill>
                <a:latin typeface="Segoe UI"/>
                <a:cs typeface="Segoe UI"/>
              </a:rPr>
              <a:t>collection</a:t>
            </a:r>
            <a:endParaRPr lang="en-US" altLang="ko-KR" sz="2800" dirty="0">
              <a:solidFill>
                <a:prstClr val="black"/>
              </a:solidFill>
              <a:latin typeface="Segoe UI"/>
              <a:cs typeface="Segoe UI"/>
            </a:endParaRPr>
          </a:p>
        </p:txBody>
      </p:sp>
      <p:sp>
        <p:nvSpPr>
          <p:cNvPr id="10" name="Content Placeholder 4"/>
          <p:cNvSpPr txBox="1">
            <a:spLocks/>
          </p:cNvSpPr>
          <p:nvPr/>
        </p:nvSpPr>
        <p:spPr>
          <a:xfrm>
            <a:off x="810686" y="4175985"/>
            <a:ext cx="10515600" cy="199621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subordinates[0] FROM employees;</a:t>
            </a:r>
          </a:p>
          <a:p>
            <a:r>
              <a:rPr lang="en-US" altLang="ko-KR" sz="2000" dirty="0"/>
              <a:t>...</a:t>
            </a:r>
          </a:p>
          <a:p>
            <a:r>
              <a:rPr lang="en-US" altLang="ko-KR" sz="2000" dirty="0"/>
              <a:t>hive&gt; SELECT name,  deductions["State Taxes"] FROM employees;</a:t>
            </a:r>
          </a:p>
          <a:p>
            <a:r>
              <a:rPr lang="en-US" altLang="ko-KR" sz="2000" dirty="0"/>
              <a:t>... </a:t>
            </a:r>
          </a:p>
          <a:p>
            <a:r>
              <a:rPr lang="en-US" altLang="ko-KR" sz="2000" dirty="0"/>
              <a:t>hive&gt; SELECT name,  </a:t>
            </a:r>
            <a:r>
              <a:rPr lang="en-US" altLang="ko-KR" sz="2000" dirty="0" err="1"/>
              <a:t>address.city</a:t>
            </a:r>
            <a:r>
              <a:rPr lang="en-US" altLang="ko-KR" sz="2000" dirty="0"/>
              <a:t> FROM employees;</a:t>
            </a:r>
          </a:p>
          <a:p>
            <a:r>
              <a:rPr lang="en-US" altLang="ko-KR" sz="2000" dirty="0"/>
              <a:t>...</a:t>
            </a:r>
          </a:p>
        </p:txBody>
      </p:sp>
      <p:sp>
        <p:nvSpPr>
          <p:cNvPr id="11" name="직사각형 10"/>
          <p:cNvSpPr/>
          <p:nvPr/>
        </p:nvSpPr>
        <p:spPr>
          <a:xfrm>
            <a:off x="792451" y="1309078"/>
            <a:ext cx="10624102" cy="523220"/>
          </a:xfrm>
          <a:prstGeom prst="rect">
            <a:avLst/>
          </a:prstGeom>
        </p:spPr>
        <p:txBody>
          <a:bodyPr wrap="square">
            <a:spAutoFit/>
          </a:bodyPr>
          <a:lstStyle/>
          <a:p>
            <a:pPr marL="457200" indent="-457200">
              <a:buFont typeface="Wingdings" charset="2"/>
              <a:buChar char="§"/>
            </a:pPr>
            <a:r>
              <a:rPr lang="en-US" altLang="ko-KR" sz="2800" dirty="0" smtClean="0"/>
              <a:t>JSON(</a:t>
            </a:r>
            <a:r>
              <a:rPr lang="en-US" altLang="ko-KR" sz="2800" dirty="0" err="1" smtClean="0"/>
              <a:t>Javascript</a:t>
            </a:r>
            <a:r>
              <a:rPr lang="en-US" altLang="ko-KR" sz="2800" dirty="0" smtClean="0"/>
              <a:t> </a:t>
            </a:r>
            <a:r>
              <a:rPr lang="en-US" altLang="ko-KR" sz="2800" dirty="0"/>
              <a:t>Object Notation) syntax for collection </a:t>
            </a:r>
            <a:r>
              <a:rPr lang="en-US" altLang="ko-KR" sz="2800" dirty="0" smtClean="0"/>
              <a:t>types</a:t>
            </a:r>
            <a:endParaRPr lang="en-US" altLang="ko-KR" sz="2800" dirty="0"/>
          </a:p>
        </p:txBody>
      </p:sp>
      <p:sp>
        <p:nvSpPr>
          <p:cNvPr id="12" name="Content Placeholder 4"/>
          <p:cNvSpPr txBox="1">
            <a:spLocks/>
          </p:cNvSpPr>
          <p:nvPr/>
        </p:nvSpPr>
        <p:spPr>
          <a:xfrm>
            <a:off x="792451" y="1901059"/>
            <a:ext cx="10515600" cy="161418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subordinates FROM employees;</a:t>
            </a:r>
          </a:p>
          <a:p>
            <a:r>
              <a:rPr lang="en-US" altLang="ko-KR" sz="2000" dirty="0"/>
              <a:t>...</a:t>
            </a:r>
          </a:p>
          <a:p>
            <a:r>
              <a:rPr lang="en-US" altLang="ko-KR" sz="2000" dirty="0"/>
              <a:t>hive&gt; SELECT name, deductions FROM employees;</a:t>
            </a:r>
          </a:p>
          <a:p>
            <a:r>
              <a:rPr lang="en-US" altLang="ko-KR" sz="2000" dirty="0"/>
              <a:t>...</a:t>
            </a:r>
          </a:p>
          <a:p>
            <a:endParaRPr lang="en-US" altLang="ko-KR" sz="2000" dirty="0"/>
          </a:p>
        </p:txBody>
      </p:sp>
    </p:spTree>
    <p:extLst>
      <p:ext uri="{BB962C8B-B14F-4D97-AF65-F5344CB8AC3E}">
        <p14:creationId xmlns:p14="http://schemas.microsoft.com/office/powerpoint/2010/main" val="210410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SELECT </a:t>
            </a:r>
            <a:r>
              <a:rPr lang="en-US" altLang="ko-KR" dirty="0" err="1"/>
              <a:t>HiveQL</a:t>
            </a:r>
            <a:r>
              <a:rPr lang="en-US" altLang="ko-KR" dirty="0"/>
              <a:t> Statement (cont.)</a:t>
            </a:r>
            <a:endParaRPr lang="en-US" dirty="0"/>
          </a:p>
        </p:txBody>
      </p:sp>
      <p:sp>
        <p:nvSpPr>
          <p:cNvPr id="5" name="TextBox 4"/>
          <p:cNvSpPr txBox="1"/>
          <p:nvPr/>
        </p:nvSpPr>
        <p:spPr>
          <a:xfrm>
            <a:off x="0" y="1440833"/>
            <a:ext cx="12192000" cy="842653"/>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3" name="Content Placeholder 2"/>
          <p:cNvSpPr>
            <a:spLocks noGrp="1"/>
          </p:cNvSpPr>
          <p:nvPr>
            <p:ph idx="1"/>
          </p:nvPr>
        </p:nvSpPr>
        <p:spPr>
          <a:xfrm>
            <a:off x="838200" y="1590262"/>
            <a:ext cx="10515600" cy="1068022"/>
          </a:xfrm>
        </p:spPr>
        <p:txBody>
          <a:bodyPr>
            <a:normAutofit/>
          </a:bodyPr>
          <a:lstStyle/>
          <a:p>
            <a:pPr marL="0" indent="0">
              <a:buNone/>
            </a:pPr>
            <a:r>
              <a:rPr lang="en-US" dirty="0" smtClean="0">
                <a:solidFill>
                  <a:srgbClr val="FFFFFF"/>
                </a:solidFill>
              </a:rPr>
              <a:t>Using the GROUP </a:t>
            </a:r>
            <a:r>
              <a:rPr lang="en-US" dirty="0">
                <a:solidFill>
                  <a:srgbClr val="FFFFFF"/>
                </a:solidFill>
              </a:rPr>
              <a:t>BY statement </a:t>
            </a:r>
          </a:p>
        </p:txBody>
      </p:sp>
      <p:sp>
        <p:nvSpPr>
          <p:cNvPr id="8" name="Content Placeholder 4"/>
          <p:cNvSpPr txBox="1">
            <a:spLocks/>
          </p:cNvSpPr>
          <p:nvPr/>
        </p:nvSpPr>
        <p:spPr>
          <a:xfrm>
            <a:off x="838200" y="2915825"/>
            <a:ext cx="10515600" cy="17848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000" dirty="0"/>
          </a:p>
          <a:p>
            <a:r>
              <a:rPr lang="en-US" altLang="ko-KR" sz="2000" dirty="0"/>
              <a:t>hive&gt; SELECT year(</a:t>
            </a:r>
            <a:r>
              <a:rPr lang="en-US" altLang="ko-KR" sz="2000" dirty="0" err="1"/>
              <a:t>ymd</a:t>
            </a:r>
            <a:r>
              <a:rPr lang="en-US" altLang="ko-KR" sz="2000" dirty="0"/>
              <a:t>), </a:t>
            </a:r>
            <a:r>
              <a:rPr lang="en-US" altLang="ko-KR" sz="2000" dirty="0" err="1"/>
              <a:t>avg</a:t>
            </a:r>
            <a:r>
              <a:rPr lang="en-US" altLang="ko-KR" sz="2000" dirty="0"/>
              <a:t>(</a:t>
            </a:r>
            <a:r>
              <a:rPr lang="en-US" altLang="ko-KR" sz="2000" dirty="0" err="1"/>
              <a:t>price_close</a:t>
            </a:r>
            <a:r>
              <a:rPr lang="en-US" altLang="ko-KR" sz="2000" dirty="0"/>
              <a:t>) FROM stocks</a:t>
            </a:r>
          </a:p>
          <a:p>
            <a:r>
              <a:rPr lang="en-US" altLang="ko-KR" sz="2000" dirty="0"/>
              <a:t>    &gt; WHERE exchange = 'NASDAQ' AND symbol = 'AAPL'</a:t>
            </a:r>
          </a:p>
          <a:p>
            <a:r>
              <a:rPr lang="en-US" altLang="ko-KR" sz="2000" dirty="0"/>
              <a:t>    &gt; GROUP BY year(</a:t>
            </a:r>
            <a:r>
              <a:rPr lang="en-US" altLang="ko-KR" sz="2000" dirty="0" err="1"/>
              <a:t>ymd</a:t>
            </a:r>
            <a:r>
              <a:rPr lang="en-US" altLang="ko-KR" sz="2000" dirty="0"/>
              <a:t>);</a:t>
            </a:r>
          </a:p>
          <a:p>
            <a:r>
              <a:rPr lang="en-US" altLang="ko-KR" sz="2000" noProof="1"/>
              <a:t>...</a:t>
            </a:r>
          </a:p>
        </p:txBody>
      </p:sp>
    </p:spTree>
    <p:extLst>
      <p:ext uri="{BB962C8B-B14F-4D97-AF65-F5344CB8AC3E}">
        <p14:creationId xmlns:p14="http://schemas.microsoft.com/office/powerpoint/2010/main" val="193986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SELECT </a:t>
            </a:r>
            <a:r>
              <a:rPr lang="en-US" altLang="ko-KR" dirty="0" err="1"/>
              <a:t>HiveQL</a:t>
            </a:r>
            <a:r>
              <a:rPr lang="en-US" altLang="ko-KR" dirty="0"/>
              <a:t> Statement (cont.)</a:t>
            </a:r>
            <a:endParaRPr lang="en-US" dirty="0"/>
          </a:p>
        </p:txBody>
      </p:sp>
      <p:sp>
        <p:nvSpPr>
          <p:cNvPr id="5" name="TextBox 4"/>
          <p:cNvSpPr txBox="1"/>
          <p:nvPr/>
        </p:nvSpPr>
        <p:spPr>
          <a:xfrm>
            <a:off x="0" y="1497239"/>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3" name="Content Placeholder 2"/>
          <p:cNvSpPr>
            <a:spLocks noGrp="1"/>
          </p:cNvSpPr>
          <p:nvPr>
            <p:ph idx="1"/>
          </p:nvPr>
        </p:nvSpPr>
        <p:spPr>
          <a:xfrm>
            <a:off x="827252" y="1688800"/>
            <a:ext cx="10515600" cy="1068022"/>
          </a:xfrm>
        </p:spPr>
        <p:txBody>
          <a:bodyPr>
            <a:normAutofit/>
          </a:bodyPr>
          <a:lstStyle/>
          <a:p>
            <a:pPr marL="0" indent="0">
              <a:buNone/>
            </a:pPr>
            <a:r>
              <a:rPr lang="en-US" dirty="0" smtClean="0">
                <a:solidFill>
                  <a:srgbClr val="FFFFFF"/>
                </a:solidFill>
              </a:rPr>
              <a:t>Using the HAVING </a:t>
            </a:r>
            <a:r>
              <a:rPr lang="en-US" dirty="0">
                <a:solidFill>
                  <a:srgbClr val="FFFFFF"/>
                </a:solidFill>
              </a:rPr>
              <a:t>statement </a:t>
            </a:r>
          </a:p>
        </p:txBody>
      </p:sp>
      <p:sp>
        <p:nvSpPr>
          <p:cNvPr id="8" name="Content Placeholder 4"/>
          <p:cNvSpPr txBox="1">
            <a:spLocks/>
          </p:cNvSpPr>
          <p:nvPr/>
        </p:nvSpPr>
        <p:spPr>
          <a:xfrm>
            <a:off x="838200" y="2915825"/>
            <a:ext cx="10515600" cy="17848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000" dirty="0"/>
          </a:p>
          <a:p>
            <a:r>
              <a:rPr lang="en-US" altLang="ko-KR" sz="2000" dirty="0"/>
              <a:t>hive&gt; SELECT year(</a:t>
            </a:r>
            <a:r>
              <a:rPr lang="en-US" altLang="ko-KR" sz="2000" dirty="0" err="1"/>
              <a:t>ymd</a:t>
            </a:r>
            <a:r>
              <a:rPr lang="en-US" altLang="ko-KR" sz="2000" dirty="0"/>
              <a:t>), </a:t>
            </a:r>
            <a:r>
              <a:rPr lang="en-US" altLang="ko-KR" sz="2000" dirty="0" err="1"/>
              <a:t>avg</a:t>
            </a:r>
            <a:r>
              <a:rPr lang="en-US" altLang="ko-KR" sz="2000" dirty="0"/>
              <a:t>(</a:t>
            </a:r>
            <a:r>
              <a:rPr lang="en-US" altLang="ko-KR" sz="2000" dirty="0" err="1"/>
              <a:t>price_close</a:t>
            </a:r>
            <a:r>
              <a:rPr lang="en-US" altLang="ko-KR" sz="2000" dirty="0"/>
              <a:t>) FROM stocks</a:t>
            </a:r>
          </a:p>
          <a:p>
            <a:r>
              <a:rPr lang="en-US" altLang="ko-KR" sz="2000" dirty="0"/>
              <a:t>    &gt; WHERE exchange = 'NASDAQ' AND symbol = 'AAPL'</a:t>
            </a:r>
          </a:p>
          <a:p>
            <a:r>
              <a:rPr lang="en-US" altLang="ko-KR" sz="2000" dirty="0"/>
              <a:t>    &gt; GROUP BY year(</a:t>
            </a:r>
            <a:r>
              <a:rPr lang="en-US" altLang="ko-KR" sz="2000" dirty="0" err="1"/>
              <a:t>ymd</a:t>
            </a:r>
            <a:r>
              <a:rPr lang="en-US" altLang="ko-KR" sz="2000" dirty="0"/>
              <a:t>)</a:t>
            </a:r>
          </a:p>
          <a:p>
            <a:r>
              <a:rPr lang="en-US" altLang="ko-KR" sz="2000" dirty="0"/>
              <a:t>        &gt; HAVING </a:t>
            </a:r>
            <a:r>
              <a:rPr lang="en-US" altLang="ko-KR" sz="2000" dirty="0" err="1"/>
              <a:t>avg</a:t>
            </a:r>
            <a:r>
              <a:rPr lang="en-US" altLang="ko-KR" sz="2000" dirty="0"/>
              <a:t>(</a:t>
            </a:r>
            <a:r>
              <a:rPr lang="en-US" altLang="ko-KR" sz="2000" dirty="0" err="1"/>
              <a:t>price_close</a:t>
            </a:r>
            <a:r>
              <a:rPr lang="en-US" altLang="ko-KR" sz="2000" dirty="0"/>
              <a:t>) &gt; 50.0;</a:t>
            </a:r>
          </a:p>
          <a:p>
            <a:r>
              <a:rPr lang="en-US" altLang="ko-KR" sz="2000" noProof="1"/>
              <a:t>...</a:t>
            </a:r>
          </a:p>
        </p:txBody>
      </p:sp>
    </p:spTree>
    <p:extLst>
      <p:ext uri="{BB962C8B-B14F-4D97-AF65-F5344CB8AC3E}">
        <p14:creationId xmlns:p14="http://schemas.microsoft.com/office/powerpoint/2010/main" val="273182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SELECT </a:t>
            </a:r>
            <a:r>
              <a:rPr lang="en-US" altLang="ko-KR" dirty="0" err="1"/>
              <a:t>HiveQL</a:t>
            </a:r>
            <a:r>
              <a:rPr lang="en-US" altLang="ko-KR" dirty="0"/>
              <a:t> Statement (cont.)</a:t>
            </a:r>
            <a:endParaRPr lang="en-US" dirty="0"/>
          </a:p>
        </p:txBody>
      </p:sp>
      <p:sp>
        <p:nvSpPr>
          <p:cNvPr id="3" name="Content Placeholder 2"/>
          <p:cNvSpPr>
            <a:spLocks noGrp="1"/>
          </p:cNvSpPr>
          <p:nvPr>
            <p:ph idx="1"/>
          </p:nvPr>
        </p:nvSpPr>
        <p:spPr>
          <a:xfrm>
            <a:off x="838200" y="1590262"/>
            <a:ext cx="10515600" cy="1354942"/>
          </a:xfrm>
        </p:spPr>
        <p:txBody>
          <a:bodyPr>
            <a:normAutofit/>
          </a:bodyPr>
          <a:lstStyle/>
          <a:p>
            <a:pPr>
              <a:buFont typeface="Wingdings" charset="2"/>
              <a:buChar char="§"/>
            </a:pPr>
            <a:r>
              <a:rPr lang="en-US" dirty="0" smtClean="0">
                <a:latin typeface="Segoe UI"/>
                <a:cs typeface="Segoe UI"/>
              </a:rPr>
              <a:t>Column </a:t>
            </a:r>
            <a:r>
              <a:rPr lang="en-US" dirty="0">
                <a:latin typeface="Segoe UI"/>
                <a:cs typeface="Segoe UI"/>
              </a:rPr>
              <a:t>values </a:t>
            </a:r>
            <a:r>
              <a:rPr lang="en-US" dirty="0" smtClean="0">
                <a:latin typeface="Segoe UI"/>
                <a:cs typeface="Segoe UI"/>
              </a:rPr>
              <a:t>can be computed using</a:t>
            </a:r>
            <a:endParaRPr lang="en-US" dirty="0">
              <a:latin typeface="Segoe UI"/>
              <a:cs typeface="Segoe UI"/>
            </a:endParaRPr>
          </a:p>
          <a:p>
            <a:pPr lvl="1">
              <a:buFont typeface="Wingdings" charset="2"/>
              <a:buChar char="§"/>
            </a:pPr>
            <a:r>
              <a:rPr lang="en-US" dirty="0">
                <a:latin typeface="Segoe UI"/>
                <a:cs typeface="Segoe UI"/>
              </a:rPr>
              <a:t> Arithmetic </a:t>
            </a:r>
            <a:r>
              <a:rPr lang="en-US" dirty="0" smtClean="0">
                <a:latin typeface="Segoe UI"/>
                <a:cs typeface="Segoe UI"/>
              </a:rPr>
              <a:t>operators</a:t>
            </a:r>
            <a:r>
              <a:rPr lang="en-US" dirty="0">
                <a:latin typeface="Segoe UI"/>
                <a:cs typeface="Segoe UI"/>
              </a:rPr>
              <a:t>.</a:t>
            </a:r>
          </a:p>
          <a:p>
            <a:pPr lvl="1">
              <a:buFont typeface="Wingdings" charset="2"/>
              <a:buChar char="§"/>
            </a:pPr>
            <a:r>
              <a:rPr lang="en-US" dirty="0">
                <a:latin typeface="Segoe UI"/>
                <a:cs typeface="Segoe UI"/>
              </a:rPr>
              <a:t>Function calls, </a:t>
            </a:r>
            <a:r>
              <a:rPr lang="en-US" dirty="0" smtClean="0">
                <a:latin typeface="Segoe UI"/>
                <a:cs typeface="Segoe UI"/>
              </a:rPr>
              <a:t>including math</a:t>
            </a:r>
            <a:r>
              <a:rPr lang="en-US" dirty="0">
                <a:latin typeface="Segoe UI"/>
                <a:cs typeface="Segoe UI"/>
              </a:rPr>
              <a:t>, date, and string </a:t>
            </a:r>
            <a:r>
              <a:rPr lang="en-US" dirty="0" smtClean="0">
                <a:latin typeface="Segoe UI"/>
                <a:cs typeface="Segoe UI"/>
              </a:rPr>
              <a:t>functions</a:t>
            </a:r>
            <a:endParaRPr lang="en-US" dirty="0">
              <a:latin typeface="Segoe UI"/>
              <a:cs typeface="Segoe UI"/>
            </a:endParaRPr>
          </a:p>
        </p:txBody>
      </p:sp>
      <p:sp>
        <p:nvSpPr>
          <p:cNvPr id="8" name="Content Placeholder 4"/>
          <p:cNvSpPr txBox="1">
            <a:spLocks/>
          </p:cNvSpPr>
          <p:nvPr/>
        </p:nvSpPr>
        <p:spPr>
          <a:xfrm>
            <a:off x="838200" y="2945423"/>
            <a:ext cx="10515600" cy="1462530"/>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000" dirty="0"/>
          </a:p>
          <a:p>
            <a:r>
              <a:rPr lang="en-US" altLang="ko-KR" sz="2000" dirty="0"/>
              <a:t>hive&gt; SELECT upper(name), salary, deductions["Federal Taxes"],</a:t>
            </a:r>
          </a:p>
          <a:p>
            <a:r>
              <a:rPr lang="en-US" altLang="ko-KR" sz="2000" dirty="0"/>
              <a:t>    &gt; round(salary * (1 - deductions["Federal Taxes"])) FROM employees;</a:t>
            </a:r>
          </a:p>
          <a:p>
            <a:r>
              <a:rPr lang="en-US" altLang="ko-KR" sz="2000" noProof="1"/>
              <a:t>...</a:t>
            </a:r>
          </a:p>
        </p:txBody>
      </p:sp>
      <p:sp>
        <p:nvSpPr>
          <p:cNvPr id="5" name="Content Placeholder 4"/>
          <p:cNvSpPr txBox="1">
            <a:spLocks/>
          </p:cNvSpPr>
          <p:nvPr/>
        </p:nvSpPr>
        <p:spPr>
          <a:xfrm>
            <a:off x="838200" y="5152292"/>
            <a:ext cx="10515600" cy="1336432"/>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000" dirty="0"/>
          </a:p>
          <a:p>
            <a:r>
              <a:rPr lang="en-US" altLang="ko-KR" sz="2000" dirty="0"/>
              <a:t>hive&gt; SET </a:t>
            </a:r>
            <a:r>
              <a:rPr lang="en-US" altLang="ko-KR" sz="2000" dirty="0" err="1"/>
              <a:t>hive.map.aggr</a:t>
            </a:r>
            <a:r>
              <a:rPr lang="en-US" altLang="ko-KR" sz="2000" dirty="0"/>
              <a:t>=true;</a:t>
            </a:r>
          </a:p>
          <a:p>
            <a:r>
              <a:rPr lang="en-US" altLang="ko-KR" sz="2000" dirty="0"/>
              <a:t>hive&gt; SELECT count(*), </a:t>
            </a:r>
            <a:r>
              <a:rPr lang="en-US" altLang="ko-KR" sz="2000" dirty="0" err="1"/>
              <a:t>avg</a:t>
            </a:r>
            <a:r>
              <a:rPr lang="en-US" altLang="ko-KR" sz="2000" dirty="0"/>
              <a:t>(salary) FROM employees;</a:t>
            </a:r>
          </a:p>
          <a:p>
            <a:r>
              <a:rPr lang="en-US" altLang="ko-KR" sz="2000" dirty="0"/>
              <a:t>4 77500.0</a:t>
            </a:r>
          </a:p>
          <a:p>
            <a:endParaRPr lang="en-US" altLang="ko-KR" sz="2000" noProof="1"/>
          </a:p>
        </p:txBody>
      </p:sp>
      <p:sp>
        <p:nvSpPr>
          <p:cNvPr id="6" name="TextBox 5"/>
          <p:cNvSpPr txBox="1"/>
          <p:nvPr/>
        </p:nvSpPr>
        <p:spPr>
          <a:xfrm>
            <a:off x="840614" y="4483241"/>
            <a:ext cx="9494907" cy="523220"/>
          </a:xfrm>
          <a:prstGeom prst="rect">
            <a:avLst/>
          </a:prstGeom>
          <a:noFill/>
        </p:spPr>
        <p:txBody>
          <a:bodyPr wrap="none" rtlCol="0">
            <a:spAutoFit/>
          </a:bodyPr>
          <a:lstStyle/>
          <a:p>
            <a:pPr marL="222250" indent="-222250">
              <a:buFont typeface="Wingdings" charset="2"/>
              <a:buChar char="§"/>
            </a:pPr>
            <a:r>
              <a:rPr lang="en-US" altLang="ko-KR" sz="2800" dirty="0" smtClean="0">
                <a:solidFill>
                  <a:prstClr val="black"/>
                </a:solidFill>
                <a:latin typeface="Segoe UI"/>
                <a:cs typeface="Segoe UI"/>
              </a:rPr>
              <a:t>Computing </a:t>
            </a:r>
            <a:r>
              <a:rPr lang="en-US" altLang="ko-KR" sz="2800" dirty="0">
                <a:solidFill>
                  <a:prstClr val="black"/>
                </a:solidFill>
                <a:latin typeface="Segoe UI"/>
                <a:cs typeface="Segoe UI"/>
              </a:rPr>
              <a:t>the number of employee and average </a:t>
            </a:r>
            <a:r>
              <a:rPr lang="en-US" altLang="ko-KR" sz="2800" dirty="0" smtClean="0">
                <a:solidFill>
                  <a:prstClr val="black"/>
                </a:solidFill>
                <a:latin typeface="Segoe UI"/>
                <a:cs typeface="Segoe UI"/>
              </a:rPr>
              <a:t>salary</a:t>
            </a:r>
            <a:endParaRPr lang="en-US" altLang="ko-KR" sz="2800" dirty="0">
              <a:solidFill>
                <a:prstClr val="black"/>
              </a:solidFill>
              <a:latin typeface="Segoe UI"/>
              <a:cs typeface="Segoe UI"/>
            </a:endParaRPr>
          </a:p>
        </p:txBody>
      </p:sp>
    </p:spTree>
    <p:extLst>
      <p:ext uri="{BB962C8B-B14F-4D97-AF65-F5344CB8AC3E}">
        <p14:creationId xmlns:p14="http://schemas.microsoft.com/office/powerpoint/2010/main" val="421770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3" name="Table 2"/>
          <p:cNvGraphicFramePr>
            <a:graphicFrameLocks noGrp="1"/>
          </p:cNvGraphicFramePr>
          <p:nvPr>
            <p:extLst>
              <p:ext uri="{D42A27DB-BD31-4B8C-83A1-F6EECF244321}">
                <p14:modId xmlns:p14="http://schemas.microsoft.com/office/powerpoint/2010/main" val="4120056760"/>
              </p:ext>
            </p:extLst>
          </p:nvPr>
        </p:nvGraphicFramePr>
        <p:xfrm>
          <a:off x="838199" y="1587745"/>
          <a:ext cx="9958755" cy="4335228"/>
        </p:xfrm>
        <a:graphic>
          <a:graphicData uri="http://schemas.openxmlformats.org/drawingml/2006/table">
            <a:tbl>
              <a:tblPr firstRow="1">
                <a:tableStyleId>{21E4AEA4-8DFA-4A89-87EB-49C32662AFE0}</a:tableStyleId>
              </a:tblPr>
              <a:tblGrid>
                <a:gridCol w="2749062">
                  <a:extLst>
                    <a:ext uri="{9D8B030D-6E8A-4147-A177-3AD203B41FA5}">
                      <a16:colId xmlns="" xmlns:a16="http://schemas.microsoft.com/office/drawing/2014/main" val="48614039"/>
                    </a:ext>
                  </a:extLst>
                </a:gridCol>
                <a:gridCol w="3890108">
                  <a:extLst>
                    <a:ext uri="{9D8B030D-6E8A-4147-A177-3AD203B41FA5}">
                      <a16:colId xmlns="" xmlns:a16="http://schemas.microsoft.com/office/drawing/2014/main" val="1124546490"/>
                    </a:ext>
                  </a:extLst>
                </a:gridCol>
                <a:gridCol w="3319585">
                  <a:extLst>
                    <a:ext uri="{9D8B030D-6E8A-4147-A177-3AD203B41FA5}">
                      <a16:colId xmlns="" xmlns:a16="http://schemas.microsoft.com/office/drawing/2014/main" val="2986980724"/>
                    </a:ext>
                  </a:extLst>
                </a:gridCol>
              </a:tblGrid>
              <a:tr h="481692">
                <a:tc>
                  <a:txBody>
                    <a:bodyPr/>
                    <a:lstStyle/>
                    <a:p>
                      <a:pPr algn="ctr"/>
                      <a:r>
                        <a:rPr lang="en-US" b="0" dirty="0">
                          <a:solidFill>
                            <a:schemeClr val="bg1"/>
                          </a:solidFill>
                        </a:rPr>
                        <a:t>Operator</a:t>
                      </a:r>
                    </a:p>
                  </a:txBody>
                  <a:tcPr>
                    <a:solidFill>
                      <a:srgbClr val="0070C0"/>
                    </a:solidFill>
                  </a:tcPr>
                </a:tc>
                <a:tc>
                  <a:txBody>
                    <a:bodyPr/>
                    <a:lstStyle/>
                    <a:p>
                      <a:pPr algn="ctr"/>
                      <a:r>
                        <a:rPr lang="en-US" b="0" dirty="0">
                          <a:solidFill>
                            <a:schemeClr val="bg1"/>
                          </a:solidFill>
                        </a:rPr>
                        <a:t>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Add</a:t>
                      </a:r>
                    </a:p>
                  </a:txBody>
                  <a:tcPr>
                    <a:solidFill>
                      <a:schemeClr val="bg1">
                        <a:lumMod val="85000"/>
                      </a:schemeClr>
                    </a:solidFill>
                  </a:tcPr>
                </a:tc>
                <a:extLst>
                  <a:ext uri="{0D108BD9-81ED-4DB2-BD59-A6C34878D82A}">
                    <a16:rowId xmlns="" xmlns:a16="http://schemas.microsoft.com/office/drawing/2014/main" val="2034482246"/>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Subtract</a:t>
                      </a:r>
                    </a:p>
                  </a:txBody>
                  <a:tcPr>
                    <a:solidFill>
                      <a:schemeClr val="bg1">
                        <a:lumMod val="85000"/>
                      </a:schemeClr>
                    </a:solidFill>
                  </a:tcPr>
                </a:tc>
                <a:extLst>
                  <a:ext uri="{0D108BD9-81ED-4DB2-BD59-A6C34878D82A}">
                    <a16:rowId xmlns="" xmlns:a16="http://schemas.microsoft.com/office/drawing/2014/main" val="682465758"/>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Multiply</a:t>
                      </a:r>
                    </a:p>
                  </a:txBody>
                  <a:tcPr>
                    <a:solidFill>
                      <a:schemeClr val="bg1">
                        <a:lumMod val="85000"/>
                      </a:schemeClr>
                    </a:solidFill>
                  </a:tcPr>
                </a:tc>
                <a:extLst>
                  <a:ext uri="{0D108BD9-81ED-4DB2-BD59-A6C34878D82A}">
                    <a16:rowId xmlns="" xmlns:a16="http://schemas.microsoft.com/office/drawing/2014/main" val="4230228483"/>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 </a:t>
                      </a:r>
                    </a:p>
                  </a:txBody>
                  <a:tcPr>
                    <a:solidFill>
                      <a:schemeClr val="bg1">
                        <a:lumMod val="85000"/>
                      </a:schemeClr>
                    </a:solidFill>
                  </a:tcPr>
                </a:tc>
                <a:tc>
                  <a:txBody>
                    <a:bodyPr/>
                    <a:lstStyle/>
                    <a:p>
                      <a:pPr algn="ctr"/>
                      <a:r>
                        <a:rPr lang="en-US" dirty="0"/>
                        <a:t>Divide</a:t>
                      </a:r>
                    </a:p>
                  </a:txBody>
                  <a:tcPr>
                    <a:solidFill>
                      <a:schemeClr val="bg1">
                        <a:lumMod val="85000"/>
                      </a:schemeClr>
                    </a:solidFill>
                  </a:tcPr>
                </a:tc>
                <a:extLst>
                  <a:ext uri="{0D108BD9-81ED-4DB2-BD59-A6C34878D82A}">
                    <a16:rowId xmlns="" xmlns:a16="http://schemas.microsoft.com/office/drawing/2014/main" val="3329658239"/>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Remainder</a:t>
                      </a:r>
                    </a:p>
                  </a:txBody>
                  <a:tcPr>
                    <a:solidFill>
                      <a:schemeClr val="bg1">
                        <a:lumMod val="85000"/>
                      </a:schemeClr>
                    </a:solidFill>
                  </a:tcPr>
                </a:tc>
                <a:extLst>
                  <a:ext uri="{0D108BD9-81ED-4DB2-BD59-A6C34878D82A}">
                    <a16:rowId xmlns="" xmlns:a16="http://schemas.microsoft.com/office/drawing/2014/main" val="987035306"/>
                  </a:ext>
                </a:extLst>
              </a:tr>
              <a:tr h="481692">
                <a:tc>
                  <a:txBody>
                    <a:bodyPr/>
                    <a:lstStyle/>
                    <a:p>
                      <a:pPr algn="ctr"/>
                      <a:r>
                        <a:rPr lang="en-US" dirty="0"/>
                        <a:t>A &amp; B</a:t>
                      </a:r>
                    </a:p>
                  </a:txBody>
                  <a:tcPr>
                    <a:solidFill>
                      <a:schemeClr val="bg1">
                        <a:lumMod val="85000"/>
                      </a:schemeClr>
                    </a:solidFill>
                  </a:tcPr>
                </a:tc>
                <a:tc>
                  <a:txBody>
                    <a:bodyPr/>
                    <a:lstStyle/>
                    <a:p>
                      <a:pPr algn="ctr"/>
                      <a:r>
                        <a:rPr lang="en-US" dirty="0"/>
                        <a:t>Numbers </a:t>
                      </a:r>
                    </a:p>
                  </a:txBody>
                  <a:tcPr>
                    <a:solidFill>
                      <a:schemeClr val="bg1">
                        <a:lumMod val="85000"/>
                      </a:schemeClr>
                    </a:solidFill>
                  </a:tcPr>
                </a:tc>
                <a:tc>
                  <a:txBody>
                    <a:bodyPr/>
                    <a:lstStyle/>
                    <a:p>
                      <a:pPr algn="ctr"/>
                      <a:r>
                        <a:rPr lang="en-US" dirty="0"/>
                        <a:t>Bitwise AND</a:t>
                      </a:r>
                    </a:p>
                  </a:txBody>
                  <a:tcPr>
                    <a:solidFill>
                      <a:schemeClr val="bg1">
                        <a:lumMod val="85000"/>
                      </a:schemeClr>
                    </a:solidFill>
                  </a:tcPr>
                </a:tc>
                <a:extLst>
                  <a:ext uri="{0D108BD9-81ED-4DB2-BD59-A6C34878D82A}">
                    <a16:rowId xmlns="" xmlns:a16="http://schemas.microsoft.com/office/drawing/2014/main" val="1185963356"/>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Bitwise OR</a:t>
                      </a:r>
                    </a:p>
                  </a:txBody>
                  <a:tcPr>
                    <a:solidFill>
                      <a:schemeClr val="bg1">
                        <a:lumMod val="85000"/>
                      </a:schemeClr>
                    </a:solidFill>
                  </a:tcPr>
                </a:tc>
                <a:extLst>
                  <a:ext uri="{0D108BD9-81ED-4DB2-BD59-A6C34878D82A}">
                    <a16:rowId xmlns="" xmlns:a16="http://schemas.microsoft.com/office/drawing/2014/main" val="397578571"/>
                  </a:ext>
                </a:extLst>
              </a:tr>
              <a:tr h="481692">
                <a:tc>
                  <a:txBody>
                    <a:bodyPr/>
                    <a:lstStyle/>
                    <a:p>
                      <a:pPr algn="ctr"/>
                      <a:r>
                        <a:rPr lang="en-US" dirty="0"/>
                        <a:t>A ^ B</a:t>
                      </a:r>
                    </a:p>
                  </a:txBody>
                  <a:tcPr>
                    <a:solidFill>
                      <a:schemeClr val="bg1">
                        <a:lumMod val="85000"/>
                      </a:schemeClr>
                    </a:solidFill>
                  </a:tcPr>
                </a:tc>
                <a:tc>
                  <a:txBody>
                    <a:bodyPr/>
                    <a:lstStyle/>
                    <a:p>
                      <a:pPr algn="ctr"/>
                      <a:r>
                        <a:rPr lang="en-US" dirty="0"/>
                        <a:t>Numbers</a:t>
                      </a:r>
                    </a:p>
                  </a:txBody>
                  <a:tcPr>
                    <a:solidFill>
                      <a:schemeClr val="bg1">
                        <a:lumMod val="85000"/>
                      </a:schemeClr>
                    </a:solidFill>
                  </a:tcPr>
                </a:tc>
                <a:tc>
                  <a:txBody>
                    <a:bodyPr/>
                    <a:lstStyle/>
                    <a:p>
                      <a:pPr algn="ctr"/>
                      <a:r>
                        <a:rPr lang="en-US" dirty="0"/>
                        <a:t>Exclusive  OR (XOR)</a:t>
                      </a:r>
                    </a:p>
                  </a:txBody>
                  <a:tcPr>
                    <a:solidFill>
                      <a:schemeClr val="bg1">
                        <a:lumMod val="85000"/>
                      </a:schemeClr>
                    </a:solidFill>
                  </a:tcPr>
                </a:tc>
                <a:extLst>
                  <a:ext uri="{0D108BD9-81ED-4DB2-BD59-A6C34878D82A}">
                    <a16:rowId xmlns="" xmlns:a16="http://schemas.microsoft.com/office/drawing/2014/main" val="3840947286"/>
                  </a:ext>
                </a:extLst>
              </a:tr>
            </a:tbl>
          </a:graphicData>
        </a:graphic>
      </p:graphicFrame>
    </p:spTree>
    <p:extLst>
      <p:ext uri="{BB962C8B-B14F-4D97-AF65-F5344CB8AC3E}">
        <p14:creationId xmlns:p14="http://schemas.microsoft.com/office/powerpoint/2010/main" val="223827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3798653078"/>
              </p:ext>
            </p:extLst>
          </p:nvPr>
        </p:nvGraphicFramePr>
        <p:xfrm>
          <a:off x="838200" y="1464653"/>
          <a:ext cx="10714892" cy="4689961"/>
        </p:xfrm>
        <a:graphic>
          <a:graphicData uri="http://schemas.openxmlformats.org/drawingml/2006/table">
            <a:tbl>
              <a:tblPr firstRow="1">
                <a:tableStyleId>{21E4AEA4-8DFA-4A89-87EB-49C32662AFE0}</a:tableStyleId>
              </a:tblPr>
              <a:tblGrid>
                <a:gridCol w="1869831">
                  <a:extLst>
                    <a:ext uri="{9D8B030D-6E8A-4147-A177-3AD203B41FA5}">
                      <a16:colId xmlns="" xmlns:a16="http://schemas.microsoft.com/office/drawing/2014/main" val="48614039"/>
                    </a:ext>
                  </a:extLst>
                </a:gridCol>
                <a:gridCol w="2179456">
                  <a:extLst>
                    <a:ext uri="{9D8B030D-6E8A-4147-A177-3AD203B41FA5}">
                      <a16:colId xmlns="" xmlns:a16="http://schemas.microsoft.com/office/drawing/2014/main" val="1124546490"/>
                    </a:ext>
                  </a:extLst>
                </a:gridCol>
                <a:gridCol w="6665605">
                  <a:extLst>
                    <a:ext uri="{9D8B030D-6E8A-4147-A177-3AD203B41FA5}">
                      <a16:colId xmlns="" xmlns:a16="http://schemas.microsoft.com/office/drawing/2014/main" val="2986980724"/>
                    </a:ext>
                  </a:extLst>
                </a:gridCol>
              </a:tblGrid>
              <a:tr h="548041">
                <a:tc>
                  <a:txBody>
                    <a:bodyPr/>
                    <a:lstStyle/>
                    <a:p>
                      <a:pPr algn="ctr"/>
                      <a:r>
                        <a:rPr lang="en-US" sz="1800" b="0" dirty="0">
                          <a:solidFill>
                            <a:schemeClr val="bg1"/>
                          </a:solidFill>
                        </a:rPr>
                        <a:t>Operator</a:t>
                      </a:r>
                    </a:p>
                  </a:txBody>
                  <a:tcPr>
                    <a:solidFill>
                      <a:srgbClr val="0070C0"/>
                    </a:solidFill>
                  </a:tcPr>
                </a:tc>
                <a:tc>
                  <a:txBody>
                    <a:bodyPr/>
                    <a:lstStyle/>
                    <a:p>
                      <a:pPr algn="ctr"/>
                      <a:r>
                        <a:rPr lang="en-US" sz="1800" b="0" dirty="0">
                          <a:solidFill>
                            <a:schemeClr val="bg1"/>
                          </a:solidFill>
                        </a:rPr>
                        <a:t>Types</a:t>
                      </a:r>
                    </a:p>
                  </a:txBody>
                  <a:tcPr>
                    <a:solidFill>
                      <a:srgbClr val="0070C0"/>
                    </a:solidFill>
                  </a:tcPr>
                </a:tc>
                <a:tc>
                  <a:txBody>
                    <a:bodyPr/>
                    <a:lstStyle/>
                    <a:p>
                      <a:pPr algn="ctr"/>
                      <a:r>
                        <a:rPr lang="en-US" sz="1800"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43262">
                <a:tc>
                  <a:txBody>
                    <a:bodyPr/>
                    <a:lstStyle/>
                    <a:p>
                      <a:pPr algn="ctr" fontAlgn="t"/>
                      <a:r>
                        <a:rPr lang="en-US" sz="1800" dirty="0">
                          <a:effectLst/>
                        </a:rPr>
                        <a:t>A AND B</a:t>
                      </a:r>
                    </a:p>
                  </a:txBody>
                  <a:tcPr marL="95250" marR="95250" marT="66675" marB="66675">
                    <a:solidFill>
                      <a:schemeClr val="bg1">
                        <a:lumMod val="85000"/>
                      </a:schemeClr>
                    </a:solidFill>
                  </a:tcPr>
                </a:tc>
                <a:tc>
                  <a:txBody>
                    <a:bodyPr/>
                    <a:lstStyle/>
                    <a:p>
                      <a:pPr algn="ctr" fontAlgn="t"/>
                      <a:r>
                        <a:rPr lang="en-US" sz="1800">
                          <a:effectLst/>
                        </a:rPr>
                        <a:t>boolean</a:t>
                      </a:r>
                    </a:p>
                  </a:txBody>
                  <a:tcPr marL="95250" marR="95250" marT="66675" marB="66675">
                    <a:solidFill>
                      <a:schemeClr val="bg1">
                        <a:lumMod val="85000"/>
                      </a:schemeClr>
                    </a:solidFill>
                  </a:tcPr>
                </a:tc>
                <a:tc>
                  <a:txBody>
                    <a:bodyPr/>
                    <a:lstStyle/>
                    <a:p>
                      <a:pPr algn="l" fontAlgn="t"/>
                      <a:r>
                        <a:rPr lang="en-US" sz="1800" dirty="0">
                          <a:effectLst/>
                        </a:rPr>
                        <a:t>TRUE if both A and B are TRUE, otherwise FALSE. NULL if A or B is NULL.</a:t>
                      </a:r>
                    </a:p>
                  </a:txBody>
                  <a:tcPr marL="95250" marR="95250" marT="66675" marB="66675">
                    <a:solidFill>
                      <a:schemeClr val="bg1">
                        <a:lumMod val="85000"/>
                      </a:schemeClr>
                    </a:solidFill>
                  </a:tcPr>
                </a:tc>
                <a:extLst>
                  <a:ext uri="{0D108BD9-81ED-4DB2-BD59-A6C34878D82A}">
                    <a16:rowId xmlns="" xmlns:a16="http://schemas.microsoft.com/office/drawing/2014/main" val="2034482246"/>
                  </a:ext>
                </a:extLst>
              </a:tr>
              <a:tr h="563849">
                <a:tc>
                  <a:txBody>
                    <a:bodyPr/>
                    <a:lstStyle/>
                    <a:p>
                      <a:pPr algn="ctr" fontAlgn="t"/>
                      <a:r>
                        <a:rPr lang="en-US" sz="1800" dirty="0">
                          <a:effectLst/>
                        </a:rPr>
                        <a:t>A &amp;&amp; B</a:t>
                      </a:r>
                    </a:p>
                  </a:txBody>
                  <a:tcPr marL="95250" marR="95250" marT="66675" marB="66675">
                    <a:solidFill>
                      <a:schemeClr val="bg1">
                        <a:lumMod val="85000"/>
                      </a:schemeClr>
                    </a:solidFill>
                  </a:tcPr>
                </a:tc>
                <a:tc>
                  <a:txBody>
                    <a:bodyPr/>
                    <a:lstStyle/>
                    <a:p>
                      <a:pPr algn="ctr" fontAlgn="t"/>
                      <a:r>
                        <a:rPr lang="en-US" sz="1800">
                          <a:effectLst/>
                        </a:rPr>
                        <a:t>boolean</a:t>
                      </a:r>
                    </a:p>
                  </a:txBody>
                  <a:tcPr marL="95250" marR="95250" marT="66675" marB="66675">
                    <a:solidFill>
                      <a:schemeClr val="bg1">
                        <a:lumMod val="85000"/>
                      </a:schemeClr>
                    </a:solidFill>
                  </a:tcPr>
                </a:tc>
                <a:tc>
                  <a:txBody>
                    <a:bodyPr/>
                    <a:lstStyle/>
                    <a:p>
                      <a:pPr algn="l" fontAlgn="t"/>
                      <a:r>
                        <a:rPr lang="en-US" sz="1800" dirty="0">
                          <a:effectLst/>
                        </a:rPr>
                        <a:t>Same as A AND B.</a:t>
                      </a:r>
                    </a:p>
                  </a:txBody>
                  <a:tcPr marL="95250" marR="95250" marT="66675" marB="66675">
                    <a:solidFill>
                      <a:schemeClr val="bg1">
                        <a:lumMod val="85000"/>
                      </a:schemeClr>
                    </a:solidFill>
                  </a:tcPr>
                </a:tc>
                <a:extLst>
                  <a:ext uri="{0D108BD9-81ED-4DB2-BD59-A6C34878D82A}">
                    <a16:rowId xmlns="" xmlns:a16="http://schemas.microsoft.com/office/drawing/2014/main" val="1764610690"/>
                  </a:ext>
                </a:extLst>
              </a:tr>
              <a:tr h="943262">
                <a:tc>
                  <a:txBody>
                    <a:bodyPr/>
                    <a:lstStyle/>
                    <a:p>
                      <a:pPr algn="ctr" fontAlgn="t"/>
                      <a:r>
                        <a:rPr lang="en-US" sz="1800">
                          <a:effectLst/>
                        </a:rPr>
                        <a:t>A OR B</a:t>
                      </a:r>
                    </a:p>
                  </a:txBody>
                  <a:tcPr marL="95250" marR="95250" marT="66675" marB="66675">
                    <a:solidFill>
                      <a:schemeClr val="bg1">
                        <a:lumMod val="85000"/>
                      </a:schemeClr>
                    </a:solidFill>
                  </a:tcPr>
                </a:tc>
                <a:tc>
                  <a:txBody>
                    <a:bodyPr/>
                    <a:lstStyle/>
                    <a:p>
                      <a:pPr algn="ctr" fontAlgn="t"/>
                      <a:r>
                        <a:rPr lang="en-US" sz="1800" dirty="0" err="1">
                          <a:effectLst/>
                        </a:rPr>
                        <a:t>boolean</a:t>
                      </a:r>
                      <a:endParaRPr lang="en-US" sz="1800" dirty="0">
                        <a:effectLst/>
                      </a:endParaRPr>
                    </a:p>
                  </a:txBody>
                  <a:tcPr marL="95250" marR="95250" marT="66675" marB="66675">
                    <a:solidFill>
                      <a:schemeClr val="bg1">
                        <a:lumMod val="85000"/>
                      </a:schemeClr>
                    </a:solidFill>
                  </a:tcPr>
                </a:tc>
                <a:tc>
                  <a:txBody>
                    <a:bodyPr/>
                    <a:lstStyle/>
                    <a:p>
                      <a:pPr algn="l" fontAlgn="t"/>
                      <a:r>
                        <a:rPr lang="en-US" sz="1800" dirty="0">
                          <a:effectLst/>
                        </a:rPr>
                        <a:t>TRUE if either A or B or both are TRUE, FALSE OR NULL is NULL, otherwise FALSE.</a:t>
                      </a:r>
                    </a:p>
                  </a:txBody>
                  <a:tcPr marL="95250" marR="95250" marT="66675" marB="66675">
                    <a:solidFill>
                      <a:schemeClr val="bg1">
                        <a:lumMod val="85000"/>
                      </a:schemeClr>
                    </a:solidFill>
                  </a:tcPr>
                </a:tc>
                <a:extLst>
                  <a:ext uri="{0D108BD9-81ED-4DB2-BD59-A6C34878D82A}">
                    <a16:rowId xmlns="" xmlns:a16="http://schemas.microsoft.com/office/drawing/2014/main" val="682465758"/>
                  </a:ext>
                </a:extLst>
              </a:tr>
              <a:tr h="563849">
                <a:tc>
                  <a:txBody>
                    <a:bodyPr/>
                    <a:lstStyle/>
                    <a:p>
                      <a:pPr algn="ctr" fontAlgn="t"/>
                      <a:r>
                        <a:rPr lang="en-US" sz="1800">
                          <a:effectLst/>
                        </a:rPr>
                        <a:t>A || B</a:t>
                      </a:r>
                    </a:p>
                  </a:txBody>
                  <a:tcPr marL="95250" marR="95250" marT="66675" marB="66675">
                    <a:solidFill>
                      <a:schemeClr val="bg1">
                        <a:lumMod val="85000"/>
                      </a:schemeClr>
                    </a:solidFill>
                  </a:tcPr>
                </a:tc>
                <a:tc>
                  <a:txBody>
                    <a:bodyPr/>
                    <a:lstStyle/>
                    <a:p>
                      <a:pPr algn="ctr" fontAlgn="t"/>
                      <a:r>
                        <a:rPr lang="en-US" sz="1800">
                          <a:effectLst/>
                        </a:rPr>
                        <a:t>boolean</a:t>
                      </a:r>
                    </a:p>
                  </a:txBody>
                  <a:tcPr marL="95250" marR="95250" marT="66675" marB="66675">
                    <a:solidFill>
                      <a:schemeClr val="bg1">
                        <a:lumMod val="85000"/>
                      </a:schemeClr>
                    </a:solidFill>
                  </a:tcPr>
                </a:tc>
                <a:tc>
                  <a:txBody>
                    <a:bodyPr/>
                    <a:lstStyle/>
                    <a:p>
                      <a:pPr algn="l" fontAlgn="t"/>
                      <a:r>
                        <a:rPr lang="en-US" sz="1800" dirty="0">
                          <a:effectLst/>
                        </a:rPr>
                        <a:t>Same as A OR B.</a:t>
                      </a:r>
                    </a:p>
                  </a:txBody>
                  <a:tcPr marL="95250" marR="95250" marT="66675" marB="66675">
                    <a:solidFill>
                      <a:schemeClr val="bg1">
                        <a:lumMod val="85000"/>
                      </a:schemeClr>
                    </a:solidFill>
                  </a:tcPr>
                </a:tc>
                <a:extLst>
                  <a:ext uri="{0D108BD9-81ED-4DB2-BD59-A6C34878D82A}">
                    <a16:rowId xmlns="" xmlns:a16="http://schemas.microsoft.com/office/drawing/2014/main" val="4230228483"/>
                  </a:ext>
                </a:extLst>
              </a:tr>
              <a:tr h="563849">
                <a:tc>
                  <a:txBody>
                    <a:bodyPr/>
                    <a:lstStyle/>
                    <a:p>
                      <a:pPr algn="ctr" fontAlgn="t"/>
                      <a:r>
                        <a:rPr lang="en-US" sz="1800">
                          <a:effectLst/>
                        </a:rPr>
                        <a:t>NOT A</a:t>
                      </a:r>
                    </a:p>
                  </a:txBody>
                  <a:tcPr marL="95250" marR="95250" marT="66675" marB="66675">
                    <a:solidFill>
                      <a:schemeClr val="bg1">
                        <a:lumMod val="85000"/>
                      </a:schemeClr>
                    </a:solidFill>
                  </a:tcPr>
                </a:tc>
                <a:tc>
                  <a:txBody>
                    <a:bodyPr/>
                    <a:lstStyle/>
                    <a:p>
                      <a:pPr algn="ctr" fontAlgn="t"/>
                      <a:r>
                        <a:rPr lang="en-US" sz="1800">
                          <a:effectLst/>
                        </a:rPr>
                        <a:t>boolean</a:t>
                      </a:r>
                    </a:p>
                  </a:txBody>
                  <a:tcPr marL="95250" marR="95250" marT="66675" marB="66675">
                    <a:solidFill>
                      <a:schemeClr val="bg1">
                        <a:lumMod val="85000"/>
                      </a:schemeClr>
                    </a:solidFill>
                  </a:tcPr>
                </a:tc>
                <a:tc>
                  <a:txBody>
                    <a:bodyPr/>
                    <a:lstStyle/>
                    <a:p>
                      <a:pPr algn="l" fontAlgn="t"/>
                      <a:r>
                        <a:rPr lang="en-US" sz="1800" dirty="0">
                          <a:effectLst/>
                        </a:rPr>
                        <a:t>TRUE if A is FALSE or NULL if A is NULL. Otherwise FALSE.</a:t>
                      </a:r>
                    </a:p>
                  </a:txBody>
                  <a:tcPr marL="95250" marR="95250" marT="66675" marB="66675">
                    <a:solidFill>
                      <a:schemeClr val="bg1">
                        <a:lumMod val="85000"/>
                      </a:schemeClr>
                    </a:solidFill>
                  </a:tcPr>
                </a:tc>
                <a:extLst>
                  <a:ext uri="{0D108BD9-81ED-4DB2-BD59-A6C34878D82A}">
                    <a16:rowId xmlns="" xmlns:a16="http://schemas.microsoft.com/office/drawing/2014/main" val="3329658239"/>
                  </a:ext>
                </a:extLst>
              </a:tr>
              <a:tr h="563849">
                <a:tc>
                  <a:txBody>
                    <a:bodyPr/>
                    <a:lstStyle/>
                    <a:p>
                      <a:pPr algn="ctr" fontAlgn="t"/>
                      <a:r>
                        <a:rPr lang="en-US" sz="1800" dirty="0">
                          <a:effectLst/>
                        </a:rPr>
                        <a:t>! A</a:t>
                      </a:r>
                    </a:p>
                  </a:txBody>
                  <a:tcPr marL="95250" marR="95250" marT="66675" marB="66675">
                    <a:solidFill>
                      <a:schemeClr val="bg1">
                        <a:lumMod val="85000"/>
                      </a:schemeClr>
                    </a:solidFill>
                  </a:tcPr>
                </a:tc>
                <a:tc>
                  <a:txBody>
                    <a:bodyPr/>
                    <a:lstStyle/>
                    <a:p>
                      <a:pPr algn="ctr" fontAlgn="t"/>
                      <a:r>
                        <a:rPr lang="en-US" sz="1800">
                          <a:effectLst/>
                        </a:rPr>
                        <a:t>boolean</a:t>
                      </a:r>
                    </a:p>
                  </a:txBody>
                  <a:tcPr marL="95250" marR="95250" marT="66675" marB="66675">
                    <a:solidFill>
                      <a:schemeClr val="bg1">
                        <a:lumMod val="85000"/>
                      </a:schemeClr>
                    </a:solidFill>
                  </a:tcPr>
                </a:tc>
                <a:tc>
                  <a:txBody>
                    <a:bodyPr/>
                    <a:lstStyle/>
                    <a:p>
                      <a:pPr algn="l" fontAlgn="t"/>
                      <a:r>
                        <a:rPr lang="en-US" sz="1800" dirty="0">
                          <a:effectLst/>
                        </a:rPr>
                        <a:t>Same as NOT A.</a:t>
                      </a:r>
                    </a:p>
                  </a:txBody>
                  <a:tcPr marL="95250" marR="95250" marT="66675" marB="66675">
                    <a:solidFill>
                      <a:schemeClr val="bg1">
                        <a:lumMod val="85000"/>
                      </a:schemeClr>
                    </a:solidFill>
                  </a:tcPr>
                </a:tc>
                <a:extLst>
                  <a:ext uri="{0D108BD9-81ED-4DB2-BD59-A6C34878D82A}">
                    <a16:rowId xmlns="" xmlns:a16="http://schemas.microsoft.com/office/drawing/2014/main" val="987035306"/>
                  </a:ext>
                </a:extLst>
              </a:tr>
            </a:tbl>
          </a:graphicData>
        </a:graphic>
      </p:graphicFrame>
    </p:spTree>
    <p:extLst>
      <p:ext uri="{BB962C8B-B14F-4D97-AF65-F5344CB8AC3E}">
        <p14:creationId xmlns:p14="http://schemas.microsoft.com/office/powerpoint/2010/main" val="163837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a:t>
            </a:r>
            <a:r>
              <a:rPr lang="en-US" dirty="0" smtClean="0"/>
              <a:t>Types </a:t>
            </a:r>
            <a:r>
              <a:rPr lang="en-US" dirty="0"/>
              <a:t>Operators</a:t>
            </a:r>
          </a:p>
        </p:txBody>
      </p:sp>
      <p:graphicFrame>
        <p:nvGraphicFramePr>
          <p:cNvPr id="4" name="Table 3"/>
          <p:cNvGraphicFramePr>
            <a:graphicFrameLocks noGrp="1"/>
          </p:cNvGraphicFramePr>
          <p:nvPr>
            <p:extLst>
              <p:ext uri="{D42A27DB-BD31-4B8C-83A1-F6EECF244321}">
                <p14:modId xmlns:p14="http://schemas.microsoft.com/office/powerpoint/2010/main" val="854821935"/>
              </p:ext>
            </p:extLst>
          </p:nvPr>
        </p:nvGraphicFramePr>
        <p:xfrm>
          <a:off x="838200" y="1464653"/>
          <a:ext cx="10714892" cy="3116554"/>
        </p:xfrm>
        <a:graphic>
          <a:graphicData uri="http://schemas.openxmlformats.org/drawingml/2006/table">
            <a:tbl>
              <a:tblPr firstRow="1">
                <a:tableStyleId>{21E4AEA4-8DFA-4A89-87EB-49C32662AFE0}</a:tableStyleId>
              </a:tblPr>
              <a:tblGrid>
                <a:gridCol w="1869831">
                  <a:extLst>
                    <a:ext uri="{9D8B030D-6E8A-4147-A177-3AD203B41FA5}">
                      <a16:colId xmlns="" xmlns:a16="http://schemas.microsoft.com/office/drawing/2014/main" val="48614039"/>
                    </a:ext>
                  </a:extLst>
                </a:gridCol>
                <a:gridCol w="2179456">
                  <a:extLst>
                    <a:ext uri="{9D8B030D-6E8A-4147-A177-3AD203B41FA5}">
                      <a16:colId xmlns="" xmlns:a16="http://schemas.microsoft.com/office/drawing/2014/main" val="1124546490"/>
                    </a:ext>
                  </a:extLst>
                </a:gridCol>
                <a:gridCol w="6665605">
                  <a:extLst>
                    <a:ext uri="{9D8B030D-6E8A-4147-A177-3AD203B41FA5}">
                      <a16:colId xmlns="" xmlns:a16="http://schemas.microsoft.com/office/drawing/2014/main" val="2986980724"/>
                    </a:ext>
                  </a:extLst>
                </a:gridCol>
              </a:tblGrid>
              <a:tr h="548041">
                <a:tc>
                  <a:txBody>
                    <a:bodyPr/>
                    <a:lstStyle/>
                    <a:p>
                      <a:pPr algn="ctr"/>
                      <a:r>
                        <a:rPr lang="en-US" sz="1800" b="0" dirty="0">
                          <a:solidFill>
                            <a:schemeClr val="bg1"/>
                          </a:solidFill>
                        </a:rPr>
                        <a:t>Operator</a:t>
                      </a:r>
                    </a:p>
                  </a:txBody>
                  <a:tcPr>
                    <a:solidFill>
                      <a:srgbClr val="0070C0"/>
                    </a:solidFill>
                  </a:tcPr>
                </a:tc>
                <a:tc>
                  <a:txBody>
                    <a:bodyPr/>
                    <a:lstStyle/>
                    <a:p>
                      <a:pPr algn="ctr"/>
                      <a:r>
                        <a:rPr lang="en-US" sz="1800" b="0" dirty="0">
                          <a:solidFill>
                            <a:schemeClr val="bg1"/>
                          </a:solidFill>
                        </a:rPr>
                        <a:t>Types</a:t>
                      </a:r>
                    </a:p>
                  </a:txBody>
                  <a:tcPr>
                    <a:solidFill>
                      <a:srgbClr val="0070C0"/>
                    </a:solidFill>
                  </a:tcPr>
                </a:tc>
                <a:tc>
                  <a:txBody>
                    <a:bodyPr/>
                    <a:lstStyle/>
                    <a:p>
                      <a:pPr algn="ctr"/>
                      <a:r>
                        <a:rPr lang="en-US" sz="1800"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856171">
                <a:tc>
                  <a:txBody>
                    <a:bodyPr/>
                    <a:lstStyle/>
                    <a:p>
                      <a:pPr algn="ctr" fontAlgn="t"/>
                      <a:r>
                        <a:rPr lang="en-US" dirty="0">
                          <a:effectLst/>
                        </a:rPr>
                        <a:t>A[n]</a:t>
                      </a:r>
                    </a:p>
                  </a:txBody>
                  <a:tcPr marL="95250" marR="95250" marT="66675" marB="66675">
                    <a:solidFill>
                      <a:schemeClr val="bg1">
                        <a:lumMod val="85000"/>
                      </a:schemeClr>
                    </a:solidFill>
                  </a:tcPr>
                </a:tc>
                <a:tc>
                  <a:txBody>
                    <a:bodyPr/>
                    <a:lstStyle/>
                    <a:p>
                      <a:pPr algn="l" fontAlgn="t"/>
                      <a:r>
                        <a:rPr lang="en-US" dirty="0">
                          <a:effectLst/>
                        </a:rPr>
                        <a:t>A is an Array and n is an </a:t>
                      </a:r>
                      <a:r>
                        <a:rPr lang="en-US" dirty="0" err="1">
                          <a:effectLst/>
                        </a:rPr>
                        <a:t>int</a:t>
                      </a:r>
                      <a:endParaRPr lang="en-US" dirty="0">
                        <a:effectLst/>
                      </a:endParaRPr>
                    </a:p>
                  </a:txBody>
                  <a:tcPr marL="95250" marR="95250" marT="66675" marB="66675">
                    <a:solidFill>
                      <a:schemeClr val="bg1">
                        <a:lumMod val="85000"/>
                      </a:schemeClr>
                    </a:solidFill>
                  </a:tcPr>
                </a:tc>
                <a:tc>
                  <a:txBody>
                    <a:bodyPr/>
                    <a:lstStyle/>
                    <a:p>
                      <a:pPr algn="l" fontAlgn="t"/>
                      <a:r>
                        <a:rPr lang="en-US" dirty="0">
                          <a:effectLst/>
                        </a:rPr>
                        <a:t>Returns the nth element in the array A. The first element has index 0. </a:t>
                      </a:r>
                    </a:p>
                  </a:txBody>
                  <a:tcPr marL="95250" marR="95250" marT="66675" marB="66675">
                    <a:solidFill>
                      <a:schemeClr val="bg1">
                        <a:lumMod val="85000"/>
                      </a:schemeClr>
                    </a:solidFill>
                  </a:tcPr>
                </a:tc>
                <a:extLst>
                  <a:ext uri="{0D108BD9-81ED-4DB2-BD59-A6C34878D82A}">
                    <a16:rowId xmlns="" xmlns:a16="http://schemas.microsoft.com/office/drawing/2014/main" val="2034482246"/>
                  </a:ext>
                </a:extLst>
              </a:tr>
              <a:tr h="856171">
                <a:tc>
                  <a:txBody>
                    <a:bodyPr/>
                    <a:lstStyle/>
                    <a:p>
                      <a:pPr algn="ctr" fontAlgn="t"/>
                      <a:r>
                        <a:rPr lang="en-US" dirty="0">
                          <a:effectLst/>
                        </a:rPr>
                        <a:t>M[key]</a:t>
                      </a:r>
                    </a:p>
                  </a:txBody>
                  <a:tcPr marL="95250" marR="95250" marT="66675" marB="66675">
                    <a:solidFill>
                      <a:schemeClr val="bg1">
                        <a:lumMod val="85000"/>
                      </a:schemeClr>
                    </a:solidFill>
                  </a:tcPr>
                </a:tc>
                <a:tc>
                  <a:txBody>
                    <a:bodyPr/>
                    <a:lstStyle/>
                    <a:p>
                      <a:pPr algn="l" fontAlgn="t"/>
                      <a:r>
                        <a:rPr lang="en-US">
                          <a:effectLst/>
                        </a:rPr>
                        <a:t>M is a Map&lt;K, V&gt; and key has type K</a:t>
                      </a:r>
                    </a:p>
                  </a:txBody>
                  <a:tcPr marL="95250" marR="95250" marT="66675" marB="66675">
                    <a:solidFill>
                      <a:schemeClr val="bg1">
                        <a:lumMod val="85000"/>
                      </a:schemeClr>
                    </a:solidFill>
                  </a:tcPr>
                </a:tc>
                <a:tc>
                  <a:txBody>
                    <a:bodyPr/>
                    <a:lstStyle/>
                    <a:p>
                      <a:pPr algn="l" fontAlgn="t"/>
                      <a:r>
                        <a:rPr lang="en-US" dirty="0">
                          <a:effectLst/>
                        </a:rPr>
                        <a:t>Returns the value corresponding to the key in the map. </a:t>
                      </a:r>
                    </a:p>
                  </a:txBody>
                  <a:tcPr marL="95250" marR="95250" marT="66675" marB="66675">
                    <a:solidFill>
                      <a:schemeClr val="bg1">
                        <a:lumMod val="85000"/>
                      </a:schemeClr>
                    </a:solidFill>
                  </a:tcPr>
                </a:tc>
                <a:extLst>
                  <a:ext uri="{0D108BD9-81ED-4DB2-BD59-A6C34878D82A}">
                    <a16:rowId xmlns="" xmlns:a16="http://schemas.microsoft.com/office/drawing/2014/main" val="1764610690"/>
                  </a:ext>
                </a:extLst>
              </a:tr>
              <a:tr h="856171">
                <a:tc>
                  <a:txBody>
                    <a:bodyPr/>
                    <a:lstStyle/>
                    <a:p>
                      <a:pPr algn="ctr" fontAlgn="t"/>
                      <a:r>
                        <a:rPr lang="en-US" dirty="0" err="1">
                          <a:effectLst/>
                        </a:rPr>
                        <a:t>S.x</a:t>
                      </a:r>
                      <a:endParaRPr lang="en-US" dirty="0">
                        <a:effectLst/>
                      </a:endParaRPr>
                    </a:p>
                  </a:txBody>
                  <a:tcPr marL="95250" marR="95250" marT="66675" marB="66675">
                    <a:solidFill>
                      <a:schemeClr val="bg1">
                        <a:lumMod val="85000"/>
                      </a:schemeClr>
                    </a:solidFill>
                  </a:tcPr>
                </a:tc>
                <a:tc>
                  <a:txBody>
                    <a:bodyPr/>
                    <a:lstStyle/>
                    <a:p>
                      <a:pPr algn="l" fontAlgn="t"/>
                      <a:r>
                        <a:rPr lang="en-US">
                          <a:effectLst/>
                        </a:rPr>
                        <a:t>S is a struct</a:t>
                      </a:r>
                    </a:p>
                  </a:txBody>
                  <a:tcPr marL="95250" marR="95250" marT="66675" marB="66675">
                    <a:solidFill>
                      <a:schemeClr val="bg1">
                        <a:lumMod val="85000"/>
                      </a:schemeClr>
                    </a:solidFill>
                  </a:tcPr>
                </a:tc>
                <a:tc>
                  <a:txBody>
                    <a:bodyPr/>
                    <a:lstStyle/>
                    <a:p>
                      <a:pPr algn="l" fontAlgn="t"/>
                      <a:r>
                        <a:rPr lang="en-US" dirty="0">
                          <a:effectLst/>
                        </a:rPr>
                        <a:t>Returns the x field of S. </a:t>
                      </a:r>
                    </a:p>
                  </a:txBody>
                  <a:tcPr marL="95250" marR="95250" marT="66675" marB="66675">
                    <a:solidFill>
                      <a:schemeClr val="bg1">
                        <a:lumMod val="85000"/>
                      </a:schemeClr>
                    </a:solidFill>
                  </a:tcPr>
                </a:tc>
                <a:extLst>
                  <a:ext uri="{0D108BD9-81ED-4DB2-BD59-A6C34878D82A}">
                    <a16:rowId xmlns="" xmlns:a16="http://schemas.microsoft.com/office/drawing/2014/main" val="682465758"/>
                  </a:ext>
                </a:extLst>
              </a:tr>
            </a:tbl>
          </a:graphicData>
        </a:graphic>
      </p:graphicFrame>
    </p:spTree>
    <p:extLst>
      <p:ext uri="{BB962C8B-B14F-4D97-AF65-F5344CB8AC3E}">
        <p14:creationId xmlns:p14="http://schemas.microsoft.com/office/powerpoint/2010/main" val="140347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smtClean="0"/>
              <a:t>Hive </a:t>
            </a:r>
            <a:r>
              <a:rPr lang="en-US" dirty="0"/>
              <a:t>CLI </a:t>
            </a:r>
            <a:r>
              <a:rPr lang="en-US" dirty="0" smtClean="0"/>
              <a:t> (Command-line interface)</a:t>
            </a:r>
            <a:endParaRPr lang="en-US" dirty="0"/>
          </a:p>
          <a:p>
            <a:r>
              <a:rPr lang="en-US" dirty="0"/>
              <a:t>Hive QL - SELECT</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smtClean="0">
                <a:solidFill>
                  <a:srgbClr val="FFFFFF"/>
                </a:solidFill>
              </a:rPr>
              <a:t>Use </a:t>
            </a:r>
            <a:r>
              <a:rPr lang="en-US" sz="2800" dirty="0">
                <a:solidFill>
                  <a:srgbClr val="FFFFFF"/>
                </a:solidFill>
              </a:rPr>
              <a:t>the Hive CLI and Hive shell</a:t>
            </a:r>
          </a:p>
          <a:p>
            <a:pPr marL="1254125" lvl="1" indent="-460375">
              <a:buFont typeface="Wingdings" charset="2"/>
              <a:buChar char="§"/>
            </a:pPr>
            <a:r>
              <a:rPr lang="en-US" sz="2800" dirty="0">
                <a:solidFill>
                  <a:srgbClr val="FFFFFF"/>
                </a:solidFill>
              </a:rPr>
              <a:t>Work with the SELECT </a:t>
            </a:r>
            <a:r>
              <a:rPr lang="en-US" sz="2800" dirty="0" smtClean="0">
                <a:solidFill>
                  <a:srgbClr val="FFFFFF"/>
                </a:solidFill>
              </a:rPr>
              <a:t>statement</a:t>
            </a:r>
            <a:endParaRPr lang="en-US" sz="2800" dirty="0">
              <a:solidFill>
                <a:srgbClr val="FFFFFF"/>
              </a:solidFill>
            </a:endParaRP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42346448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Use the Hive CLI and Hive shell</a:t>
              </a:r>
            </a:p>
            <a:p>
              <a:pPr marL="1316038" indent="-457200">
                <a:buFont typeface="Wingdings" charset="2"/>
                <a:buChar char="§"/>
              </a:pPr>
              <a:r>
                <a:rPr lang="en-US" sz="2800" dirty="0">
                  <a:solidFill>
                    <a:srgbClr val="FFFFFF"/>
                  </a:solidFill>
                </a:rPr>
                <a:t>Work with the SELECT statement</a:t>
              </a:r>
            </a:p>
          </p:txBody>
        </p:sp>
      </p:grpSp>
    </p:spTree>
    <p:extLst>
      <p:ext uri="{BB962C8B-B14F-4D97-AF65-F5344CB8AC3E}">
        <p14:creationId xmlns:p14="http://schemas.microsoft.com/office/powerpoint/2010/main" val="2540962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59" y="41749"/>
            <a:ext cx="10515600" cy="1325563"/>
          </a:xfrm>
        </p:spPr>
        <p:txBody>
          <a:bodyPr/>
          <a:lstStyle/>
          <a:p>
            <a:r>
              <a:rPr lang="en-US" dirty="0"/>
              <a:t>Hive CLI Commands</a:t>
            </a:r>
          </a:p>
        </p:txBody>
      </p:sp>
      <p:sp>
        <p:nvSpPr>
          <p:cNvPr id="3" name="Content Placeholder 2"/>
          <p:cNvSpPr>
            <a:spLocks noGrp="1"/>
          </p:cNvSpPr>
          <p:nvPr>
            <p:ph sz="half" idx="1"/>
          </p:nvPr>
        </p:nvSpPr>
        <p:spPr>
          <a:xfrm>
            <a:off x="651876" y="1359516"/>
            <a:ext cx="11340831" cy="4812683"/>
          </a:xfrm>
        </p:spPr>
        <p:txBody>
          <a:bodyPr>
            <a:normAutofit/>
          </a:bodyPr>
          <a:lstStyle/>
          <a:p>
            <a:pPr>
              <a:buFont typeface="Wingdings" charset="2"/>
              <a:buChar char="§"/>
            </a:pPr>
            <a:r>
              <a:rPr lang="en-US" dirty="0"/>
              <a:t>Hive </a:t>
            </a:r>
            <a:r>
              <a:rPr lang="en-US" dirty="0" smtClean="0"/>
              <a:t>command-line interface (CLI) is the </a:t>
            </a:r>
            <a:r>
              <a:rPr lang="en-US" dirty="0"/>
              <a:t>most common way of interacting with Hive. </a:t>
            </a:r>
          </a:p>
          <a:p>
            <a:pPr>
              <a:buFont typeface="Wingdings" charset="2"/>
              <a:buChar char="§"/>
            </a:pPr>
            <a:r>
              <a:rPr lang="en-US" sz="2800" dirty="0" smtClean="0"/>
              <a:t>The hive command has a number of useful options</a:t>
            </a:r>
          </a:p>
          <a:p>
            <a:pPr>
              <a:buFont typeface="Wingdings" charset="2"/>
              <a:buChar char="§"/>
            </a:pPr>
            <a:r>
              <a:rPr lang="en-US" dirty="0" smtClean="0"/>
              <a:t>Use </a:t>
            </a:r>
            <a:r>
              <a:rPr lang="en-US" dirty="0"/>
              <a:t>of define </a:t>
            </a:r>
            <a:r>
              <a:rPr lang="en-US" dirty="0" smtClean="0"/>
              <a:t>option:</a:t>
            </a:r>
            <a:endParaRPr lang="en-US" dirty="0"/>
          </a:p>
          <a:p>
            <a:pPr>
              <a:buFont typeface="Wingdings" charset="2"/>
              <a:buChar char="§"/>
            </a:pPr>
            <a:endParaRPr lang="en-US" dirty="0" smtClean="0"/>
          </a:p>
          <a:p>
            <a:pPr>
              <a:buFont typeface="Wingdings" charset="2"/>
              <a:buChar char="§"/>
            </a:pPr>
            <a:endParaRPr lang="en-US" dirty="0"/>
          </a:p>
          <a:p>
            <a:pPr>
              <a:buFont typeface="Wingdings" charset="2"/>
              <a:buChar char="§"/>
            </a:pPr>
            <a:endParaRPr lang="en-US" dirty="0" smtClean="0"/>
          </a:p>
          <a:p>
            <a:pPr>
              <a:buFont typeface="Wingdings" charset="2"/>
              <a:buChar char="§"/>
            </a:pPr>
            <a:endParaRPr lang="en-US" dirty="0"/>
          </a:p>
          <a:p>
            <a:pPr>
              <a:buFont typeface="Wingdings" charset="2"/>
              <a:buChar char="§"/>
            </a:pPr>
            <a:r>
              <a:rPr lang="en-US" altLang="ko-KR" dirty="0" smtClean="0">
                <a:solidFill>
                  <a:prstClr val="black"/>
                </a:solidFill>
                <a:cs typeface="Segoe UI"/>
              </a:rPr>
              <a:t>Running </a:t>
            </a:r>
            <a:r>
              <a:rPr lang="en-US" altLang="ko-KR" dirty="0">
                <a:solidFill>
                  <a:prstClr val="black"/>
                </a:solidFill>
                <a:cs typeface="Segoe UI"/>
              </a:rPr>
              <a:t>a query directly from the command </a:t>
            </a:r>
            <a:r>
              <a:rPr lang="en-US" altLang="ko-KR" dirty="0" smtClean="0">
                <a:solidFill>
                  <a:prstClr val="black"/>
                </a:solidFill>
                <a:cs typeface="Segoe UI"/>
              </a:rPr>
              <a:t>line</a:t>
            </a:r>
            <a:r>
              <a:rPr lang="en-US" altLang="ko-KR" dirty="0">
                <a:solidFill>
                  <a:prstClr val="black"/>
                </a:solidFill>
                <a:cs typeface="Segoe UI"/>
              </a:rPr>
              <a:t>:</a:t>
            </a:r>
            <a:endParaRPr lang="en-US" dirty="0"/>
          </a:p>
          <a:p>
            <a:pPr marL="0" indent="0">
              <a:buNone/>
            </a:pPr>
            <a:endParaRPr lang="en-US" dirty="0"/>
          </a:p>
        </p:txBody>
      </p:sp>
      <p:sp>
        <p:nvSpPr>
          <p:cNvPr id="4" name="Content Placeholder 4"/>
          <p:cNvSpPr txBox="1">
            <a:spLocks/>
          </p:cNvSpPr>
          <p:nvPr/>
        </p:nvSpPr>
        <p:spPr>
          <a:xfrm>
            <a:off x="817904" y="3274915"/>
            <a:ext cx="10515600" cy="1895592"/>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hive –-define </a:t>
            </a:r>
            <a:r>
              <a:rPr lang="en-US" altLang="ko-KR" sz="2000" dirty="0" err="1"/>
              <a:t>users_info</a:t>
            </a:r>
            <a:r>
              <a:rPr lang="en-US" altLang="ko-KR" sz="2000" dirty="0"/>
              <a:t>=‘country, city, name, phone, address’</a:t>
            </a:r>
          </a:p>
          <a:p>
            <a:r>
              <a:rPr lang="en-US" altLang="ko-KR" sz="2000" dirty="0"/>
              <a:t>hive&gt; select ${</a:t>
            </a:r>
            <a:r>
              <a:rPr lang="en-US" altLang="ko-KR" sz="2000" dirty="0" err="1"/>
              <a:t>users_info</a:t>
            </a:r>
            <a:r>
              <a:rPr lang="en-US" altLang="ko-KR" sz="2000" dirty="0"/>
              <a:t>} from </a:t>
            </a:r>
            <a:r>
              <a:rPr lang="en-US" altLang="ko-KR" sz="2000" dirty="0" err="1"/>
              <a:t>t_people</a:t>
            </a:r>
            <a:r>
              <a:rPr lang="en-US" altLang="ko-KR" sz="2000" dirty="0"/>
              <a:t>;</a:t>
            </a:r>
          </a:p>
          <a:p>
            <a:r>
              <a:rPr lang="en-US" altLang="ko-KR" sz="2000" dirty="0"/>
              <a:t>...</a:t>
            </a:r>
          </a:p>
          <a:p>
            <a:r>
              <a:rPr lang="en-US" altLang="ko-KR" sz="2000" dirty="0"/>
              <a:t>hive&gt; select country, city, name, phone, address from </a:t>
            </a:r>
            <a:r>
              <a:rPr lang="en-US" altLang="ko-KR" sz="2000" dirty="0" err="1"/>
              <a:t>t_people</a:t>
            </a:r>
            <a:r>
              <a:rPr lang="en-US" altLang="ko-KR" sz="2000" dirty="0"/>
              <a:t>;</a:t>
            </a:r>
          </a:p>
          <a:p>
            <a:r>
              <a:rPr lang="en-US" altLang="ko-KR" sz="2000" dirty="0"/>
              <a:t>... </a:t>
            </a:r>
          </a:p>
        </p:txBody>
      </p:sp>
      <p:sp>
        <p:nvSpPr>
          <p:cNvPr id="6" name="Content Placeholder 4"/>
          <p:cNvSpPr txBox="1">
            <a:spLocks/>
          </p:cNvSpPr>
          <p:nvPr/>
        </p:nvSpPr>
        <p:spPr>
          <a:xfrm>
            <a:off x="764116" y="5807180"/>
            <a:ext cx="10515600" cy="7606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hive -e ‘select b.col from </a:t>
            </a:r>
            <a:r>
              <a:rPr lang="en-US" altLang="ko-KR" sz="2000" dirty="0" smtClean="0"/>
              <a:t>table </a:t>
            </a:r>
            <a:r>
              <a:rPr lang="en-US" altLang="ko-KR" sz="2000" dirty="0"/>
              <a:t>b’ &gt; a.txt</a:t>
            </a:r>
          </a:p>
        </p:txBody>
      </p:sp>
    </p:spTree>
    <p:extLst>
      <p:ext uri="{BB962C8B-B14F-4D97-AF65-F5344CB8AC3E}">
        <p14:creationId xmlns:p14="http://schemas.microsoft.com/office/powerpoint/2010/main" val="282433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Hive CLI Commands (cont.)</a:t>
            </a:r>
            <a:endParaRPr lang="en-US" dirty="0"/>
          </a:p>
        </p:txBody>
      </p:sp>
      <p:sp>
        <p:nvSpPr>
          <p:cNvPr id="5" name="Content Placeholder 4"/>
          <p:cNvSpPr>
            <a:spLocks noGrp="1"/>
          </p:cNvSpPr>
          <p:nvPr>
            <p:ph idx="1"/>
          </p:nvPr>
        </p:nvSpPr>
        <p:spPr>
          <a:xfrm>
            <a:off x="838202" y="4009771"/>
            <a:ext cx="10515600" cy="806345"/>
          </a:xfrm>
        </p:spPr>
        <p:txBody>
          <a:bodyPr>
            <a:normAutofit/>
          </a:bodyPr>
          <a:lstStyle/>
          <a:p>
            <a:r>
              <a:rPr lang="en-US" altLang="ko-KR" sz="2000" dirty="0"/>
              <a:t>$ hive –f /home/user/my-</a:t>
            </a:r>
            <a:r>
              <a:rPr lang="en-US" altLang="ko-KR" sz="2000" dirty="0" err="1"/>
              <a:t>script.sql</a:t>
            </a:r>
            <a:endParaRPr lang="en-US" sz="2000" noProof="1"/>
          </a:p>
        </p:txBody>
      </p:sp>
      <p:sp>
        <p:nvSpPr>
          <p:cNvPr id="3" name="TextBox 2"/>
          <p:cNvSpPr txBox="1"/>
          <p:nvPr/>
        </p:nvSpPr>
        <p:spPr>
          <a:xfrm>
            <a:off x="851649" y="3360582"/>
            <a:ext cx="9469259" cy="523220"/>
          </a:xfrm>
          <a:prstGeom prst="rect">
            <a:avLst/>
          </a:prstGeom>
          <a:noFill/>
        </p:spPr>
        <p:txBody>
          <a:bodyPr wrap="none" rtlCol="0">
            <a:spAutoFit/>
          </a:bodyPr>
          <a:lstStyle/>
          <a:p>
            <a:pPr marL="457200" indent="-457200">
              <a:buFont typeface="Wingdings" charset="2"/>
              <a:buChar char="§"/>
            </a:pPr>
            <a:r>
              <a:rPr lang="en-US" altLang="ko-KR" sz="2800" dirty="0" smtClean="0">
                <a:solidFill>
                  <a:prstClr val="black"/>
                </a:solidFill>
                <a:latin typeface="Segoe UI"/>
                <a:cs typeface="Segoe UI"/>
              </a:rPr>
              <a:t>Running </a:t>
            </a:r>
            <a:r>
              <a:rPr lang="en-US" altLang="ko-KR" sz="2800" dirty="0">
                <a:solidFill>
                  <a:prstClr val="black"/>
                </a:solidFill>
                <a:latin typeface="Segoe UI"/>
                <a:cs typeface="Segoe UI"/>
              </a:rPr>
              <a:t>a script </a:t>
            </a:r>
            <a:r>
              <a:rPr lang="en-US" altLang="ko-KR" sz="2800" dirty="0" smtClean="0">
                <a:solidFill>
                  <a:prstClr val="black"/>
                </a:solidFill>
                <a:latin typeface="Segoe UI"/>
                <a:cs typeface="Segoe UI"/>
              </a:rPr>
              <a:t>in non-interactive </a:t>
            </a:r>
            <a:r>
              <a:rPr lang="en-US" altLang="ko-KR" sz="2800" dirty="0">
                <a:solidFill>
                  <a:prstClr val="black"/>
                </a:solidFill>
                <a:latin typeface="Segoe UI"/>
                <a:cs typeface="Segoe UI"/>
              </a:rPr>
              <a:t>mode from local disk</a:t>
            </a:r>
          </a:p>
        </p:txBody>
      </p:sp>
      <p:sp>
        <p:nvSpPr>
          <p:cNvPr id="6" name="Content Placeholder 4"/>
          <p:cNvSpPr txBox="1">
            <a:spLocks/>
          </p:cNvSpPr>
          <p:nvPr/>
        </p:nvSpPr>
        <p:spPr>
          <a:xfrm>
            <a:off x="838202" y="2427597"/>
            <a:ext cx="10515600" cy="80701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hive –</a:t>
            </a:r>
            <a:r>
              <a:rPr lang="en-US" altLang="ko-KR" sz="2000" dirty="0" err="1"/>
              <a:t>i</a:t>
            </a:r>
            <a:r>
              <a:rPr lang="en-US" altLang="ko-KR" sz="2000" dirty="0"/>
              <a:t> /home/user/my-</a:t>
            </a:r>
            <a:r>
              <a:rPr lang="en-US" altLang="ko-KR" sz="2000" dirty="0" err="1"/>
              <a:t>init.sql</a:t>
            </a:r>
            <a:endParaRPr lang="en-US" altLang="ko-KR" sz="2000" dirty="0"/>
          </a:p>
        </p:txBody>
      </p:sp>
      <p:sp>
        <p:nvSpPr>
          <p:cNvPr id="9" name="TextBox 8"/>
          <p:cNvSpPr txBox="1"/>
          <p:nvPr/>
        </p:nvSpPr>
        <p:spPr>
          <a:xfrm>
            <a:off x="838200" y="1347520"/>
            <a:ext cx="10174941" cy="954107"/>
          </a:xfrm>
          <a:prstGeom prst="rect">
            <a:avLst/>
          </a:prstGeom>
          <a:noFill/>
        </p:spPr>
        <p:txBody>
          <a:bodyPr wrap="square" rtlCol="0">
            <a:spAutoFit/>
          </a:bodyPr>
          <a:lstStyle/>
          <a:p>
            <a:pPr marL="457200" indent="-457200">
              <a:buFont typeface="Wingdings" charset="2"/>
              <a:buChar char="§"/>
            </a:pPr>
            <a:r>
              <a:rPr lang="en-US" altLang="ko-KR" sz="2800" dirty="0" smtClean="0">
                <a:solidFill>
                  <a:prstClr val="black"/>
                </a:solidFill>
                <a:latin typeface="Segoe UI"/>
                <a:cs typeface="Segoe UI"/>
              </a:rPr>
              <a:t>Running </a:t>
            </a:r>
            <a:r>
              <a:rPr lang="en-US" altLang="ko-KR" sz="2800" dirty="0">
                <a:solidFill>
                  <a:prstClr val="black"/>
                </a:solidFill>
                <a:latin typeface="Segoe UI"/>
                <a:cs typeface="Segoe UI"/>
              </a:rPr>
              <a:t>an initialization script before entering interactive mode.</a:t>
            </a:r>
          </a:p>
        </p:txBody>
      </p:sp>
    </p:spTree>
    <p:extLst>
      <p:ext uri="{BB962C8B-B14F-4D97-AF65-F5344CB8AC3E}">
        <p14:creationId xmlns:p14="http://schemas.microsoft.com/office/powerpoint/2010/main" val="151848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Hive CLI Commands (cont.)</a:t>
            </a:r>
            <a:endParaRPr lang="en-US" dirty="0"/>
          </a:p>
        </p:txBody>
      </p:sp>
      <p:sp>
        <p:nvSpPr>
          <p:cNvPr id="6" name="Content Placeholder 4"/>
          <p:cNvSpPr txBox="1">
            <a:spLocks/>
          </p:cNvSpPr>
          <p:nvPr/>
        </p:nvSpPr>
        <p:spPr>
          <a:xfrm>
            <a:off x="797859" y="4107641"/>
            <a:ext cx="10515600" cy="80701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hive –S</a:t>
            </a:r>
          </a:p>
        </p:txBody>
      </p:sp>
      <p:sp>
        <p:nvSpPr>
          <p:cNvPr id="7" name="TextBox 6"/>
          <p:cNvSpPr txBox="1"/>
          <p:nvPr/>
        </p:nvSpPr>
        <p:spPr>
          <a:xfrm>
            <a:off x="838200" y="1277052"/>
            <a:ext cx="10376648" cy="954107"/>
          </a:xfrm>
          <a:prstGeom prst="rect">
            <a:avLst/>
          </a:prstGeom>
          <a:noFill/>
        </p:spPr>
        <p:txBody>
          <a:bodyPr wrap="square" rtlCol="0">
            <a:spAutoFit/>
          </a:bodyPr>
          <a:lstStyle/>
          <a:p>
            <a:pPr marL="457200" indent="-457200">
              <a:buFont typeface="Wingdings" charset="2"/>
              <a:buChar char="§"/>
            </a:pPr>
            <a:r>
              <a:rPr lang="en-US" altLang="ko-KR" sz="2800" dirty="0" err="1" smtClean="0">
                <a:solidFill>
                  <a:prstClr val="black"/>
                </a:solidFill>
                <a:latin typeface="Segoe UI"/>
                <a:cs typeface="Segoe UI"/>
              </a:rPr>
              <a:t>Runing</a:t>
            </a:r>
            <a:r>
              <a:rPr lang="en-US" altLang="ko-KR" sz="2800" dirty="0" smtClean="0">
                <a:solidFill>
                  <a:prstClr val="black"/>
                </a:solidFill>
                <a:latin typeface="Segoe UI"/>
                <a:cs typeface="Segoe UI"/>
              </a:rPr>
              <a:t> </a:t>
            </a:r>
            <a:r>
              <a:rPr lang="en-US" altLang="ko-KR" sz="2800" dirty="0">
                <a:solidFill>
                  <a:prstClr val="black"/>
                </a:solidFill>
                <a:latin typeface="Segoe UI"/>
                <a:cs typeface="Segoe UI"/>
              </a:rPr>
              <a:t>a script </a:t>
            </a:r>
            <a:r>
              <a:rPr lang="en-US" altLang="ko-KR" sz="2800" dirty="0" smtClean="0">
                <a:solidFill>
                  <a:prstClr val="black"/>
                </a:solidFill>
                <a:latin typeface="Segoe UI"/>
                <a:cs typeface="Segoe UI"/>
              </a:rPr>
              <a:t>in non-interactive </a:t>
            </a:r>
            <a:r>
              <a:rPr lang="en-US" altLang="ko-KR" sz="2800" dirty="0">
                <a:solidFill>
                  <a:prstClr val="black"/>
                </a:solidFill>
                <a:latin typeface="Segoe UI"/>
                <a:cs typeface="Segoe UI"/>
              </a:rPr>
              <a:t>mode from a Hadoop Filesystem (HDFS)</a:t>
            </a:r>
          </a:p>
        </p:txBody>
      </p:sp>
      <p:sp>
        <p:nvSpPr>
          <p:cNvPr id="8" name="Content Placeholder 4"/>
          <p:cNvSpPr txBox="1">
            <a:spLocks/>
          </p:cNvSpPr>
          <p:nvPr/>
        </p:nvSpPr>
        <p:spPr>
          <a:xfrm>
            <a:off x="838200" y="2428712"/>
            <a:ext cx="10515600" cy="7606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hive –f hdfs://&lt;namenode&gt;:&lt;port&gt;/my-script.sql</a:t>
            </a:r>
          </a:p>
        </p:txBody>
      </p:sp>
      <p:sp>
        <p:nvSpPr>
          <p:cNvPr id="9" name="TextBox 8"/>
          <p:cNvSpPr txBox="1"/>
          <p:nvPr/>
        </p:nvSpPr>
        <p:spPr>
          <a:xfrm>
            <a:off x="784410" y="3386868"/>
            <a:ext cx="3480440" cy="523220"/>
          </a:xfrm>
          <a:prstGeom prst="rect">
            <a:avLst/>
          </a:prstGeom>
          <a:noFill/>
        </p:spPr>
        <p:txBody>
          <a:bodyPr wrap="none" rtlCol="0">
            <a:spAutoFit/>
          </a:bodyPr>
          <a:lstStyle/>
          <a:p>
            <a:pPr marL="457200" indent="-457200">
              <a:buFont typeface="Wingdings" charset="2"/>
              <a:buChar char="§"/>
            </a:pPr>
            <a:r>
              <a:rPr lang="en-US" altLang="ko-KR" sz="2800" dirty="0" smtClean="0">
                <a:solidFill>
                  <a:prstClr val="black"/>
                </a:solidFill>
                <a:latin typeface="Segoe UI"/>
                <a:cs typeface="Segoe UI"/>
              </a:rPr>
              <a:t>Using </a:t>
            </a:r>
            <a:r>
              <a:rPr lang="en-US" altLang="ko-KR" sz="2800" dirty="0">
                <a:solidFill>
                  <a:prstClr val="black"/>
                </a:solidFill>
                <a:latin typeface="Segoe UI"/>
                <a:cs typeface="Segoe UI"/>
              </a:rPr>
              <a:t>silent </a:t>
            </a:r>
            <a:r>
              <a:rPr lang="en-US" altLang="ko-KR" sz="2800" dirty="0" smtClean="0">
                <a:solidFill>
                  <a:prstClr val="black"/>
                </a:solidFill>
                <a:latin typeface="Segoe UI"/>
                <a:cs typeface="Segoe UI"/>
              </a:rPr>
              <a:t>mode</a:t>
            </a:r>
            <a:endParaRPr lang="en-US" altLang="ko-KR" sz="2800" dirty="0">
              <a:solidFill>
                <a:prstClr val="black"/>
              </a:solidFill>
              <a:latin typeface="Segoe UI"/>
              <a:cs typeface="Segoe UI"/>
            </a:endParaRPr>
          </a:p>
        </p:txBody>
      </p:sp>
    </p:spTree>
    <p:extLst>
      <p:ext uri="{BB962C8B-B14F-4D97-AF65-F5344CB8AC3E}">
        <p14:creationId xmlns:p14="http://schemas.microsoft.com/office/powerpoint/2010/main" val="320635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Client </a:t>
            </a:r>
            <a:r>
              <a:rPr lang="en-US" dirty="0" smtClean="0"/>
              <a:t>Tools</a:t>
            </a:r>
            <a:endParaRPr lang="en-US" dirty="0"/>
          </a:p>
        </p:txBody>
      </p:sp>
      <p:sp>
        <p:nvSpPr>
          <p:cNvPr id="3" name="Content Placeholder 2"/>
          <p:cNvSpPr>
            <a:spLocks noGrp="1"/>
          </p:cNvSpPr>
          <p:nvPr>
            <p:ph sz="half" idx="1"/>
          </p:nvPr>
        </p:nvSpPr>
        <p:spPr>
          <a:xfrm>
            <a:off x="838200" y="1825625"/>
            <a:ext cx="3886821" cy="3133237"/>
          </a:xfrm>
        </p:spPr>
        <p:txBody>
          <a:bodyPr>
            <a:normAutofit/>
          </a:bodyPr>
          <a:lstStyle/>
          <a:p>
            <a:pPr>
              <a:buFont typeface="Wingdings" charset="2"/>
              <a:buChar char="§"/>
            </a:pPr>
            <a:r>
              <a:rPr lang="en-US" dirty="0"/>
              <a:t>Hive </a:t>
            </a:r>
            <a:r>
              <a:rPr lang="en-US" dirty="0" smtClean="0"/>
              <a:t>shell</a:t>
            </a:r>
            <a:endParaRPr lang="en-US" dirty="0"/>
          </a:p>
          <a:p>
            <a:pPr>
              <a:buFont typeface="Wingdings" charset="2"/>
              <a:buChar char="§"/>
            </a:pPr>
            <a:r>
              <a:rPr lang="en-US" dirty="0"/>
              <a:t>Query </a:t>
            </a:r>
            <a:r>
              <a:rPr lang="en-US" dirty="0" smtClean="0"/>
              <a:t>console </a:t>
            </a:r>
            <a:r>
              <a:rPr lang="en-US" dirty="0"/>
              <a:t>(Hue)</a:t>
            </a:r>
          </a:p>
          <a:p>
            <a:pPr>
              <a:buFont typeface="Wingdings" charset="2"/>
              <a:buChar char="§"/>
            </a:pPr>
            <a:r>
              <a:rPr lang="en-US" dirty="0"/>
              <a:t>PowerShell</a:t>
            </a:r>
          </a:p>
          <a:p>
            <a:pPr>
              <a:buFont typeface="Wingdings" charset="2"/>
              <a:buChar char="§"/>
            </a:pPr>
            <a:r>
              <a:rPr lang="en-US" dirty="0"/>
              <a:t>Visual Studio</a:t>
            </a:r>
          </a:p>
          <a:p>
            <a:pPr>
              <a:buFont typeface="Wingdings" charset="2"/>
              <a:buChar char="§"/>
            </a:pPr>
            <a:r>
              <a:rPr lang="en-US" dirty="0"/>
              <a:t>Any ODBC Client</a:t>
            </a:r>
          </a:p>
          <a:p>
            <a:pPr>
              <a:buFont typeface="Wingdings" charset="2"/>
              <a:buChar char="§"/>
            </a:pPr>
            <a:endParaRPr lang="en-US" dirty="0"/>
          </a:p>
          <a:p>
            <a:pPr>
              <a:buFont typeface="Wingdings" charset="2"/>
              <a:buChar char="§"/>
            </a:pPr>
            <a:endParaRPr lang="en-US" dirty="0"/>
          </a:p>
        </p:txBody>
      </p:sp>
      <p:grpSp>
        <p:nvGrpSpPr>
          <p:cNvPr id="6" name="Group 5"/>
          <p:cNvGrpSpPr>
            <a:grpSpLocks noChangeAspect="1"/>
          </p:cNvGrpSpPr>
          <p:nvPr/>
        </p:nvGrpSpPr>
        <p:grpSpPr>
          <a:xfrm>
            <a:off x="5900460" y="1312334"/>
            <a:ext cx="2557819" cy="2755194"/>
            <a:chOff x="2426624" y="478117"/>
            <a:chExt cx="1882030" cy="1991327"/>
          </a:xfrm>
        </p:grpSpPr>
        <p:grpSp>
          <p:nvGrpSpPr>
            <p:cNvPr id="7" name="Group 6"/>
            <p:cNvGrpSpPr/>
            <p:nvPr/>
          </p:nvGrpSpPr>
          <p:grpSpPr>
            <a:xfrm>
              <a:off x="2426624" y="941220"/>
              <a:ext cx="1882030" cy="1528224"/>
              <a:chOff x="2426624" y="941220"/>
              <a:chExt cx="1882030" cy="1528224"/>
            </a:xfrm>
          </p:grpSpPr>
          <p:grpSp>
            <p:nvGrpSpPr>
              <p:cNvPr id="9" name="Group 8"/>
              <p:cNvGrpSpPr/>
              <p:nvPr/>
            </p:nvGrpSpPr>
            <p:grpSpPr>
              <a:xfrm>
                <a:off x="2426624" y="959556"/>
                <a:ext cx="1882030" cy="1509888"/>
                <a:chOff x="2426624" y="959556"/>
                <a:chExt cx="1882030" cy="1509888"/>
              </a:xfrm>
            </p:grpSpPr>
            <p:sp>
              <p:nvSpPr>
                <p:cNvPr id="14" name="Rectangle 13"/>
                <p:cNvSpPr/>
                <p:nvPr/>
              </p:nvSpPr>
              <p:spPr>
                <a:xfrm>
                  <a:off x="2426624" y="959556"/>
                  <a:ext cx="1882030" cy="29633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5" name="Rectangle 14"/>
                <p:cNvSpPr/>
                <p:nvPr/>
              </p:nvSpPr>
              <p:spPr>
                <a:xfrm>
                  <a:off x="2448277" y="1241778"/>
                  <a:ext cx="1837944" cy="1227666"/>
                </a:xfrm>
                <a:prstGeom prst="rect">
                  <a:avLst/>
                </a:prstGeom>
                <a:noFill/>
                <a:ln w="57150" cmpd="sng">
                  <a:solidFill>
                    <a:srgbClr val="336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pic>
            <p:nvPicPr>
              <p:cNvPr id="10" name="Picture 9" descr="Settings.png"/>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078553" y="1001978"/>
                <a:ext cx="186795" cy="186795"/>
              </a:xfrm>
              <a:prstGeom prst="rect">
                <a:avLst/>
              </a:prstGeom>
            </p:spPr>
          </p:pic>
          <p:sp>
            <p:nvSpPr>
              <p:cNvPr id="11" name="Rectangle 10"/>
              <p:cNvSpPr/>
              <p:nvPr/>
            </p:nvSpPr>
            <p:spPr>
              <a:xfrm>
                <a:off x="2654300" y="1527175"/>
                <a:ext cx="1377950" cy="72707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2681288" y="1557337"/>
                <a:ext cx="1323975" cy="666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solidFill>
                    <a:latin typeface="Courier New"/>
                    <a:cs typeface="Courier New"/>
                  </a:rPr>
                  <a:t>SELECT</a:t>
                </a:r>
                <a:r>
                  <a:rPr lang="is-IS" dirty="0" smtClean="0">
                    <a:solidFill>
                      <a:schemeClr val="bg1"/>
                    </a:solidFill>
                    <a:latin typeface="Courier New"/>
                    <a:cs typeface="Courier New"/>
                  </a:rPr>
                  <a:t>…</a:t>
                </a:r>
                <a:endParaRPr lang="en-US" dirty="0" smtClean="0">
                  <a:solidFill>
                    <a:schemeClr val="bg1"/>
                  </a:solidFill>
                  <a:latin typeface="Courier New"/>
                  <a:cs typeface="Courier New"/>
                </a:endParaRPr>
              </a:p>
            </p:txBody>
          </p:sp>
          <p:sp>
            <p:nvSpPr>
              <p:cNvPr id="13" name="TextBox 12"/>
              <p:cNvSpPr txBox="1"/>
              <p:nvPr/>
            </p:nvSpPr>
            <p:spPr>
              <a:xfrm>
                <a:off x="2430876" y="941220"/>
                <a:ext cx="286924" cy="333670"/>
              </a:xfrm>
              <a:prstGeom prst="rect">
                <a:avLst/>
              </a:prstGeom>
              <a:noFill/>
            </p:spPr>
            <p:txBody>
              <a:bodyPr wrap="none" rtlCol="0">
                <a:spAutoFit/>
              </a:bodyPr>
              <a:lstStyle/>
              <a:p>
                <a:r>
                  <a:rPr lang="en-US" sz="2400" b="1" dirty="0" smtClean="0">
                    <a:solidFill>
                      <a:srgbClr val="FFFFFF"/>
                    </a:solidFill>
                    <a:latin typeface="Arial"/>
                    <a:cs typeface="Arial"/>
                  </a:rPr>
                  <a:t>X</a:t>
                </a:r>
                <a:endParaRPr lang="en-US" sz="2400" b="1" dirty="0">
                  <a:solidFill>
                    <a:srgbClr val="FFFFFF"/>
                  </a:solidFill>
                  <a:latin typeface="Arial"/>
                  <a:cs typeface="Arial"/>
                </a:endParaRPr>
              </a:p>
            </p:txBody>
          </p:sp>
        </p:grpSp>
        <p:sp>
          <p:nvSpPr>
            <p:cNvPr id="8" name="TextBox 7"/>
            <p:cNvSpPr txBox="1"/>
            <p:nvPr/>
          </p:nvSpPr>
          <p:spPr>
            <a:xfrm>
              <a:off x="2552634" y="478117"/>
              <a:ext cx="1570262" cy="461665"/>
            </a:xfrm>
            <a:prstGeom prst="rect">
              <a:avLst/>
            </a:prstGeom>
            <a:noFill/>
          </p:spPr>
          <p:txBody>
            <a:bodyPr wrap="none" rtlCol="0">
              <a:spAutoFit/>
            </a:bodyPr>
            <a:lstStyle/>
            <a:p>
              <a:pPr algn="ctr"/>
              <a:r>
                <a:rPr lang="en-US" sz="2400" dirty="0" smtClean="0"/>
                <a:t>Hive Shell</a:t>
              </a:r>
              <a:endParaRPr lang="en-US" sz="2400" dirty="0"/>
            </a:p>
          </p:txBody>
        </p:sp>
      </p:grpSp>
      <p:sp>
        <p:nvSpPr>
          <p:cNvPr id="43" name="TextBox 42"/>
          <p:cNvSpPr txBox="1"/>
          <p:nvPr/>
        </p:nvSpPr>
        <p:spPr>
          <a:xfrm>
            <a:off x="8901975" y="1306078"/>
            <a:ext cx="3092613" cy="461665"/>
          </a:xfrm>
          <a:prstGeom prst="rect">
            <a:avLst/>
          </a:prstGeom>
          <a:noFill/>
        </p:spPr>
        <p:txBody>
          <a:bodyPr wrap="none" rtlCol="0">
            <a:spAutoFit/>
          </a:bodyPr>
          <a:lstStyle/>
          <a:p>
            <a:pPr algn="ctr"/>
            <a:r>
              <a:rPr lang="en-US" sz="2400" dirty="0" smtClean="0"/>
              <a:t>Query Console (Hue)</a:t>
            </a:r>
            <a:endParaRPr lang="en-US" sz="2400" dirty="0"/>
          </a:p>
        </p:txBody>
      </p:sp>
      <p:grpSp>
        <p:nvGrpSpPr>
          <p:cNvPr id="44" name="Group 43"/>
          <p:cNvGrpSpPr/>
          <p:nvPr/>
        </p:nvGrpSpPr>
        <p:grpSpPr>
          <a:xfrm>
            <a:off x="9160423" y="1929493"/>
            <a:ext cx="2575717" cy="2143429"/>
            <a:chOff x="5220932" y="2080826"/>
            <a:chExt cx="1885012" cy="1512194"/>
          </a:xfrm>
        </p:grpSpPr>
        <p:grpSp>
          <p:nvGrpSpPr>
            <p:cNvPr id="45" name="Group 44"/>
            <p:cNvGrpSpPr/>
            <p:nvPr/>
          </p:nvGrpSpPr>
          <p:grpSpPr>
            <a:xfrm>
              <a:off x="5220932" y="2080826"/>
              <a:ext cx="1885012" cy="1512194"/>
              <a:chOff x="5220932" y="2080826"/>
              <a:chExt cx="1885012" cy="1512194"/>
            </a:xfrm>
          </p:grpSpPr>
          <p:grpSp>
            <p:nvGrpSpPr>
              <p:cNvPr id="51" name="Group 50"/>
              <p:cNvGrpSpPr/>
              <p:nvPr/>
            </p:nvGrpSpPr>
            <p:grpSpPr>
              <a:xfrm>
                <a:off x="5220932" y="2083132"/>
                <a:ext cx="1885012" cy="1509888"/>
                <a:chOff x="2423943" y="959556"/>
                <a:chExt cx="1885012" cy="1509888"/>
              </a:xfrm>
            </p:grpSpPr>
            <p:sp>
              <p:nvSpPr>
                <p:cNvPr id="54" name="Rectangle 53"/>
                <p:cNvSpPr/>
                <p:nvPr/>
              </p:nvSpPr>
              <p:spPr>
                <a:xfrm>
                  <a:off x="2423943" y="959556"/>
                  <a:ext cx="1885012" cy="2898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5" name="Rectangle 54"/>
                <p:cNvSpPr/>
                <p:nvPr/>
              </p:nvSpPr>
              <p:spPr>
                <a:xfrm>
                  <a:off x="2448277" y="1241778"/>
                  <a:ext cx="1837944" cy="1227666"/>
                </a:xfrm>
                <a:prstGeom prst="rect">
                  <a:avLst/>
                </a:prstGeom>
                <a:noFill/>
                <a:ln w="57150" cmpd="sng">
                  <a:solidFill>
                    <a:srgbClr val="336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pic>
            <p:nvPicPr>
              <p:cNvPr id="52" name="Picture 51" descr="Settings.png"/>
              <p:cNvPicPr>
                <a:picLocks noChangeAspect="1"/>
              </p:cNvPicPr>
              <p:nvPr/>
            </p:nvPicPr>
            <p:blipFill>
              <a:blip r:embed="rId3" cstate="print">
                <a:biLevel thresh="2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875542" y="2125554"/>
                <a:ext cx="186795" cy="186795"/>
              </a:xfrm>
              <a:prstGeom prst="rect">
                <a:avLst/>
              </a:prstGeom>
            </p:spPr>
          </p:pic>
          <p:sp>
            <p:nvSpPr>
              <p:cNvPr id="53" name="TextBox 52"/>
              <p:cNvSpPr txBox="1"/>
              <p:nvPr/>
            </p:nvSpPr>
            <p:spPr>
              <a:xfrm>
                <a:off x="5237816" y="2080826"/>
                <a:ext cx="325730" cy="338554"/>
              </a:xfrm>
              <a:prstGeom prst="rect">
                <a:avLst/>
              </a:prstGeom>
              <a:noFill/>
            </p:spPr>
            <p:txBody>
              <a:bodyPr wrap="none" rtlCol="0">
                <a:spAutoFit/>
              </a:bodyPr>
              <a:lstStyle/>
              <a:p>
                <a:r>
                  <a:rPr lang="en-US" sz="1600" b="1" dirty="0" smtClean="0">
                    <a:solidFill>
                      <a:srgbClr val="FFFFFF"/>
                    </a:solidFill>
                    <a:latin typeface="Arial"/>
                    <a:cs typeface="Arial"/>
                  </a:rPr>
                  <a:t>X</a:t>
                </a:r>
                <a:endParaRPr lang="en-US" sz="1600" b="1" dirty="0">
                  <a:solidFill>
                    <a:srgbClr val="FFFFFF"/>
                  </a:solidFill>
                  <a:latin typeface="Arial"/>
                  <a:cs typeface="Arial"/>
                </a:endParaRPr>
              </a:p>
            </p:txBody>
          </p:sp>
        </p:grpSp>
        <p:grpSp>
          <p:nvGrpSpPr>
            <p:cNvPr id="46" name="Group 45"/>
            <p:cNvGrpSpPr/>
            <p:nvPr/>
          </p:nvGrpSpPr>
          <p:grpSpPr>
            <a:xfrm>
              <a:off x="5328020" y="2429432"/>
              <a:ext cx="1605807" cy="1023099"/>
              <a:chOff x="5328020" y="2429432"/>
              <a:chExt cx="1605807" cy="1023099"/>
            </a:xfrm>
          </p:grpSpPr>
          <p:grpSp>
            <p:nvGrpSpPr>
              <p:cNvPr id="47" name="Group 46"/>
              <p:cNvGrpSpPr/>
              <p:nvPr/>
            </p:nvGrpSpPr>
            <p:grpSpPr>
              <a:xfrm>
                <a:off x="5555877" y="2725456"/>
                <a:ext cx="1377950" cy="727075"/>
                <a:chOff x="5451289" y="2650751"/>
                <a:chExt cx="1377950" cy="727075"/>
              </a:xfrm>
            </p:grpSpPr>
            <p:sp>
              <p:nvSpPr>
                <p:cNvPr id="49" name="Rectangle 48"/>
                <p:cNvSpPr/>
                <p:nvPr/>
              </p:nvSpPr>
              <p:spPr>
                <a:xfrm>
                  <a:off x="5451289" y="2650751"/>
                  <a:ext cx="1377950" cy="72707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0" name="Rectangle 49"/>
                <p:cNvSpPr/>
                <p:nvPr/>
              </p:nvSpPr>
              <p:spPr>
                <a:xfrm>
                  <a:off x="5478277" y="2680913"/>
                  <a:ext cx="1323975" cy="6667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ourier New"/>
                      <a:cs typeface="Courier New"/>
                    </a:rPr>
                    <a:t>   SELECT</a:t>
                  </a:r>
                  <a:r>
                    <a:rPr lang="is-IS" dirty="0" smtClean="0">
                      <a:solidFill>
                        <a:schemeClr val="tx1"/>
                      </a:solidFill>
                      <a:latin typeface="Courier New"/>
                      <a:cs typeface="Courier New"/>
                    </a:rPr>
                    <a:t>…</a:t>
                  </a:r>
                  <a:endParaRPr lang="en-US" dirty="0" smtClean="0">
                    <a:solidFill>
                      <a:schemeClr val="tx1"/>
                    </a:solidFill>
                    <a:latin typeface="Courier New"/>
                    <a:cs typeface="Courier New"/>
                  </a:endParaRPr>
                </a:p>
              </p:txBody>
            </p:sp>
          </p:grpSp>
          <p:sp>
            <p:nvSpPr>
              <p:cNvPr id="48" name="Oval 47"/>
              <p:cNvSpPr>
                <a:spLocks noChangeAspect="1"/>
              </p:cNvSpPr>
              <p:nvPr/>
            </p:nvSpPr>
            <p:spPr>
              <a:xfrm>
                <a:off x="5328020" y="2429432"/>
                <a:ext cx="567771" cy="567771"/>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a:t>
                </a:r>
              </a:p>
            </p:txBody>
          </p:sp>
        </p:grpSp>
      </p:grpSp>
    </p:spTree>
    <p:extLst>
      <p:ext uri="{BB962C8B-B14F-4D97-AF65-F5344CB8AC3E}">
        <p14:creationId xmlns:p14="http://schemas.microsoft.com/office/powerpoint/2010/main" val="247931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Shell</a:t>
            </a:r>
          </a:p>
        </p:txBody>
      </p:sp>
      <p:sp>
        <p:nvSpPr>
          <p:cNvPr id="5" name="TextBox 4"/>
          <p:cNvSpPr txBox="1"/>
          <p:nvPr/>
        </p:nvSpPr>
        <p:spPr>
          <a:xfrm>
            <a:off x="0" y="1387754"/>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3" name="Content Placeholder 2"/>
          <p:cNvSpPr>
            <a:spLocks noGrp="1"/>
          </p:cNvSpPr>
          <p:nvPr>
            <p:ph idx="1"/>
          </p:nvPr>
        </p:nvSpPr>
        <p:spPr>
          <a:xfrm>
            <a:off x="838200" y="1590261"/>
            <a:ext cx="10515600" cy="4586702"/>
          </a:xfrm>
        </p:spPr>
        <p:txBody>
          <a:bodyPr>
            <a:normAutofit/>
          </a:bodyPr>
          <a:lstStyle/>
          <a:p>
            <a:pPr marL="0" indent="0">
              <a:buNone/>
            </a:pPr>
            <a:r>
              <a:rPr lang="en-US" dirty="0">
                <a:solidFill>
                  <a:schemeClr val="bg1"/>
                </a:solidFill>
              </a:rPr>
              <a:t> </a:t>
            </a:r>
            <a:r>
              <a:rPr lang="en-US" dirty="0" smtClean="0">
                <a:solidFill>
                  <a:schemeClr val="bg1"/>
                </a:solidFill>
              </a:rPr>
              <a:t>The </a:t>
            </a:r>
            <a:r>
              <a:rPr lang="en-US" dirty="0">
                <a:solidFill>
                  <a:schemeClr val="bg1"/>
                </a:solidFill>
              </a:rPr>
              <a:t>Hive shell is </a:t>
            </a:r>
            <a:r>
              <a:rPr lang="en-US" dirty="0" smtClean="0">
                <a:solidFill>
                  <a:schemeClr val="bg1"/>
                </a:solidFill>
              </a:rPr>
              <a:t>an interactive </a:t>
            </a:r>
            <a:r>
              <a:rPr lang="en-US" dirty="0">
                <a:solidFill>
                  <a:schemeClr val="bg1"/>
                </a:solidFill>
              </a:rPr>
              <a:t>tool for hive </a:t>
            </a:r>
            <a:r>
              <a:rPr lang="en-US" dirty="0" smtClean="0">
                <a:solidFill>
                  <a:schemeClr val="bg1"/>
                </a:solidFill>
              </a:rPr>
              <a:t>commands.</a:t>
            </a:r>
            <a:endParaRPr lang="en-US" dirty="0">
              <a:solidFill>
                <a:schemeClr val="bg1"/>
              </a:solidFill>
            </a:endParaRPr>
          </a:p>
        </p:txBody>
      </p:sp>
      <p:sp>
        <p:nvSpPr>
          <p:cNvPr id="8" name="Content Placeholder 4"/>
          <p:cNvSpPr txBox="1">
            <a:spLocks/>
          </p:cNvSpPr>
          <p:nvPr/>
        </p:nvSpPr>
        <p:spPr>
          <a:xfrm>
            <a:off x="840268" y="2475293"/>
            <a:ext cx="10515600" cy="249701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 </a:t>
            </a:r>
          </a:p>
          <a:p>
            <a:r>
              <a:rPr lang="en-US" altLang="ko-KR" sz="2000" dirty="0"/>
              <a:t>$ hive</a:t>
            </a:r>
          </a:p>
          <a:p>
            <a:r>
              <a:rPr lang="en-US" altLang="ko-KR" sz="2000" dirty="0"/>
              <a:t>hive&gt; SHOW DATABASES;</a:t>
            </a:r>
          </a:p>
          <a:p>
            <a:r>
              <a:rPr lang="en-US" altLang="ko-KR" sz="2000" dirty="0"/>
              <a:t>default</a:t>
            </a:r>
          </a:p>
          <a:p>
            <a:r>
              <a:rPr lang="en-US" altLang="ko-KR" sz="2000" dirty="0"/>
              <a:t>Sales</a:t>
            </a:r>
          </a:p>
          <a:p>
            <a:r>
              <a:rPr lang="en-US" altLang="ko-KR" sz="2000" noProof="1"/>
              <a:t>hive&gt;</a:t>
            </a:r>
          </a:p>
          <a:p>
            <a:r>
              <a:rPr lang="en-US" altLang="ko-KR" sz="2000" noProof="1"/>
              <a:t>hive&gt; quit;</a:t>
            </a:r>
          </a:p>
          <a:p>
            <a:r>
              <a:rPr lang="en-US" altLang="ko-KR" sz="2000" noProof="1"/>
              <a:t>$</a:t>
            </a:r>
          </a:p>
        </p:txBody>
      </p:sp>
    </p:spTree>
    <p:extLst>
      <p:ext uri="{BB962C8B-B14F-4D97-AF65-F5344CB8AC3E}">
        <p14:creationId xmlns:p14="http://schemas.microsoft.com/office/powerpoint/2010/main" val="221491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err="1"/>
              <a:t>HiveQL</a:t>
            </a:r>
            <a:endParaRPr lang="en-US" sz="4000" dirty="0"/>
          </a:p>
        </p:txBody>
      </p:sp>
      <p:sp>
        <p:nvSpPr>
          <p:cNvPr id="10" name="Content Placeholder 9"/>
          <p:cNvSpPr>
            <a:spLocks noGrp="1"/>
          </p:cNvSpPr>
          <p:nvPr>
            <p:ph idx="1"/>
          </p:nvPr>
        </p:nvSpPr>
        <p:spPr>
          <a:xfrm>
            <a:off x="838200" y="3375211"/>
            <a:ext cx="10515600" cy="2801751"/>
          </a:xfrm>
        </p:spPr>
        <p:txBody>
          <a:bodyPr/>
          <a:lstStyle/>
          <a:p>
            <a:pPr marL="0" indent="0">
              <a:buNone/>
            </a:pPr>
            <a:r>
              <a:rPr lang="en-US" dirty="0" smtClean="0"/>
              <a:t>The SELECT </a:t>
            </a:r>
            <a:r>
              <a:rPr lang="en-US" dirty="0"/>
              <a:t>statement</a:t>
            </a:r>
          </a:p>
          <a:p>
            <a:pPr>
              <a:buFont typeface="Wingdings" charset="2"/>
              <a:buChar char="§"/>
            </a:pPr>
            <a:r>
              <a:rPr lang="en-US" dirty="0" smtClean="0"/>
              <a:t>Retrieves </a:t>
            </a:r>
            <a:r>
              <a:rPr lang="en-US" dirty="0"/>
              <a:t>the data from a </a:t>
            </a:r>
            <a:r>
              <a:rPr lang="en-US" dirty="0" smtClean="0"/>
              <a:t>table</a:t>
            </a:r>
            <a:endParaRPr lang="en-US" dirty="0"/>
          </a:p>
          <a:p>
            <a:pPr>
              <a:buFont typeface="Wingdings" charset="2"/>
              <a:buChar char="§"/>
            </a:pPr>
            <a:r>
              <a:rPr lang="en-US" dirty="0"/>
              <a:t>Filters the data using the condition with WHERE</a:t>
            </a:r>
          </a:p>
          <a:p>
            <a:pPr>
              <a:buFont typeface="Wingdings" charset="2"/>
              <a:buChar char="§"/>
            </a:pP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909507" y="1950630"/>
              <a:ext cx="1020396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Query language for </a:t>
              </a:r>
              <a:r>
                <a:rPr lang="en-US" i="0" dirty="0" smtClean="0"/>
                <a:t>Hive </a:t>
              </a:r>
              <a:r>
                <a:rPr lang="en-US" i="0" dirty="0"/>
                <a:t>to process and analyze structured </a:t>
              </a:r>
              <a:r>
                <a:rPr lang="en-US" i="0" dirty="0" smtClean="0"/>
                <a:t>data</a:t>
              </a:r>
              <a:endParaRPr lang="en-US" i="0" dirty="0"/>
            </a:p>
          </p:txBody>
        </p:sp>
      </p:grpSp>
    </p:spTree>
    <p:extLst>
      <p:ext uri="{BB962C8B-B14F-4D97-AF65-F5344CB8AC3E}">
        <p14:creationId xmlns:p14="http://schemas.microsoft.com/office/powerpoint/2010/main" val="41431639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14318</TotalTime>
  <Words>1507</Words>
  <Application>Microsoft Macintosh PowerPoint</Application>
  <PresentationFormat>Custom</PresentationFormat>
  <Paragraphs>275</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1_MS1444_Windows Azure Template 16x9_r08a</vt:lpstr>
      <vt:lpstr>Data Analysis using Hadoop</vt:lpstr>
      <vt:lpstr>Topics</vt:lpstr>
      <vt:lpstr>PowerPoint Presentation</vt:lpstr>
      <vt:lpstr>Hive CLI Commands</vt:lpstr>
      <vt:lpstr>Hive CLI Commands (cont.)</vt:lpstr>
      <vt:lpstr>Hive CLI Commands (cont.)</vt:lpstr>
      <vt:lpstr>Hive Client Tools</vt:lpstr>
      <vt:lpstr>Hive Shell</vt:lpstr>
      <vt:lpstr>HiveQL</vt:lpstr>
      <vt:lpstr>Hive QL (cont.)</vt:lpstr>
      <vt:lpstr>SELECT HiveQL statement</vt:lpstr>
      <vt:lpstr>SELECT HiveQL statement (cont.)</vt:lpstr>
      <vt:lpstr>SELECT HiveQL Statement (cont.)</vt:lpstr>
      <vt:lpstr>SELECT HiveQL Statement (cont.)</vt:lpstr>
      <vt:lpstr>SELECT HiveQL Statement (cont.)</vt:lpstr>
      <vt:lpstr>SELECT HiveQL Statement (cont.)</vt:lpstr>
      <vt:lpstr>Arithmetic Operators</vt:lpstr>
      <vt:lpstr>Logical Operators</vt:lpstr>
      <vt:lpstr>Complex Types Operators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377</cp:revision>
  <dcterms:created xsi:type="dcterms:W3CDTF">2016-04-21T18:51:19Z</dcterms:created>
  <dcterms:modified xsi:type="dcterms:W3CDTF">2016-05-26T21:48:23Z</dcterms:modified>
</cp:coreProperties>
</file>