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83" r:id="rId3"/>
    <p:sldMasterId id="2147483700" r:id="rId4"/>
  </p:sldMasterIdLst>
  <p:notesMasterIdLst>
    <p:notesMasterId r:id="rId19"/>
  </p:notesMasterIdLst>
  <p:sldIdLst>
    <p:sldId id="363" r:id="rId5"/>
    <p:sldId id="293" r:id="rId6"/>
    <p:sldId id="364" r:id="rId7"/>
    <p:sldId id="365" r:id="rId8"/>
    <p:sldId id="339" r:id="rId9"/>
    <p:sldId id="353" r:id="rId10"/>
    <p:sldId id="351" r:id="rId11"/>
    <p:sldId id="354" r:id="rId12"/>
    <p:sldId id="357" r:id="rId13"/>
    <p:sldId id="359" r:id="rId14"/>
    <p:sldId id="358" r:id="rId15"/>
    <p:sldId id="360" r:id="rId16"/>
    <p:sldId id="361" r:id="rId17"/>
    <p:sldId id="3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336FC0"/>
    <a:srgbClr val="00B0F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autoAdjust="0"/>
    <p:restoredTop sz="71180" autoAdjust="0"/>
  </p:normalViewPr>
  <p:slideViewPr>
    <p:cSldViewPr snapToGrid="0">
      <p:cViewPr>
        <p:scale>
          <a:sx n="99" d="100"/>
          <a:sy n="99" d="100"/>
        </p:scale>
        <p:origin x="-80" y="5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The Module 4 Lesson 9 Lab should be completed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/tree/master/Complimentary%20Course%20Content/Module4/Labs</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dirty="0">
              <a:solidFill>
                <a:prstClr val="black"/>
              </a:solidFill>
              <a:latin typeface="Calibri"/>
            </a:endParaRPr>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pPr>
            <a:r>
              <a:rPr lang="en-US" altLang="ko-KR" sz="1200" b="1" i="0" kern="1200" dirty="0" smtClean="0">
                <a:solidFill>
                  <a:schemeClr val="tx1"/>
                </a:solidFill>
                <a:effectLst/>
                <a:latin typeface="+mn-lt"/>
                <a:ea typeface="+mn-ea"/>
                <a:cs typeface="+mn-cs"/>
              </a:rPr>
              <a:t>Notes:</a:t>
            </a:r>
            <a:endParaRPr lang="en-US" altLang="ko-KR" sz="1200" b="0" i="0" kern="1200" dirty="0" smtClean="0">
              <a:solidFill>
                <a:schemeClr val="tx1"/>
              </a:solidFill>
              <a:effectLst/>
              <a:latin typeface="+mn-lt"/>
              <a:ea typeface="+mn-ea"/>
              <a:cs typeface="+mn-cs"/>
            </a:endParaRPr>
          </a:p>
          <a:p>
            <a:pPr>
              <a:buFont typeface="Arial" pitchFamily="34" charset="0"/>
              <a:buChar char="•"/>
            </a:pPr>
            <a:r>
              <a:rPr lang="en-US" altLang="ko-KR" sz="1200" b="0" i="0" kern="1200" dirty="0" smtClean="0">
                <a:solidFill>
                  <a:schemeClr val="tx1"/>
                </a:solidFill>
                <a:effectLst/>
                <a:latin typeface="+mn-lt"/>
                <a:ea typeface="+mn-ea"/>
                <a:cs typeface="+mn-cs"/>
              </a:rPr>
              <a:t> Blue records dropped.</a:t>
            </a:r>
            <a:endParaRPr lang="en-US" altLang="ko-KR"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4239768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smtClean="0">
                <a:solidFill>
                  <a:schemeClr val="tx1"/>
                </a:solidFill>
                <a:effectLst/>
                <a:latin typeface="+mn-lt"/>
                <a:ea typeface="+mn-ea"/>
                <a:cs typeface="+mn-cs"/>
              </a:rPr>
              <a:t>Notes:</a:t>
            </a:r>
            <a:endParaRPr lang="en-US" altLang="ko-K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sz="1200" b="0" i="0" kern="1200" dirty="0" smtClean="0">
                <a:solidFill>
                  <a:schemeClr val="tx1"/>
                </a:solidFill>
                <a:effectLst/>
                <a:latin typeface="+mn-lt"/>
                <a:ea typeface="+mn-ea"/>
                <a:cs typeface="+mn-cs"/>
              </a:rPr>
              <a:t> Blue records dropped.</a:t>
            </a:r>
            <a:endParaRPr lang="en-US" altLang="ko-KR" sz="1200" b="1"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2389280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smtClean="0">
                <a:solidFill>
                  <a:schemeClr val="tx1"/>
                </a:solidFill>
                <a:effectLst/>
                <a:latin typeface="+mn-lt"/>
                <a:ea typeface="+mn-ea"/>
                <a:cs typeface="+mn-cs"/>
              </a:rPr>
              <a:t>Notes: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0" i="0" kern="1200" dirty="0" smtClean="0">
                <a:solidFill>
                  <a:schemeClr val="tx1"/>
                </a:solidFill>
                <a:effectLst/>
                <a:latin typeface="+mn-lt"/>
                <a:ea typeface="+mn-ea"/>
                <a:cs typeface="+mn-cs"/>
              </a:rPr>
              <a:t>Blue</a:t>
            </a:r>
            <a:r>
              <a:rPr lang="en-US" altLang="ko-KR" sz="1200" b="0" i="0" kern="1200" baseline="0" dirty="0" smtClean="0">
                <a:solidFill>
                  <a:schemeClr val="tx1"/>
                </a:solidFill>
                <a:effectLst/>
                <a:latin typeface="+mn-lt"/>
                <a:ea typeface="+mn-ea"/>
                <a:cs typeface="+mn-cs"/>
              </a:rPr>
              <a:t> </a:t>
            </a:r>
            <a:r>
              <a:rPr lang="en-US" altLang="ko-KR" sz="1200" b="0" i="0" kern="1200" baseline="0" dirty="0">
                <a:solidFill>
                  <a:schemeClr val="tx1"/>
                </a:solidFill>
                <a:effectLst/>
                <a:latin typeface="+mn-lt"/>
                <a:ea typeface="+mn-ea"/>
                <a:cs typeface="+mn-cs"/>
              </a:rPr>
              <a:t>records dropped.</a:t>
            </a:r>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47899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i="0" kern="1200" dirty="0" smtClean="0">
                <a:solidFill>
                  <a:schemeClr val="tx1"/>
                </a:solidFill>
                <a:effectLst/>
                <a:latin typeface="+mn-lt"/>
                <a:ea typeface="+mn-ea"/>
                <a:cs typeface="+mn-cs"/>
              </a:rPr>
              <a:t>Notes:</a:t>
            </a:r>
          </a:p>
          <a:p>
            <a:pPr>
              <a:buFont typeface="Arial" pitchFamily="34" charset="0"/>
              <a:buChar char="•"/>
            </a:pPr>
            <a:r>
              <a:rPr lang="en-US" altLang="ko-KR" sz="1200" b="0" i="0" kern="1200" dirty="0" smtClean="0">
                <a:solidFill>
                  <a:schemeClr val="tx1"/>
                </a:solidFill>
                <a:effectLst/>
                <a:latin typeface="+mn-lt"/>
                <a:ea typeface="+mn-ea"/>
                <a:cs typeface="+mn-cs"/>
              </a:rPr>
              <a:t> No </a:t>
            </a:r>
            <a:r>
              <a:rPr lang="en-US" altLang="ko-KR" sz="1200" b="0" i="0" kern="1200" dirty="0">
                <a:solidFill>
                  <a:schemeClr val="tx1"/>
                </a:solidFill>
                <a:effectLst/>
                <a:latin typeface="+mn-lt"/>
                <a:ea typeface="+mn-ea"/>
                <a:cs typeface="+mn-cs"/>
              </a:rPr>
              <a:t>records </a:t>
            </a:r>
            <a:r>
              <a:rPr lang="en-US" altLang="ko-KR" sz="1200" b="0" i="0" kern="1200" dirty="0" smtClean="0">
                <a:solidFill>
                  <a:schemeClr val="tx1"/>
                </a:solidFill>
                <a:effectLst/>
                <a:latin typeface="+mn-lt"/>
                <a:ea typeface="+mn-ea"/>
                <a:cs typeface="+mn-cs"/>
              </a:rPr>
              <a:t>are dropped</a:t>
            </a:r>
            <a:r>
              <a:rPr lang="en-US" altLang="ko-KR" sz="1200" b="0" i="0" kern="1200" baseline="0" dirty="0" smtClean="0">
                <a:solidFill>
                  <a:schemeClr val="tx1"/>
                </a:solidFill>
                <a:effectLst/>
                <a:latin typeface="+mn-lt"/>
                <a:ea typeface="+mn-ea"/>
                <a:cs typeface="+mn-cs"/>
              </a:rPr>
              <a:t> </a:t>
            </a:r>
            <a:r>
              <a:rPr lang="en-US" altLang="ko-KR" sz="1200" b="0" i="0" kern="1200" baseline="0" dirty="0">
                <a:solidFill>
                  <a:schemeClr val="tx1"/>
                </a:solidFill>
                <a:effectLst/>
                <a:latin typeface="+mn-lt"/>
                <a:ea typeface="+mn-ea"/>
                <a:cs typeface="+mn-cs"/>
              </a:rPr>
              <a:t>in </a:t>
            </a:r>
            <a:r>
              <a:rPr lang="en-US" altLang="ko-KR" sz="1200" b="0" i="0" kern="1200" baseline="0" dirty="0" smtClean="0">
                <a:solidFill>
                  <a:schemeClr val="tx1"/>
                </a:solidFill>
                <a:effectLst/>
                <a:latin typeface="+mn-lt"/>
                <a:ea typeface="+mn-ea"/>
                <a:cs typeface="+mn-cs"/>
              </a:rPr>
              <a:t>in a full </a:t>
            </a:r>
            <a:r>
              <a:rPr lang="en-US" altLang="ko-KR" sz="1200" b="0" i="0" kern="1200" baseline="0" dirty="0">
                <a:solidFill>
                  <a:schemeClr val="tx1"/>
                </a:solidFill>
                <a:effectLst/>
                <a:latin typeface="+mn-lt"/>
                <a:ea typeface="+mn-ea"/>
                <a:cs typeface="+mn-cs"/>
              </a:rPr>
              <a:t>outer join.</a:t>
            </a:r>
            <a:endParaRPr lang="en-US" altLang="ko-K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57322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The Module 4 </a:t>
            </a:r>
            <a:r>
              <a:rPr lang="en-US" b="0" baseline="0" smtClean="0"/>
              <a:t>Lesson 9 </a:t>
            </a:r>
            <a:r>
              <a:rPr lang="en-US" b="0" baseline="0" dirty="0" smtClean="0"/>
              <a:t>Lab should be completed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/tree/master/Instructor-Led/Labs/Module4</a:t>
            </a:r>
          </a:p>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1434997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dirty="0" smtClean="0"/>
              <a:t>More detail</a:t>
            </a:r>
            <a:r>
              <a:rPr lang="en-US" altLang="ko-KR" baseline="0" dirty="0" smtClean="0"/>
              <a:t> on operators is available at:</a:t>
            </a:r>
            <a:endParaRPr lang="en-US" altLang="ko-K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a:t>
            </a:r>
            <a:r>
              <a:rPr lang="en-US" altLang="ko-KR" dirty="0" err="1" smtClean="0"/>
              <a:t>cwiki.apache.org</a:t>
            </a:r>
            <a:r>
              <a:rPr lang="en-US" altLang="ko-KR" dirty="0" smtClean="0"/>
              <a:t>/confluence/display/Hive/</a:t>
            </a:r>
            <a:r>
              <a:rPr lang="en-US" altLang="ko-KR" dirty="0" err="1" smtClean="0"/>
              <a:t>LanguageManual+UDF#LanguageManualUDF-Built-inOperators</a:t>
            </a:r>
            <a:endParaRPr lang="ko-KR" alt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2915076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0" indent="0">
              <a:buFont typeface="Arial" pitchFamily="34" charset="0"/>
              <a:buChar char="•"/>
            </a:pPr>
            <a:r>
              <a:rPr lang="en-US" dirty="0" smtClean="0"/>
              <a:t> In</a:t>
            </a:r>
            <a:r>
              <a:rPr lang="en-US" baseline="0" dirty="0" smtClean="0"/>
              <a:t> </a:t>
            </a:r>
            <a:r>
              <a:rPr lang="en-US" baseline="0" dirty="0"/>
              <a:t>WHERE Clauses, string comparison is case sensitive.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282021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LIKE compares to an SQL regular expression</a:t>
            </a:r>
          </a:p>
          <a:p>
            <a:pPr marL="171450" indent="-171450">
              <a:buFont typeface="Arial"/>
              <a:buChar char="•"/>
            </a:pPr>
            <a:r>
              <a:rPr lang="en-US" b="0" baseline="0" dirty="0" smtClean="0"/>
              <a:t>RLIKE compares to a java regular expression</a:t>
            </a:r>
          </a:p>
          <a:p>
            <a:pPr marL="171450" indent="-171450">
              <a:buFont typeface="Arial"/>
              <a:buChar char="•"/>
            </a:pPr>
            <a:endParaRPr lang="en-US" b="0" baseline="0" dirty="0" smtClean="0"/>
          </a:p>
          <a:p>
            <a:pPr marL="0" indent="0">
              <a:buFont typeface="Arial"/>
              <a:buNone/>
            </a:pPr>
            <a:r>
              <a:rPr lang="en-US" b="1" baseline="0" dirty="0" smtClean="0"/>
              <a:t>References:</a:t>
            </a:r>
          </a:p>
          <a:p>
            <a:pPr marL="171450" indent="-171450">
              <a:buFont typeface="Arial"/>
              <a:buChar char="•"/>
            </a:pPr>
            <a:r>
              <a:rPr lang="en-US" b="0" baseline="0" dirty="0" smtClean="0"/>
              <a:t>https://</a:t>
            </a:r>
            <a:r>
              <a:rPr lang="en-US" b="0" baseline="0" dirty="0" err="1" smtClean="0"/>
              <a:t>cwiki.apache.org</a:t>
            </a:r>
            <a:r>
              <a:rPr lang="en-US" b="0" baseline="0" dirty="0" smtClean="0"/>
              <a:t>/confluence/display/Hive/</a:t>
            </a:r>
            <a:r>
              <a:rPr lang="en-US" b="0" baseline="0" dirty="0" err="1" smtClean="0"/>
              <a:t>LanguageManual+UDF</a:t>
            </a:r>
            <a:endParaRPr lang="en-US" b="0" baseline="0" dirty="0" smtClean="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3263495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r>
              <a:rPr lang="en-US" altLang="ko-KR" b="1" dirty="0" smtClean="0"/>
              <a:t>Notes:</a:t>
            </a:r>
          </a:p>
          <a:p>
            <a:pPr rtl="0">
              <a:buFont typeface="Arial" pitchFamily="34" charset="0"/>
              <a:buChar char="•"/>
            </a:pPr>
            <a:r>
              <a:rPr lang="en-US" altLang="ko-KR" dirty="0" smtClean="0"/>
              <a:t> Every</a:t>
            </a:r>
            <a:r>
              <a:rPr lang="en-US" altLang="ko-KR" baseline="0" dirty="0" smtClean="0"/>
              <a:t> </a:t>
            </a:r>
            <a:r>
              <a:rPr lang="en-US" altLang="ko-KR" baseline="0" dirty="0"/>
              <a:t>column </a:t>
            </a:r>
            <a:r>
              <a:rPr lang="en-US" altLang="ko-KR" baseline="0" dirty="0" smtClean="0"/>
              <a:t>has a defined data </a:t>
            </a:r>
            <a:r>
              <a:rPr lang="en-US" altLang="ko-KR" baseline="0" dirty="0"/>
              <a:t>type. </a:t>
            </a:r>
            <a:endParaRPr lang="ko-KR" altLang="en-US" dirty="0"/>
          </a:p>
        </p:txBody>
      </p:sp>
      <p:sp>
        <p:nvSpPr>
          <p:cNvPr id="4" name="슬라이드 번호 개체 틀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259011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Use caution when comparing floating point numbers of different types</a:t>
            </a:r>
            <a:endParaRPr lang="en-US" altLang="ko-KR" dirty="0" smtClean="0"/>
          </a:p>
          <a:p>
            <a:pPr marL="628650" lvl="1" indent="-171450">
              <a:buFont typeface="Arial"/>
              <a:buChar char="•"/>
            </a:pPr>
            <a:r>
              <a:rPr lang="en-US" altLang="ko-KR" dirty="0" smtClean="0"/>
              <a:t>In </a:t>
            </a:r>
            <a:r>
              <a:rPr lang="en-US" altLang="ko-KR" dirty="0"/>
              <a:t>result set, there are</a:t>
            </a:r>
            <a:r>
              <a:rPr lang="en-US" altLang="ko-KR" baseline="0" dirty="0"/>
              <a:t> wrong rows. </a:t>
            </a:r>
            <a:r>
              <a:rPr lang="en-US" altLang="ko-KR" dirty="0"/>
              <a:t>This is because 0.2 is actually something like:</a:t>
            </a:r>
          </a:p>
          <a:p>
            <a:pPr marL="1085850" lvl="2" indent="-171450">
              <a:buFont typeface="Arial"/>
              <a:buChar char="•"/>
            </a:pPr>
            <a:r>
              <a:rPr lang="en-US" altLang="ko-KR" dirty="0"/>
              <a:t>0.2000001 in FLOAT and</a:t>
            </a:r>
          </a:p>
          <a:p>
            <a:pPr marL="1085850" lvl="2" indent="-171450">
              <a:buFont typeface="Arial"/>
              <a:buChar char="•"/>
            </a:pPr>
            <a:r>
              <a:rPr lang="en-US" altLang="ko-KR" dirty="0"/>
              <a:t>0.20000000000001 in </a:t>
            </a:r>
            <a:r>
              <a:rPr lang="en-US" altLang="ko-KR" dirty="0" smtClean="0"/>
              <a:t>DOUBLE</a:t>
            </a:r>
          </a:p>
          <a:p>
            <a:endParaRPr lang="en-US" altLang="ko-KR" b="1" dirty="0" smtClean="0"/>
          </a:p>
          <a:p>
            <a:pPr>
              <a:buFont typeface="Arial" pitchFamily="34" charset="0"/>
              <a:buChar char="•"/>
            </a:pPr>
            <a:r>
              <a:rPr lang="en-US" altLang="ko-KR" dirty="0" smtClean="0"/>
              <a:t> When Hive reads the STRING 0.2, it converts to real number. </a:t>
            </a:r>
          </a:p>
          <a:p>
            <a:pPr>
              <a:buFont typeface="Arial" pitchFamily="34" charset="0"/>
              <a:buChar char="•"/>
            </a:pPr>
            <a:r>
              <a:rPr lang="en-US" altLang="ko-KR" dirty="0" smtClean="0"/>
              <a:t> It could be defined as a DOUBLE instead of a FLOAT in schema so it would compare correctly, but this would waste a lot of memory/disk space.</a:t>
            </a:r>
          </a:p>
          <a:p>
            <a:pPr marL="171450" lvl="0" indent="-171450">
              <a:buFont typeface="Arial"/>
              <a:buChar char="•"/>
            </a:pPr>
            <a:endParaRPr lang="en-US" altLang="ko-KR"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3837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a:buFont typeface="Arial" pitchFamily="34" charset="0"/>
              <a:buChar char="•"/>
            </a:pPr>
            <a:r>
              <a:rPr lang="en-US" b="1" baseline="0" dirty="0"/>
              <a:t> </a:t>
            </a:r>
            <a:r>
              <a:rPr lang="en-US" b="0" baseline="0" dirty="0" smtClean="0"/>
              <a:t>JOIN types will be explained in the next few slides.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1283FAC-A721-45A3-BBDE-EAF2B09B7CD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04659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4.xml"/><Relationship Id="rId2"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7/13/16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7/13/16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7/13/16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7/13/16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72783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613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422557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249813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91210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46311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031747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307848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085314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409875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34490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41956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351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956108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607248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626721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163736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919501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0216178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1890557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66085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33384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55472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507019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650226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283228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522504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27521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970513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829715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98023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549073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417217315"/>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554325947"/>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90645535"/>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364046195"/>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147354611"/>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821586484"/>
      </p:ext>
    </p:extLst>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20425269"/>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484869"/>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31960919"/>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2188258128"/>
      </p:ext>
    </p:extLst>
  </p:cSld>
  <p:clrMapOvr>
    <a:masterClrMapping/>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3600067212"/>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3599261319"/>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4003508523"/>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1190488104"/>
      </p:ext>
    </p:extLst>
  </p:cSld>
  <p:clrMapOvr>
    <a:masterClrMapping/>
  </p:clrMapOvr>
  <p:transition xmlns:p14="http://schemas.microsoft.com/office/powerpoint/2010/mai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632558819"/>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7824034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9271231"/>
      </p:ext>
    </p:extLst>
  </p:cSld>
  <p:clrMapOvr>
    <a:masterClrMapping/>
  </p:clrMapOvr>
  <p:transition xmlns:p14="http://schemas.microsoft.com/office/powerpoint/2010/mai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788006572"/>
      </p:ext>
    </p:extLst>
  </p:cSld>
  <p:clrMapOvr>
    <a:masterClrMapping/>
  </p:clrMapOvr>
  <p:transition xmlns:p14="http://schemas.microsoft.com/office/powerpoint/2010/mai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475244"/>
      </p:ext>
    </p:extLst>
  </p:cSld>
  <p:clrMapOvr>
    <a:masterClrMapping/>
  </p:clrMapOvr>
  <p:transition xmlns:p14="http://schemas.microsoft.com/office/powerpoint/2010/mai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910766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448696041"/>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7/13/16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14385287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6610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7/13/16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theme" Target="../theme/theme2.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Relationship Id="rId17" Type="http://schemas.openxmlformats.org/officeDocument/2006/relationships/theme" Target="../theme/theme3.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7.xml"/><Relationship Id="rId20" Type="http://schemas.openxmlformats.org/officeDocument/2006/relationships/slideLayout" Target="../slideLayouts/slideLayout68.xml"/><Relationship Id="rId21" Type="http://schemas.openxmlformats.org/officeDocument/2006/relationships/slideLayout" Target="../slideLayouts/slideLayout69.xml"/><Relationship Id="rId22" Type="http://schemas.openxmlformats.org/officeDocument/2006/relationships/slideLayout" Target="../slideLayouts/slideLayout70.xml"/><Relationship Id="rId23" Type="http://schemas.openxmlformats.org/officeDocument/2006/relationships/slideLayout" Target="../slideLayouts/slideLayout71.xml"/><Relationship Id="rId24" Type="http://schemas.openxmlformats.org/officeDocument/2006/relationships/theme" Target="../theme/theme4.xml"/><Relationship Id="rId10" Type="http://schemas.openxmlformats.org/officeDocument/2006/relationships/slideLayout" Target="../slideLayouts/slideLayout58.xml"/><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slideLayout" Target="../slideLayouts/slideLayout61.xml"/><Relationship Id="rId14" Type="http://schemas.openxmlformats.org/officeDocument/2006/relationships/slideLayout" Target="../slideLayouts/slideLayout62.xml"/><Relationship Id="rId15" Type="http://schemas.openxmlformats.org/officeDocument/2006/relationships/slideLayout" Target="../slideLayouts/slideLayout63.xml"/><Relationship Id="rId16" Type="http://schemas.openxmlformats.org/officeDocument/2006/relationships/slideLayout" Target="../slideLayouts/slideLayout64.xml"/><Relationship Id="rId17" Type="http://schemas.openxmlformats.org/officeDocument/2006/relationships/slideLayout" Target="../slideLayouts/slideLayout65.xml"/><Relationship Id="rId18" Type="http://schemas.openxmlformats.org/officeDocument/2006/relationships/slideLayout" Target="../slideLayouts/slideLayout66.xml"/><Relationship Id="rId19" Type="http://schemas.openxmlformats.org/officeDocument/2006/relationships/slideLayout" Target="../slideLayouts/slideLayout67.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7/13/16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2423977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783804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338422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400" dirty="0" smtClean="0"/>
              <a:t>Data </a:t>
            </a:r>
            <a:r>
              <a:rPr lang="en-US" sz="5400" dirty="0"/>
              <a:t>Analysis using Hadoop</a:t>
            </a:r>
          </a:p>
        </p:txBody>
      </p:sp>
      <p:sp>
        <p:nvSpPr>
          <p:cNvPr id="3" name="Subtitle 2"/>
          <p:cNvSpPr>
            <a:spLocks noGrp="1"/>
          </p:cNvSpPr>
          <p:nvPr>
            <p:ph type="subTitle" idx="1"/>
          </p:nvPr>
        </p:nvSpPr>
        <p:spPr/>
        <p:txBody>
          <a:bodyPr>
            <a:normAutofit/>
          </a:bodyPr>
          <a:lstStyle/>
          <a:p>
            <a:pPr algn="l"/>
            <a:r>
              <a:rPr lang="en-US" sz="4000" dirty="0" smtClean="0">
                <a:solidFill>
                  <a:srgbClr val="FFFF00"/>
                </a:solidFill>
              </a:rPr>
              <a:t>Module 4, Lesson 9</a:t>
            </a:r>
            <a:r>
              <a:rPr lang="en-US" sz="4000" dirty="0">
                <a:solidFill>
                  <a:srgbClr val="FFFF00"/>
                </a:solidFill>
              </a:rPr>
              <a:t>: </a:t>
            </a:r>
            <a:endParaRPr lang="en-US" sz="4000" dirty="0" smtClean="0">
              <a:solidFill>
                <a:srgbClr val="FFFF00"/>
              </a:solidFill>
            </a:endParaRPr>
          </a:p>
          <a:p>
            <a:pPr algn="l"/>
            <a:r>
              <a:rPr lang="en-US" sz="4000" dirty="0" smtClean="0">
                <a:solidFill>
                  <a:srgbClr val="FFFF00"/>
                </a:solidFill>
              </a:rPr>
              <a:t>Hive </a:t>
            </a:r>
            <a:r>
              <a:rPr lang="en-US" sz="4000" dirty="0">
                <a:solidFill>
                  <a:srgbClr val="FFFF00"/>
                </a:solidFill>
              </a:rPr>
              <a:t>Query Language (</a:t>
            </a:r>
            <a:r>
              <a:rPr lang="en-US" sz="4000" dirty="0" err="1">
                <a:solidFill>
                  <a:srgbClr val="FFFF00"/>
                </a:solidFill>
              </a:rPr>
              <a:t>HiveQL</a:t>
            </a:r>
            <a:r>
              <a:rPr lang="en-US" sz="4000" dirty="0" smtClean="0">
                <a:solidFill>
                  <a:srgbClr val="FFFF00"/>
                </a:solidFill>
              </a:rPr>
              <a:t>)</a:t>
            </a:r>
            <a:endParaRPr lang="en-US" sz="4000" dirty="0">
              <a:solidFill>
                <a:srgbClr val="FFFF00"/>
              </a:solidFill>
            </a:endParaRPr>
          </a:p>
        </p:txBody>
      </p:sp>
    </p:spTree>
    <p:extLst>
      <p:ext uri="{BB962C8B-B14F-4D97-AF65-F5344CB8AC3E}">
        <p14:creationId xmlns:p14="http://schemas.microsoft.com/office/powerpoint/2010/main" val="3020129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smtClean="0"/>
              <a:t>Inner JOIN Statement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FFFFFF"/>
                </a:solidFill>
              </a:rPr>
              <a:t>A JOIN </a:t>
            </a:r>
            <a:r>
              <a:rPr lang="en-US" dirty="0">
                <a:solidFill>
                  <a:srgbClr val="FFFFFF"/>
                </a:solidFill>
              </a:rPr>
              <a:t>that requires an identical </a:t>
            </a:r>
            <a:r>
              <a:rPr lang="en-US" dirty="0" smtClean="0">
                <a:solidFill>
                  <a:srgbClr val="FFFFFF"/>
                </a:solidFill>
              </a:rPr>
              <a:t>value </a:t>
            </a:r>
            <a:r>
              <a:rPr lang="en-US" dirty="0">
                <a:solidFill>
                  <a:srgbClr val="FFFFFF"/>
                </a:solidFill>
              </a:rPr>
              <a:t>on both </a:t>
            </a:r>
            <a:r>
              <a:rPr lang="en-US" dirty="0" smtClean="0">
                <a:solidFill>
                  <a:srgbClr val="FFFFFF"/>
                </a:solidFill>
              </a:rPr>
              <a:t>tables</a:t>
            </a:r>
          </a:p>
          <a:p>
            <a:pPr>
              <a:buFont typeface="Wingdings" charset="2"/>
              <a:buChar char="§"/>
            </a:pPr>
            <a:r>
              <a:rPr lang="en-US" dirty="0" smtClean="0">
                <a:solidFill>
                  <a:srgbClr val="FFFFFF"/>
                </a:solidFill>
              </a:rPr>
              <a:t>Keyword: JOIN</a:t>
            </a:r>
            <a:endParaRPr lang="en-US" dirty="0">
              <a:solidFill>
                <a:srgbClr val="FFFFFF"/>
              </a:solidFill>
            </a:endParaRPr>
          </a:p>
        </p:txBody>
      </p:sp>
      <p:graphicFrame>
        <p:nvGraphicFramePr>
          <p:cNvPr id="5" name="Table 2"/>
          <p:cNvGraphicFramePr>
            <a:graphicFrameLocks noGrp="1"/>
          </p:cNvGraphicFramePr>
          <p:nvPr>
            <p:extLst>
              <p:ext uri="{D42A27DB-BD31-4B8C-83A1-F6EECF244321}">
                <p14:modId xmlns:p14="http://schemas.microsoft.com/office/powerpoint/2010/main" val="2142827160"/>
              </p:ext>
            </p:extLst>
          </p:nvPr>
        </p:nvGraphicFramePr>
        <p:xfrm>
          <a:off x="1804417" y="326241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a16="http://schemas.microsoft.com/office/drawing/2014/main" xmlns="" val="48614039"/>
                    </a:ext>
                  </a:extLst>
                </a:gridCol>
                <a:gridCol w="1232915">
                  <a:extLst>
                    <a:ext uri="{9D8B030D-6E8A-4147-A177-3AD203B41FA5}">
                      <a16:colId xmlns:a16="http://schemas.microsoft.com/office/drawing/2014/main" xmlns="" val="1124546490"/>
                    </a:ext>
                  </a:extLst>
                </a:gridCol>
                <a:gridCol w="1517360">
                  <a:extLst>
                    <a:ext uri="{9D8B030D-6E8A-4147-A177-3AD203B41FA5}">
                      <a16:colId xmlns:a16="http://schemas.microsoft.com/office/drawing/2014/main" xmlns=""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ssn2</a:t>
                      </a:r>
                    </a:p>
                  </a:txBody>
                  <a:tcPr>
                    <a:solidFill>
                      <a:schemeClr val="bg1">
                        <a:lumMod val="85000"/>
                      </a:schemeClr>
                    </a:solidFill>
                  </a:tcPr>
                </a:tc>
                <a:tc>
                  <a:txBody>
                    <a:bodyPr/>
                    <a:lstStyle/>
                    <a:p>
                      <a:pPr algn="ctr"/>
                      <a:r>
                        <a:rPr lang="en-US" dirty="0"/>
                        <a:t>name2</a:t>
                      </a:r>
                    </a:p>
                  </a:txBody>
                  <a:tcPr>
                    <a:solidFill>
                      <a:schemeClr val="bg1">
                        <a:lumMod val="85000"/>
                      </a:schemeClr>
                    </a:solidFill>
                  </a:tcPr>
                </a:tc>
                <a:tc>
                  <a:txBody>
                    <a:bodyPr/>
                    <a:lstStyle/>
                    <a:p>
                      <a:pPr algn="ctr"/>
                      <a:r>
                        <a:rPr lang="en-US" dirty="0"/>
                        <a:t>address2</a:t>
                      </a:r>
                    </a:p>
                  </a:txBody>
                  <a:tcPr>
                    <a:solidFill>
                      <a:schemeClr val="bg1">
                        <a:lumMod val="85000"/>
                      </a:schemeClr>
                    </a:solidFill>
                  </a:tcPr>
                </a:tc>
                <a:extLst>
                  <a:ext uri="{0D108BD9-81ED-4DB2-BD59-A6C34878D82A}">
                    <a16:rowId xmlns:a16="http://schemas.microsoft.com/office/drawing/2014/main" xmlns="" val="4230228483"/>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697148333"/>
              </p:ext>
            </p:extLst>
          </p:nvPr>
        </p:nvGraphicFramePr>
        <p:xfrm>
          <a:off x="5833976" y="326241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a16="http://schemas.microsoft.com/office/drawing/2014/main" xmlns="" val="48614039"/>
                    </a:ext>
                  </a:extLst>
                </a:gridCol>
                <a:gridCol w="1232915">
                  <a:extLst>
                    <a:ext uri="{9D8B030D-6E8A-4147-A177-3AD203B41FA5}">
                      <a16:colId xmlns:a16="http://schemas.microsoft.com/office/drawing/2014/main" xmlns="" val="1124546490"/>
                    </a:ext>
                  </a:extLst>
                </a:gridCol>
                <a:gridCol w="1517360">
                  <a:extLst>
                    <a:ext uri="{9D8B030D-6E8A-4147-A177-3AD203B41FA5}">
                      <a16:colId xmlns:a16="http://schemas.microsoft.com/office/drawing/2014/main" xmlns=""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smtClean="0">
                          <a:solidFill>
                            <a:srgbClr val="FFFFFF"/>
                          </a:solidFill>
                        </a:rPr>
                        <a:t>taxes</a:t>
                      </a:r>
                      <a:endParaRPr lang="en-US" b="0" dirty="0">
                        <a:solidFill>
                          <a:srgbClr val="FFFFFF"/>
                        </a:solidFill>
                      </a:endParaRP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a16="http://schemas.microsoft.com/office/drawing/2014/main" xmlns="" val="4230228483"/>
                  </a:ext>
                </a:extLst>
              </a:tr>
              <a:tr h="370840">
                <a:tc>
                  <a:txBody>
                    <a:bodyPr/>
                    <a:lstStyle/>
                    <a:p>
                      <a:pPr algn="ctr"/>
                      <a:r>
                        <a:rPr lang="en-US" dirty="0"/>
                        <a:t>ssn4</a:t>
                      </a:r>
                    </a:p>
                  </a:txBody>
                  <a:tcPr>
                    <a:solidFill>
                      <a:schemeClr val="bg1">
                        <a:lumMod val="85000"/>
                      </a:schemeClr>
                    </a:solidFill>
                  </a:tcPr>
                </a:tc>
                <a:tc>
                  <a:txBody>
                    <a:bodyPr/>
                    <a:lstStyle/>
                    <a:p>
                      <a:pPr algn="ctr"/>
                      <a:r>
                        <a:rPr lang="en-US" dirty="0"/>
                        <a:t>salary4</a:t>
                      </a:r>
                    </a:p>
                  </a:txBody>
                  <a:tcPr>
                    <a:solidFill>
                      <a:schemeClr val="bg1">
                        <a:lumMod val="85000"/>
                      </a:schemeClr>
                    </a:solidFill>
                  </a:tcPr>
                </a:tc>
                <a:tc>
                  <a:txBody>
                    <a:bodyPr/>
                    <a:lstStyle/>
                    <a:p>
                      <a:pPr algn="ctr"/>
                      <a:r>
                        <a:rPr lang="en-US" dirty="0"/>
                        <a:t>taxes4</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3203872605"/>
              </p:ext>
            </p:extLst>
          </p:nvPr>
        </p:nvGraphicFramePr>
        <p:xfrm>
          <a:off x="2165095" y="5348594"/>
          <a:ext cx="6997255" cy="1112520"/>
        </p:xfrm>
        <a:graphic>
          <a:graphicData uri="http://schemas.openxmlformats.org/drawingml/2006/table">
            <a:tbl>
              <a:tblPr firstRow="1">
                <a:tableStyleId>{21E4AEA4-8DFA-4A89-87EB-49C32662AFE0}</a:tableStyleId>
              </a:tblPr>
              <a:tblGrid>
                <a:gridCol w="1451401">
                  <a:extLst>
                    <a:ext uri="{9D8B030D-6E8A-4147-A177-3AD203B41FA5}">
                      <a16:colId xmlns:a16="http://schemas.microsoft.com/office/drawing/2014/main" xmlns="" val="48614039"/>
                    </a:ext>
                  </a:extLst>
                </a:gridCol>
                <a:gridCol w="1557810">
                  <a:extLst>
                    <a:ext uri="{9D8B030D-6E8A-4147-A177-3AD203B41FA5}">
                      <a16:colId xmlns:a16="http://schemas.microsoft.com/office/drawing/2014/main" xmlns="" val="1124546490"/>
                    </a:ext>
                  </a:extLst>
                </a:gridCol>
                <a:gridCol w="1545183">
                  <a:extLst>
                    <a:ext uri="{9D8B030D-6E8A-4147-A177-3AD203B41FA5}">
                      <a16:colId xmlns:a16="http://schemas.microsoft.com/office/drawing/2014/main" xmlns="" val="2986980724"/>
                    </a:ext>
                  </a:extLst>
                </a:gridCol>
                <a:gridCol w="1172000">
                  <a:extLst>
                    <a:ext uri="{9D8B030D-6E8A-4147-A177-3AD203B41FA5}">
                      <a16:colId xmlns:a16="http://schemas.microsoft.com/office/drawing/2014/main" xmlns="" val="4021855989"/>
                    </a:ext>
                  </a:extLst>
                </a:gridCol>
                <a:gridCol w="1270861">
                  <a:extLst>
                    <a:ext uri="{9D8B030D-6E8A-4147-A177-3AD203B41FA5}">
                      <a16:colId xmlns:a16="http://schemas.microsoft.com/office/drawing/2014/main" xmlns="" val="783811088"/>
                    </a:ext>
                  </a:extLst>
                </a:gridCol>
              </a:tblGrid>
              <a:tr h="370840">
                <a:tc>
                  <a:txBody>
                    <a:bodyPr/>
                    <a:lstStyle/>
                    <a:p>
                      <a:pPr algn="ctr"/>
                      <a:r>
                        <a:rPr lang="en-US" b="0" dirty="0" err="1">
                          <a:solidFill>
                            <a:srgbClr val="FFFFFF"/>
                          </a:solidFill>
                        </a:rPr>
                        <a:t>s</a:t>
                      </a:r>
                      <a:r>
                        <a:rPr lang="en-US" b="0" dirty="0" err="1" smtClean="0">
                          <a:solidFill>
                            <a:srgbClr val="FFFFFF"/>
                          </a:solidFill>
                        </a:rPr>
                        <a:t>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cxnSp>
        <p:nvCxnSpPr>
          <p:cNvPr id="11" name="직선 화살표 연결선 10"/>
          <p:cNvCxnSpPr/>
          <p:nvPr/>
        </p:nvCxnSpPr>
        <p:spPr>
          <a:xfrm>
            <a:off x="3611105" y="4773478"/>
            <a:ext cx="1673817" cy="619932"/>
          </a:xfrm>
          <a:prstGeom prst="straightConnector1">
            <a:avLst/>
          </a:prstGeom>
          <a:ln w="28575">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H="1">
            <a:off x="6199322" y="4745771"/>
            <a:ext cx="1596325" cy="647639"/>
          </a:xfrm>
          <a:prstGeom prst="straightConnector1">
            <a:avLst/>
          </a:prstGeom>
          <a:ln w="38100">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a:xfrm>
            <a:off x="4859813" y="4809665"/>
            <a:ext cx="1885453" cy="369332"/>
          </a:xfrm>
          <a:prstGeom prst="rect">
            <a:avLst/>
          </a:prstGeom>
        </p:spPr>
        <p:txBody>
          <a:bodyPr wrap="none">
            <a:spAutoFit/>
          </a:bodyPr>
          <a:lstStyle/>
          <a:p>
            <a:r>
              <a:rPr lang="en-US" altLang="ko-KR" dirty="0"/>
              <a:t>Inner Join on </a:t>
            </a:r>
            <a:r>
              <a:rPr lang="en-US" altLang="ko-KR" dirty="0" err="1"/>
              <a:t>ssn</a:t>
            </a:r>
            <a:endParaRPr lang="en-US" altLang="ko-KR" dirty="0"/>
          </a:p>
        </p:txBody>
      </p:sp>
      <p:sp>
        <p:nvSpPr>
          <p:cNvPr id="15" name="직사각형 14"/>
          <p:cNvSpPr/>
          <p:nvPr/>
        </p:nvSpPr>
        <p:spPr>
          <a:xfrm>
            <a:off x="5833976" y="4386020"/>
            <a:ext cx="3689053" cy="359751"/>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solidFill>
                <a:schemeClr val="bg1"/>
              </a:solidFill>
            </a:endParaRPr>
          </a:p>
        </p:txBody>
      </p:sp>
      <p:sp>
        <p:nvSpPr>
          <p:cNvPr id="16" name="직사각형 15"/>
          <p:cNvSpPr/>
          <p:nvPr/>
        </p:nvSpPr>
        <p:spPr>
          <a:xfrm>
            <a:off x="1786334" y="4042478"/>
            <a:ext cx="3689053" cy="359751"/>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solidFill>
                <a:schemeClr val="bg1"/>
              </a:solidFill>
            </a:endParaRPr>
          </a:p>
        </p:txBody>
      </p:sp>
    </p:spTree>
    <p:extLst>
      <p:ext uri="{BB962C8B-B14F-4D97-AF65-F5344CB8AC3E}">
        <p14:creationId xmlns:p14="http://schemas.microsoft.com/office/powerpoint/2010/main" val="283536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smtClean="0"/>
              <a:t>Left Outer JOIN Statement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FFFFFF"/>
                </a:solidFill>
              </a:rPr>
              <a:t>All </a:t>
            </a:r>
            <a:r>
              <a:rPr lang="en-US" dirty="0">
                <a:solidFill>
                  <a:srgbClr val="FFFFFF"/>
                </a:solidFill>
              </a:rPr>
              <a:t>records on left </a:t>
            </a:r>
            <a:r>
              <a:rPr lang="en-US" dirty="0" smtClean="0">
                <a:solidFill>
                  <a:srgbClr val="FFFFFF"/>
                </a:solidFill>
              </a:rPr>
              <a:t>side, only </a:t>
            </a:r>
            <a:r>
              <a:rPr lang="en-US" dirty="0">
                <a:solidFill>
                  <a:srgbClr val="FFFFFF"/>
                </a:solidFill>
              </a:rPr>
              <a:t>matching on right</a:t>
            </a:r>
          </a:p>
          <a:p>
            <a:pPr>
              <a:buFont typeface="Wingdings" charset="2"/>
              <a:buChar char="§"/>
            </a:pPr>
            <a:r>
              <a:rPr lang="en-US" dirty="0" smtClean="0">
                <a:solidFill>
                  <a:srgbClr val="FFFFFF"/>
                </a:solidFill>
              </a:rPr>
              <a:t>Keyword: </a:t>
            </a:r>
            <a:r>
              <a:rPr lang="en-US" dirty="0">
                <a:solidFill>
                  <a:srgbClr val="FFFFFF"/>
                </a:solidFill>
              </a:rPr>
              <a:t>LEFT OUTER JOIN</a:t>
            </a:r>
          </a:p>
        </p:txBody>
      </p:sp>
      <p:graphicFrame>
        <p:nvGraphicFramePr>
          <p:cNvPr id="6" name="Table 2"/>
          <p:cNvGraphicFramePr>
            <a:graphicFrameLocks noGrp="1"/>
          </p:cNvGraphicFramePr>
          <p:nvPr>
            <p:extLst>
              <p:ext uri="{D42A27DB-BD31-4B8C-83A1-F6EECF244321}">
                <p14:modId xmlns:p14="http://schemas.microsoft.com/office/powerpoint/2010/main" val="9602259"/>
              </p:ext>
            </p:extLst>
          </p:nvPr>
        </p:nvGraphicFramePr>
        <p:xfrm>
          <a:off x="1804417" y="310743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a16="http://schemas.microsoft.com/office/drawing/2014/main" xmlns="" val="48614039"/>
                    </a:ext>
                  </a:extLst>
                </a:gridCol>
                <a:gridCol w="1232915">
                  <a:extLst>
                    <a:ext uri="{9D8B030D-6E8A-4147-A177-3AD203B41FA5}">
                      <a16:colId xmlns:a16="http://schemas.microsoft.com/office/drawing/2014/main" xmlns="" val="1124546490"/>
                    </a:ext>
                  </a:extLst>
                </a:gridCol>
                <a:gridCol w="1517360">
                  <a:extLst>
                    <a:ext uri="{9D8B030D-6E8A-4147-A177-3AD203B41FA5}">
                      <a16:colId xmlns:a16="http://schemas.microsoft.com/office/drawing/2014/main" xmlns=""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ssn2</a:t>
                      </a:r>
                    </a:p>
                  </a:txBody>
                  <a:tcPr>
                    <a:solidFill>
                      <a:schemeClr val="bg1">
                        <a:lumMod val="85000"/>
                      </a:schemeClr>
                    </a:solidFill>
                  </a:tcPr>
                </a:tc>
                <a:tc>
                  <a:txBody>
                    <a:bodyPr/>
                    <a:lstStyle/>
                    <a:p>
                      <a:pPr algn="ctr"/>
                      <a:r>
                        <a:rPr lang="en-US" dirty="0"/>
                        <a:t>name2</a:t>
                      </a:r>
                    </a:p>
                  </a:txBody>
                  <a:tcPr>
                    <a:solidFill>
                      <a:schemeClr val="bg1">
                        <a:lumMod val="85000"/>
                      </a:schemeClr>
                    </a:solidFill>
                  </a:tcPr>
                </a:tc>
                <a:tc>
                  <a:txBody>
                    <a:bodyPr/>
                    <a:lstStyle/>
                    <a:p>
                      <a:pPr algn="ctr"/>
                      <a:r>
                        <a:rPr lang="en-US" dirty="0"/>
                        <a:t>address2</a:t>
                      </a:r>
                    </a:p>
                  </a:txBody>
                  <a:tcPr>
                    <a:solidFill>
                      <a:schemeClr val="bg1">
                        <a:lumMod val="85000"/>
                      </a:schemeClr>
                    </a:solidFill>
                  </a:tcPr>
                </a:tc>
                <a:extLst>
                  <a:ext uri="{0D108BD9-81ED-4DB2-BD59-A6C34878D82A}">
                    <a16:rowId xmlns:a16="http://schemas.microsoft.com/office/drawing/2014/main" xmlns="" val="4230228483"/>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2315917309"/>
              </p:ext>
            </p:extLst>
          </p:nvPr>
        </p:nvGraphicFramePr>
        <p:xfrm>
          <a:off x="5833976" y="310743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a16="http://schemas.microsoft.com/office/drawing/2014/main" xmlns="" val="48614039"/>
                    </a:ext>
                  </a:extLst>
                </a:gridCol>
                <a:gridCol w="1232915">
                  <a:extLst>
                    <a:ext uri="{9D8B030D-6E8A-4147-A177-3AD203B41FA5}">
                      <a16:colId xmlns:a16="http://schemas.microsoft.com/office/drawing/2014/main" xmlns="" val="1124546490"/>
                    </a:ext>
                  </a:extLst>
                </a:gridCol>
                <a:gridCol w="1517360">
                  <a:extLst>
                    <a:ext uri="{9D8B030D-6E8A-4147-A177-3AD203B41FA5}">
                      <a16:colId xmlns:a16="http://schemas.microsoft.com/office/drawing/2014/main" xmlns=""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a16="http://schemas.microsoft.com/office/drawing/2014/main" xmlns="" val="4230228483"/>
                  </a:ext>
                </a:extLst>
              </a:tr>
              <a:tr h="370840">
                <a:tc>
                  <a:txBody>
                    <a:bodyPr/>
                    <a:lstStyle/>
                    <a:p>
                      <a:pPr algn="ctr"/>
                      <a:r>
                        <a:rPr lang="en-US" dirty="0"/>
                        <a:t>ssn4</a:t>
                      </a:r>
                    </a:p>
                  </a:txBody>
                  <a:tcPr>
                    <a:solidFill>
                      <a:schemeClr val="bg1">
                        <a:lumMod val="85000"/>
                      </a:schemeClr>
                    </a:solidFill>
                  </a:tcPr>
                </a:tc>
                <a:tc>
                  <a:txBody>
                    <a:bodyPr/>
                    <a:lstStyle/>
                    <a:p>
                      <a:pPr algn="ctr"/>
                      <a:r>
                        <a:rPr lang="en-US" dirty="0"/>
                        <a:t>salary4</a:t>
                      </a:r>
                    </a:p>
                  </a:txBody>
                  <a:tcPr>
                    <a:solidFill>
                      <a:schemeClr val="bg1">
                        <a:lumMod val="85000"/>
                      </a:schemeClr>
                    </a:solidFill>
                  </a:tcPr>
                </a:tc>
                <a:tc>
                  <a:txBody>
                    <a:bodyPr/>
                    <a:lstStyle/>
                    <a:p>
                      <a:pPr algn="ctr"/>
                      <a:r>
                        <a:rPr lang="en-US" dirty="0"/>
                        <a:t>taxes4</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cxnSp>
        <p:nvCxnSpPr>
          <p:cNvPr id="9" name="직선 화살표 연결선 8"/>
          <p:cNvCxnSpPr/>
          <p:nvPr/>
        </p:nvCxnSpPr>
        <p:spPr>
          <a:xfrm>
            <a:off x="3611105" y="4618498"/>
            <a:ext cx="1673817" cy="619932"/>
          </a:xfrm>
          <a:prstGeom prst="straightConnector1">
            <a:avLst/>
          </a:prstGeom>
          <a:ln w="28575">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6199322" y="4590791"/>
            <a:ext cx="1596325" cy="647639"/>
          </a:xfrm>
          <a:prstGeom prst="straightConnector1">
            <a:avLst/>
          </a:prstGeom>
          <a:ln w="38100">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4504746" y="4654685"/>
            <a:ext cx="2392771" cy="369332"/>
          </a:xfrm>
          <a:prstGeom prst="rect">
            <a:avLst/>
          </a:prstGeom>
        </p:spPr>
        <p:txBody>
          <a:bodyPr wrap="none">
            <a:spAutoFit/>
          </a:bodyPr>
          <a:lstStyle/>
          <a:p>
            <a:r>
              <a:rPr lang="en-US" altLang="ko-KR" dirty="0"/>
              <a:t>Left Outer Join on </a:t>
            </a:r>
            <a:r>
              <a:rPr lang="en-US" altLang="ko-KR" dirty="0" err="1"/>
              <a:t>ssn</a:t>
            </a:r>
            <a:endParaRPr lang="en-US" altLang="ko-KR" dirty="0"/>
          </a:p>
        </p:txBody>
      </p:sp>
      <p:sp>
        <p:nvSpPr>
          <p:cNvPr id="12" name="직사각형 11"/>
          <p:cNvSpPr/>
          <p:nvPr/>
        </p:nvSpPr>
        <p:spPr>
          <a:xfrm>
            <a:off x="5833976" y="4231040"/>
            <a:ext cx="3689053" cy="359751"/>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solidFill>
                <a:schemeClr val="bg1"/>
              </a:solidFill>
            </a:endParaRPr>
          </a:p>
        </p:txBody>
      </p:sp>
      <p:graphicFrame>
        <p:nvGraphicFramePr>
          <p:cNvPr id="14" name="표 13"/>
          <p:cNvGraphicFramePr>
            <a:graphicFrameLocks noGrp="1"/>
          </p:cNvGraphicFramePr>
          <p:nvPr>
            <p:extLst>
              <p:ext uri="{D42A27DB-BD31-4B8C-83A1-F6EECF244321}">
                <p14:modId xmlns:p14="http://schemas.microsoft.com/office/powerpoint/2010/main" val="1719585150"/>
              </p:ext>
            </p:extLst>
          </p:nvPr>
        </p:nvGraphicFramePr>
        <p:xfrm>
          <a:off x="2165095" y="5238430"/>
          <a:ext cx="6997255" cy="1463040"/>
        </p:xfrm>
        <a:graphic>
          <a:graphicData uri="http://schemas.openxmlformats.org/drawingml/2006/table">
            <a:tbl>
              <a:tblPr firstRow="1" bandRow="1">
                <a:tableStyleId>{5C22544A-7EE6-4342-B048-85BDC9FD1C3A}</a:tableStyleId>
              </a:tblPr>
              <a:tblGrid>
                <a:gridCol w="1399451">
                  <a:extLst>
                    <a:ext uri="{9D8B030D-6E8A-4147-A177-3AD203B41FA5}">
                      <a16:colId xmlns:a16="http://schemas.microsoft.com/office/drawing/2014/main" xmlns="" val="2083747732"/>
                    </a:ext>
                  </a:extLst>
                </a:gridCol>
                <a:gridCol w="1399451">
                  <a:extLst>
                    <a:ext uri="{9D8B030D-6E8A-4147-A177-3AD203B41FA5}">
                      <a16:colId xmlns:a16="http://schemas.microsoft.com/office/drawing/2014/main" xmlns="" val="228114039"/>
                    </a:ext>
                  </a:extLst>
                </a:gridCol>
                <a:gridCol w="1399451">
                  <a:extLst>
                    <a:ext uri="{9D8B030D-6E8A-4147-A177-3AD203B41FA5}">
                      <a16:colId xmlns:a16="http://schemas.microsoft.com/office/drawing/2014/main" xmlns="" val="1043883102"/>
                    </a:ext>
                  </a:extLst>
                </a:gridCol>
                <a:gridCol w="1399451">
                  <a:extLst>
                    <a:ext uri="{9D8B030D-6E8A-4147-A177-3AD203B41FA5}">
                      <a16:colId xmlns:a16="http://schemas.microsoft.com/office/drawing/2014/main" xmlns="" val="1273319025"/>
                    </a:ext>
                  </a:extLst>
                </a:gridCol>
                <a:gridCol w="1399451">
                  <a:extLst>
                    <a:ext uri="{9D8B030D-6E8A-4147-A177-3AD203B41FA5}">
                      <a16:colId xmlns:a16="http://schemas.microsoft.com/office/drawing/2014/main" xmlns="" val="2436660319"/>
                    </a:ext>
                  </a:extLst>
                </a:gridCol>
              </a:tblGrid>
              <a:tr h="311280">
                <a:tc>
                  <a:txBody>
                    <a:bodyPr/>
                    <a:lstStyle/>
                    <a:p>
                      <a:pPr algn="ctr"/>
                      <a:r>
                        <a:rPr lang="en-US" b="0" dirty="0" err="1">
                          <a:solidFill>
                            <a:srgbClr val="FFFFFF"/>
                          </a:solidFill>
                        </a:rPr>
                        <a:t>s</a:t>
                      </a:r>
                      <a:r>
                        <a:rPr lang="en-US" b="0" dirty="0" err="1" smtClean="0">
                          <a:solidFill>
                            <a:srgbClr val="FFFFFF"/>
                          </a:solidFill>
                        </a:rPr>
                        <a:t>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a16="http://schemas.microsoft.com/office/drawing/2014/main" xmlns="" val="3345227501"/>
                  </a:ext>
                </a:extLst>
              </a:tr>
              <a:tr h="315603">
                <a:tc>
                  <a:txBody>
                    <a:bodyPr/>
                    <a:lstStyle/>
                    <a:p>
                      <a:pPr algn="ctr"/>
                      <a:r>
                        <a:rPr lang="en-US" dirty="0"/>
                        <a:t>ssn1</a:t>
                      </a:r>
                    </a:p>
                  </a:txBody>
                  <a:tcPr>
                    <a:solidFill>
                      <a:srgbClr val="D9D9D9"/>
                    </a:solidFill>
                  </a:tcPr>
                </a:tc>
                <a:tc>
                  <a:txBody>
                    <a:bodyPr/>
                    <a:lstStyle/>
                    <a:p>
                      <a:pPr algn="ctr"/>
                      <a:r>
                        <a:rPr lang="en-US" dirty="0"/>
                        <a:t>name1</a:t>
                      </a:r>
                    </a:p>
                  </a:txBody>
                  <a:tcPr>
                    <a:solidFill>
                      <a:srgbClr val="D9D9D9"/>
                    </a:solidFill>
                  </a:tcPr>
                </a:tc>
                <a:tc>
                  <a:txBody>
                    <a:bodyPr/>
                    <a:lstStyle/>
                    <a:p>
                      <a:pPr algn="ctr"/>
                      <a:r>
                        <a:rPr lang="en-US" dirty="0"/>
                        <a:t>address1</a:t>
                      </a:r>
                    </a:p>
                  </a:txBody>
                  <a:tcPr>
                    <a:solidFill>
                      <a:srgbClr val="D9D9D9"/>
                    </a:solidFill>
                  </a:tcPr>
                </a:tc>
                <a:tc>
                  <a:txBody>
                    <a:bodyPr/>
                    <a:lstStyle/>
                    <a:p>
                      <a:pPr algn="ctr"/>
                      <a:r>
                        <a:rPr lang="en-US" dirty="0"/>
                        <a:t>salary1</a:t>
                      </a:r>
                    </a:p>
                  </a:txBody>
                  <a:tcPr>
                    <a:solidFill>
                      <a:srgbClr val="D9D9D9"/>
                    </a:solidFill>
                  </a:tcPr>
                </a:tc>
                <a:tc>
                  <a:txBody>
                    <a:bodyPr/>
                    <a:lstStyle/>
                    <a:p>
                      <a:pPr algn="ctr"/>
                      <a:r>
                        <a:rPr lang="en-US" dirty="0"/>
                        <a:t>taxes1</a:t>
                      </a:r>
                    </a:p>
                  </a:txBody>
                  <a:tcPr>
                    <a:solidFill>
                      <a:srgbClr val="D9D9D9"/>
                    </a:solidFill>
                  </a:tcPr>
                </a:tc>
                <a:extLst>
                  <a:ext uri="{0D108BD9-81ED-4DB2-BD59-A6C34878D82A}">
                    <a16:rowId xmlns:a16="http://schemas.microsoft.com/office/drawing/2014/main" xmlns="" val="555744451"/>
                  </a:ext>
                </a:extLst>
              </a:tr>
              <a:tr h="315603">
                <a:tc>
                  <a:txBody>
                    <a:bodyPr/>
                    <a:lstStyle/>
                    <a:p>
                      <a:pPr algn="ctr"/>
                      <a:r>
                        <a:rPr lang="en-US" dirty="0"/>
                        <a:t>ssn2</a:t>
                      </a:r>
                    </a:p>
                  </a:txBody>
                  <a:tcPr>
                    <a:solidFill>
                      <a:srgbClr val="D9D9D9"/>
                    </a:solidFill>
                  </a:tcPr>
                </a:tc>
                <a:tc>
                  <a:txBody>
                    <a:bodyPr/>
                    <a:lstStyle/>
                    <a:p>
                      <a:pPr algn="ctr"/>
                      <a:r>
                        <a:rPr lang="en-US" dirty="0"/>
                        <a:t>name2</a:t>
                      </a:r>
                    </a:p>
                  </a:txBody>
                  <a:tcPr>
                    <a:solidFill>
                      <a:srgbClr val="D9D9D9"/>
                    </a:solidFill>
                  </a:tcPr>
                </a:tc>
                <a:tc>
                  <a:txBody>
                    <a:bodyPr/>
                    <a:lstStyle/>
                    <a:p>
                      <a:pPr algn="ctr"/>
                      <a:r>
                        <a:rPr lang="en-US" dirty="0"/>
                        <a:t>address2</a:t>
                      </a:r>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null</a:t>
                      </a:r>
                    </a:p>
                  </a:txBody>
                  <a:tcPr>
                    <a:solidFill>
                      <a:srgbClr val="D9D9D9"/>
                    </a:solidFill>
                  </a:tcPr>
                </a:tc>
                <a:extLst>
                  <a:ext uri="{0D108BD9-81ED-4DB2-BD59-A6C34878D82A}">
                    <a16:rowId xmlns:a16="http://schemas.microsoft.com/office/drawing/2014/main" xmlns="" val="3568244748"/>
                  </a:ext>
                </a:extLst>
              </a:tr>
              <a:tr h="315603">
                <a:tc>
                  <a:txBody>
                    <a:bodyPr/>
                    <a:lstStyle/>
                    <a:p>
                      <a:pPr algn="ctr" latinLnBrk="1"/>
                      <a:r>
                        <a:rPr lang="en-US" altLang="ko-KR" dirty="0"/>
                        <a:t>ssn3</a:t>
                      </a:r>
                      <a:endParaRPr lang="ko-KR" altLang="en-US" dirty="0"/>
                    </a:p>
                  </a:txBody>
                  <a:tcPr>
                    <a:solidFill>
                      <a:srgbClr val="D9D9D9"/>
                    </a:solidFill>
                  </a:tcPr>
                </a:tc>
                <a:tc>
                  <a:txBody>
                    <a:bodyPr/>
                    <a:lstStyle/>
                    <a:p>
                      <a:pPr algn="ctr"/>
                      <a:r>
                        <a:rPr lang="en-US" dirty="0"/>
                        <a:t>name3</a:t>
                      </a:r>
                    </a:p>
                  </a:txBody>
                  <a:tcPr>
                    <a:solidFill>
                      <a:srgbClr val="D9D9D9"/>
                    </a:solidFill>
                  </a:tcPr>
                </a:tc>
                <a:tc>
                  <a:txBody>
                    <a:bodyPr/>
                    <a:lstStyle/>
                    <a:p>
                      <a:pPr algn="ctr"/>
                      <a:r>
                        <a:rPr lang="en-US" dirty="0"/>
                        <a:t>address3</a:t>
                      </a:r>
                    </a:p>
                  </a:txBody>
                  <a:tcPr>
                    <a:solidFill>
                      <a:srgbClr val="D9D9D9"/>
                    </a:solidFill>
                  </a:tcPr>
                </a:tc>
                <a:tc>
                  <a:txBody>
                    <a:bodyPr/>
                    <a:lstStyle/>
                    <a:p>
                      <a:pPr algn="ctr"/>
                      <a:r>
                        <a:rPr lang="en-US" dirty="0"/>
                        <a:t>salary3</a:t>
                      </a:r>
                    </a:p>
                  </a:txBody>
                  <a:tcPr>
                    <a:solidFill>
                      <a:srgbClr val="D9D9D9"/>
                    </a:solidFill>
                  </a:tcPr>
                </a:tc>
                <a:tc>
                  <a:txBody>
                    <a:bodyPr/>
                    <a:lstStyle/>
                    <a:p>
                      <a:pPr algn="ctr"/>
                      <a:r>
                        <a:rPr lang="en-US" dirty="0"/>
                        <a:t>taxes3</a:t>
                      </a:r>
                    </a:p>
                  </a:txBody>
                  <a:tcPr>
                    <a:solidFill>
                      <a:srgbClr val="D9D9D9"/>
                    </a:solidFill>
                  </a:tcPr>
                </a:tc>
                <a:extLst>
                  <a:ext uri="{0D108BD9-81ED-4DB2-BD59-A6C34878D82A}">
                    <a16:rowId xmlns:a16="http://schemas.microsoft.com/office/drawing/2014/main" xmlns="" val="1251180638"/>
                  </a:ext>
                </a:extLst>
              </a:tr>
            </a:tbl>
          </a:graphicData>
        </a:graphic>
      </p:graphicFrame>
    </p:spTree>
    <p:extLst>
      <p:ext uri="{BB962C8B-B14F-4D97-AF65-F5344CB8AC3E}">
        <p14:creationId xmlns:p14="http://schemas.microsoft.com/office/powerpoint/2010/main" val="288768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smtClean="0"/>
              <a:t>Right Outer JOIN Statement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FFFFFF"/>
                </a:solidFill>
              </a:rPr>
              <a:t>All </a:t>
            </a:r>
            <a:r>
              <a:rPr lang="en-US" dirty="0">
                <a:solidFill>
                  <a:srgbClr val="FFFFFF"/>
                </a:solidFill>
              </a:rPr>
              <a:t>records on right </a:t>
            </a:r>
            <a:r>
              <a:rPr lang="en-US" dirty="0" smtClean="0">
                <a:solidFill>
                  <a:srgbClr val="FFFFFF"/>
                </a:solidFill>
              </a:rPr>
              <a:t>side, </a:t>
            </a:r>
            <a:r>
              <a:rPr lang="en-US" dirty="0">
                <a:solidFill>
                  <a:srgbClr val="FFFFFF"/>
                </a:solidFill>
              </a:rPr>
              <a:t>only matching on left</a:t>
            </a:r>
          </a:p>
          <a:p>
            <a:pPr>
              <a:buFont typeface="Wingdings" charset="2"/>
              <a:buChar char="§"/>
            </a:pPr>
            <a:r>
              <a:rPr lang="en-US" dirty="0" smtClean="0">
                <a:solidFill>
                  <a:srgbClr val="FFFFFF"/>
                </a:solidFill>
              </a:rPr>
              <a:t>Keyword: </a:t>
            </a:r>
            <a:r>
              <a:rPr lang="en-US" dirty="0">
                <a:solidFill>
                  <a:srgbClr val="FFFFFF"/>
                </a:solidFill>
              </a:rPr>
              <a:t>RIGHT OUTER JOIN</a:t>
            </a:r>
          </a:p>
        </p:txBody>
      </p:sp>
      <p:graphicFrame>
        <p:nvGraphicFramePr>
          <p:cNvPr id="6" name="Table 2"/>
          <p:cNvGraphicFramePr>
            <a:graphicFrameLocks noGrp="1"/>
          </p:cNvGraphicFramePr>
          <p:nvPr>
            <p:extLst>
              <p:ext uri="{D42A27DB-BD31-4B8C-83A1-F6EECF244321}">
                <p14:modId xmlns:p14="http://schemas.microsoft.com/office/powerpoint/2010/main" val="984431886"/>
              </p:ext>
            </p:extLst>
          </p:nvPr>
        </p:nvGraphicFramePr>
        <p:xfrm>
          <a:off x="1804417" y="310743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a16="http://schemas.microsoft.com/office/drawing/2014/main" xmlns="" val="48614039"/>
                    </a:ext>
                  </a:extLst>
                </a:gridCol>
                <a:gridCol w="1232915">
                  <a:extLst>
                    <a:ext uri="{9D8B030D-6E8A-4147-A177-3AD203B41FA5}">
                      <a16:colId xmlns:a16="http://schemas.microsoft.com/office/drawing/2014/main" xmlns="" val="1124546490"/>
                    </a:ext>
                  </a:extLst>
                </a:gridCol>
                <a:gridCol w="1517360">
                  <a:extLst>
                    <a:ext uri="{9D8B030D-6E8A-4147-A177-3AD203B41FA5}">
                      <a16:colId xmlns:a16="http://schemas.microsoft.com/office/drawing/2014/main" xmlns="" val="2986980724"/>
                    </a:ext>
                  </a:extLst>
                </a:gridCol>
              </a:tblGrid>
              <a:tr h="370840">
                <a:tc>
                  <a:txBody>
                    <a:bodyPr/>
                    <a:lstStyle/>
                    <a:p>
                      <a:pPr algn="ctr"/>
                      <a:r>
                        <a:rPr lang="en-US" b="0" dirty="0" err="1">
                          <a:solidFill>
                            <a:schemeClr val="bg1"/>
                          </a:solidFill>
                        </a:rPr>
                        <a:t>ssn</a:t>
                      </a:r>
                      <a:endParaRPr lang="en-US" b="0" dirty="0">
                        <a:solidFill>
                          <a:schemeClr val="bg1"/>
                        </a:solidFill>
                      </a:endParaRPr>
                    </a:p>
                  </a:txBody>
                  <a:tcPr>
                    <a:solidFill>
                      <a:srgbClr val="336FC0"/>
                    </a:solidFill>
                  </a:tcPr>
                </a:tc>
                <a:tc>
                  <a:txBody>
                    <a:bodyPr/>
                    <a:lstStyle/>
                    <a:p>
                      <a:pPr algn="ctr"/>
                      <a:r>
                        <a:rPr lang="en-US" b="0" dirty="0">
                          <a:solidFill>
                            <a:schemeClr val="bg1"/>
                          </a:solidFill>
                        </a:rPr>
                        <a:t>name</a:t>
                      </a:r>
                    </a:p>
                  </a:txBody>
                  <a:tcPr>
                    <a:solidFill>
                      <a:srgbClr val="336FC0"/>
                    </a:solidFill>
                  </a:tcPr>
                </a:tc>
                <a:tc>
                  <a:txBody>
                    <a:bodyPr/>
                    <a:lstStyle/>
                    <a:p>
                      <a:pPr algn="ctr"/>
                      <a:r>
                        <a:rPr lang="en-US" b="0" dirty="0">
                          <a:solidFill>
                            <a:schemeClr val="bg1"/>
                          </a:solidFill>
                        </a:rPr>
                        <a:t>address</a:t>
                      </a: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ssn2</a:t>
                      </a:r>
                    </a:p>
                  </a:txBody>
                  <a:tcPr>
                    <a:solidFill>
                      <a:schemeClr val="bg1">
                        <a:lumMod val="85000"/>
                      </a:schemeClr>
                    </a:solidFill>
                  </a:tcPr>
                </a:tc>
                <a:tc>
                  <a:txBody>
                    <a:bodyPr/>
                    <a:lstStyle/>
                    <a:p>
                      <a:pPr algn="ctr"/>
                      <a:r>
                        <a:rPr lang="en-US" dirty="0"/>
                        <a:t>name2</a:t>
                      </a:r>
                    </a:p>
                  </a:txBody>
                  <a:tcPr>
                    <a:solidFill>
                      <a:schemeClr val="bg1">
                        <a:lumMod val="85000"/>
                      </a:schemeClr>
                    </a:solidFill>
                  </a:tcPr>
                </a:tc>
                <a:tc>
                  <a:txBody>
                    <a:bodyPr/>
                    <a:lstStyle/>
                    <a:p>
                      <a:pPr algn="ctr"/>
                      <a:r>
                        <a:rPr lang="en-US" dirty="0"/>
                        <a:t>address2</a:t>
                      </a:r>
                    </a:p>
                  </a:txBody>
                  <a:tcPr>
                    <a:solidFill>
                      <a:schemeClr val="bg1">
                        <a:lumMod val="85000"/>
                      </a:schemeClr>
                    </a:solidFill>
                  </a:tcPr>
                </a:tc>
                <a:extLst>
                  <a:ext uri="{0D108BD9-81ED-4DB2-BD59-A6C34878D82A}">
                    <a16:rowId xmlns:a16="http://schemas.microsoft.com/office/drawing/2014/main" xmlns="" val="4230228483"/>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2102162055"/>
              </p:ext>
            </p:extLst>
          </p:nvPr>
        </p:nvGraphicFramePr>
        <p:xfrm>
          <a:off x="5833976" y="310743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a16="http://schemas.microsoft.com/office/drawing/2014/main" xmlns="" val="48614039"/>
                    </a:ext>
                  </a:extLst>
                </a:gridCol>
                <a:gridCol w="1232915">
                  <a:extLst>
                    <a:ext uri="{9D8B030D-6E8A-4147-A177-3AD203B41FA5}">
                      <a16:colId xmlns:a16="http://schemas.microsoft.com/office/drawing/2014/main" xmlns="" val="1124546490"/>
                    </a:ext>
                  </a:extLst>
                </a:gridCol>
                <a:gridCol w="1517360">
                  <a:extLst>
                    <a:ext uri="{9D8B030D-6E8A-4147-A177-3AD203B41FA5}">
                      <a16:colId xmlns:a16="http://schemas.microsoft.com/office/drawing/2014/main" xmlns=""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a16="http://schemas.microsoft.com/office/drawing/2014/main" xmlns="" val="4230228483"/>
                  </a:ext>
                </a:extLst>
              </a:tr>
              <a:tr h="370840">
                <a:tc>
                  <a:txBody>
                    <a:bodyPr/>
                    <a:lstStyle/>
                    <a:p>
                      <a:pPr algn="ctr"/>
                      <a:r>
                        <a:rPr lang="en-US" dirty="0"/>
                        <a:t>ssn4</a:t>
                      </a:r>
                    </a:p>
                  </a:txBody>
                  <a:tcPr>
                    <a:solidFill>
                      <a:schemeClr val="bg1">
                        <a:lumMod val="85000"/>
                      </a:schemeClr>
                    </a:solidFill>
                  </a:tcPr>
                </a:tc>
                <a:tc>
                  <a:txBody>
                    <a:bodyPr/>
                    <a:lstStyle/>
                    <a:p>
                      <a:pPr algn="ctr"/>
                      <a:r>
                        <a:rPr lang="en-US" dirty="0"/>
                        <a:t>salary4</a:t>
                      </a:r>
                    </a:p>
                  </a:txBody>
                  <a:tcPr>
                    <a:solidFill>
                      <a:schemeClr val="bg1">
                        <a:lumMod val="85000"/>
                      </a:schemeClr>
                    </a:solidFill>
                  </a:tcPr>
                </a:tc>
                <a:tc>
                  <a:txBody>
                    <a:bodyPr/>
                    <a:lstStyle/>
                    <a:p>
                      <a:pPr algn="ctr"/>
                      <a:r>
                        <a:rPr lang="en-US" dirty="0"/>
                        <a:t>taxes4</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cxnSp>
        <p:nvCxnSpPr>
          <p:cNvPr id="8" name="직선 화살표 연결선 7"/>
          <p:cNvCxnSpPr/>
          <p:nvPr/>
        </p:nvCxnSpPr>
        <p:spPr>
          <a:xfrm>
            <a:off x="3611105" y="4618498"/>
            <a:ext cx="1673817" cy="619932"/>
          </a:xfrm>
          <a:prstGeom prst="straightConnector1">
            <a:avLst/>
          </a:prstGeom>
          <a:ln w="28575">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p:nvPr/>
        </p:nvCxnSpPr>
        <p:spPr>
          <a:xfrm flipH="1">
            <a:off x="6199322" y="4590791"/>
            <a:ext cx="1596325" cy="647639"/>
          </a:xfrm>
          <a:prstGeom prst="straightConnector1">
            <a:avLst/>
          </a:prstGeom>
          <a:ln w="38100">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4420080" y="4598240"/>
            <a:ext cx="2547300" cy="369332"/>
          </a:xfrm>
          <a:prstGeom prst="rect">
            <a:avLst/>
          </a:prstGeom>
        </p:spPr>
        <p:txBody>
          <a:bodyPr wrap="none">
            <a:spAutoFit/>
          </a:bodyPr>
          <a:lstStyle/>
          <a:p>
            <a:r>
              <a:rPr lang="en-US" altLang="ko-KR" dirty="0"/>
              <a:t>Right Outer Join on </a:t>
            </a:r>
            <a:r>
              <a:rPr lang="en-US" altLang="ko-KR" dirty="0" err="1"/>
              <a:t>ssn</a:t>
            </a:r>
            <a:endParaRPr lang="en-US" altLang="ko-KR" dirty="0"/>
          </a:p>
        </p:txBody>
      </p:sp>
      <p:sp>
        <p:nvSpPr>
          <p:cNvPr id="11" name="직사각형 10"/>
          <p:cNvSpPr/>
          <p:nvPr/>
        </p:nvSpPr>
        <p:spPr>
          <a:xfrm>
            <a:off x="1788922" y="3859083"/>
            <a:ext cx="3689053" cy="359751"/>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solidFill>
                <a:schemeClr val="bg1"/>
              </a:solidFill>
            </a:endParaRPr>
          </a:p>
        </p:txBody>
      </p:sp>
      <p:graphicFrame>
        <p:nvGraphicFramePr>
          <p:cNvPr id="12" name="표 11"/>
          <p:cNvGraphicFramePr>
            <a:graphicFrameLocks noGrp="1"/>
          </p:cNvGraphicFramePr>
          <p:nvPr>
            <p:extLst>
              <p:ext uri="{D42A27DB-BD31-4B8C-83A1-F6EECF244321}">
                <p14:modId xmlns:p14="http://schemas.microsoft.com/office/powerpoint/2010/main" val="965486817"/>
              </p:ext>
            </p:extLst>
          </p:nvPr>
        </p:nvGraphicFramePr>
        <p:xfrm>
          <a:off x="2165095" y="5238430"/>
          <a:ext cx="6997255" cy="1463040"/>
        </p:xfrm>
        <a:graphic>
          <a:graphicData uri="http://schemas.openxmlformats.org/drawingml/2006/table">
            <a:tbl>
              <a:tblPr firstRow="1" bandRow="1">
                <a:tableStyleId>{5C22544A-7EE6-4342-B048-85BDC9FD1C3A}</a:tableStyleId>
              </a:tblPr>
              <a:tblGrid>
                <a:gridCol w="1399451">
                  <a:extLst>
                    <a:ext uri="{9D8B030D-6E8A-4147-A177-3AD203B41FA5}">
                      <a16:colId xmlns:a16="http://schemas.microsoft.com/office/drawing/2014/main" xmlns="" val="2083747732"/>
                    </a:ext>
                  </a:extLst>
                </a:gridCol>
                <a:gridCol w="1399451">
                  <a:extLst>
                    <a:ext uri="{9D8B030D-6E8A-4147-A177-3AD203B41FA5}">
                      <a16:colId xmlns:a16="http://schemas.microsoft.com/office/drawing/2014/main" xmlns="" val="228114039"/>
                    </a:ext>
                  </a:extLst>
                </a:gridCol>
                <a:gridCol w="1399451">
                  <a:extLst>
                    <a:ext uri="{9D8B030D-6E8A-4147-A177-3AD203B41FA5}">
                      <a16:colId xmlns:a16="http://schemas.microsoft.com/office/drawing/2014/main" xmlns="" val="1043883102"/>
                    </a:ext>
                  </a:extLst>
                </a:gridCol>
                <a:gridCol w="1399451">
                  <a:extLst>
                    <a:ext uri="{9D8B030D-6E8A-4147-A177-3AD203B41FA5}">
                      <a16:colId xmlns:a16="http://schemas.microsoft.com/office/drawing/2014/main" xmlns="" val="1273319025"/>
                    </a:ext>
                  </a:extLst>
                </a:gridCol>
                <a:gridCol w="1399451">
                  <a:extLst>
                    <a:ext uri="{9D8B030D-6E8A-4147-A177-3AD203B41FA5}">
                      <a16:colId xmlns:a16="http://schemas.microsoft.com/office/drawing/2014/main" xmlns="" val="2436660319"/>
                    </a:ext>
                  </a:extLst>
                </a:gridCol>
              </a:tblGrid>
              <a:tr h="31128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a16="http://schemas.microsoft.com/office/drawing/2014/main" xmlns="" val="3345227501"/>
                  </a:ext>
                </a:extLst>
              </a:tr>
              <a:tr h="315603">
                <a:tc>
                  <a:txBody>
                    <a:bodyPr/>
                    <a:lstStyle/>
                    <a:p>
                      <a:pPr algn="ctr"/>
                      <a:r>
                        <a:rPr lang="en-US" dirty="0"/>
                        <a:t>ssn1</a:t>
                      </a:r>
                    </a:p>
                  </a:txBody>
                  <a:tcPr>
                    <a:solidFill>
                      <a:srgbClr val="D9D9D9"/>
                    </a:solidFill>
                  </a:tcPr>
                </a:tc>
                <a:tc>
                  <a:txBody>
                    <a:bodyPr/>
                    <a:lstStyle/>
                    <a:p>
                      <a:pPr algn="ctr"/>
                      <a:r>
                        <a:rPr lang="en-US" dirty="0"/>
                        <a:t>name1</a:t>
                      </a:r>
                    </a:p>
                  </a:txBody>
                  <a:tcPr>
                    <a:solidFill>
                      <a:srgbClr val="D9D9D9"/>
                    </a:solidFill>
                  </a:tcPr>
                </a:tc>
                <a:tc>
                  <a:txBody>
                    <a:bodyPr/>
                    <a:lstStyle/>
                    <a:p>
                      <a:pPr algn="ctr"/>
                      <a:r>
                        <a:rPr lang="en-US" dirty="0"/>
                        <a:t>address1</a:t>
                      </a:r>
                    </a:p>
                  </a:txBody>
                  <a:tcPr>
                    <a:solidFill>
                      <a:srgbClr val="D9D9D9"/>
                    </a:solidFill>
                  </a:tcPr>
                </a:tc>
                <a:tc>
                  <a:txBody>
                    <a:bodyPr/>
                    <a:lstStyle/>
                    <a:p>
                      <a:pPr algn="ctr"/>
                      <a:r>
                        <a:rPr lang="en-US" dirty="0"/>
                        <a:t>salary1</a:t>
                      </a:r>
                    </a:p>
                  </a:txBody>
                  <a:tcPr>
                    <a:solidFill>
                      <a:srgbClr val="D9D9D9"/>
                    </a:solidFill>
                  </a:tcPr>
                </a:tc>
                <a:tc>
                  <a:txBody>
                    <a:bodyPr/>
                    <a:lstStyle/>
                    <a:p>
                      <a:pPr algn="ctr"/>
                      <a:r>
                        <a:rPr lang="en-US" dirty="0"/>
                        <a:t>taxes1</a:t>
                      </a:r>
                    </a:p>
                  </a:txBody>
                  <a:tcPr>
                    <a:solidFill>
                      <a:srgbClr val="D9D9D9"/>
                    </a:solidFill>
                  </a:tcPr>
                </a:tc>
                <a:extLst>
                  <a:ext uri="{0D108BD9-81ED-4DB2-BD59-A6C34878D82A}">
                    <a16:rowId xmlns:a16="http://schemas.microsoft.com/office/drawing/2014/main" xmlns="" val="555744451"/>
                  </a:ext>
                </a:extLst>
              </a:tr>
              <a:tr h="315603">
                <a:tc>
                  <a:txBody>
                    <a:bodyPr/>
                    <a:lstStyle/>
                    <a:p>
                      <a:pPr algn="ctr" latinLnBrk="1"/>
                      <a:r>
                        <a:rPr lang="en-US" altLang="ko-KR" dirty="0"/>
                        <a:t>ssn3</a:t>
                      </a:r>
                      <a:endParaRPr lang="ko-KR" altLang="en-US" dirty="0"/>
                    </a:p>
                  </a:txBody>
                  <a:tcPr>
                    <a:solidFill>
                      <a:srgbClr val="D9D9D9"/>
                    </a:solidFill>
                  </a:tcPr>
                </a:tc>
                <a:tc>
                  <a:txBody>
                    <a:bodyPr/>
                    <a:lstStyle/>
                    <a:p>
                      <a:pPr algn="ctr"/>
                      <a:r>
                        <a:rPr lang="en-US" dirty="0"/>
                        <a:t>name3</a:t>
                      </a:r>
                    </a:p>
                  </a:txBody>
                  <a:tcPr>
                    <a:solidFill>
                      <a:srgbClr val="D9D9D9"/>
                    </a:solidFill>
                  </a:tcPr>
                </a:tc>
                <a:tc>
                  <a:txBody>
                    <a:bodyPr/>
                    <a:lstStyle/>
                    <a:p>
                      <a:pPr algn="ctr"/>
                      <a:r>
                        <a:rPr lang="en-US" dirty="0"/>
                        <a:t>address3</a:t>
                      </a:r>
                    </a:p>
                  </a:txBody>
                  <a:tcPr>
                    <a:solidFill>
                      <a:srgbClr val="D9D9D9"/>
                    </a:solidFill>
                  </a:tcPr>
                </a:tc>
                <a:tc>
                  <a:txBody>
                    <a:bodyPr/>
                    <a:lstStyle/>
                    <a:p>
                      <a:pPr algn="ctr"/>
                      <a:r>
                        <a:rPr lang="en-US" dirty="0"/>
                        <a:t>salary3</a:t>
                      </a:r>
                    </a:p>
                  </a:txBody>
                  <a:tcPr>
                    <a:solidFill>
                      <a:srgbClr val="D9D9D9"/>
                    </a:solidFill>
                  </a:tcPr>
                </a:tc>
                <a:tc>
                  <a:txBody>
                    <a:bodyPr/>
                    <a:lstStyle/>
                    <a:p>
                      <a:pPr algn="ctr"/>
                      <a:r>
                        <a:rPr lang="en-US" dirty="0"/>
                        <a:t>taxes3</a:t>
                      </a:r>
                    </a:p>
                  </a:txBody>
                  <a:tcPr>
                    <a:solidFill>
                      <a:srgbClr val="D9D9D9"/>
                    </a:solidFill>
                  </a:tcPr>
                </a:tc>
                <a:extLst>
                  <a:ext uri="{0D108BD9-81ED-4DB2-BD59-A6C34878D82A}">
                    <a16:rowId xmlns:a16="http://schemas.microsoft.com/office/drawing/2014/main" xmlns="" val="3568244748"/>
                  </a:ext>
                </a:extLst>
              </a:tr>
              <a:tr h="315603">
                <a:tc>
                  <a:txBody>
                    <a:bodyPr/>
                    <a:lstStyle/>
                    <a:p>
                      <a:pPr algn="ctr" latinLnBrk="1"/>
                      <a:r>
                        <a:rPr lang="en-US" altLang="ko-KR" dirty="0"/>
                        <a:t>ssn4</a:t>
                      </a:r>
                      <a:endParaRPr lang="ko-KR" altLang="en-US" dirty="0"/>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salary4</a:t>
                      </a:r>
                    </a:p>
                  </a:txBody>
                  <a:tcPr>
                    <a:solidFill>
                      <a:srgbClr val="D9D9D9"/>
                    </a:solidFill>
                  </a:tcPr>
                </a:tc>
                <a:tc>
                  <a:txBody>
                    <a:bodyPr/>
                    <a:lstStyle/>
                    <a:p>
                      <a:pPr algn="ctr"/>
                      <a:r>
                        <a:rPr lang="en-US" dirty="0"/>
                        <a:t>taxes4</a:t>
                      </a:r>
                    </a:p>
                  </a:txBody>
                  <a:tcPr>
                    <a:solidFill>
                      <a:srgbClr val="D9D9D9"/>
                    </a:solidFill>
                  </a:tcPr>
                </a:tc>
                <a:extLst>
                  <a:ext uri="{0D108BD9-81ED-4DB2-BD59-A6C34878D82A}">
                    <a16:rowId xmlns:a16="http://schemas.microsoft.com/office/drawing/2014/main" xmlns="" val="1251180638"/>
                  </a:ext>
                </a:extLst>
              </a:tr>
            </a:tbl>
          </a:graphicData>
        </a:graphic>
      </p:graphicFrame>
    </p:spTree>
    <p:extLst>
      <p:ext uri="{BB962C8B-B14F-4D97-AF65-F5344CB8AC3E}">
        <p14:creationId xmlns:p14="http://schemas.microsoft.com/office/powerpoint/2010/main" val="295094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smtClean="0"/>
              <a:t>Full Outer JOIN Statement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FFFFFF"/>
                </a:solidFill>
              </a:rPr>
              <a:t>All </a:t>
            </a:r>
            <a:r>
              <a:rPr lang="en-US" dirty="0">
                <a:solidFill>
                  <a:srgbClr val="FFFFFF"/>
                </a:solidFill>
              </a:rPr>
              <a:t>records on left and right, padded with null</a:t>
            </a:r>
          </a:p>
          <a:p>
            <a:pPr>
              <a:buFont typeface="Wingdings" charset="2"/>
              <a:buChar char="§"/>
            </a:pPr>
            <a:r>
              <a:rPr lang="en-US" dirty="0">
                <a:solidFill>
                  <a:srgbClr val="FFFFFF"/>
                </a:solidFill>
              </a:rPr>
              <a:t>Keyword FULL OUTER JOIN</a:t>
            </a:r>
          </a:p>
        </p:txBody>
      </p:sp>
      <p:graphicFrame>
        <p:nvGraphicFramePr>
          <p:cNvPr id="6" name="Table 2"/>
          <p:cNvGraphicFramePr>
            <a:graphicFrameLocks noGrp="1"/>
          </p:cNvGraphicFramePr>
          <p:nvPr>
            <p:extLst>
              <p:ext uri="{D42A27DB-BD31-4B8C-83A1-F6EECF244321}">
                <p14:modId xmlns:p14="http://schemas.microsoft.com/office/powerpoint/2010/main" val="2271150228"/>
              </p:ext>
            </p:extLst>
          </p:nvPr>
        </p:nvGraphicFramePr>
        <p:xfrm>
          <a:off x="1688959" y="2940720"/>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a16="http://schemas.microsoft.com/office/drawing/2014/main" xmlns="" val="48614039"/>
                    </a:ext>
                  </a:extLst>
                </a:gridCol>
                <a:gridCol w="1232915">
                  <a:extLst>
                    <a:ext uri="{9D8B030D-6E8A-4147-A177-3AD203B41FA5}">
                      <a16:colId xmlns:a16="http://schemas.microsoft.com/office/drawing/2014/main" xmlns="" val="1124546490"/>
                    </a:ext>
                  </a:extLst>
                </a:gridCol>
                <a:gridCol w="1517360">
                  <a:extLst>
                    <a:ext uri="{9D8B030D-6E8A-4147-A177-3AD203B41FA5}">
                      <a16:colId xmlns:a16="http://schemas.microsoft.com/office/drawing/2014/main" xmlns=""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ssn2</a:t>
                      </a:r>
                    </a:p>
                  </a:txBody>
                  <a:tcPr>
                    <a:solidFill>
                      <a:schemeClr val="bg1">
                        <a:lumMod val="85000"/>
                      </a:schemeClr>
                    </a:solidFill>
                  </a:tcPr>
                </a:tc>
                <a:tc>
                  <a:txBody>
                    <a:bodyPr/>
                    <a:lstStyle/>
                    <a:p>
                      <a:pPr algn="ctr"/>
                      <a:r>
                        <a:rPr lang="en-US" dirty="0"/>
                        <a:t>name2</a:t>
                      </a:r>
                    </a:p>
                  </a:txBody>
                  <a:tcPr>
                    <a:solidFill>
                      <a:schemeClr val="bg1">
                        <a:lumMod val="85000"/>
                      </a:schemeClr>
                    </a:solidFill>
                  </a:tcPr>
                </a:tc>
                <a:tc>
                  <a:txBody>
                    <a:bodyPr/>
                    <a:lstStyle/>
                    <a:p>
                      <a:pPr algn="ctr"/>
                      <a:r>
                        <a:rPr lang="en-US" dirty="0"/>
                        <a:t>address2</a:t>
                      </a:r>
                    </a:p>
                  </a:txBody>
                  <a:tcPr>
                    <a:solidFill>
                      <a:schemeClr val="bg1">
                        <a:lumMod val="85000"/>
                      </a:schemeClr>
                    </a:solidFill>
                  </a:tcPr>
                </a:tc>
                <a:extLst>
                  <a:ext uri="{0D108BD9-81ED-4DB2-BD59-A6C34878D82A}">
                    <a16:rowId xmlns:a16="http://schemas.microsoft.com/office/drawing/2014/main" xmlns="" val="4230228483"/>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3616850408"/>
              </p:ext>
            </p:extLst>
          </p:nvPr>
        </p:nvGraphicFramePr>
        <p:xfrm>
          <a:off x="5833976" y="2940720"/>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a16="http://schemas.microsoft.com/office/drawing/2014/main" xmlns="" val="48614039"/>
                    </a:ext>
                  </a:extLst>
                </a:gridCol>
                <a:gridCol w="1232915">
                  <a:extLst>
                    <a:ext uri="{9D8B030D-6E8A-4147-A177-3AD203B41FA5}">
                      <a16:colId xmlns:a16="http://schemas.microsoft.com/office/drawing/2014/main" xmlns="" val="1124546490"/>
                    </a:ext>
                  </a:extLst>
                </a:gridCol>
                <a:gridCol w="1517360">
                  <a:extLst>
                    <a:ext uri="{9D8B030D-6E8A-4147-A177-3AD203B41FA5}">
                      <a16:colId xmlns:a16="http://schemas.microsoft.com/office/drawing/2014/main" xmlns=""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Taxes</a:t>
                      </a:r>
                    </a:p>
                  </a:txBody>
                  <a:tcPr>
                    <a:solidFill>
                      <a:srgbClr val="336FC0"/>
                    </a:solidFill>
                  </a:tcPr>
                </a:tc>
                <a:extLst>
                  <a:ext uri="{0D108BD9-81ED-4DB2-BD59-A6C34878D82A}">
                    <a16:rowId xmlns:a16="http://schemas.microsoft.com/office/drawing/2014/main" xmlns=""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a16="http://schemas.microsoft.com/office/drawing/2014/main" xmlns=""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a16="http://schemas.microsoft.com/office/drawing/2014/main" xmlns="" val="4230228483"/>
                  </a:ext>
                </a:extLst>
              </a:tr>
              <a:tr h="370840">
                <a:tc>
                  <a:txBody>
                    <a:bodyPr/>
                    <a:lstStyle/>
                    <a:p>
                      <a:pPr algn="ctr"/>
                      <a:r>
                        <a:rPr lang="en-US" dirty="0"/>
                        <a:t>ssn4</a:t>
                      </a:r>
                    </a:p>
                  </a:txBody>
                  <a:tcPr>
                    <a:solidFill>
                      <a:schemeClr val="bg1">
                        <a:lumMod val="85000"/>
                      </a:schemeClr>
                    </a:solidFill>
                  </a:tcPr>
                </a:tc>
                <a:tc>
                  <a:txBody>
                    <a:bodyPr/>
                    <a:lstStyle/>
                    <a:p>
                      <a:pPr algn="ctr"/>
                      <a:r>
                        <a:rPr lang="en-US" dirty="0"/>
                        <a:t>salary4</a:t>
                      </a:r>
                    </a:p>
                  </a:txBody>
                  <a:tcPr>
                    <a:solidFill>
                      <a:schemeClr val="bg1">
                        <a:lumMod val="85000"/>
                      </a:schemeClr>
                    </a:solidFill>
                  </a:tcPr>
                </a:tc>
                <a:tc>
                  <a:txBody>
                    <a:bodyPr/>
                    <a:lstStyle/>
                    <a:p>
                      <a:pPr algn="ctr"/>
                      <a:r>
                        <a:rPr lang="en-US" dirty="0"/>
                        <a:t>taxes4</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cxnSp>
        <p:nvCxnSpPr>
          <p:cNvPr id="8" name="직선 화살표 연결선 7"/>
          <p:cNvCxnSpPr>
            <a:stCxn id="6" idx="2"/>
          </p:cNvCxnSpPr>
          <p:nvPr/>
        </p:nvCxnSpPr>
        <p:spPr>
          <a:xfrm>
            <a:off x="3533485" y="4424080"/>
            <a:ext cx="1751437" cy="519362"/>
          </a:xfrm>
          <a:prstGeom prst="straightConnector1">
            <a:avLst/>
          </a:prstGeom>
          <a:ln w="57150" cmpd="sng">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a:stCxn id="7" idx="2"/>
          </p:cNvCxnSpPr>
          <p:nvPr/>
        </p:nvCxnSpPr>
        <p:spPr>
          <a:xfrm flipH="1">
            <a:off x="6199324" y="4424080"/>
            <a:ext cx="1479178" cy="519362"/>
          </a:xfrm>
          <a:prstGeom prst="straightConnector1">
            <a:avLst/>
          </a:prstGeom>
          <a:ln w="57150" cmpd="sng">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4518857" y="4359697"/>
            <a:ext cx="2362955" cy="369332"/>
          </a:xfrm>
          <a:prstGeom prst="rect">
            <a:avLst/>
          </a:prstGeom>
        </p:spPr>
        <p:txBody>
          <a:bodyPr wrap="none">
            <a:spAutoFit/>
          </a:bodyPr>
          <a:lstStyle/>
          <a:p>
            <a:r>
              <a:rPr lang="en-US" altLang="ko-KR" dirty="0"/>
              <a:t>Full Outer Join on </a:t>
            </a:r>
            <a:r>
              <a:rPr lang="en-US" altLang="ko-KR" dirty="0" err="1"/>
              <a:t>ssn</a:t>
            </a:r>
            <a:endParaRPr lang="en-US" altLang="ko-KR" dirty="0"/>
          </a:p>
        </p:txBody>
      </p:sp>
      <p:graphicFrame>
        <p:nvGraphicFramePr>
          <p:cNvPr id="4" name="표 3"/>
          <p:cNvGraphicFramePr>
            <a:graphicFrameLocks noGrp="1"/>
          </p:cNvGraphicFramePr>
          <p:nvPr>
            <p:extLst>
              <p:ext uri="{D42A27DB-BD31-4B8C-83A1-F6EECF244321}">
                <p14:modId xmlns:p14="http://schemas.microsoft.com/office/powerpoint/2010/main" val="2186367530"/>
              </p:ext>
            </p:extLst>
          </p:nvPr>
        </p:nvGraphicFramePr>
        <p:xfrm>
          <a:off x="2107366" y="4972282"/>
          <a:ext cx="6997255" cy="1828800"/>
        </p:xfrm>
        <a:graphic>
          <a:graphicData uri="http://schemas.openxmlformats.org/drawingml/2006/table">
            <a:tbl>
              <a:tblPr firstRow="1" bandRow="1">
                <a:tableStyleId>{5C22544A-7EE6-4342-B048-85BDC9FD1C3A}</a:tableStyleId>
              </a:tblPr>
              <a:tblGrid>
                <a:gridCol w="1399451">
                  <a:extLst>
                    <a:ext uri="{9D8B030D-6E8A-4147-A177-3AD203B41FA5}">
                      <a16:colId xmlns:a16="http://schemas.microsoft.com/office/drawing/2014/main" xmlns="" val="2533295070"/>
                    </a:ext>
                  </a:extLst>
                </a:gridCol>
                <a:gridCol w="1399451">
                  <a:extLst>
                    <a:ext uri="{9D8B030D-6E8A-4147-A177-3AD203B41FA5}">
                      <a16:colId xmlns:a16="http://schemas.microsoft.com/office/drawing/2014/main" xmlns="" val="2823970733"/>
                    </a:ext>
                  </a:extLst>
                </a:gridCol>
                <a:gridCol w="1399451">
                  <a:extLst>
                    <a:ext uri="{9D8B030D-6E8A-4147-A177-3AD203B41FA5}">
                      <a16:colId xmlns:a16="http://schemas.microsoft.com/office/drawing/2014/main" xmlns="" val="1330945577"/>
                    </a:ext>
                  </a:extLst>
                </a:gridCol>
                <a:gridCol w="1399451">
                  <a:extLst>
                    <a:ext uri="{9D8B030D-6E8A-4147-A177-3AD203B41FA5}">
                      <a16:colId xmlns:a16="http://schemas.microsoft.com/office/drawing/2014/main" xmlns="" val="2007496317"/>
                    </a:ext>
                  </a:extLst>
                </a:gridCol>
                <a:gridCol w="1399451">
                  <a:extLst>
                    <a:ext uri="{9D8B030D-6E8A-4147-A177-3AD203B41FA5}">
                      <a16:colId xmlns:a16="http://schemas.microsoft.com/office/drawing/2014/main" xmlns="" val="1820086319"/>
                    </a:ext>
                  </a:extLst>
                </a:gridCol>
              </a:tblGrid>
              <a:tr h="325895">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Taxes</a:t>
                      </a:r>
                    </a:p>
                  </a:txBody>
                  <a:tcPr>
                    <a:solidFill>
                      <a:srgbClr val="336FC0"/>
                    </a:solidFill>
                  </a:tcPr>
                </a:tc>
                <a:extLst>
                  <a:ext uri="{0D108BD9-81ED-4DB2-BD59-A6C34878D82A}">
                    <a16:rowId xmlns:a16="http://schemas.microsoft.com/office/drawing/2014/main" xmlns="" val="1193057462"/>
                  </a:ext>
                </a:extLst>
              </a:tr>
              <a:tr h="325895">
                <a:tc>
                  <a:txBody>
                    <a:bodyPr/>
                    <a:lstStyle/>
                    <a:p>
                      <a:pPr algn="ctr"/>
                      <a:r>
                        <a:rPr lang="en-US" dirty="0"/>
                        <a:t>ssn1</a:t>
                      </a:r>
                    </a:p>
                  </a:txBody>
                  <a:tcPr>
                    <a:solidFill>
                      <a:srgbClr val="D9D9D9"/>
                    </a:solidFill>
                  </a:tcPr>
                </a:tc>
                <a:tc>
                  <a:txBody>
                    <a:bodyPr/>
                    <a:lstStyle/>
                    <a:p>
                      <a:pPr algn="ctr"/>
                      <a:r>
                        <a:rPr lang="en-US" dirty="0"/>
                        <a:t>name1</a:t>
                      </a:r>
                    </a:p>
                  </a:txBody>
                  <a:tcPr>
                    <a:solidFill>
                      <a:srgbClr val="D9D9D9"/>
                    </a:solidFill>
                  </a:tcPr>
                </a:tc>
                <a:tc>
                  <a:txBody>
                    <a:bodyPr/>
                    <a:lstStyle/>
                    <a:p>
                      <a:pPr algn="ctr"/>
                      <a:r>
                        <a:rPr lang="en-US" dirty="0"/>
                        <a:t>address1</a:t>
                      </a:r>
                    </a:p>
                  </a:txBody>
                  <a:tcPr>
                    <a:solidFill>
                      <a:srgbClr val="D9D9D9"/>
                    </a:solidFill>
                  </a:tcPr>
                </a:tc>
                <a:tc>
                  <a:txBody>
                    <a:bodyPr/>
                    <a:lstStyle/>
                    <a:p>
                      <a:pPr algn="ctr"/>
                      <a:r>
                        <a:rPr lang="en-US" dirty="0"/>
                        <a:t>salary1</a:t>
                      </a:r>
                    </a:p>
                  </a:txBody>
                  <a:tcPr>
                    <a:solidFill>
                      <a:srgbClr val="D9D9D9"/>
                    </a:solidFill>
                  </a:tcPr>
                </a:tc>
                <a:tc>
                  <a:txBody>
                    <a:bodyPr/>
                    <a:lstStyle/>
                    <a:p>
                      <a:pPr algn="ctr"/>
                      <a:r>
                        <a:rPr lang="en-US" dirty="0"/>
                        <a:t>taxes1</a:t>
                      </a:r>
                    </a:p>
                  </a:txBody>
                  <a:tcPr>
                    <a:solidFill>
                      <a:srgbClr val="D9D9D9"/>
                    </a:solidFill>
                  </a:tcPr>
                </a:tc>
                <a:extLst>
                  <a:ext uri="{0D108BD9-81ED-4DB2-BD59-A6C34878D82A}">
                    <a16:rowId xmlns:a16="http://schemas.microsoft.com/office/drawing/2014/main" xmlns="" val="18654810"/>
                  </a:ext>
                </a:extLst>
              </a:tr>
              <a:tr h="325895">
                <a:tc>
                  <a:txBody>
                    <a:bodyPr/>
                    <a:lstStyle/>
                    <a:p>
                      <a:pPr algn="ctr" latinLnBrk="1"/>
                      <a:r>
                        <a:rPr lang="en-US" altLang="ko-KR" dirty="0"/>
                        <a:t>ssn2</a:t>
                      </a:r>
                      <a:endParaRPr lang="ko-KR" altLang="en-US" dirty="0"/>
                    </a:p>
                  </a:txBody>
                  <a:tcPr>
                    <a:solidFill>
                      <a:srgbClr val="D9D9D9"/>
                    </a:solidFill>
                  </a:tcPr>
                </a:tc>
                <a:tc>
                  <a:txBody>
                    <a:bodyPr/>
                    <a:lstStyle/>
                    <a:p>
                      <a:pPr algn="ctr"/>
                      <a:r>
                        <a:rPr lang="en-US" dirty="0"/>
                        <a:t>name2</a:t>
                      </a:r>
                    </a:p>
                  </a:txBody>
                  <a:tcPr>
                    <a:solidFill>
                      <a:srgbClr val="D9D9D9"/>
                    </a:solidFill>
                  </a:tcPr>
                </a:tc>
                <a:tc>
                  <a:txBody>
                    <a:bodyPr/>
                    <a:lstStyle/>
                    <a:p>
                      <a:pPr algn="ctr"/>
                      <a:r>
                        <a:rPr lang="en-US" dirty="0"/>
                        <a:t>address2</a:t>
                      </a:r>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null</a:t>
                      </a:r>
                    </a:p>
                  </a:txBody>
                  <a:tcPr>
                    <a:solidFill>
                      <a:srgbClr val="D9D9D9"/>
                    </a:solidFill>
                  </a:tcPr>
                </a:tc>
                <a:extLst>
                  <a:ext uri="{0D108BD9-81ED-4DB2-BD59-A6C34878D82A}">
                    <a16:rowId xmlns:a16="http://schemas.microsoft.com/office/drawing/2014/main" xmlns="" val="2164408845"/>
                  </a:ext>
                </a:extLst>
              </a:tr>
              <a:tr h="325895">
                <a:tc>
                  <a:txBody>
                    <a:bodyPr/>
                    <a:lstStyle/>
                    <a:p>
                      <a:pPr algn="ctr" latinLnBrk="1"/>
                      <a:r>
                        <a:rPr lang="en-US" altLang="ko-KR" dirty="0"/>
                        <a:t>ssn3</a:t>
                      </a:r>
                      <a:endParaRPr lang="ko-KR" altLang="en-US" dirty="0"/>
                    </a:p>
                  </a:txBody>
                  <a:tcPr>
                    <a:solidFill>
                      <a:srgbClr val="D9D9D9"/>
                    </a:solidFill>
                  </a:tcPr>
                </a:tc>
                <a:tc>
                  <a:txBody>
                    <a:bodyPr/>
                    <a:lstStyle/>
                    <a:p>
                      <a:pPr algn="ctr"/>
                      <a:r>
                        <a:rPr lang="en-US" dirty="0"/>
                        <a:t>name3</a:t>
                      </a:r>
                    </a:p>
                  </a:txBody>
                  <a:tcPr>
                    <a:solidFill>
                      <a:srgbClr val="D9D9D9"/>
                    </a:solidFill>
                  </a:tcPr>
                </a:tc>
                <a:tc>
                  <a:txBody>
                    <a:bodyPr/>
                    <a:lstStyle/>
                    <a:p>
                      <a:pPr algn="ctr"/>
                      <a:r>
                        <a:rPr lang="en-US" dirty="0"/>
                        <a:t>address3</a:t>
                      </a:r>
                    </a:p>
                  </a:txBody>
                  <a:tcPr>
                    <a:solidFill>
                      <a:srgbClr val="D9D9D9"/>
                    </a:solidFill>
                  </a:tcPr>
                </a:tc>
                <a:tc>
                  <a:txBody>
                    <a:bodyPr/>
                    <a:lstStyle/>
                    <a:p>
                      <a:pPr algn="ctr"/>
                      <a:r>
                        <a:rPr lang="en-US" dirty="0"/>
                        <a:t>salary3</a:t>
                      </a:r>
                    </a:p>
                  </a:txBody>
                  <a:tcPr>
                    <a:solidFill>
                      <a:srgbClr val="D9D9D9"/>
                    </a:solidFill>
                  </a:tcPr>
                </a:tc>
                <a:tc>
                  <a:txBody>
                    <a:bodyPr/>
                    <a:lstStyle/>
                    <a:p>
                      <a:pPr algn="ctr"/>
                      <a:r>
                        <a:rPr lang="en-US" dirty="0"/>
                        <a:t>taxes3</a:t>
                      </a:r>
                    </a:p>
                  </a:txBody>
                  <a:tcPr>
                    <a:solidFill>
                      <a:srgbClr val="D9D9D9"/>
                    </a:solidFill>
                  </a:tcPr>
                </a:tc>
                <a:extLst>
                  <a:ext uri="{0D108BD9-81ED-4DB2-BD59-A6C34878D82A}">
                    <a16:rowId xmlns:a16="http://schemas.microsoft.com/office/drawing/2014/main" xmlns="" val="2470211089"/>
                  </a:ext>
                </a:extLst>
              </a:tr>
              <a:tr h="325895">
                <a:tc>
                  <a:txBody>
                    <a:bodyPr/>
                    <a:lstStyle/>
                    <a:p>
                      <a:pPr algn="ctr" latinLnBrk="1"/>
                      <a:r>
                        <a:rPr lang="en-US" altLang="ko-KR" dirty="0"/>
                        <a:t>ssn4</a:t>
                      </a:r>
                      <a:endParaRPr lang="ko-KR" altLang="en-US" dirty="0"/>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salary4</a:t>
                      </a:r>
                    </a:p>
                  </a:txBody>
                  <a:tcPr>
                    <a:solidFill>
                      <a:srgbClr val="D9D9D9"/>
                    </a:solidFill>
                  </a:tcPr>
                </a:tc>
                <a:tc>
                  <a:txBody>
                    <a:bodyPr/>
                    <a:lstStyle/>
                    <a:p>
                      <a:pPr algn="ctr"/>
                      <a:r>
                        <a:rPr lang="en-US" dirty="0"/>
                        <a:t>taxes4</a:t>
                      </a:r>
                    </a:p>
                  </a:txBody>
                  <a:tcPr>
                    <a:solidFill>
                      <a:srgbClr val="D9D9D9"/>
                    </a:solidFill>
                  </a:tcPr>
                </a:tc>
                <a:extLst>
                  <a:ext uri="{0D108BD9-81ED-4DB2-BD59-A6C34878D82A}">
                    <a16:rowId xmlns:a16="http://schemas.microsoft.com/office/drawing/2014/main" xmlns="" val="494220112"/>
                  </a:ext>
                </a:extLst>
              </a:tr>
            </a:tbl>
          </a:graphicData>
        </a:graphic>
      </p:graphicFrame>
    </p:spTree>
    <p:extLst>
      <p:ext uri="{BB962C8B-B14F-4D97-AF65-F5344CB8AC3E}">
        <p14:creationId xmlns:p14="http://schemas.microsoft.com/office/powerpoint/2010/main" val="348528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43" y="371724"/>
            <a:ext cx="10515600" cy="1325563"/>
          </a:xfrm>
        </p:spPr>
        <p:txBody>
          <a:bodyPr>
            <a:normAutofit/>
          </a:bodyPr>
          <a:lstStyle/>
          <a:p>
            <a:r>
              <a:rPr lang="en-US" altLang="ko-KR" sz="4400" dirty="0" smtClean="0"/>
              <a:t>Summary</a:t>
            </a:r>
            <a:endParaRPr lang="en-US" sz="4400" dirty="0"/>
          </a:p>
        </p:txBody>
      </p:sp>
      <p:sp>
        <p:nvSpPr>
          <p:cNvPr id="30" name="Rectangle 29"/>
          <p:cNvSpPr/>
          <p:nvPr/>
        </p:nvSpPr>
        <p:spPr>
          <a:xfrm>
            <a:off x="0" y="2616384"/>
            <a:ext cx="12192000" cy="270784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4125" lvl="1" indent="-460375">
              <a:buFont typeface="Wingdings" charset="2"/>
              <a:buChar char="§"/>
            </a:pPr>
            <a:r>
              <a:rPr lang="en-US" sz="2800" dirty="0">
                <a:solidFill>
                  <a:srgbClr val="FFFFFF"/>
                </a:solidFill>
              </a:rPr>
              <a:t>Use the SELECT with WHERE statement</a:t>
            </a:r>
          </a:p>
          <a:p>
            <a:pPr marL="1254125" lvl="1" indent="-460375">
              <a:buFont typeface="Wingdings" charset="2"/>
              <a:buChar char="§"/>
            </a:pPr>
            <a:r>
              <a:rPr lang="en-US" sz="2800" dirty="0">
                <a:solidFill>
                  <a:srgbClr val="FFFFFF"/>
                </a:solidFill>
              </a:rPr>
              <a:t>Understand different data types used in </a:t>
            </a:r>
            <a:r>
              <a:rPr lang="en-US" sz="2800" dirty="0" err="1">
                <a:solidFill>
                  <a:srgbClr val="FFFFFF"/>
                </a:solidFill>
              </a:rPr>
              <a:t>HiveQL</a:t>
            </a:r>
            <a:endParaRPr lang="en-US" sz="2800" dirty="0">
              <a:solidFill>
                <a:srgbClr val="FFFFFF"/>
              </a:solidFill>
            </a:endParaRPr>
          </a:p>
          <a:p>
            <a:pPr marL="1254125" lvl="1" indent="-460375">
              <a:buFont typeface="Wingdings" charset="2"/>
              <a:buChar char="§"/>
            </a:pPr>
            <a:r>
              <a:rPr lang="en-US" sz="2800" dirty="0">
                <a:solidFill>
                  <a:srgbClr val="FFFFFF"/>
                </a:solidFill>
              </a:rPr>
              <a:t>Recognize floating point comparisons</a:t>
            </a:r>
          </a:p>
          <a:p>
            <a:pPr marL="1254125" lvl="1" indent="-460375">
              <a:buFont typeface="Wingdings" charset="2"/>
              <a:buChar char="§"/>
            </a:pPr>
            <a:r>
              <a:rPr lang="en-US" sz="2800" dirty="0">
                <a:solidFill>
                  <a:srgbClr val="FFFFFF"/>
                </a:solidFill>
              </a:rPr>
              <a:t>Use JOIN statements</a:t>
            </a:r>
          </a:p>
        </p:txBody>
      </p:sp>
      <p:grpSp>
        <p:nvGrpSpPr>
          <p:cNvPr id="3" name="Group 2"/>
          <p:cNvGrpSpPr/>
          <p:nvPr/>
        </p:nvGrpSpPr>
        <p:grpSpPr>
          <a:xfrm>
            <a:off x="0" y="1879874"/>
            <a:ext cx="12609880" cy="863510"/>
            <a:chOff x="0" y="1752874"/>
            <a:chExt cx="12609880" cy="863510"/>
          </a:xfrm>
        </p:grpSpPr>
        <p:sp>
          <p:nvSpPr>
            <p:cNvPr id="34" name="Rectangle 33"/>
            <p:cNvSpPr/>
            <p:nvPr/>
          </p:nvSpPr>
          <p:spPr>
            <a:xfrm>
              <a:off x="0" y="1783473"/>
              <a:ext cx="1219199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6" name="Content Placeholder 2"/>
            <p:cNvSpPr txBox="1">
              <a:spLocks/>
            </p:cNvSpPr>
            <p:nvPr/>
          </p:nvSpPr>
          <p:spPr>
            <a:xfrm>
              <a:off x="846343" y="1752874"/>
              <a:ext cx="11763537"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solidFill>
                    <a:srgbClr val="FFFFFF"/>
                  </a:solidFill>
                  <a:latin typeface="Segoe UI"/>
                </a:rPr>
                <a:t>In this lesson, you have </a:t>
              </a:r>
              <a:r>
                <a:rPr lang="en-US" altLang="es-MX" i="0" dirty="0" smtClean="0">
                  <a:solidFill>
                    <a:srgbClr val="FFFFFF"/>
                  </a:solidFill>
                  <a:latin typeface="Segoe UI"/>
                </a:rPr>
                <a:t>learned to:</a:t>
              </a:r>
              <a:endParaRPr lang="en-US" altLang="es-MX" i="0" dirty="0">
                <a:solidFill>
                  <a:srgbClr val="FFFFFF"/>
                </a:solidFill>
                <a:latin typeface="Segoe UI"/>
              </a:endParaRPr>
            </a:p>
          </p:txBody>
        </p:sp>
      </p:grpSp>
    </p:spTree>
    <p:extLst>
      <p:ext uri="{BB962C8B-B14F-4D97-AF65-F5344CB8AC3E}">
        <p14:creationId xmlns:p14="http://schemas.microsoft.com/office/powerpoint/2010/main" val="1656548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Hive QL – SELECT with </a:t>
            </a:r>
            <a:r>
              <a:rPr lang="en-US" dirty="0" smtClean="0"/>
              <a:t>WHERE</a:t>
            </a:r>
          </a:p>
          <a:p>
            <a:r>
              <a:rPr lang="en-US" dirty="0" smtClean="0"/>
              <a:t>Data types</a:t>
            </a:r>
          </a:p>
          <a:p>
            <a:r>
              <a:rPr lang="en-US" dirty="0" smtClean="0"/>
              <a:t>Floating point comparisons</a:t>
            </a:r>
            <a:endParaRPr lang="en-US" dirty="0"/>
          </a:p>
          <a:p>
            <a:r>
              <a:rPr lang="en-US" dirty="0"/>
              <a:t>Hive QL - JOIN</a:t>
            </a:r>
          </a:p>
        </p:txBody>
      </p:sp>
    </p:spTree>
    <p:extLst>
      <p:ext uri="{BB962C8B-B14F-4D97-AF65-F5344CB8AC3E}">
        <p14:creationId xmlns:p14="http://schemas.microsoft.com/office/powerpoint/2010/main" val="5168300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3404195"/>
            <a:chOff x="0" y="1950630"/>
            <a:chExt cx="12192000" cy="318198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349075"/>
            </a:xfrm>
            <a:prstGeom prst="rect">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Use </a:t>
              </a:r>
              <a:r>
                <a:rPr lang="en-US" sz="2800" dirty="0">
                  <a:solidFill>
                    <a:srgbClr val="FFFFFF"/>
                  </a:solidFill>
                </a:rPr>
                <a:t>the SELECT with WHERE statement</a:t>
              </a:r>
            </a:p>
            <a:p>
              <a:pPr marL="1316038" indent="-457200">
                <a:buFont typeface="Wingdings" charset="2"/>
                <a:buChar char="§"/>
              </a:pPr>
              <a:r>
                <a:rPr lang="en-US" sz="2800" dirty="0">
                  <a:solidFill>
                    <a:srgbClr val="FFFFFF"/>
                  </a:solidFill>
                </a:rPr>
                <a:t>Understand different data types used in </a:t>
              </a:r>
              <a:r>
                <a:rPr lang="en-US" sz="2800" dirty="0" err="1">
                  <a:solidFill>
                    <a:srgbClr val="FFFFFF"/>
                  </a:solidFill>
                </a:rPr>
                <a:t>HiveQL</a:t>
              </a:r>
              <a:endParaRPr lang="en-US" sz="2800" dirty="0">
                <a:solidFill>
                  <a:srgbClr val="FFFFFF"/>
                </a:solidFill>
              </a:endParaRPr>
            </a:p>
            <a:p>
              <a:pPr marL="1316038" indent="-457200">
                <a:buFont typeface="Wingdings" charset="2"/>
                <a:buChar char="§"/>
              </a:pPr>
              <a:r>
                <a:rPr lang="en-US" sz="2800" dirty="0">
                  <a:solidFill>
                    <a:srgbClr val="FFFFFF"/>
                  </a:solidFill>
                </a:rPr>
                <a:t>Recognize floating point comparisons</a:t>
              </a:r>
            </a:p>
            <a:p>
              <a:pPr marL="1316038" indent="-457200">
                <a:buFont typeface="Wingdings" charset="2"/>
                <a:buChar char="§"/>
              </a:pPr>
              <a:r>
                <a:rPr lang="en-US" sz="2800" dirty="0">
                  <a:solidFill>
                    <a:srgbClr val="FFFFFF"/>
                  </a:solidFill>
                </a:rPr>
                <a:t>Use JOIN statements</a:t>
              </a:r>
            </a:p>
          </p:txBody>
        </p:sp>
      </p:grpSp>
    </p:spTree>
    <p:extLst>
      <p:ext uri="{BB962C8B-B14F-4D97-AF65-F5344CB8AC3E}">
        <p14:creationId xmlns:p14="http://schemas.microsoft.com/office/powerpoint/2010/main" val="1165153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950630"/>
            <a:ext cx="12192000" cy="832911"/>
            <a:chOff x="0" y="1950630"/>
            <a:chExt cx="12192000" cy="832911"/>
          </a:xfrm>
        </p:grpSpPr>
        <p:sp>
          <p:nvSpPr>
            <p:cNvPr id="6" name="Rectangle 5"/>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100" kern="0" dirty="0">
                <a:solidFill>
                  <a:prstClr val="white"/>
                </a:solidFill>
                <a:latin typeface="Segoe UI"/>
              </a:endParaRPr>
            </a:p>
          </p:txBody>
        </p:sp>
        <p:sp>
          <p:nvSpPr>
            <p:cNvPr id="9"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solidFill>
                    <a:prstClr val="white"/>
                  </a:solidFill>
                </a:rPr>
                <a:t>Used to obtain only the rows that meet the defined condition</a:t>
              </a:r>
            </a:p>
          </p:txBody>
        </p:sp>
      </p:grpSp>
      <p:sp>
        <p:nvSpPr>
          <p:cNvPr id="5" name="Title 4"/>
          <p:cNvSpPr>
            <a:spLocks noGrp="1"/>
          </p:cNvSpPr>
          <p:nvPr>
            <p:ph type="title"/>
          </p:nvPr>
        </p:nvSpPr>
        <p:spPr/>
        <p:txBody>
          <a:bodyPr>
            <a:normAutofit/>
          </a:bodyPr>
          <a:lstStyle/>
          <a:p>
            <a:r>
              <a:rPr lang="en-US" sz="4000" dirty="0"/>
              <a:t>WHERE Clauses</a:t>
            </a:r>
          </a:p>
        </p:txBody>
      </p:sp>
      <p:sp>
        <p:nvSpPr>
          <p:cNvPr id="10" name="Content Placeholder 9"/>
          <p:cNvSpPr>
            <a:spLocks noGrp="1"/>
          </p:cNvSpPr>
          <p:nvPr>
            <p:ph idx="1"/>
          </p:nvPr>
        </p:nvSpPr>
        <p:spPr>
          <a:xfrm>
            <a:off x="838200" y="3375211"/>
            <a:ext cx="10515600" cy="2801751"/>
          </a:xfrm>
        </p:spPr>
        <p:txBody>
          <a:bodyPr/>
          <a:lstStyle/>
          <a:p>
            <a:pPr>
              <a:buFont typeface="Wingdings" charset="2"/>
              <a:buChar char="§"/>
            </a:pPr>
            <a:r>
              <a:rPr lang="en-US" dirty="0"/>
              <a:t>The WHERE clause is used to filter: </a:t>
            </a:r>
          </a:p>
          <a:p>
            <a:pPr lvl="1">
              <a:buFont typeface="Wingdings" charset="2"/>
              <a:buChar char="§"/>
            </a:pPr>
            <a:r>
              <a:rPr lang="en-US" dirty="0"/>
              <a:t>Predicated operators</a:t>
            </a:r>
          </a:p>
          <a:p>
            <a:pPr lvl="1">
              <a:buFont typeface="Wingdings" charset="2"/>
              <a:buChar char="§"/>
            </a:pPr>
            <a:r>
              <a:rPr lang="en-US" dirty="0"/>
              <a:t>Logical operators – combine expressions using AND or OR</a:t>
            </a:r>
          </a:p>
          <a:p>
            <a:pPr lvl="1">
              <a:buFont typeface="Wingdings" charset="2"/>
              <a:buChar char="§"/>
            </a:pPr>
            <a:r>
              <a:rPr lang="en-US" dirty="0"/>
              <a:t>Functions to compute the </a:t>
            </a:r>
            <a:r>
              <a:rPr lang="en-US" dirty="0" smtClean="0"/>
              <a:t>condition</a:t>
            </a:r>
            <a:endParaRPr lang="en-US" dirty="0"/>
          </a:p>
        </p:txBody>
      </p:sp>
    </p:spTree>
    <p:extLst>
      <p:ext uri="{BB962C8B-B14F-4D97-AF65-F5344CB8AC3E}">
        <p14:creationId xmlns:p14="http://schemas.microsoft.com/office/powerpoint/2010/main" val="16522332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WHERE Clauses (cont.)</a:t>
            </a:r>
            <a:endParaRPr lang="en-US" dirty="0"/>
          </a:p>
        </p:txBody>
      </p:sp>
      <p:sp>
        <p:nvSpPr>
          <p:cNvPr id="6" name="Content Placeholder 4"/>
          <p:cNvSpPr txBox="1">
            <a:spLocks/>
          </p:cNvSpPr>
          <p:nvPr/>
        </p:nvSpPr>
        <p:spPr>
          <a:xfrm>
            <a:off x="838199" y="2720037"/>
            <a:ext cx="10515600" cy="88247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 FROM employees</a:t>
            </a:r>
          </a:p>
          <a:p>
            <a:r>
              <a:rPr lang="en-US" altLang="ko-KR" sz="2000" dirty="0"/>
              <a:t>WHERE country = 'US' AND state = 'CA';</a:t>
            </a:r>
          </a:p>
        </p:txBody>
      </p:sp>
      <p:sp>
        <p:nvSpPr>
          <p:cNvPr id="7" name="TextBox 6"/>
          <p:cNvSpPr txBox="1"/>
          <p:nvPr/>
        </p:nvSpPr>
        <p:spPr>
          <a:xfrm>
            <a:off x="838199" y="1686254"/>
            <a:ext cx="10560101" cy="843638"/>
          </a:xfrm>
          <a:prstGeom prst="rect">
            <a:avLst/>
          </a:prstGeom>
          <a:noFill/>
        </p:spPr>
        <p:txBody>
          <a:bodyPr wrap="square" rtlCol="0">
            <a:spAutoFit/>
          </a:bodyPr>
          <a:lstStyle/>
          <a:p>
            <a:pPr marL="342900" indent="-342900">
              <a:buFont typeface="Wingdings" charset="2"/>
              <a:buChar char="§"/>
            </a:pPr>
            <a:r>
              <a:rPr lang="en-US" altLang="ko-KR" sz="2400" dirty="0" smtClean="0">
                <a:solidFill>
                  <a:prstClr val="black"/>
                </a:solidFill>
                <a:latin typeface="Segoe UI"/>
                <a:cs typeface="Segoe UI"/>
              </a:rPr>
              <a:t>Selecting all </a:t>
            </a:r>
            <a:r>
              <a:rPr lang="en-US" altLang="ko-KR" sz="2400" dirty="0">
                <a:solidFill>
                  <a:prstClr val="black"/>
                </a:solidFill>
                <a:latin typeface="Segoe UI"/>
                <a:cs typeface="Segoe UI"/>
              </a:rPr>
              <a:t>columns from employees table, where country column </a:t>
            </a:r>
            <a:r>
              <a:rPr lang="en-US" altLang="ko-KR" sz="2400" dirty="0" smtClean="0">
                <a:solidFill>
                  <a:prstClr val="black"/>
                </a:solidFill>
                <a:latin typeface="Segoe UI"/>
                <a:cs typeface="Segoe UI"/>
              </a:rPr>
              <a:t>is ‘US’ </a:t>
            </a:r>
            <a:r>
              <a:rPr lang="en-US" altLang="ko-KR" sz="2400" dirty="0">
                <a:solidFill>
                  <a:prstClr val="black"/>
                </a:solidFill>
                <a:latin typeface="Segoe UI"/>
                <a:cs typeface="Segoe UI"/>
              </a:rPr>
              <a:t>and state column is </a:t>
            </a:r>
            <a:r>
              <a:rPr lang="en-US" altLang="ko-KR" sz="2400" dirty="0" smtClean="0">
                <a:solidFill>
                  <a:prstClr val="black"/>
                </a:solidFill>
                <a:latin typeface="Segoe UI"/>
                <a:cs typeface="Segoe UI"/>
              </a:rPr>
              <a:t>‘CA</a:t>
            </a:r>
            <a:r>
              <a:rPr lang="en-US" altLang="ko-KR" sz="2400" dirty="0">
                <a:solidFill>
                  <a:prstClr val="black"/>
                </a:solidFill>
                <a:latin typeface="Segoe UI"/>
                <a:cs typeface="Segoe UI"/>
              </a:rPr>
              <a:t>’. </a:t>
            </a:r>
          </a:p>
        </p:txBody>
      </p:sp>
      <p:sp>
        <p:nvSpPr>
          <p:cNvPr id="9" name="Content Placeholder 4"/>
          <p:cNvSpPr txBox="1">
            <a:spLocks/>
          </p:cNvSpPr>
          <p:nvPr/>
        </p:nvSpPr>
        <p:spPr>
          <a:xfrm>
            <a:off x="838199" y="4444463"/>
            <a:ext cx="10515600" cy="185167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e.* FROM</a:t>
            </a:r>
          </a:p>
          <a:p>
            <a:r>
              <a:rPr lang="en-US" altLang="ko-KR" sz="2000" dirty="0"/>
              <a:t>&gt; (SELECT name, salary, deductions["Federal Taxes"] as </a:t>
            </a:r>
            <a:r>
              <a:rPr lang="en-US" altLang="ko-KR" sz="2000" dirty="0" err="1"/>
              <a:t>ded</a:t>
            </a:r>
            <a:r>
              <a:rPr lang="en-US" altLang="ko-KR" sz="2000" dirty="0"/>
              <a:t>,</a:t>
            </a:r>
          </a:p>
          <a:p>
            <a:r>
              <a:rPr lang="en-US" altLang="ko-KR" sz="2000" dirty="0"/>
              <a:t>&gt;    salary * (1 - deductions["Federal Taxes"]) as </a:t>
            </a:r>
            <a:r>
              <a:rPr lang="en-US" altLang="ko-KR" sz="2000" dirty="0" err="1"/>
              <a:t>salary_minus_fed_taxes</a:t>
            </a:r>
            <a:endParaRPr lang="en-US" altLang="ko-KR" sz="2000" dirty="0"/>
          </a:p>
          <a:p>
            <a:r>
              <a:rPr lang="en-US" altLang="ko-KR" sz="2000" dirty="0"/>
              <a:t>&gt;  FROM employees) e</a:t>
            </a:r>
          </a:p>
          <a:p>
            <a:r>
              <a:rPr lang="en-US" altLang="ko-KR" sz="2000" dirty="0"/>
              <a:t>&gt; WHERE round(</a:t>
            </a:r>
            <a:r>
              <a:rPr lang="en-US" altLang="ko-KR" sz="2000" dirty="0" err="1"/>
              <a:t>e.salary_minus_fed_taxes</a:t>
            </a:r>
            <a:r>
              <a:rPr lang="en-US" altLang="ko-KR" sz="2000" dirty="0"/>
              <a:t>) &gt; 70000;</a:t>
            </a:r>
          </a:p>
          <a:p>
            <a:r>
              <a:rPr lang="en-US" altLang="ko-KR" sz="2000" dirty="0" smtClean="0"/>
              <a:t>...</a:t>
            </a:r>
            <a:endParaRPr lang="en-US" altLang="ko-KR" sz="2000" dirty="0"/>
          </a:p>
        </p:txBody>
      </p:sp>
      <p:sp>
        <p:nvSpPr>
          <p:cNvPr id="11" name="TextBox 10"/>
          <p:cNvSpPr txBox="1"/>
          <p:nvPr/>
        </p:nvSpPr>
        <p:spPr>
          <a:xfrm>
            <a:off x="838199" y="3792653"/>
            <a:ext cx="3365024" cy="461665"/>
          </a:xfrm>
          <a:prstGeom prst="rect">
            <a:avLst/>
          </a:prstGeom>
          <a:noFill/>
        </p:spPr>
        <p:txBody>
          <a:bodyPr wrap="none" rtlCol="0">
            <a:spAutoFit/>
          </a:bodyPr>
          <a:lstStyle/>
          <a:p>
            <a:pPr marL="342900" indent="-342900">
              <a:buFont typeface="Wingdings" charset="2"/>
              <a:buChar char="§"/>
            </a:pPr>
            <a:r>
              <a:rPr lang="en-US" altLang="ko-KR" sz="2400" dirty="0" smtClean="0">
                <a:solidFill>
                  <a:prstClr val="black"/>
                </a:solidFill>
                <a:latin typeface="Segoe UI"/>
                <a:cs typeface="Segoe UI"/>
              </a:rPr>
              <a:t>Combining functions: </a:t>
            </a:r>
            <a:endParaRPr lang="en-US" altLang="ko-KR" sz="2400" dirty="0">
              <a:solidFill>
                <a:prstClr val="black"/>
              </a:solidFill>
              <a:latin typeface="Segoe UI"/>
              <a:cs typeface="Segoe UI"/>
            </a:endParaRPr>
          </a:p>
        </p:txBody>
      </p:sp>
    </p:spTree>
    <p:extLst>
      <p:ext uri="{BB962C8B-B14F-4D97-AF65-F5344CB8AC3E}">
        <p14:creationId xmlns:p14="http://schemas.microsoft.com/office/powerpoint/2010/main" val="35803039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WHERE Clauses </a:t>
            </a:r>
            <a:r>
              <a:rPr lang="en-US" dirty="0"/>
              <a:t>(cont.)</a:t>
            </a:r>
          </a:p>
        </p:txBody>
      </p:sp>
      <p:sp>
        <p:nvSpPr>
          <p:cNvPr id="3" name="Content Placeholder 2"/>
          <p:cNvSpPr>
            <a:spLocks noGrp="1"/>
          </p:cNvSpPr>
          <p:nvPr>
            <p:ph idx="1"/>
          </p:nvPr>
        </p:nvSpPr>
        <p:spPr/>
        <p:txBody>
          <a:bodyPr>
            <a:normAutofit/>
          </a:bodyPr>
          <a:lstStyle/>
          <a:p>
            <a:pPr>
              <a:buFont typeface="Wingdings" charset="2"/>
              <a:buChar char="§"/>
            </a:pPr>
            <a:r>
              <a:rPr lang="en-US" sz="2400" dirty="0" smtClean="0"/>
              <a:t>Usage: </a:t>
            </a:r>
            <a:r>
              <a:rPr lang="en-US" sz="2400" dirty="0"/>
              <a:t>LIKE and RLIKE</a:t>
            </a:r>
          </a:p>
          <a:p>
            <a:pPr lvl="1">
              <a:buFont typeface="Wingdings" charset="2"/>
              <a:buChar char="§"/>
            </a:pPr>
            <a:r>
              <a:rPr lang="en-US" dirty="0"/>
              <a:t>RLIKE is </a:t>
            </a:r>
            <a:r>
              <a:rPr lang="en-US" dirty="0" smtClean="0"/>
              <a:t>a hive </a:t>
            </a:r>
            <a:r>
              <a:rPr lang="en-US" dirty="0"/>
              <a:t>extension using Java regular expressions</a:t>
            </a:r>
            <a:r>
              <a:rPr lang="en-US" dirty="0" smtClean="0"/>
              <a:t>.</a:t>
            </a:r>
            <a:endParaRPr lang="en-US" dirty="0"/>
          </a:p>
        </p:txBody>
      </p:sp>
      <p:sp>
        <p:nvSpPr>
          <p:cNvPr id="5" name="Content Placeholder 4"/>
          <p:cNvSpPr txBox="1">
            <a:spLocks/>
          </p:cNvSpPr>
          <p:nvPr/>
        </p:nvSpPr>
        <p:spPr>
          <a:xfrm>
            <a:off x="838199" y="3006968"/>
            <a:ext cx="10515600" cy="3276780"/>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name, </a:t>
            </a:r>
            <a:r>
              <a:rPr lang="en-US" altLang="ko-KR" sz="2000" dirty="0" err="1"/>
              <a:t>address.street</a:t>
            </a:r>
            <a:r>
              <a:rPr lang="en-US" altLang="ko-KR" sz="2000" dirty="0"/>
              <a:t> FROM employees</a:t>
            </a:r>
          </a:p>
          <a:p>
            <a:r>
              <a:rPr lang="en-US" altLang="ko-KR" sz="2000" dirty="0"/>
              <a:t>WHERE </a:t>
            </a:r>
            <a:r>
              <a:rPr lang="en-US" altLang="ko-KR" sz="2000" dirty="0" err="1"/>
              <a:t>Address.street</a:t>
            </a:r>
            <a:r>
              <a:rPr lang="en-US" altLang="ko-KR" sz="2000" dirty="0"/>
              <a:t> LIKE ‘%Ave’;</a:t>
            </a:r>
          </a:p>
          <a:p>
            <a:r>
              <a:rPr lang="en-US" altLang="ko-KR" sz="2000" dirty="0"/>
              <a:t>...</a:t>
            </a:r>
          </a:p>
          <a:p>
            <a:endParaRPr lang="en-US" altLang="ko-KR" sz="2000" dirty="0"/>
          </a:p>
          <a:p>
            <a:r>
              <a:rPr lang="en-US" altLang="ko-KR" sz="2000" dirty="0"/>
              <a:t>hive&gt; SELECT name, </a:t>
            </a:r>
            <a:r>
              <a:rPr lang="en-US" altLang="ko-KR" sz="2000" dirty="0" err="1"/>
              <a:t>address.city</a:t>
            </a:r>
            <a:r>
              <a:rPr lang="en-US" altLang="ko-KR" sz="2000" dirty="0"/>
              <a:t> FROM employees</a:t>
            </a:r>
          </a:p>
          <a:p>
            <a:r>
              <a:rPr lang="en-US" altLang="ko-KR" sz="2000" dirty="0"/>
              <a:t>WHERE </a:t>
            </a:r>
            <a:r>
              <a:rPr lang="en-US" altLang="ko-KR" sz="2000" dirty="0" err="1"/>
              <a:t>Address.city</a:t>
            </a:r>
            <a:r>
              <a:rPr lang="en-US" altLang="ko-KR" sz="2000" dirty="0"/>
              <a:t> LIKE ‘O%’;</a:t>
            </a:r>
          </a:p>
          <a:p>
            <a:r>
              <a:rPr lang="en-US" altLang="ko-KR" sz="2000" dirty="0"/>
              <a:t>...</a:t>
            </a:r>
          </a:p>
          <a:p>
            <a:endParaRPr lang="en-US" altLang="ko-KR" sz="2000" dirty="0"/>
          </a:p>
          <a:p>
            <a:endParaRPr lang="en-US" altLang="ko-KR" sz="2000" dirty="0"/>
          </a:p>
        </p:txBody>
      </p:sp>
    </p:spTree>
    <p:extLst>
      <p:ext uri="{BB962C8B-B14F-4D97-AF65-F5344CB8AC3E}">
        <p14:creationId xmlns:p14="http://schemas.microsoft.com/office/powerpoint/2010/main" val="16258157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a:t>
            </a:r>
            <a:r>
              <a:rPr lang="en-US" dirty="0" smtClean="0"/>
              <a:t>Data </a:t>
            </a:r>
            <a:r>
              <a:rPr lang="en-US" dirty="0"/>
              <a:t>T</a:t>
            </a:r>
            <a:r>
              <a:rPr lang="en-US" dirty="0" smtClean="0"/>
              <a:t>ypes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42203377"/>
              </p:ext>
            </p:extLst>
          </p:nvPr>
        </p:nvGraphicFramePr>
        <p:xfrm>
          <a:off x="2433735" y="1883776"/>
          <a:ext cx="7324531" cy="3090449"/>
        </p:xfrm>
        <a:graphic>
          <a:graphicData uri="http://schemas.openxmlformats.org/drawingml/2006/table">
            <a:tbl>
              <a:tblPr firstRow="1">
                <a:tableStyleId>{21E4AEA4-8DFA-4A89-87EB-49C32662AFE0}</a:tableStyleId>
              </a:tblPr>
              <a:tblGrid>
                <a:gridCol w="2475924">
                  <a:extLst>
                    <a:ext uri="{9D8B030D-6E8A-4147-A177-3AD203B41FA5}">
                      <a16:colId xmlns="" xmlns:a16="http://schemas.microsoft.com/office/drawing/2014/main" val="1124546490"/>
                    </a:ext>
                  </a:extLst>
                </a:gridCol>
                <a:gridCol w="4848607">
                  <a:extLst>
                    <a:ext uri="{9D8B030D-6E8A-4147-A177-3AD203B41FA5}">
                      <a16:colId xmlns="" xmlns:a16="http://schemas.microsoft.com/office/drawing/2014/main" val="2986980724"/>
                    </a:ext>
                  </a:extLst>
                </a:gridCol>
              </a:tblGrid>
              <a:tr h="481692">
                <a:tc>
                  <a:txBody>
                    <a:bodyPr/>
                    <a:lstStyle/>
                    <a:p>
                      <a:pPr algn="ctr"/>
                      <a:r>
                        <a:rPr lang="en-US" b="0" dirty="0" smtClean="0">
                          <a:solidFill>
                            <a:schemeClr val="bg1"/>
                          </a:solidFill>
                        </a:rPr>
                        <a:t>Type</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Hive Data</a:t>
                      </a:r>
                      <a:r>
                        <a:rPr lang="en-US" b="0" baseline="0" dirty="0" smtClean="0">
                          <a:solidFill>
                            <a:schemeClr val="bg1"/>
                          </a:solidFill>
                        </a:rPr>
                        <a:t> </a:t>
                      </a:r>
                      <a:r>
                        <a:rPr lang="en-US" b="0" dirty="0" smtClean="0">
                          <a:solidFill>
                            <a:schemeClr val="bg1"/>
                          </a:solidFill>
                        </a:rPr>
                        <a:t>Types</a:t>
                      </a:r>
                      <a:endParaRPr lang="en-US"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481692">
                <a:tc>
                  <a:txBody>
                    <a:bodyPr/>
                    <a:lstStyle/>
                    <a:p>
                      <a:pPr algn="l" fontAlgn="t"/>
                      <a:r>
                        <a:rPr lang="en-US" dirty="0" smtClean="0">
                          <a:effectLst/>
                        </a:rPr>
                        <a:t>Integers (Numeric)</a:t>
                      </a:r>
                      <a:endParaRPr lang="en-US" dirty="0">
                        <a:effectLst/>
                      </a:endParaRPr>
                    </a:p>
                  </a:txBody>
                  <a:tcPr marL="95250" marR="95250" marT="66675" marB="66675">
                    <a:solidFill>
                      <a:schemeClr val="bg1">
                        <a:lumMod val="85000"/>
                      </a:schemeClr>
                    </a:solidFill>
                  </a:tcPr>
                </a:tc>
                <a:tc>
                  <a:txBody>
                    <a:bodyPr/>
                    <a:lstStyle/>
                    <a:p>
                      <a:pPr algn="l" fontAlgn="t"/>
                      <a:r>
                        <a:rPr lang="en-US" dirty="0" smtClean="0">
                          <a:effectLst/>
                        </a:rPr>
                        <a:t>TINYINT,</a:t>
                      </a:r>
                      <a:r>
                        <a:rPr lang="en-US" baseline="0" dirty="0" smtClean="0">
                          <a:effectLst/>
                        </a:rPr>
                        <a:t> SMALLINT, INT, BIGINT</a:t>
                      </a:r>
                      <a:endParaRPr lang="en-US" dirty="0">
                        <a:effectLst/>
                      </a:endParaRPr>
                    </a:p>
                  </a:txBody>
                  <a:tcPr marL="95250" marR="95250" marT="66675" marB="66675">
                    <a:solidFill>
                      <a:schemeClr val="bg1">
                        <a:lumMod val="85000"/>
                      </a:schemeClr>
                    </a:solidFill>
                  </a:tcPr>
                </a:tc>
                <a:extLst>
                  <a:ext uri="{0D108BD9-81ED-4DB2-BD59-A6C34878D82A}">
                    <a16:rowId xmlns="" xmlns:a16="http://schemas.microsoft.com/office/drawing/2014/main" val="2034482246"/>
                  </a:ext>
                </a:extLst>
              </a:tr>
              <a:tr h="481692">
                <a:tc>
                  <a:txBody>
                    <a:bodyPr/>
                    <a:lstStyle/>
                    <a:p>
                      <a:pPr algn="l" fontAlgn="t"/>
                      <a:r>
                        <a:rPr lang="en-US" dirty="0" smtClean="0">
                          <a:effectLst/>
                        </a:rPr>
                        <a:t>Fractional</a:t>
                      </a:r>
                      <a:r>
                        <a:rPr lang="en-US" baseline="0" dirty="0">
                          <a:effectLst/>
                        </a:rPr>
                        <a:t> </a:t>
                      </a:r>
                      <a:r>
                        <a:rPr lang="en-US" baseline="0" dirty="0" smtClean="0">
                          <a:effectLst/>
                        </a:rPr>
                        <a:t>(Numeric)</a:t>
                      </a:r>
                      <a:endParaRPr lang="en-US" dirty="0" smtClean="0">
                        <a:effectLst/>
                      </a:endParaRPr>
                    </a:p>
                  </a:txBody>
                  <a:tcPr marL="95250" marR="95250" marT="66675" marB="66675">
                    <a:solidFill>
                      <a:schemeClr val="bg1">
                        <a:lumMod val="85000"/>
                      </a:schemeClr>
                    </a:solidFill>
                  </a:tcPr>
                </a:tc>
                <a:tc>
                  <a:txBody>
                    <a:bodyPr/>
                    <a:lstStyle/>
                    <a:p>
                      <a:pPr algn="l" fontAlgn="t"/>
                      <a:r>
                        <a:rPr lang="en-US" dirty="0" smtClean="0">
                          <a:effectLst/>
                        </a:rPr>
                        <a:t>FLOAT,</a:t>
                      </a:r>
                      <a:r>
                        <a:rPr lang="en-US" baseline="0" dirty="0" smtClean="0">
                          <a:effectLst/>
                        </a:rPr>
                        <a:t> DOUBLE, DECIMAL</a:t>
                      </a:r>
                      <a:endParaRPr lang="en-US" dirty="0">
                        <a:effectLst/>
                      </a:endParaRPr>
                    </a:p>
                  </a:txBody>
                  <a:tcPr marL="95250" marR="95250" marT="66675" marB="66675">
                    <a:solidFill>
                      <a:schemeClr val="bg1">
                        <a:lumMod val="85000"/>
                      </a:schemeClr>
                    </a:solidFill>
                  </a:tcPr>
                </a:tc>
                <a:extLst>
                  <a:ext uri="{0D108BD9-81ED-4DB2-BD59-A6C34878D82A}">
                    <a16:rowId xmlns="" xmlns:a16="http://schemas.microsoft.com/office/drawing/2014/main" val="682465758"/>
                  </a:ext>
                </a:extLst>
              </a:tr>
              <a:tr h="481692">
                <a:tc>
                  <a:txBody>
                    <a:bodyPr/>
                    <a:lstStyle/>
                    <a:p>
                      <a:pPr algn="l" fontAlgn="t"/>
                      <a:r>
                        <a:rPr lang="en-US" dirty="0" smtClean="0">
                          <a:effectLst/>
                        </a:rPr>
                        <a:t>Character</a:t>
                      </a:r>
                      <a:endParaRPr lang="en-US" dirty="0">
                        <a:effectLst/>
                      </a:endParaRPr>
                    </a:p>
                  </a:txBody>
                  <a:tcPr marL="95250" marR="95250" marT="66675" marB="66675">
                    <a:solidFill>
                      <a:schemeClr val="bg1">
                        <a:lumMod val="85000"/>
                      </a:schemeClr>
                    </a:solidFill>
                  </a:tcPr>
                </a:tc>
                <a:tc>
                  <a:txBody>
                    <a:bodyPr/>
                    <a:lstStyle/>
                    <a:p>
                      <a:pPr algn="l" fontAlgn="t"/>
                      <a:r>
                        <a:rPr lang="en-US" dirty="0" smtClean="0">
                          <a:effectLst/>
                        </a:rPr>
                        <a:t>STRING, VARCHAR,</a:t>
                      </a:r>
                      <a:r>
                        <a:rPr lang="en-US" baseline="0" dirty="0" smtClean="0">
                          <a:effectLst/>
                        </a:rPr>
                        <a:t> CHAR</a:t>
                      </a:r>
                      <a:endParaRPr lang="en-US" dirty="0">
                        <a:effectLst/>
                      </a:endParaRPr>
                    </a:p>
                  </a:txBody>
                  <a:tcPr marL="95250" marR="95250" marT="66675" marB="66675">
                    <a:solidFill>
                      <a:schemeClr val="bg1">
                        <a:lumMod val="85000"/>
                      </a:schemeClr>
                    </a:solidFill>
                  </a:tcPr>
                </a:tc>
              </a:tr>
              <a:tr h="481692">
                <a:tc>
                  <a:txBody>
                    <a:bodyPr/>
                    <a:lstStyle/>
                    <a:p>
                      <a:pPr algn="l" fontAlgn="t"/>
                      <a:r>
                        <a:rPr lang="en-US" dirty="0" smtClean="0">
                          <a:effectLst/>
                        </a:rPr>
                        <a:t>Date/Time</a:t>
                      </a:r>
                      <a:endParaRPr lang="en-US" dirty="0">
                        <a:effectLst/>
                      </a:endParaRPr>
                    </a:p>
                  </a:txBody>
                  <a:tcPr marL="95250" marR="95250" marT="66675" marB="66675">
                    <a:solidFill>
                      <a:schemeClr val="bg1">
                        <a:lumMod val="85000"/>
                      </a:schemeClr>
                    </a:solidFill>
                  </a:tcPr>
                </a:tc>
                <a:tc>
                  <a:txBody>
                    <a:bodyPr/>
                    <a:lstStyle/>
                    <a:p>
                      <a:pPr algn="l" fontAlgn="t"/>
                      <a:r>
                        <a:rPr lang="en-US" dirty="0" smtClean="0">
                          <a:effectLst/>
                        </a:rPr>
                        <a:t>TIMESTAMP,</a:t>
                      </a:r>
                      <a:r>
                        <a:rPr lang="en-US" baseline="0" dirty="0" smtClean="0">
                          <a:effectLst/>
                        </a:rPr>
                        <a:t> DATE</a:t>
                      </a:r>
                      <a:endParaRPr lang="en-US" dirty="0">
                        <a:effectLst/>
                      </a:endParaRPr>
                    </a:p>
                  </a:txBody>
                  <a:tcPr marL="95250" marR="95250" marT="66675" marB="66675">
                    <a:solidFill>
                      <a:schemeClr val="bg1">
                        <a:lumMod val="85000"/>
                      </a:schemeClr>
                    </a:solidFill>
                  </a:tcPr>
                </a:tc>
              </a:tr>
              <a:tr h="481692">
                <a:tc>
                  <a:txBody>
                    <a:bodyPr/>
                    <a:lstStyle/>
                    <a:p>
                      <a:pPr algn="l" fontAlgn="t"/>
                      <a:r>
                        <a:rPr lang="en-US" dirty="0" smtClean="0">
                          <a:effectLst/>
                        </a:rPr>
                        <a:t>Special</a:t>
                      </a:r>
                      <a:r>
                        <a:rPr lang="en-US" baseline="0" dirty="0" smtClean="0">
                          <a:effectLst/>
                        </a:rPr>
                        <a:t> Types</a:t>
                      </a:r>
                      <a:endParaRPr lang="en-US" dirty="0">
                        <a:effectLst/>
                      </a:endParaRPr>
                    </a:p>
                  </a:txBody>
                  <a:tcPr marL="95250" marR="95250" marT="66675" marB="66675">
                    <a:solidFill>
                      <a:schemeClr val="bg1">
                        <a:lumMod val="85000"/>
                      </a:schemeClr>
                    </a:solidFill>
                  </a:tcPr>
                </a:tc>
                <a:tc>
                  <a:txBody>
                    <a:bodyPr/>
                    <a:lstStyle/>
                    <a:p>
                      <a:pPr algn="l" fontAlgn="t"/>
                      <a:r>
                        <a:rPr lang="en-US" dirty="0" smtClean="0">
                          <a:effectLst/>
                        </a:rPr>
                        <a:t>BOOLEAN, BINARY,</a:t>
                      </a:r>
                      <a:r>
                        <a:rPr lang="en-US" baseline="0" dirty="0" smtClean="0">
                          <a:effectLst/>
                        </a:rPr>
                        <a:t> ARRAY, MAP, STRUCT, UNIONTYPE</a:t>
                      </a:r>
                      <a:endParaRPr lang="en-US" dirty="0">
                        <a:effectLst/>
                      </a:endParaRPr>
                    </a:p>
                  </a:txBody>
                  <a:tcPr marL="95250" marR="95250" marT="66675" marB="66675">
                    <a:solidFill>
                      <a:schemeClr val="bg1">
                        <a:lumMod val="85000"/>
                      </a:schemeClr>
                    </a:solidFill>
                  </a:tcPr>
                </a:tc>
              </a:tr>
            </a:tbl>
          </a:graphicData>
        </a:graphic>
      </p:graphicFrame>
    </p:spTree>
    <p:extLst>
      <p:ext uri="{BB962C8B-B14F-4D97-AF65-F5344CB8AC3E}">
        <p14:creationId xmlns:p14="http://schemas.microsoft.com/office/powerpoint/2010/main" val="159909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Point Comparisons</a:t>
            </a:r>
          </a:p>
        </p:txBody>
      </p:sp>
      <p:sp>
        <p:nvSpPr>
          <p:cNvPr id="5" name="Content Placeholder 4"/>
          <p:cNvSpPr txBox="1">
            <a:spLocks/>
          </p:cNvSpPr>
          <p:nvPr/>
        </p:nvSpPr>
        <p:spPr>
          <a:xfrm>
            <a:off x="838199" y="2928806"/>
            <a:ext cx="10515600" cy="13945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name, salary, deductions['Federal Taxes']</a:t>
            </a:r>
          </a:p>
          <a:p>
            <a:r>
              <a:rPr lang="en-US" altLang="ko-KR" sz="2000" dirty="0"/>
              <a:t>&gt; FROM employees WHERE deductions['Federal Taxes'] &gt; 0.2;</a:t>
            </a:r>
          </a:p>
          <a:p>
            <a:r>
              <a:rPr lang="en-US" altLang="ko-KR" sz="2000" dirty="0"/>
              <a:t>...</a:t>
            </a:r>
          </a:p>
        </p:txBody>
      </p:sp>
      <p:grpSp>
        <p:nvGrpSpPr>
          <p:cNvPr id="6" name="Group 5"/>
          <p:cNvGrpSpPr/>
          <p:nvPr/>
        </p:nvGrpSpPr>
        <p:grpSpPr>
          <a:xfrm>
            <a:off x="0" y="1950630"/>
            <a:ext cx="12192000" cy="832911"/>
            <a:chOff x="0" y="1950630"/>
            <a:chExt cx="12192000" cy="832911"/>
          </a:xfrm>
          <a:solidFill>
            <a:srgbClr val="8D8787"/>
          </a:solidFill>
        </p:grpSpPr>
        <p:sp>
          <p:nvSpPr>
            <p:cNvPr id="7" name="Rectangle 6"/>
            <p:cNvSpPr/>
            <p:nvPr/>
          </p:nvSpPr>
          <p:spPr>
            <a:xfrm>
              <a:off x="0" y="1950630"/>
              <a:ext cx="12192000" cy="832911"/>
            </a:xfrm>
            <a:prstGeom prst="rect">
              <a:avLst/>
            </a:prstGeom>
            <a:grp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6689" y="1950630"/>
              <a:ext cx="10506640" cy="832911"/>
            </a:xfrm>
            <a:prstGeom prst="rect">
              <a:avLst/>
            </a:prstGeom>
            <a:grp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FLOAT vs. DOUBLE</a:t>
              </a:r>
              <a:endParaRPr lang="en-US" i="0" dirty="0"/>
            </a:p>
          </p:txBody>
        </p:sp>
      </p:grpSp>
      <p:sp>
        <p:nvSpPr>
          <p:cNvPr id="9" name="Content Placeholder 2"/>
          <p:cNvSpPr txBox="1">
            <a:spLocks/>
          </p:cNvSpPr>
          <p:nvPr/>
        </p:nvSpPr>
        <p:spPr>
          <a:xfrm>
            <a:off x="851169" y="4374023"/>
            <a:ext cx="11340831" cy="8724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smtClean="0"/>
              <a:t>Workaround:</a:t>
            </a:r>
          </a:p>
          <a:p>
            <a:pPr lvl="1">
              <a:buFont typeface="Wingdings" charset="2"/>
              <a:buChar char="§"/>
            </a:pPr>
            <a:r>
              <a:rPr lang="en-US" dirty="0" smtClean="0"/>
              <a:t>Use cast to specify how the number is read.</a:t>
            </a:r>
          </a:p>
        </p:txBody>
      </p:sp>
      <p:sp>
        <p:nvSpPr>
          <p:cNvPr id="10" name="Content Placeholder 4"/>
          <p:cNvSpPr txBox="1">
            <a:spLocks/>
          </p:cNvSpPr>
          <p:nvPr/>
        </p:nvSpPr>
        <p:spPr>
          <a:xfrm>
            <a:off x="848960" y="5322344"/>
            <a:ext cx="10515600" cy="13945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name, salary, deductions['Federal Taxes'] FROM employees</a:t>
            </a:r>
          </a:p>
          <a:p>
            <a:r>
              <a:rPr lang="en-US" altLang="ko-KR" sz="2000" dirty="0"/>
              <a:t>&gt; WHERE deductions['Federal Taxes'] &gt; </a:t>
            </a:r>
            <a:r>
              <a:rPr lang="en-US" altLang="ko-KR" sz="2000" i="1" dirty="0"/>
              <a:t>cast(0.2 AS FLOAT);</a:t>
            </a:r>
          </a:p>
          <a:p>
            <a:r>
              <a:rPr lang="en-US" altLang="ko-KR" sz="2000" dirty="0"/>
              <a:t>...</a:t>
            </a:r>
          </a:p>
        </p:txBody>
      </p:sp>
    </p:spTree>
    <p:extLst>
      <p:ext uri="{BB962C8B-B14F-4D97-AF65-F5344CB8AC3E}">
        <p14:creationId xmlns:p14="http://schemas.microsoft.com/office/powerpoint/2010/main" val="116042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74904"/>
            <a:ext cx="10515600" cy="1372562"/>
          </a:xfrm>
        </p:spPr>
        <p:txBody>
          <a:bodyPr/>
          <a:lstStyle/>
          <a:p>
            <a:r>
              <a:rPr lang="en-US" dirty="0">
                <a:solidFill>
                  <a:schemeClr val="tx1"/>
                </a:solidFill>
              </a:rPr>
              <a:t>JOIN </a:t>
            </a:r>
            <a:r>
              <a:rPr lang="en-US" dirty="0" smtClean="0">
                <a:solidFill>
                  <a:schemeClr val="tx1"/>
                </a:solidFill>
              </a:rPr>
              <a:t>Statement </a:t>
            </a:r>
            <a:r>
              <a:rPr lang="en-US" dirty="0">
                <a:solidFill>
                  <a:schemeClr val="tx1"/>
                </a:solidFill>
              </a:rPr>
              <a:t>in Hive</a:t>
            </a:r>
          </a:p>
        </p:txBody>
      </p:sp>
      <p:sp>
        <p:nvSpPr>
          <p:cNvPr id="8" name="Content Placeholder 2"/>
          <p:cNvSpPr>
            <a:spLocks noGrp="1"/>
          </p:cNvSpPr>
          <p:nvPr>
            <p:ph idx="1"/>
          </p:nvPr>
        </p:nvSpPr>
        <p:spPr>
          <a:xfrm>
            <a:off x="744070" y="3261512"/>
            <a:ext cx="10515600" cy="2743494"/>
          </a:xfrm>
        </p:spPr>
        <p:txBody>
          <a:bodyPr>
            <a:normAutofit lnSpcReduction="10000"/>
          </a:bodyPr>
          <a:lstStyle/>
          <a:p>
            <a:r>
              <a:rPr lang="en-US" sz="2000" noProof="1"/>
              <a:t>join_table Syntax:</a:t>
            </a:r>
          </a:p>
          <a:p>
            <a:endParaRPr lang="en-US" sz="2000" noProof="1"/>
          </a:p>
          <a:p>
            <a:r>
              <a:rPr lang="en-US" sz="2000" noProof="1"/>
              <a:t>   table_reference JOIN table_factor [join_condition]</a:t>
            </a:r>
          </a:p>
          <a:p>
            <a:r>
              <a:rPr lang="en-US" sz="2000" noProof="1"/>
              <a:t>   | table_reference {LEFT|RIGHT|FULL} [OUTER] JOIN table_reference</a:t>
            </a:r>
          </a:p>
          <a:p>
            <a:r>
              <a:rPr lang="en-US" sz="2000" noProof="1"/>
              <a:t>   join_condition</a:t>
            </a:r>
          </a:p>
          <a:p>
            <a:r>
              <a:rPr lang="en-US" sz="2000" noProof="1"/>
              <a:t>   | table_reference LEFT SEMI JOIN table_reference join_condition</a:t>
            </a:r>
          </a:p>
          <a:p>
            <a:r>
              <a:rPr lang="en-US" sz="2000" noProof="1"/>
              <a:t>   | table_reference CROSS JOIN table_reference [join_condition]</a:t>
            </a:r>
          </a:p>
        </p:txBody>
      </p:sp>
      <p:grpSp>
        <p:nvGrpSpPr>
          <p:cNvPr id="5" name="Group 4"/>
          <p:cNvGrpSpPr/>
          <p:nvPr/>
        </p:nvGrpSpPr>
        <p:grpSpPr>
          <a:xfrm>
            <a:off x="0" y="1950630"/>
            <a:ext cx="12192000" cy="832911"/>
            <a:chOff x="0" y="1950630"/>
            <a:chExt cx="12192000" cy="832911"/>
          </a:xfrm>
          <a:solidFill>
            <a:srgbClr val="8D8787"/>
          </a:solidFill>
        </p:grpSpPr>
        <p:sp>
          <p:nvSpPr>
            <p:cNvPr id="6" name="Rectangle 5"/>
            <p:cNvSpPr/>
            <p:nvPr/>
          </p:nvSpPr>
          <p:spPr>
            <a:xfrm>
              <a:off x="0" y="1950630"/>
              <a:ext cx="12192000" cy="832911"/>
            </a:xfrm>
            <a:prstGeom prst="rect">
              <a:avLst/>
            </a:prstGeom>
            <a:grp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1384300" y="1950630"/>
              <a:ext cx="9423400" cy="832911"/>
            </a:xfrm>
            <a:prstGeom prst="rect">
              <a:avLst/>
            </a:prstGeom>
            <a:grp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Use JOIN to combine records from two or more tables in the database</a:t>
              </a:r>
              <a:endParaRPr lang="en-US" i="0" dirty="0"/>
            </a:p>
          </p:txBody>
        </p:sp>
      </p:grpSp>
    </p:spTree>
    <p:extLst>
      <p:ext uri="{BB962C8B-B14F-4D97-AF65-F5344CB8AC3E}">
        <p14:creationId xmlns:p14="http://schemas.microsoft.com/office/powerpoint/2010/main" val="261977234"/>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7F7F7F"/>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10091</TotalTime>
  <Words>1072</Words>
  <Application>Microsoft Macintosh PowerPoint</Application>
  <PresentationFormat>Custom</PresentationFormat>
  <Paragraphs>322</Paragraphs>
  <Slides>14</Slides>
  <Notes>14</Notes>
  <HiddenSlides>0</HiddenSlides>
  <MMClips>0</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Office Theme</vt:lpstr>
      <vt:lpstr>1_Office Theme</vt:lpstr>
      <vt:lpstr>2_Office Theme</vt:lpstr>
      <vt:lpstr>1_MS1444_Windows Azure Template 16x9_r08a</vt:lpstr>
      <vt:lpstr>Data Analysis using Hadoop</vt:lpstr>
      <vt:lpstr>Topics</vt:lpstr>
      <vt:lpstr>PowerPoint Presentation</vt:lpstr>
      <vt:lpstr>WHERE Clauses</vt:lpstr>
      <vt:lpstr>WHERE Clauses (cont.)</vt:lpstr>
      <vt:lpstr>WHERE Clauses (cont.)</vt:lpstr>
      <vt:lpstr>Hive Data Types</vt:lpstr>
      <vt:lpstr>Floating Point Comparisons</vt:lpstr>
      <vt:lpstr>JOIN Statement in Hive</vt:lpstr>
      <vt:lpstr>Inner JOIN Statement</vt:lpstr>
      <vt:lpstr>Left Outer JOIN Statement</vt:lpstr>
      <vt:lpstr>Right Outer JOIN Statement</vt:lpstr>
      <vt:lpstr>Full Outer JOIN Statement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319</cp:revision>
  <dcterms:created xsi:type="dcterms:W3CDTF">2016-04-21T18:51:19Z</dcterms:created>
  <dcterms:modified xsi:type="dcterms:W3CDTF">2016-07-13T21:26:08Z</dcterms:modified>
</cp:coreProperties>
</file>