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5" r:id="rId2"/>
    <p:sldMasterId id="2147483682" r:id="rId3"/>
    <p:sldMasterId id="2147483699" r:id="rId4"/>
  </p:sldMasterIdLst>
  <p:notesMasterIdLst>
    <p:notesMasterId r:id="rId24"/>
  </p:notesMasterIdLst>
  <p:sldIdLst>
    <p:sldId id="362" r:id="rId5"/>
    <p:sldId id="342" r:id="rId6"/>
    <p:sldId id="363" r:id="rId7"/>
    <p:sldId id="360" r:id="rId8"/>
    <p:sldId id="361" r:id="rId9"/>
    <p:sldId id="343" r:id="rId10"/>
    <p:sldId id="345" r:id="rId11"/>
    <p:sldId id="346" r:id="rId12"/>
    <p:sldId id="348" r:id="rId13"/>
    <p:sldId id="347" r:id="rId14"/>
    <p:sldId id="349" r:id="rId15"/>
    <p:sldId id="350" r:id="rId16"/>
    <p:sldId id="351" r:id="rId17"/>
    <p:sldId id="352" r:id="rId18"/>
    <p:sldId id="354" r:id="rId19"/>
    <p:sldId id="355" r:id="rId20"/>
    <p:sldId id="356" r:id="rId21"/>
    <p:sldId id="358" r:id="rId22"/>
    <p:sldId id="3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50" autoAdjust="0"/>
    <p:restoredTop sz="75280" autoAdjust="0"/>
  </p:normalViewPr>
  <p:slideViewPr>
    <p:cSldViewPr snapToGrid="0">
      <p:cViewPr varScale="1">
        <p:scale>
          <a:sx n="71" d="100"/>
          <a:sy n="71" d="100"/>
        </p:scale>
        <p:origin x="-1904" y="-1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pPr/>
              <a:t>5/26/16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pPr/>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dirty="0">
              <a:solidFill>
                <a:prstClr val="black"/>
              </a:solidFill>
              <a:latin typeface="Calibri"/>
            </a:endParaRPr>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solidFill>
                  <a:schemeClr val="bg1"/>
                </a:solidFill>
              </a:rPr>
              <a:t> The trailing newline character is removed using </a:t>
            </a:r>
            <a:r>
              <a:rPr lang="en-US" dirty="0" err="1" smtClean="0">
                <a:solidFill>
                  <a:schemeClr val="bg1"/>
                </a:solidFill>
              </a:rPr>
              <a:t>string.strip</a:t>
            </a:r>
            <a:r>
              <a:rPr lang="en-US" dirty="0" smtClean="0">
                <a:solidFill>
                  <a:schemeClr val="bg1"/>
                </a:solidFill>
              </a:rPr>
              <a:t>(line, "\n "), since we just want the text data and not the end of line indicator.</a:t>
            </a:r>
          </a:p>
          <a:p>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11</a:t>
            </a:fld>
            <a:endParaRPr lang="en-US"/>
          </a:p>
        </p:txBody>
      </p:sp>
    </p:spTree>
    <p:extLst>
      <p:ext uri="{BB962C8B-B14F-4D97-AF65-F5344CB8AC3E}">
        <p14:creationId xmlns:p14="http://schemas.microsoft.com/office/powerpoint/2010/main" val="3916851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dirty="0" smtClean="0"/>
              <a:t> </a:t>
            </a:r>
            <a:r>
              <a:rPr lang="en-US" dirty="0" smtClean="0">
                <a:solidFill>
                  <a:schemeClr val="bg1"/>
                </a:solidFill>
              </a:rPr>
              <a:t>When doing stream processing, a single line contains all the values with a tab character between each value. </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solidFill>
                  <a:schemeClr val="bg1"/>
                </a:solidFill>
              </a:rPr>
              <a:t> </a:t>
            </a:r>
            <a:r>
              <a:rPr lang="en-US" dirty="0" err="1" smtClean="0">
                <a:solidFill>
                  <a:schemeClr val="bg1"/>
                </a:solidFill>
              </a:rPr>
              <a:t>string.split</a:t>
            </a:r>
            <a:r>
              <a:rPr lang="en-US" dirty="0" smtClean="0">
                <a:solidFill>
                  <a:schemeClr val="bg1"/>
                </a:solidFill>
              </a:rPr>
              <a:t>(line, "\t") can be used to split the input at each tab, returning just the fields.</a:t>
            </a:r>
          </a:p>
          <a:p>
            <a:pPr>
              <a:buFont typeface="Arial" pitchFamily="34" charset="0"/>
              <a:buNone/>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12</a:t>
            </a:fld>
            <a:endParaRPr lang="en-US"/>
          </a:p>
        </p:txBody>
      </p:sp>
    </p:spTree>
    <p:extLst>
      <p:ext uri="{BB962C8B-B14F-4D97-AF65-F5344CB8AC3E}">
        <p14:creationId xmlns:p14="http://schemas.microsoft.com/office/powerpoint/2010/main" val="2445927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dirty="0" smtClean="0"/>
              <a:t> </a:t>
            </a:r>
            <a:r>
              <a:rPr lang="en-US" dirty="0" smtClean="0">
                <a:solidFill>
                  <a:schemeClr val="bg1"/>
                </a:solidFill>
              </a:rPr>
              <a:t>When processing is complete, the output must be written to STDOUT as a single line with a tab between each field. </a:t>
            </a:r>
          </a:p>
          <a:p>
            <a:pPr>
              <a:buFont typeface="Arial" pitchFamily="34" charset="0"/>
              <a:buNone/>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13</a:t>
            </a:fld>
            <a:endParaRPr lang="en-US"/>
          </a:p>
        </p:txBody>
      </p:sp>
    </p:spTree>
    <p:extLst>
      <p:ext uri="{BB962C8B-B14F-4D97-AF65-F5344CB8AC3E}">
        <p14:creationId xmlns:p14="http://schemas.microsoft.com/office/powerpoint/2010/main" val="2972639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solidFill>
                  <a:schemeClr val="bg1"/>
                </a:solidFill>
              </a:rPr>
              <a:t> The while loop will repeat until no line is read, at which point, break exits the loop and the script terminates.</a:t>
            </a:r>
          </a:p>
          <a:p>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14</a:t>
            </a:fld>
            <a:endParaRPr lang="en-US"/>
          </a:p>
        </p:txBody>
      </p:sp>
    </p:spTree>
    <p:extLst>
      <p:ext uri="{BB962C8B-B14F-4D97-AF65-F5344CB8AC3E}">
        <p14:creationId xmlns:p14="http://schemas.microsoft.com/office/powerpoint/2010/main" val="1209311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15</a:t>
            </a:fld>
            <a:endParaRPr lang="en-US"/>
          </a:p>
        </p:txBody>
      </p:sp>
    </p:spTree>
    <p:extLst>
      <p:ext uri="{BB962C8B-B14F-4D97-AF65-F5344CB8AC3E}">
        <p14:creationId xmlns:p14="http://schemas.microsoft.com/office/powerpoint/2010/main" val="665650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Notes:</a:t>
            </a:r>
            <a:endParaRPr lang="en-US" b="0" dirty="0" smtClean="0"/>
          </a:p>
          <a:p>
            <a:pPr marL="285750" indent="-285750">
              <a:buFont typeface="Arial" panose="020B0604020202020204" pitchFamily="34" charset="0"/>
              <a:buChar char="•"/>
            </a:pPr>
            <a:r>
              <a:rPr lang="en-US" dirty="0" smtClean="0"/>
              <a:t>User-defined functions are invoked just like built-in functions.</a:t>
            </a:r>
          </a:p>
          <a:p>
            <a:pPr marL="285750" indent="-285750">
              <a:buFont typeface="Arial" panose="020B0604020202020204" pitchFamily="34" charset="0"/>
              <a:buChar char="•"/>
            </a:pPr>
            <a:r>
              <a:rPr lang="en-US" dirty="0" smtClean="0"/>
              <a:t>In this simple user-defined function, an array of strings is passed as input, and a “Dear </a:t>
            </a:r>
            <a:r>
              <a:rPr lang="en-US" dirty="0" err="1" smtClean="0"/>
              <a:t>xxyyzz</a:t>
            </a:r>
            <a:r>
              <a:rPr lang="en-US" dirty="0" smtClean="0"/>
              <a:t>” is outputted from each of the strings in the array.</a:t>
            </a:r>
          </a:p>
          <a:p>
            <a:pPr>
              <a:buFont typeface="Arial" pitchFamily="34" charset="0"/>
              <a:buChar cha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17</a:t>
            </a:fld>
            <a:endParaRPr lang="en-US"/>
          </a:p>
        </p:txBody>
      </p:sp>
    </p:spTree>
    <p:extLst>
      <p:ext uri="{BB962C8B-B14F-4D97-AF65-F5344CB8AC3E}">
        <p14:creationId xmlns:p14="http://schemas.microsoft.com/office/powerpoint/2010/main" val="951099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19</a:t>
            </a:fld>
            <a:endParaRPr lang="en-US">
              <a:solidFill>
                <a:prstClr val="black"/>
              </a:solidFill>
              <a:latin typeface="Calibri"/>
            </a:endParaRPr>
          </a:p>
        </p:txBody>
      </p:sp>
    </p:spTree>
    <p:extLst>
      <p:ext uri="{BB962C8B-B14F-4D97-AF65-F5344CB8AC3E}">
        <p14:creationId xmlns:p14="http://schemas.microsoft.com/office/powerpoint/2010/main" val="1434997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850791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dirty="0" smtClean="0"/>
              <a:t> Set</a:t>
            </a:r>
            <a:r>
              <a:rPr lang="en-US" b="0" baseline="0" dirty="0" smtClean="0"/>
              <a:t> variables allow</a:t>
            </a:r>
            <a:r>
              <a:rPr lang="en-US" dirty="0" smtClean="0"/>
              <a:t> the same *.hql file to be used repeatedly with different parameters that are stored and passed through these variables.</a:t>
            </a:r>
          </a:p>
          <a:p>
            <a:pPr>
              <a:buFont typeface="Arial" pitchFamily="34" charset="0"/>
              <a:buChar cha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4</a:t>
            </a:fld>
            <a:endParaRPr lang="en-US"/>
          </a:p>
        </p:txBody>
      </p:sp>
    </p:spTree>
    <p:extLst>
      <p:ext uri="{BB962C8B-B14F-4D97-AF65-F5344CB8AC3E}">
        <p14:creationId xmlns:p14="http://schemas.microsoft.com/office/powerpoint/2010/main" val="3405568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Notes:</a:t>
            </a:r>
            <a:endParaRPr lang="en-US" b="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baseline="0" dirty="0" smtClean="0"/>
              <a:t> </a:t>
            </a:r>
            <a:r>
              <a:rPr lang="en-US" dirty="0" smtClean="0"/>
              <a:t>A wide range of programming languages can be utilized</a:t>
            </a:r>
            <a:endParaRPr lang="en-US" b="0" dirty="0"/>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baseline="0" dirty="0"/>
              <a:t> </a:t>
            </a:r>
            <a:r>
              <a:rPr lang="en-US" b="0" baseline="0" dirty="0" smtClean="0"/>
              <a:t>The example above uses </a:t>
            </a:r>
            <a:r>
              <a:rPr lang="en-US" b="0" baseline="0" dirty="0" err="1" smtClean="0"/>
              <a:t>pyt</a:t>
            </a:r>
            <a:endParaRPr lang="en-US" b="0" baseline="0" dirty="0" smtClean="0"/>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b="1" baseline="0" dirty="0" smtClean="0"/>
              <a:t>References:</a:t>
            </a:r>
            <a:endParaRPr lang="en-US" b="0" baseline="0" dirty="0" smtClean="0"/>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b="0" baseline="0" dirty="0" smtClean="0"/>
              <a:t>https://</a:t>
            </a:r>
            <a:r>
              <a:rPr lang="en-US" b="0" baseline="0" dirty="0" err="1" smtClean="0"/>
              <a:t>azure.microsoft.com</a:t>
            </a:r>
            <a:r>
              <a:rPr lang="en-US" b="0" baseline="0" dirty="0" smtClean="0"/>
              <a:t>/en-us/documentation/articles/</a:t>
            </a:r>
            <a:r>
              <a:rPr lang="en-US" b="0" baseline="0" dirty="0" err="1" smtClean="0"/>
              <a:t>hdinsight</a:t>
            </a:r>
            <a:r>
              <a:rPr lang="en-US" b="0" baseline="0" dirty="0" smtClean="0"/>
              <a:t>-python/</a:t>
            </a:r>
          </a:p>
        </p:txBody>
      </p:sp>
      <p:sp>
        <p:nvSpPr>
          <p:cNvPr id="4" name="Slide Number Placeholder 3"/>
          <p:cNvSpPr>
            <a:spLocks noGrp="1"/>
          </p:cNvSpPr>
          <p:nvPr>
            <p:ph type="sldNum" sz="quarter" idx="10"/>
          </p:nvPr>
        </p:nvSpPr>
        <p:spPr/>
        <p:txBody>
          <a:bodyPr/>
          <a:lstStyle/>
          <a:p>
            <a:fld id="{01283FAC-A721-45A3-BBDE-EAF2B09B7CD9}"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dirty="0" smtClean="0"/>
              <a:t> </a:t>
            </a:r>
            <a:r>
              <a:rPr lang="en-US" dirty="0" smtClean="0"/>
              <a:t>The external script/program is responsible for ensuring data integrity of the input data and converting types as necessary.</a:t>
            </a:r>
          </a:p>
          <a:p>
            <a:pPr>
              <a:buFont typeface="Arial" pitchFamily="34" charset="0"/>
              <a:buChar cha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7</a:t>
            </a:fld>
            <a:endParaRPr lang="en-US"/>
          </a:p>
        </p:txBody>
      </p:sp>
    </p:spTree>
    <p:extLst>
      <p:ext uri="{BB962C8B-B14F-4D97-AF65-F5344CB8AC3E}">
        <p14:creationId xmlns:p14="http://schemas.microsoft.com/office/powerpoint/2010/main" val="693318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dirty="0" smtClean="0"/>
              <a:t> </a:t>
            </a:r>
            <a:r>
              <a:rPr lang="en-US" dirty="0" smtClean="0"/>
              <a:t>Resulting STRING column will be cast to the data type specified in the table declaration.</a:t>
            </a:r>
          </a:p>
          <a:p>
            <a:pPr>
              <a:buFont typeface="Arial" pitchFamily="34" charset="0"/>
              <a:buNone/>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8</a:t>
            </a:fld>
            <a:endParaRPr lang="en-US"/>
          </a:p>
        </p:txBody>
      </p:sp>
    </p:spTree>
    <p:extLst>
      <p:ext uri="{BB962C8B-B14F-4D97-AF65-F5344CB8AC3E}">
        <p14:creationId xmlns:p14="http://schemas.microsoft.com/office/powerpoint/2010/main" val="1422540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Notes:</a:t>
            </a:r>
            <a:endParaRPr lang="en-US" b="0" dirty="0" smtClean="0"/>
          </a:p>
          <a:p>
            <a:pPr marL="285750" indent="-285750">
              <a:buFont typeface="Arial" panose="020B0604020202020204" pitchFamily="34" charset="0"/>
              <a:buChar char="•"/>
            </a:pPr>
            <a:r>
              <a:rPr lang="en-US" dirty="0" smtClean="0"/>
              <a:t>Python program “streaming.py” is cached to all the nodes in the cluster</a:t>
            </a:r>
          </a:p>
          <a:p>
            <a:pPr marL="285750" indent="-285750">
              <a:buFont typeface="Arial" panose="020B0604020202020204" pitchFamily="34" charset="0"/>
              <a:buChar char="•"/>
            </a:pPr>
            <a:r>
              <a:rPr lang="en-US" dirty="0" smtClean="0"/>
              <a:t>Three fields are passed in as parameter (</a:t>
            </a:r>
            <a:r>
              <a:rPr lang="en-US" dirty="0" err="1" smtClean="0"/>
              <a:t>clientid</a:t>
            </a:r>
            <a:r>
              <a:rPr lang="en-US" dirty="0" smtClean="0"/>
              <a:t>, </a:t>
            </a:r>
            <a:r>
              <a:rPr lang="en-US" dirty="0" err="1" smtClean="0"/>
              <a:t>devicemake</a:t>
            </a:r>
            <a:r>
              <a:rPr lang="en-US" dirty="0" smtClean="0"/>
              <a:t>, </a:t>
            </a:r>
            <a:r>
              <a:rPr lang="en-US" dirty="0" err="1" smtClean="0"/>
              <a:t>devicemodel</a:t>
            </a:r>
            <a:r>
              <a:rPr lang="en-US" dirty="0" smtClean="0"/>
              <a:t>)</a:t>
            </a:r>
          </a:p>
          <a:p>
            <a:pPr marL="285750" indent="-285750">
              <a:buFont typeface="Arial" panose="020B0604020202020204" pitchFamily="34" charset="0"/>
              <a:buChar char="•"/>
            </a:pPr>
            <a:r>
              <a:rPr lang="en-US" dirty="0" smtClean="0"/>
              <a:t>Three strings are passed out by ‘streaming.py” and labeled and cast</a:t>
            </a:r>
          </a:p>
          <a:p>
            <a:pPr marL="742950" lvl="1" indent="-285750">
              <a:buFont typeface="Arial" panose="020B0604020202020204" pitchFamily="34" charset="0"/>
              <a:buChar char="•"/>
            </a:pPr>
            <a:r>
              <a:rPr lang="en-US" dirty="0" err="1" smtClean="0"/>
              <a:t>clientid</a:t>
            </a:r>
            <a:r>
              <a:rPr lang="en-US" dirty="0" smtClean="0"/>
              <a:t> (string), </a:t>
            </a:r>
            <a:r>
              <a:rPr lang="en-US" dirty="0" err="1" smtClean="0"/>
              <a:t>phoneLable</a:t>
            </a:r>
            <a:r>
              <a:rPr lang="en-US" dirty="0" smtClean="0"/>
              <a:t> (string), </a:t>
            </a:r>
            <a:r>
              <a:rPr lang="en-US" dirty="0" err="1" smtClean="0"/>
              <a:t>phoneHash</a:t>
            </a:r>
            <a:r>
              <a:rPr lang="en-US" dirty="0" smtClean="0"/>
              <a:t> (string)</a:t>
            </a:r>
          </a:p>
          <a:p>
            <a:pPr marL="285750" indent="-285750">
              <a:buFont typeface="Arial" panose="020B0604020202020204" pitchFamily="34" charset="0"/>
              <a:buChar char="•"/>
            </a:pPr>
            <a:endParaRPr lang="en-US" dirty="0" smtClean="0"/>
          </a:p>
          <a:p>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10</a:t>
            </a:fld>
            <a:endParaRPr lang="en-US"/>
          </a:p>
        </p:txBody>
      </p:sp>
    </p:spTree>
    <p:extLst>
      <p:ext uri="{BB962C8B-B14F-4D97-AF65-F5344CB8AC3E}">
        <p14:creationId xmlns:p14="http://schemas.microsoft.com/office/powerpoint/2010/main" val="3390371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4.xml"/><Relationship Id="rId2" Type="http://schemas.openxmlformats.org/officeDocument/2006/relationships/image" Target="../media/image6.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pPr/>
              <a:t>5/26/16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pPr/>
              <a:t>5/26/16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5/26/16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pPr/>
              <a:t>5/26/16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5/26/16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pPr/>
              <a:t>5/26/16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5/26/16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5/26/16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518685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626910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5/26/16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154571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pPr/>
              <a:t>5/26/16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7049491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50659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40359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9680071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4749158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913730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826734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187632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849219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07393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5/26/16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5339706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495184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6275994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484146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7062363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5/26/16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14775858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7758831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22654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847485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644385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51899464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2297534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383049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0656950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93724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368277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339818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613592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3217655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1295611074"/>
      </p:ext>
    </p:extLst>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pPr/>
              <a:t>5/26/16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251998330"/>
      </p:ext>
    </p:extLst>
  </p:cSld>
  <p:clrMapOvr>
    <a:masterClrMapping/>
  </p:clrMapOvr>
  <p:transition xmlns:p14="http://schemas.microsoft.com/office/powerpoint/2010/mai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052361056"/>
      </p:ext>
    </p:extLst>
  </p:cSld>
  <p:clrMapOvr>
    <a:masterClrMapping/>
  </p:clrMapOvr>
  <p:transition xmlns:p14="http://schemas.microsoft.com/office/powerpoint/2010/mai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743789554"/>
      </p:ext>
    </p:extLst>
  </p:cSld>
  <p:clrMapOvr>
    <a:masterClrMapping/>
  </p:clrMapOvr>
  <p:transition xmlns:p14="http://schemas.microsoft.com/office/powerpoint/2010/mai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203313133"/>
      </p:ext>
    </p:extLst>
  </p:cSld>
  <p:clrMapOvr>
    <a:masterClrMapping/>
  </p:clrMapOvr>
  <p:transition xmlns:p14="http://schemas.microsoft.com/office/powerpoint/2010/mai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50794016"/>
      </p:ext>
    </p:extLst>
  </p:cSld>
  <p:clrMapOvr>
    <a:masterClrMapping/>
  </p:clrMapOvr>
  <p:transition xmlns:p14="http://schemas.microsoft.com/office/powerpoint/2010/mai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981112551"/>
      </p:ext>
    </p:extLst>
  </p:cSld>
  <p:clrMapOvr>
    <a:masterClrMapping/>
  </p:clrMapOvr>
  <p:transition xmlns:p14="http://schemas.microsoft.com/office/powerpoint/2010/mai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2280571"/>
      </p:ext>
    </p:extLst>
  </p:cSld>
  <p:clrMapOvr>
    <a:masterClrMapping/>
  </p:clrMapOvr>
  <p:transition xmlns:p14="http://schemas.microsoft.com/office/powerpoint/2010/mai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379174232"/>
      </p:ext>
    </p:extLst>
  </p:cSld>
  <p:clrMapOvr>
    <a:masterClrMapping/>
  </p:clrMapOvr>
  <p:transition xmlns:p14="http://schemas.microsoft.com/office/powerpoint/2010/mai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2453684481"/>
      </p:ext>
    </p:extLst>
  </p:cSld>
  <p:clrMapOvr>
    <a:masterClrMapping/>
  </p:clrMapOvr>
  <p:transition xmlns:p14="http://schemas.microsoft.com/office/powerpoint/2010/mai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1099910842"/>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pPr/>
              <a:t>5/26/16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pPr/>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1534590340"/>
      </p:ext>
    </p:extLst>
  </p:cSld>
  <p:clrMapOvr>
    <a:masterClrMapping/>
  </p:clrMapOvr>
  <p:transition xmlns:p14="http://schemas.microsoft.com/office/powerpoint/2010/mai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1767076490"/>
      </p:ext>
    </p:extLst>
  </p:cSld>
  <p:clrMapOvr>
    <a:masterClrMapping/>
  </p:clrMapOvr>
  <p:transition xmlns:p14="http://schemas.microsoft.com/office/powerpoint/2010/mai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2337940576"/>
      </p:ext>
    </p:extLst>
  </p:cSld>
  <p:clrMapOvr>
    <a:masterClrMapping/>
  </p:clrMapOvr>
  <p:transition xmlns:p14="http://schemas.microsoft.com/office/powerpoint/2010/mai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741203423"/>
      </p:ext>
    </p:extLst>
  </p:cSld>
  <p:clrMapOvr>
    <a:masterClrMapping/>
  </p:clrMapOvr>
  <p:transition xmlns:p14="http://schemas.microsoft.com/office/powerpoint/2010/mai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751709607"/>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5686869"/>
      </p:ext>
    </p:extLst>
  </p:cSld>
  <p:clrMapOvr>
    <a:masterClrMapping/>
  </p:clrMapOvr>
  <p:transition xmlns:p14="http://schemas.microsoft.com/office/powerpoint/2010/mai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1766052192"/>
      </p:ext>
    </p:extLst>
  </p:cSld>
  <p:clrMapOvr>
    <a:masterClrMapping/>
  </p:clrMapOvr>
  <p:transition xmlns:p14="http://schemas.microsoft.com/office/powerpoint/2010/mai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6378118"/>
      </p:ext>
    </p:extLst>
  </p:cSld>
  <p:clrMapOvr>
    <a:masterClrMapping/>
  </p:clrMapOvr>
  <p:transition xmlns:p14="http://schemas.microsoft.com/office/powerpoint/2010/mai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4750797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622618642"/>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5/26/16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327320339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103049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pPr/>
              <a:t>5/26/16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pPr/>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slideLayout" Target="../slideLayouts/slideLayout29.xml"/><Relationship Id="rId14" Type="http://schemas.openxmlformats.org/officeDocument/2006/relationships/slideLayout" Target="../slideLayouts/slideLayout30.xml"/><Relationship Id="rId15" Type="http://schemas.openxmlformats.org/officeDocument/2006/relationships/slideLayout" Target="../slideLayouts/slideLayout31.xml"/><Relationship Id="rId16" Type="http://schemas.openxmlformats.org/officeDocument/2006/relationships/slideLayout" Target="../slideLayouts/slideLayout32.xml"/><Relationship Id="rId17" Type="http://schemas.openxmlformats.org/officeDocument/2006/relationships/theme" Target="../theme/theme2.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 Id="rId9" Type="http://schemas.openxmlformats.org/officeDocument/2006/relationships/slideLayout" Target="../slideLayouts/slideLayout25.xml"/><Relationship Id="rId10"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Relationship Id="rId17" Type="http://schemas.openxmlformats.org/officeDocument/2006/relationships/theme" Target="../theme/theme3.xml"/><Relationship Id="rId1" Type="http://schemas.openxmlformats.org/officeDocument/2006/relationships/slideLayout" Target="../slideLayouts/slideLayout33.xml"/><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7.xml"/><Relationship Id="rId20" Type="http://schemas.openxmlformats.org/officeDocument/2006/relationships/slideLayout" Target="../slideLayouts/slideLayout68.xml"/><Relationship Id="rId21" Type="http://schemas.openxmlformats.org/officeDocument/2006/relationships/slideLayout" Target="../slideLayouts/slideLayout69.xml"/><Relationship Id="rId22" Type="http://schemas.openxmlformats.org/officeDocument/2006/relationships/slideLayout" Target="../slideLayouts/slideLayout70.xml"/><Relationship Id="rId23" Type="http://schemas.openxmlformats.org/officeDocument/2006/relationships/slideLayout" Target="../slideLayouts/slideLayout71.xml"/><Relationship Id="rId24" Type="http://schemas.openxmlformats.org/officeDocument/2006/relationships/theme" Target="../theme/theme4.xml"/><Relationship Id="rId10" Type="http://schemas.openxmlformats.org/officeDocument/2006/relationships/slideLayout" Target="../slideLayouts/slideLayout58.xml"/><Relationship Id="rId11" Type="http://schemas.openxmlformats.org/officeDocument/2006/relationships/slideLayout" Target="../slideLayouts/slideLayout59.xml"/><Relationship Id="rId12" Type="http://schemas.openxmlformats.org/officeDocument/2006/relationships/slideLayout" Target="../slideLayouts/slideLayout60.xml"/><Relationship Id="rId13" Type="http://schemas.openxmlformats.org/officeDocument/2006/relationships/slideLayout" Target="../slideLayouts/slideLayout61.xml"/><Relationship Id="rId14" Type="http://schemas.openxmlformats.org/officeDocument/2006/relationships/slideLayout" Target="../slideLayouts/slideLayout62.xml"/><Relationship Id="rId15" Type="http://schemas.openxmlformats.org/officeDocument/2006/relationships/slideLayout" Target="../slideLayouts/slideLayout63.xml"/><Relationship Id="rId16" Type="http://schemas.openxmlformats.org/officeDocument/2006/relationships/slideLayout" Target="../slideLayouts/slideLayout64.xml"/><Relationship Id="rId17" Type="http://schemas.openxmlformats.org/officeDocument/2006/relationships/slideLayout" Target="../slideLayouts/slideLayout65.xml"/><Relationship Id="rId18" Type="http://schemas.openxmlformats.org/officeDocument/2006/relationships/slideLayout" Target="../slideLayouts/slideLayout66.xml"/><Relationship Id="rId19" Type="http://schemas.openxmlformats.org/officeDocument/2006/relationships/slideLayout" Target="../slideLayouts/slideLayout67.xml"/><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pPr/>
              <a:t>5/26/16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8011851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5/26/16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7299872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600382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5400" dirty="0" smtClean="0"/>
              <a:t>Data </a:t>
            </a:r>
            <a:r>
              <a:rPr lang="en-US" sz="5400" dirty="0"/>
              <a:t>Analysis using Hadoop</a:t>
            </a:r>
          </a:p>
        </p:txBody>
      </p:sp>
      <p:sp>
        <p:nvSpPr>
          <p:cNvPr id="3" name="Subtitle 2"/>
          <p:cNvSpPr>
            <a:spLocks noGrp="1"/>
          </p:cNvSpPr>
          <p:nvPr>
            <p:ph type="subTitle" idx="1"/>
          </p:nvPr>
        </p:nvSpPr>
        <p:spPr/>
        <p:txBody>
          <a:bodyPr>
            <a:normAutofit/>
          </a:bodyPr>
          <a:lstStyle/>
          <a:p>
            <a:pPr algn="l"/>
            <a:r>
              <a:rPr lang="en-US" sz="4000" dirty="0" smtClean="0">
                <a:solidFill>
                  <a:srgbClr val="FFFF00"/>
                </a:solidFill>
              </a:rPr>
              <a:t>Module 4, Lesson </a:t>
            </a:r>
            <a:r>
              <a:rPr lang="en-US" sz="4000" dirty="0" smtClean="0">
                <a:solidFill>
                  <a:srgbClr val="FFFF00"/>
                </a:solidFill>
              </a:rPr>
              <a:t>10: </a:t>
            </a:r>
          </a:p>
          <a:p>
            <a:pPr algn="l"/>
            <a:r>
              <a:rPr lang="en-US" sz="4000" dirty="0" smtClean="0">
                <a:solidFill>
                  <a:srgbClr val="FFFF00"/>
                </a:solidFill>
              </a:rPr>
              <a:t>Hive </a:t>
            </a:r>
            <a:r>
              <a:rPr lang="en-US" sz="4000" dirty="0" smtClean="0">
                <a:solidFill>
                  <a:srgbClr val="FFFF00"/>
                </a:solidFill>
              </a:rPr>
              <a:t>Extensions</a:t>
            </a:r>
            <a:endParaRPr lang="en-US" sz="4000" dirty="0">
              <a:solidFill>
                <a:srgbClr val="FFFF00"/>
              </a:solidFill>
            </a:endParaRPr>
          </a:p>
        </p:txBody>
      </p:sp>
    </p:spTree>
    <p:extLst>
      <p:ext uri="{BB962C8B-B14F-4D97-AF65-F5344CB8AC3E}">
        <p14:creationId xmlns:p14="http://schemas.microsoft.com/office/powerpoint/2010/main" val="367745420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Streaming.py</a:t>
            </a:r>
          </a:p>
        </p:txBody>
      </p:sp>
      <p:sp>
        <p:nvSpPr>
          <p:cNvPr id="3" name="Content Placeholder 2"/>
          <p:cNvSpPr>
            <a:spLocks noGrp="1"/>
          </p:cNvSpPr>
          <p:nvPr>
            <p:ph idx="1"/>
          </p:nvPr>
        </p:nvSpPr>
        <p:spPr/>
        <p:txBody>
          <a:bodyPr>
            <a:noAutofit/>
          </a:bodyPr>
          <a:lstStyle/>
          <a:p>
            <a:r>
              <a:rPr lang="en-US" sz="1800" dirty="0"/>
              <a:t>#!/</a:t>
            </a:r>
            <a:r>
              <a:rPr lang="en-US" sz="1800" dirty="0" err="1"/>
              <a:t>usr</a:t>
            </a:r>
            <a:r>
              <a:rPr lang="en-US" sz="1800" dirty="0"/>
              <a:t>/bin/</a:t>
            </a:r>
            <a:r>
              <a:rPr lang="en-US" sz="1800" dirty="0" err="1"/>
              <a:t>env</a:t>
            </a:r>
            <a:r>
              <a:rPr lang="en-US" sz="1800" dirty="0"/>
              <a:t> python</a:t>
            </a:r>
          </a:p>
          <a:p>
            <a:r>
              <a:rPr lang="en-US" sz="1800" dirty="0" smtClean="0"/>
              <a:t>import </a:t>
            </a:r>
            <a:r>
              <a:rPr lang="en-US" sz="1800" dirty="0"/>
              <a:t>sys</a:t>
            </a:r>
          </a:p>
          <a:p>
            <a:r>
              <a:rPr lang="en-US" sz="1800" dirty="0"/>
              <a:t>import string</a:t>
            </a:r>
          </a:p>
          <a:p>
            <a:r>
              <a:rPr lang="en-US" sz="1800" dirty="0"/>
              <a:t>import </a:t>
            </a:r>
            <a:r>
              <a:rPr lang="en-US" sz="1800" dirty="0" err="1"/>
              <a:t>hashlib</a:t>
            </a:r>
            <a:endParaRPr lang="en-US" sz="1800" dirty="0"/>
          </a:p>
          <a:p>
            <a:r>
              <a:rPr lang="en-US" sz="1800" dirty="0" smtClean="0"/>
              <a:t>while </a:t>
            </a:r>
            <a:r>
              <a:rPr lang="en-US" sz="1800" dirty="0"/>
              <a:t>True:</a:t>
            </a:r>
          </a:p>
          <a:p>
            <a:r>
              <a:rPr lang="en-US" sz="1800" dirty="0"/>
              <a:t>  </a:t>
            </a:r>
            <a:r>
              <a:rPr lang="en-US" sz="1800" dirty="0">
                <a:solidFill>
                  <a:srgbClr val="00B0F0"/>
                </a:solidFill>
              </a:rPr>
              <a:t>line = </a:t>
            </a:r>
            <a:r>
              <a:rPr lang="en-US" sz="1800" dirty="0" err="1">
                <a:solidFill>
                  <a:srgbClr val="00B0F0"/>
                </a:solidFill>
              </a:rPr>
              <a:t>sys.stdin.readline</a:t>
            </a:r>
            <a:r>
              <a:rPr lang="en-US" sz="1800" dirty="0">
                <a:solidFill>
                  <a:srgbClr val="00B0F0"/>
                </a:solidFill>
              </a:rPr>
              <a:t>()</a:t>
            </a:r>
          </a:p>
          <a:p>
            <a:r>
              <a:rPr lang="en-US" sz="1800" dirty="0"/>
              <a:t>  if not line:</a:t>
            </a:r>
          </a:p>
          <a:p>
            <a:r>
              <a:rPr lang="en-US" sz="1800" dirty="0"/>
              <a:t>    break</a:t>
            </a:r>
          </a:p>
          <a:p>
            <a:r>
              <a:rPr lang="en-US" sz="1800" dirty="0" smtClean="0"/>
              <a:t>  </a:t>
            </a:r>
            <a:r>
              <a:rPr lang="en-US" sz="1800" dirty="0"/>
              <a:t>line = </a:t>
            </a:r>
            <a:r>
              <a:rPr lang="en-US" sz="1800" dirty="0" err="1"/>
              <a:t>string.strip</a:t>
            </a:r>
            <a:r>
              <a:rPr lang="en-US" sz="1800" dirty="0"/>
              <a:t>(line, "\n ")</a:t>
            </a:r>
          </a:p>
          <a:p>
            <a:r>
              <a:rPr lang="en-US" sz="1800" dirty="0"/>
              <a:t>  </a:t>
            </a:r>
            <a:r>
              <a:rPr lang="en-US" sz="1800" dirty="0" err="1"/>
              <a:t>clientid</a:t>
            </a:r>
            <a:r>
              <a:rPr lang="en-US" sz="1800" dirty="0"/>
              <a:t>, </a:t>
            </a:r>
            <a:r>
              <a:rPr lang="en-US" sz="1800" dirty="0" err="1"/>
              <a:t>devicemake</a:t>
            </a:r>
            <a:r>
              <a:rPr lang="en-US" sz="1800" dirty="0"/>
              <a:t>, </a:t>
            </a:r>
            <a:r>
              <a:rPr lang="en-US" sz="1800" dirty="0" err="1"/>
              <a:t>devicemodel</a:t>
            </a:r>
            <a:r>
              <a:rPr lang="en-US" sz="1800" dirty="0"/>
              <a:t> = </a:t>
            </a:r>
            <a:r>
              <a:rPr lang="en-US" sz="1800" dirty="0" err="1"/>
              <a:t>string.split</a:t>
            </a:r>
            <a:r>
              <a:rPr lang="en-US" sz="1800" dirty="0"/>
              <a:t>(line, "\t")</a:t>
            </a:r>
          </a:p>
          <a:p>
            <a:r>
              <a:rPr lang="en-US" sz="1800" dirty="0"/>
              <a:t>  </a:t>
            </a:r>
            <a:r>
              <a:rPr lang="en-US" sz="1800" dirty="0" err="1"/>
              <a:t>phone_label</a:t>
            </a:r>
            <a:r>
              <a:rPr lang="en-US" sz="1800" dirty="0"/>
              <a:t> = </a:t>
            </a:r>
            <a:r>
              <a:rPr lang="en-US" sz="1800" dirty="0" err="1"/>
              <a:t>devicemake</a:t>
            </a:r>
            <a:r>
              <a:rPr lang="en-US" sz="1800" dirty="0"/>
              <a:t> + ' ' + </a:t>
            </a:r>
            <a:r>
              <a:rPr lang="en-US" sz="1800" dirty="0" err="1"/>
              <a:t>devicemodel</a:t>
            </a:r>
            <a:endParaRPr lang="en-US" sz="1800" dirty="0"/>
          </a:p>
          <a:p>
            <a:r>
              <a:rPr lang="en-US" sz="1800" dirty="0"/>
              <a:t>  print "\</a:t>
            </a:r>
            <a:r>
              <a:rPr lang="en-US" sz="1800" dirty="0" err="1"/>
              <a:t>t".join</a:t>
            </a:r>
            <a:r>
              <a:rPr lang="en-US" sz="1800" dirty="0"/>
              <a:t>([</a:t>
            </a:r>
            <a:r>
              <a:rPr lang="en-US" sz="1800" dirty="0" err="1"/>
              <a:t>clientid</a:t>
            </a:r>
            <a:r>
              <a:rPr lang="en-US" sz="1800" dirty="0"/>
              <a:t>, </a:t>
            </a:r>
            <a:r>
              <a:rPr lang="en-US" sz="1800" dirty="0" err="1"/>
              <a:t>phone_label</a:t>
            </a:r>
            <a:r>
              <a:rPr lang="en-US" sz="1800" dirty="0"/>
              <a:t>, hashlib.md5(</a:t>
            </a:r>
            <a:r>
              <a:rPr lang="en-US" sz="1800" dirty="0" err="1"/>
              <a:t>phone_label</a:t>
            </a:r>
            <a:r>
              <a:rPr lang="en-US" sz="1800" dirty="0"/>
              <a:t>).</a:t>
            </a:r>
            <a:r>
              <a:rPr lang="en-US" sz="1800" dirty="0" err="1"/>
              <a:t>hexdigest</a:t>
            </a:r>
            <a:r>
              <a:rPr lang="en-US" sz="1800" dirty="0"/>
              <a:t>()])</a:t>
            </a:r>
          </a:p>
        </p:txBody>
      </p:sp>
      <p:sp>
        <p:nvSpPr>
          <p:cNvPr id="4" name="Rectangular Callout 3"/>
          <p:cNvSpPr/>
          <p:nvPr/>
        </p:nvSpPr>
        <p:spPr>
          <a:xfrm>
            <a:off x="5331179" y="2961728"/>
            <a:ext cx="1989437" cy="716692"/>
          </a:xfrm>
          <a:prstGeom prst="wedgeRectCallout">
            <a:avLst>
              <a:gd name="adj1" fmla="val -63746"/>
              <a:gd name="adj2" fmla="val 17969"/>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Read data from STDIN. </a:t>
            </a:r>
          </a:p>
        </p:txBody>
      </p:sp>
    </p:spTree>
    <p:extLst>
      <p:ext uri="{BB962C8B-B14F-4D97-AF65-F5344CB8AC3E}">
        <p14:creationId xmlns:p14="http://schemas.microsoft.com/office/powerpoint/2010/main" val="33910298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Streaming.py</a:t>
            </a:r>
          </a:p>
        </p:txBody>
      </p:sp>
      <p:sp>
        <p:nvSpPr>
          <p:cNvPr id="3" name="Content Placeholder 2"/>
          <p:cNvSpPr>
            <a:spLocks noGrp="1"/>
          </p:cNvSpPr>
          <p:nvPr>
            <p:ph idx="1"/>
          </p:nvPr>
        </p:nvSpPr>
        <p:spPr/>
        <p:txBody>
          <a:bodyPr>
            <a:normAutofit/>
          </a:bodyPr>
          <a:lstStyle/>
          <a:p>
            <a:r>
              <a:rPr lang="en-US" sz="1800" dirty="0"/>
              <a:t>#!/</a:t>
            </a:r>
            <a:r>
              <a:rPr lang="en-US" sz="1800" dirty="0" err="1"/>
              <a:t>usr</a:t>
            </a:r>
            <a:r>
              <a:rPr lang="en-US" sz="1800" dirty="0"/>
              <a:t>/bin/</a:t>
            </a:r>
            <a:r>
              <a:rPr lang="en-US" sz="1800" dirty="0" err="1"/>
              <a:t>env</a:t>
            </a:r>
            <a:r>
              <a:rPr lang="en-US" sz="1800" dirty="0"/>
              <a:t> python</a:t>
            </a:r>
          </a:p>
          <a:p>
            <a:r>
              <a:rPr lang="en-US" sz="1800" dirty="0" smtClean="0"/>
              <a:t>import </a:t>
            </a:r>
            <a:r>
              <a:rPr lang="en-US" sz="1800" dirty="0"/>
              <a:t>sys</a:t>
            </a:r>
          </a:p>
          <a:p>
            <a:r>
              <a:rPr lang="en-US" sz="1800" dirty="0"/>
              <a:t>import string</a:t>
            </a:r>
          </a:p>
          <a:p>
            <a:r>
              <a:rPr lang="en-US" sz="1800" dirty="0"/>
              <a:t>import </a:t>
            </a:r>
            <a:r>
              <a:rPr lang="en-US" sz="1800" dirty="0" err="1"/>
              <a:t>hashlib</a:t>
            </a:r>
            <a:endParaRPr lang="en-US" sz="1800" dirty="0"/>
          </a:p>
          <a:p>
            <a:r>
              <a:rPr lang="en-US" sz="1800" dirty="0" smtClean="0"/>
              <a:t>while </a:t>
            </a:r>
            <a:r>
              <a:rPr lang="en-US" sz="1800" dirty="0"/>
              <a:t>True:</a:t>
            </a:r>
          </a:p>
          <a:p>
            <a:r>
              <a:rPr lang="en-US" sz="1800" dirty="0"/>
              <a:t>  line = </a:t>
            </a:r>
            <a:r>
              <a:rPr lang="en-US" sz="1800" dirty="0" err="1"/>
              <a:t>sys.stdin.readline</a:t>
            </a:r>
            <a:r>
              <a:rPr lang="en-US" sz="1800" dirty="0"/>
              <a:t>()</a:t>
            </a:r>
          </a:p>
          <a:p>
            <a:r>
              <a:rPr lang="en-US" sz="1800" dirty="0"/>
              <a:t>  if not line:</a:t>
            </a:r>
          </a:p>
          <a:p>
            <a:r>
              <a:rPr lang="en-US" sz="1800" dirty="0"/>
              <a:t>    break</a:t>
            </a:r>
          </a:p>
          <a:p>
            <a:r>
              <a:rPr lang="en-US" sz="1800" dirty="0" smtClean="0"/>
              <a:t>  </a:t>
            </a:r>
            <a:r>
              <a:rPr lang="en-US" sz="1800" dirty="0">
                <a:solidFill>
                  <a:srgbClr val="00B0F0"/>
                </a:solidFill>
              </a:rPr>
              <a:t>line = </a:t>
            </a:r>
            <a:r>
              <a:rPr lang="en-US" sz="1800" dirty="0" err="1">
                <a:solidFill>
                  <a:srgbClr val="00B0F0"/>
                </a:solidFill>
              </a:rPr>
              <a:t>string.strip</a:t>
            </a:r>
            <a:r>
              <a:rPr lang="en-US" sz="1800" dirty="0">
                <a:solidFill>
                  <a:srgbClr val="00B0F0"/>
                </a:solidFill>
              </a:rPr>
              <a:t>(line, "\n ")</a:t>
            </a:r>
          </a:p>
          <a:p>
            <a:r>
              <a:rPr lang="en-US" sz="1800" dirty="0"/>
              <a:t>  </a:t>
            </a:r>
            <a:r>
              <a:rPr lang="en-US" sz="1800" dirty="0" err="1"/>
              <a:t>clientid</a:t>
            </a:r>
            <a:r>
              <a:rPr lang="en-US" sz="1800" dirty="0"/>
              <a:t>, </a:t>
            </a:r>
            <a:r>
              <a:rPr lang="en-US" sz="1800" dirty="0" err="1"/>
              <a:t>devicemake</a:t>
            </a:r>
            <a:r>
              <a:rPr lang="en-US" sz="1800" dirty="0"/>
              <a:t>, </a:t>
            </a:r>
            <a:r>
              <a:rPr lang="en-US" sz="1800" dirty="0" err="1"/>
              <a:t>devicemodel</a:t>
            </a:r>
            <a:r>
              <a:rPr lang="en-US" sz="1800" dirty="0"/>
              <a:t> = </a:t>
            </a:r>
            <a:r>
              <a:rPr lang="en-US" sz="1800" dirty="0" err="1"/>
              <a:t>string.split</a:t>
            </a:r>
            <a:r>
              <a:rPr lang="en-US" sz="1800" dirty="0"/>
              <a:t>(line, "\t")</a:t>
            </a:r>
          </a:p>
          <a:p>
            <a:r>
              <a:rPr lang="en-US" sz="1800" dirty="0"/>
              <a:t>  </a:t>
            </a:r>
            <a:r>
              <a:rPr lang="en-US" sz="1800" dirty="0" err="1"/>
              <a:t>phone_label</a:t>
            </a:r>
            <a:r>
              <a:rPr lang="en-US" sz="1800" dirty="0"/>
              <a:t> = </a:t>
            </a:r>
            <a:r>
              <a:rPr lang="en-US" sz="1800" dirty="0" err="1"/>
              <a:t>devicemake</a:t>
            </a:r>
            <a:r>
              <a:rPr lang="en-US" sz="1800" dirty="0"/>
              <a:t> + ' ' + </a:t>
            </a:r>
            <a:r>
              <a:rPr lang="en-US" sz="1800" dirty="0" err="1"/>
              <a:t>devicemodel</a:t>
            </a:r>
            <a:endParaRPr lang="en-US" sz="1800" dirty="0"/>
          </a:p>
          <a:p>
            <a:r>
              <a:rPr lang="en-US" sz="1800" dirty="0"/>
              <a:t>  print "\</a:t>
            </a:r>
            <a:r>
              <a:rPr lang="en-US" sz="1800" dirty="0" err="1"/>
              <a:t>t".join</a:t>
            </a:r>
            <a:r>
              <a:rPr lang="en-US" sz="1800" dirty="0"/>
              <a:t>([</a:t>
            </a:r>
            <a:r>
              <a:rPr lang="en-US" sz="1800" dirty="0" err="1"/>
              <a:t>clientid</a:t>
            </a:r>
            <a:r>
              <a:rPr lang="en-US" sz="1800" dirty="0"/>
              <a:t>, </a:t>
            </a:r>
            <a:r>
              <a:rPr lang="en-US" sz="1800" dirty="0" err="1"/>
              <a:t>phone_label</a:t>
            </a:r>
            <a:r>
              <a:rPr lang="en-US" sz="1800" dirty="0"/>
              <a:t>, hashlib.md5(</a:t>
            </a:r>
            <a:r>
              <a:rPr lang="en-US" sz="1800" dirty="0" err="1"/>
              <a:t>phone_label</a:t>
            </a:r>
            <a:r>
              <a:rPr lang="en-US" sz="1800" dirty="0"/>
              <a:t>).</a:t>
            </a:r>
            <a:r>
              <a:rPr lang="en-US" sz="1800" dirty="0" err="1"/>
              <a:t>hexdigest</a:t>
            </a:r>
            <a:r>
              <a:rPr lang="en-US" sz="1800" dirty="0"/>
              <a:t>()])</a:t>
            </a:r>
          </a:p>
        </p:txBody>
      </p:sp>
    </p:spTree>
    <p:extLst>
      <p:ext uri="{BB962C8B-B14F-4D97-AF65-F5344CB8AC3E}">
        <p14:creationId xmlns:p14="http://schemas.microsoft.com/office/powerpoint/2010/main" val="379584433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Streaming.py</a:t>
            </a:r>
          </a:p>
        </p:txBody>
      </p:sp>
      <p:sp>
        <p:nvSpPr>
          <p:cNvPr id="3" name="Content Placeholder 2"/>
          <p:cNvSpPr>
            <a:spLocks noGrp="1"/>
          </p:cNvSpPr>
          <p:nvPr>
            <p:ph idx="1"/>
          </p:nvPr>
        </p:nvSpPr>
        <p:spPr/>
        <p:txBody>
          <a:bodyPr>
            <a:normAutofit/>
          </a:bodyPr>
          <a:lstStyle/>
          <a:p>
            <a:r>
              <a:rPr lang="en-US" sz="1800" dirty="0"/>
              <a:t>#!/</a:t>
            </a:r>
            <a:r>
              <a:rPr lang="en-US" sz="1800" dirty="0" err="1"/>
              <a:t>usr</a:t>
            </a:r>
            <a:r>
              <a:rPr lang="en-US" sz="1800" dirty="0"/>
              <a:t>/bin/</a:t>
            </a:r>
            <a:r>
              <a:rPr lang="en-US" sz="1800" dirty="0" err="1"/>
              <a:t>env</a:t>
            </a:r>
            <a:r>
              <a:rPr lang="en-US" sz="1800" dirty="0"/>
              <a:t> python</a:t>
            </a:r>
          </a:p>
          <a:p>
            <a:r>
              <a:rPr lang="en-US" sz="1800" dirty="0" smtClean="0"/>
              <a:t>import </a:t>
            </a:r>
            <a:r>
              <a:rPr lang="en-US" sz="1800" dirty="0"/>
              <a:t>sys</a:t>
            </a:r>
          </a:p>
          <a:p>
            <a:r>
              <a:rPr lang="en-US" sz="1800" dirty="0"/>
              <a:t>import string</a:t>
            </a:r>
          </a:p>
          <a:p>
            <a:r>
              <a:rPr lang="en-US" sz="1800" dirty="0"/>
              <a:t>import </a:t>
            </a:r>
            <a:r>
              <a:rPr lang="en-US" sz="1800" dirty="0" err="1"/>
              <a:t>hashlib</a:t>
            </a:r>
            <a:endParaRPr lang="en-US" sz="1800" dirty="0"/>
          </a:p>
          <a:p>
            <a:r>
              <a:rPr lang="en-US" sz="1800" dirty="0" smtClean="0"/>
              <a:t>while </a:t>
            </a:r>
            <a:r>
              <a:rPr lang="en-US" sz="1800" dirty="0"/>
              <a:t>True:</a:t>
            </a:r>
          </a:p>
          <a:p>
            <a:r>
              <a:rPr lang="en-US" sz="1800" dirty="0"/>
              <a:t>  line = </a:t>
            </a:r>
            <a:r>
              <a:rPr lang="en-US" sz="1800" dirty="0" err="1"/>
              <a:t>sys.stdin.readline</a:t>
            </a:r>
            <a:r>
              <a:rPr lang="en-US" sz="1800" dirty="0"/>
              <a:t>()</a:t>
            </a:r>
          </a:p>
          <a:p>
            <a:r>
              <a:rPr lang="en-US" sz="1800" dirty="0"/>
              <a:t>  if not line:</a:t>
            </a:r>
          </a:p>
          <a:p>
            <a:r>
              <a:rPr lang="en-US" sz="1800" dirty="0"/>
              <a:t>    break</a:t>
            </a:r>
          </a:p>
          <a:p>
            <a:r>
              <a:rPr lang="en-US" sz="1800" dirty="0" smtClean="0"/>
              <a:t>  </a:t>
            </a:r>
            <a:r>
              <a:rPr lang="en-US" sz="1800" dirty="0"/>
              <a:t>line = </a:t>
            </a:r>
            <a:r>
              <a:rPr lang="en-US" sz="1800" dirty="0" err="1"/>
              <a:t>string.strip</a:t>
            </a:r>
            <a:r>
              <a:rPr lang="en-US" sz="1800" dirty="0"/>
              <a:t>(line, "\n ")</a:t>
            </a:r>
          </a:p>
          <a:p>
            <a:r>
              <a:rPr lang="en-US" sz="1800" dirty="0"/>
              <a:t> </a:t>
            </a:r>
            <a:r>
              <a:rPr lang="en-US" sz="1800" dirty="0">
                <a:solidFill>
                  <a:srgbClr val="00B0F0"/>
                </a:solidFill>
              </a:rPr>
              <a:t> </a:t>
            </a:r>
            <a:r>
              <a:rPr lang="en-US" sz="1800" dirty="0" err="1">
                <a:solidFill>
                  <a:srgbClr val="00B0F0"/>
                </a:solidFill>
              </a:rPr>
              <a:t>clientid</a:t>
            </a:r>
            <a:r>
              <a:rPr lang="en-US" sz="1800" dirty="0">
                <a:solidFill>
                  <a:srgbClr val="00B0F0"/>
                </a:solidFill>
              </a:rPr>
              <a:t>, </a:t>
            </a:r>
            <a:r>
              <a:rPr lang="en-US" sz="1800" dirty="0" err="1">
                <a:solidFill>
                  <a:srgbClr val="00B0F0"/>
                </a:solidFill>
              </a:rPr>
              <a:t>devicemake</a:t>
            </a:r>
            <a:r>
              <a:rPr lang="en-US" sz="1800" dirty="0">
                <a:solidFill>
                  <a:srgbClr val="00B0F0"/>
                </a:solidFill>
              </a:rPr>
              <a:t>, </a:t>
            </a:r>
            <a:r>
              <a:rPr lang="en-US" sz="1800" dirty="0" err="1">
                <a:solidFill>
                  <a:srgbClr val="00B0F0"/>
                </a:solidFill>
              </a:rPr>
              <a:t>devicemodel</a:t>
            </a:r>
            <a:r>
              <a:rPr lang="en-US" sz="1800" dirty="0">
                <a:solidFill>
                  <a:srgbClr val="00B0F0"/>
                </a:solidFill>
              </a:rPr>
              <a:t> = </a:t>
            </a:r>
            <a:r>
              <a:rPr lang="en-US" sz="1800" dirty="0" err="1">
                <a:solidFill>
                  <a:srgbClr val="00B0F0"/>
                </a:solidFill>
              </a:rPr>
              <a:t>string.split</a:t>
            </a:r>
            <a:r>
              <a:rPr lang="en-US" sz="1800" dirty="0">
                <a:solidFill>
                  <a:srgbClr val="00B0F0"/>
                </a:solidFill>
              </a:rPr>
              <a:t>(line, "\t")</a:t>
            </a:r>
          </a:p>
          <a:p>
            <a:r>
              <a:rPr lang="en-US" sz="1800" dirty="0"/>
              <a:t>  </a:t>
            </a:r>
            <a:r>
              <a:rPr lang="en-US" sz="1800" dirty="0" err="1"/>
              <a:t>phone_label</a:t>
            </a:r>
            <a:r>
              <a:rPr lang="en-US" sz="1800" dirty="0"/>
              <a:t> = </a:t>
            </a:r>
            <a:r>
              <a:rPr lang="en-US" sz="1800" dirty="0" err="1"/>
              <a:t>devicemake</a:t>
            </a:r>
            <a:r>
              <a:rPr lang="en-US" sz="1800" dirty="0"/>
              <a:t> + ' ' + </a:t>
            </a:r>
            <a:r>
              <a:rPr lang="en-US" sz="1800" dirty="0" err="1"/>
              <a:t>devicemodel</a:t>
            </a:r>
            <a:endParaRPr lang="en-US" sz="1800" dirty="0"/>
          </a:p>
          <a:p>
            <a:r>
              <a:rPr lang="en-US" sz="1800" dirty="0"/>
              <a:t>  print "\</a:t>
            </a:r>
            <a:r>
              <a:rPr lang="en-US" sz="1800" dirty="0" err="1"/>
              <a:t>t".join</a:t>
            </a:r>
            <a:r>
              <a:rPr lang="en-US" sz="1800" dirty="0"/>
              <a:t>([</a:t>
            </a:r>
            <a:r>
              <a:rPr lang="en-US" sz="1800" dirty="0" err="1"/>
              <a:t>clientid</a:t>
            </a:r>
            <a:r>
              <a:rPr lang="en-US" sz="1800" dirty="0"/>
              <a:t>, </a:t>
            </a:r>
            <a:r>
              <a:rPr lang="en-US" sz="1800" dirty="0" err="1"/>
              <a:t>phone_label</a:t>
            </a:r>
            <a:r>
              <a:rPr lang="en-US" sz="1800" dirty="0"/>
              <a:t>, hashlib.md5(</a:t>
            </a:r>
            <a:r>
              <a:rPr lang="en-US" sz="1800" dirty="0" err="1"/>
              <a:t>phone_label</a:t>
            </a:r>
            <a:r>
              <a:rPr lang="en-US" sz="1800" dirty="0"/>
              <a:t>).</a:t>
            </a:r>
            <a:r>
              <a:rPr lang="en-US" sz="1800" dirty="0" err="1"/>
              <a:t>hexdigest</a:t>
            </a:r>
            <a:r>
              <a:rPr lang="en-US" sz="1800" dirty="0"/>
              <a:t>()])</a:t>
            </a:r>
          </a:p>
        </p:txBody>
      </p:sp>
    </p:spTree>
    <p:extLst>
      <p:ext uri="{BB962C8B-B14F-4D97-AF65-F5344CB8AC3E}">
        <p14:creationId xmlns:p14="http://schemas.microsoft.com/office/powerpoint/2010/main" val="176869962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Streaming.py</a:t>
            </a:r>
          </a:p>
        </p:txBody>
      </p:sp>
      <p:sp>
        <p:nvSpPr>
          <p:cNvPr id="3" name="Content Placeholder 2"/>
          <p:cNvSpPr>
            <a:spLocks noGrp="1"/>
          </p:cNvSpPr>
          <p:nvPr>
            <p:ph idx="1"/>
          </p:nvPr>
        </p:nvSpPr>
        <p:spPr/>
        <p:txBody>
          <a:bodyPr>
            <a:normAutofit/>
          </a:bodyPr>
          <a:lstStyle/>
          <a:p>
            <a:r>
              <a:rPr lang="en-US" sz="1800" dirty="0"/>
              <a:t>#!/</a:t>
            </a:r>
            <a:r>
              <a:rPr lang="en-US" sz="1800" dirty="0" err="1"/>
              <a:t>usr</a:t>
            </a:r>
            <a:r>
              <a:rPr lang="en-US" sz="1800" dirty="0"/>
              <a:t>/bin/</a:t>
            </a:r>
            <a:r>
              <a:rPr lang="en-US" sz="1800" dirty="0" err="1"/>
              <a:t>env</a:t>
            </a:r>
            <a:r>
              <a:rPr lang="en-US" sz="1800" dirty="0"/>
              <a:t> python</a:t>
            </a:r>
          </a:p>
          <a:p>
            <a:r>
              <a:rPr lang="en-US" sz="1800" dirty="0" smtClean="0"/>
              <a:t>import </a:t>
            </a:r>
            <a:r>
              <a:rPr lang="en-US" sz="1800" dirty="0"/>
              <a:t>sys</a:t>
            </a:r>
          </a:p>
          <a:p>
            <a:r>
              <a:rPr lang="en-US" sz="1800" dirty="0"/>
              <a:t>import string</a:t>
            </a:r>
          </a:p>
          <a:p>
            <a:r>
              <a:rPr lang="en-US" sz="1800" dirty="0"/>
              <a:t>import </a:t>
            </a:r>
            <a:r>
              <a:rPr lang="en-US" sz="1800" dirty="0" err="1"/>
              <a:t>hashlib</a:t>
            </a:r>
            <a:endParaRPr lang="en-US" sz="1800" dirty="0"/>
          </a:p>
          <a:p>
            <a:r>
              <a:rPr lang="en-US" sz="1800" dirty="0" smtClean="0"/>
              <a:t>while </a:t>
            </a:r>
            <a:r>
              <a:rPr lang="en-US" sz="1800" dirty="0"/>
              <a:t>True:</a:t>
            </a:r>
          </a:p>
          <a:p>
            <a:r>
              <a:rPr lang="en-US" sz="1800" dirty="0"/>
              <a:t>  line = </a:t>
            </a:r>
            <a:r>
              <a:rPr lang="en-US" sz="1800" dirty="0" err="1"/>
              <a:t>sys.stdin.readline</a:t>
            </a:r>
            <a:r>
              <a:rPr lang="en-US" sz="1800" dirty="0"/>
              <a:t>()</a:t>
            </a:r>
          </a:p>
          <a:p>
            <a:r>
              <a:rPr lang="en-US" sz="1800" dirty="0"/>
              <a:t>  if not line:</a:t>
            </a:r>
          </a:p>
          <a:p>
            <a:r>
              <a:rPr lang="en-US" sz="1800" dirty="0"/>
              <a:t>    break</a:t>
            </a:r>
          </a:p>
          <a:p>
            <a:r>
              <a:rPr lang="en-US" sz="1800" dirty="0" smtClean="0"/>
              <a:t>  </a:t>
            </a:r>
            <a:r>
              <a:rPr lang="en-US" sz="1800" dirty="0"/>
              <a:t>line = </a:t>
            </a:r>
            <a:r>
              <a:rPr lang="en-US" sz="1800" dirty="0" err="1"/>
              <a:t>string.strip</a:t>
            </a:r>
            <a:r>
              <a:rPr lang="en-US" sz="1800" dirty="0"/>
              <a:t>(line, "\n ")</a:t>
            </a:r>
          </a:p>
          <a:p>
            <a:r>
              <a:rPr lang="en-US" sz="1800" dirty="0"/>
              <a:t>  </a:t>
            </a:r>
            <a:r>
              <a:rPr lang="en-US" sz="1800" dirty="0" err="1"/>
              <a:t>clientid</a:t>
            </a:r>
            <a:r>
              <a:rPr lang="en-US" sz="1800" dirty="0"/>
              <a:t>, </a:t>
            </a:r>
            <a:r>
              <a:rPr lang="en-US" sz="1800" dirty="0" err="1"/>
              <a:t>devicemake</a:t>
            </a:r>
            <a:r>
              <a:rPr lang="en-US" sz="1800" dirty="0"/>
              <a:t>, </a:t>
            </a:r>
            <a:r>
              <a:rPr lang="en-US" sz="1800" dirty="0" err="1"/>
              <a:t>devicemodel</a:t>
            </a:r>
            <a:r>
              <a:rPr lang="en-US" sz="1800" dirty="0"/>
              <a:t> = </a:t>
            </a:r>
            <a:r>
              <a:rPr lang="en-US" sz="1800" dirty="0" err="1"/>
              <a:t>string.split</a:t>
            </a:r>
            <a:r>
              <a:rPr lang="en-US" sz="1800" dirty="0"/>
              <a:t>(line, "\t")</a:t>
            </a:r>
          </a:p>
          <a:p>
            <a:r>
              <a:rPr lang="en-US" sz="1800" dirty="0"/>
              <a:t>  </a:t>
            </a:r>
            <a:r>
              <a:rPr lang="en-US" sz="1800" dirty="0" err="1"/>
              <a:t>phone_label</a:t>
            </a:r>
            <a:r>
              <a:rPr lang="en-US" sz="1800" dirty="0"/>
              <a:t> = </a:t>
            </a:r>
            <a:r>
              <a:rPr lang="en-US" sz="1800" dirty="0" err="1"/>
              <a:t>devicemake</a:t>
            </a:r>
            <a:r>
              <a:rPr lang="en-US" sz="1800" dirty="0"/>
              <a:t> + ' ' + </a:t>
            </a:r>
            <a:r>
              <a:rPr lang="en-US" sz="1800" dirty="0" err="1"/>
              <a:t>devicemodel</a:t>
            </a:r>
            <a:endParaRPr lang="en-US" sz="1800" dirty="0"/>
          </a:p>
          <a:p>
            <a:r>
              <a:rPr lang="en-US" sz="1800" dirty="0"/>
              <a:t>  </a:t>
            </a:r>
            <a:r>
              <a:rPr lang="en-US" sz="1800" dirty="0">
                <a:solidFill>
                  <a:srgbClr val="00B0F0"/>
                </a:solidFill>
              </a:rPr>
              <a:t>print "\</a:t>
            </a:r>
            <a:r>
              <a:rPr lang="en-US" sz="1800" dirty="0" err="1">
                <a:solidFill>
                  <a:srgbClr val="00B0F0"/>
                </a:solidFill>
              </a:rPr>
              <a:t>t".join</a:t>
            </a:r>
            <a:r>
              <a:rPr lang="en-US" sz="1800" dirty="0">
                <a:solidFill>
                  <a:srgbClr val="00B0F0"/>
                </a:solidFill>
              </a:rPr>
              <a:t>([</a:t>
            </a:r>
            <a:r>
              <a:rPr lang="en-US" sz="1800" dirty="0" err="1">
                <a:solidFill>
                  <a:srgbClr val="00B0F0"/>
                </a:solidFill>
              </a:rPr>
              <a:t>clientid</a:t>
            </a:r>
            <a:r>
              <a:rPr lang="en-US" sz="1800" dirty="0">
                <a:solidFill>
                  <a:srgbClr val="00B0F0"/>
                </a:solidFill>
              </a:rPr>
              <a:t>, </a:t>
            </a:r>
            <a:r>
              <a:rPr lang="en-US" sz="1800" dirty="0" err="1">
                <a:solidFill>
                  <a:srgbClr val="00B0F0"/>
                </a:solidFill>
              </a:rPr>
              <a:t>phone_label</a:t>
            </a:r>
            <a:r>
              <a:rPr lang="en-US" sz="1800" dirty="0">
                <a:solidFill>
                  <a:srgbClr val="00B0F0"/>
                </a:solidFill>
              </a:rPr>
              <a:t>, hashlib.md5(</a:t>
            </a:r>
            <a:r>
              <a:rPr lang="en-US" sz="1800" dirty="0" err="1">
                <a:solidFill>
                  <a:srgbClr val="00B0F0"/>
                </a:solidFill>
              </a:rPr>
              <a:t>phone_label</a:t>
            </a:r>
            <a:r>
              <a:rPr lang="en-US" sz="1800" dirty="0">
                <a:solidFill>
                  <a:srgbClr val="00B0F0"/>
                </a:solidFill>
              </a:rPr>
              <a:t>).</a:t>
            </a:r>
            <a:r>
              <a:rPr lang="en-US" sz="1800" dirty="0" err="1">
                <a:solidFill>
                  <a:srgbClr val="00B0F0"/>
                </a:solidFill>
              </a:rPr>
              <a:t>hexdigest</a:t>
            </a:r>
            <a:r>
              <a:rPr lang="en-US" sz="1800" dirty="0">
                <a:solidFill>
                  <a:srgbClr val="00B0F0"/>
                </a:solidFill>
              </a:rPr>
              <a:t>()])</a:t>
            </a:r>
          </a:p>
        </p:txBody>
      </p:sp>
    </p:spTree>
    <p:extLst>
      <p:ext uri="{BB962C8B-B14F-4D97-AF65-F5344CB8AC3E}">
        <p14:creationId xmlns:p14="http://schemas.microsoft.com/office/powerpoint/2010/main" val="264401964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Streaming.py</a:t>
            </a:r>
          </a:p>
        </p:txBody>
      </p:sp>
      <p:sp>
        <p:nvSpPr>
          <p:cNvPr id="3" name="Content Placeholder 2"/>
          <p:cNvSpPr>
            <a:spLocks noGrp="1"/>
          </p:cNvSpPr>
          <p:nvPr>
            <p:ph idx="1"/>
          </p:nvPr>
        </p:nvSpPr>
        <p:spPr/>
        <p:txBody>
          <a:bodyPr>
            <a:normAutofit/>
          </a:bodyPr>
          <a:lstStyle/>
          <a:p>
            <a:r>
              <a:rPr lang="en-US" sz="1800" dirty="0"/>
              <a:t>#!/</a:t>
            </a:r>
            <a:r>
              <a:rPr lang="en-US" sz="1800" dirty="0" err="1"/>
              <a:t>usr</a:t>
            </a:r>
            <a:r>
              <a:rPr lang="en-US" sz="1800" dirty="0"/>
              <a:t>/bin/</a:t>
            </a:r>
            <a:r>
              <a:rPr lang="en-US" sz="1800" dirty="0" err="1"/>
              <a:t>env</a:t>
            </a:r>
            <a:r>
              <a:rPr lang="en-US" sz="1800" dirty="0"/>
              <a:t> python</a:t>
            </a:r>
          </a:p>
          <a:p>
            <a:r>
              <a:rPr lang="en-US" sz="1800" dirty="0" smtClean="0"/>
              <a:t>import </a:t>
            </a:r>
            <a:r>
              <a:rPr lang="en-US" sz="1800" dirty="0"/>
              <a:t>sys</a:t>
            </a:r>
          </a:p>
          <a:p>
            <a:r>
              <a:rPr lang="en-US" sz="1800" dirty="0"/>
              <a:t>import string</a:t>
            </a:r>
          </a:p>
          <a:p>
            <a:r>
              <a:rPr lang="en-US" sz="1800" dirty="0"/>
              <a:t>import </a:t>
            </a:r>
            <a:r>
              <a:rPr lang="en-US" sz="1800" dirty="0" err="1"/>
              <a:t>hashlib</a:t>
            </a:r>
            <a:endParaRPr lang="en-US" sz="1800" dirty="0"/>
          </a:p>
          <a:p>
            <a:r>
              <a:rPr lang="en-US" sz="1800" dirty="0" smtClean="0">
                <a:solidFill>
                  <a:srgbClr val="00B0F0"/>
                </a:solidFill>
              </a:rPr>
              <a:t>while </a:t>
            </a:r>
            <a:r>
              <a:rPr lang="en-US" sz="1800" dirty="0">
                <a:solidFill>
                  <a:srgbClr val="00B0F0"/>
                </a:solidFill>
              </a:rPr>
              <a:t>True:</a:t>
            </a:r>
          </a:p>
          <a:p>
            <a:r>
              <a:rPr lang="en-US" sz="1800" dirty="0"/>
              <a:t>  line = </a:t>
            </a:r>
            <a:r>
              <a:rPr lang="en-US" sz="1800" dirty="0" err="1"/>
              <a:t>sys.stdin.readline</a:t>
            </a:r>
            <a:r>
              <a:rPr lang="en-US" sz="1800" dirty="0"/>
              <a:t>()</a:t>
            </a:r>
          </a:p>
          <a:p>
            <a:r>
              <a:rPr lang="en-US" sz="1800" dirty="0"/>
              <a:t>  </a:t>
            </a:r>
            <a:r>
              <a:rPr lang="en-US" sz="1800" dirty="0">
                <a:solidFill>
                  <a:srgbClr val="00B0F0"/>
                </a:solidFill>
              </a:rPr>
              <a:t>if not line:</a:t>
            </a:r>
          </a:p>
          <a:p>
            <a:r>
              <a:rPr lang="en-US" sz="1800" dirty="0">
                <a:solidFill>
                  <a:srgbClr val="00B0F0"/>
                </a:solidFill>
              </a:rPr>
              <a:t>    break</a:t>
            </a:r>
          </a:p>
          <a:p>
            <a:r>
              <a:rPr lang="en-US" sz="1800" dirty="0" smtClean="0"/>
              <a:t>  </a:t>
            </a:r>
            <a:r>
              <a:rPr lang="en-US" sz="1800" dirty="0"/>
              <a:t>line = </a:t>
            </a:r>
            <a:r>
              <a:rPr lang="en-US" sz="1800" dirty="0" err="1"/>
              <a:t>string.strip</a:t>
            </a:r>
            <a:r>
              <a:rPr lang="en-US" sz="1800" dirty="0"/>
              <a:t>(line, "\n ")</a:t>
            </a:r>
          </a:p>
          <a:p>
            <a:r>
              <a:rPr lang="en-US" sz="1800" dirty="0"/>
              <a:t>  </a:t>
            </a:r>
            <a:r>
              <a:rPr lang="en-US" sz="1800" dirty="0" err="1"/>
              <a:t>clientid</a:t>
            </a:r>
            <a:r>
              <a:rPr lang="en-US" sz="1800" dirty="0"/>
              <a:t>, </a:t>
            </a:r>
            <a:r>
              <a:rPr lang="en-US" sz="1800" dirty="0" err="1"/>
              <a:t>devicemake</a:t>
            </a:r>
            <a:r>
              <a:rPr lang="en-US" sz="1800" dirty="0"/>
              <a:t>, </a:t>
            </a:r>
            <a:r>
              <a:rPr lang="en-US" sz="1800" dirty="0" err="1"/>
              <a:t>devicemodel</a:t>
            </a:r>
            <a:r>
              <a:rPr lang="en-US" sz="1800" dirty="0"/>
              <a:t> = </a:t>
            </a:r>
            <a:r>
              <a:rPr lang="en-US" sz="1800" dirty="0" err="1"/>
              <a:t>string.split</a:t>
            </a:r>
            <a:r>
              <a:rPr lang="en-US" sz="1800" dirty="0"/>
              <a:t>(line, "\t")</a:t>
            </a:r>
          </a:p>
          <a:p>
            <a:r>
              <a:rPr lang="en-US" sz="1800" dirty="0"/>
              <a:t>  </a:t>
            </a:r>
            <a:r>
              <a:rPr lang="en-US" sz="1800" dirty="0" err="1"/>
              <a:t>phone_label</a:t>
            </a:r>
            <a:r>
              <a:rPr lang="en-US" sz="1800" dirty="0"/>
              <a:t> = </a:t>
            </a:r>
            <a:r>
              <a:rPr lang="en-US" sz="1800" dirty="0" err="1"/>
              <a:t>devicemake</a:t>
            </a:r>
            <a:r>
              <a:rPr lang="en-US" sz="1800" dirty="0"/>
              <a:t> + ' ' + </a:t>
            </a:r>
            <a:r>
              <a:rPr lang="en-US" sz="1800" dirty="0" err="1"/>
              <a:t>devicemodel</a:t>
            </a:r>
            <a:endParaRPr lang="en-US" sz="1800" dirty="0"/>
          </a:p>
          <a:p>
            <a:r>
              <a:rPr lang="en-US" sz="1800" dirty="0"/>
              <a:t>  print "\</a:t>
            </a:r>
            <a:r>
              <a:rPr lang="en-US" sz="1800" dirty="0" err="1"/>
              <a:t>t".join</a:t>
            </a:r>
            <a:r>
              <a:rPr lang="en-US" sz="1800" dirty="0"/>
              <a:t>([</a:t>
            </a:r>
            <a:r>
              <a:rPr lang="en-US" sz="1800" dirty="0" err="1"/>
              <a:t>clientid</a:t>
            </a:r>
            <a:r>
              <a:rPr lang="en-US" sz="1800" dirty="0"/>
              <a:t>, </a:t>
            </a:r>
            <a:r>
              <a:rPr lang="en-US" sz="1800" dirty="0" err="1"/>
              <a:t>phone_label</a:t>
            </a:r>
            <a:r>
              <a:rPr lang="en-US" sz="1800" dirty="0"/>
              <a:t>, hashlib.md5(</a:t>
            </a:r>
            <a:r>
              <a:rPr lang="en-US" sz="1800" dirty="0" err="1"/>
              <a:t>phone_label</a:t>
            </a:r>
            <a:r>
              <a:rPr lang="en-US" sz="1800" dirty="0"/>
              <a:t>).</a:t>
            </a:r>
            <a:r>
              <a:rPr lang="en-US" sz="1800" dirty="0" err="1"/>
              <a:t>hexdigest</a:t>
            </a:r>
            <a:r>
              <a:rPr lang="en-US" sz="1800" dirty="0"/>
              <a:t>()])</a:t>
            </a:r>
          </a:p>
        </p:txBody>
      </p:sp>
    </p:spTree>
    <p:extLst>
      <p:ext uri="{BB962C8B-B14F-4D97-AF65-F5344CB8AC3E}">
        <p14:creationId xmlns:p14="http://schemas.microsoft.com/office/powerpoint/2010/main" val="287219036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Hive User-Defined Functions</a:t>
            </a:r>
          </a:p>
        </p:txBody>
      </p:sp>
      <p:sp>
        <p:nvSpPr>
          <p:cNvPr id="10" name="Content Placeholder 9"/>
          <p:cNvSpPr>
            <a:spLocks noGrp="1"/>
          </p:cNvSpPr>
          <p:nvPr>
            <p:ph idx="1"/>
          </p:nvPr>
        </p:nvSpPr>
        <p:spPr>
          <a:xfrm>
            <a:off x="838200" y="3375211"/>
            <a:ext cx="10515600" cy="2801751"/>
          </a:xfrm>
        </p:spPr>
        <p:txBody>
          <a:bodyPr/>
          <a:lstStyle/>
          <a:p>
            <a:pPr>
              <a:buFont typeface="Wingdings" charset="2"/>
              <a:buChar char="§"/>
            </a:pPr>
            <a:r>
              <a:rPr lang="en-US" dirty="0"/>
              <a:t>Standard </a:t>
            </a:r>
            <a:r>
              <a:rPr lang="en-US" dirty="0" smtClean="0"/>
              <a:t>user-defined </a:t>
            </a:r>
            <a:r>
              <a:rPr lang="en-US" dirty="0"/>
              <a:t>f</a:t>
            </a:r>
            <a:r>
              <a:rPr lang="en-US" dirty="0" smtClean="0"/>
              <a:t>unctions</a:t>
            </a:r>
            <a:endParaRPr lang="en-US" dirty="0"/>
          </a:p>
          <a:p>
            <a:pPr>
              <a:buFont typeface="Wingdings" charset="2"/>
              <a:buChar char="§"/>
            </a:pPr>
            <a:r>
              <a:rPr lang="en-US" dirty="0" smtClean="0"/>
              <a:t>User-defined aggregate functions</a:t>
            </a:r>
            <a:endParaRPr lang="en-US" dirty="0"/>
          </a:p>
          <a:p>
            <a:pPr>
              <a:buFont typeface="Wingdings" charset="2"/>
              <a:buChar char="§"/>
            </a:pPr>
            <a:r>
              <a:rPr lang="en-US" dirty="0" smtClean="0"/>
              <a:t>User-defined table </a:t>
            </a:r>
            <a:r>
              <a:rPr lang="en-US" dirty="0"/>
              <a:t>f</a:t>
            </a:r>
            <a:r>
              <a:rPr lang="en-US" dirty="0" smtClean="0"/>
              <a:t>unctions</a:t>
            </a:r>
            <a:endParaRPr lang="en-US" dirty="0"/>
          </a:p>
        </p:txBody>
      </p:sp>
      <p:grpSp>
        <p:nvGrpSpPr>
          <p:cNvPr id="11" name="Group 10"/>
          <p:cNvGrpSpPr/>
          <p:nvPr/>
        </p:nvGrpSpPr>
        <p:grpSpPr>
          <a:xfrm>
            <a:off x="0" y="1950630"/>
            <a:ext cx="12192000" cy="832911"/>
            <a:chOff x="0" y="1950630"/>
            <a:chExt cx="12192000" cy="832911"/>
          </a:xfrm>
        </p:grpSpPr>
        <p:sp>
          <p:nvSpPr>
            <p:cNvPr id="6" name="Rectangle 5"/>
            <p:cNvSpPr/>
            <p:nvPr/>
          </p:nvSpPr>
          <p:spPr>
            <a:xfrm>
              <a:off x="0" y="1950630"/>
              <a:ext cx="13843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1950630"/>
              <a:ext cx="13843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974725" y="1950630"/>
              <a:ext cx="1024255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Hive has three types of </a:t>
              </a:r>
              <a:r>
                <a:rPr lang="en-US" i="0" dirty="0" smtClean="0"/>
                <a:t>user-defined functions.</a:t>
              </a:r>
              <a:endParaRPr lang="en-US" i="0" dirty="0"/>
            </a:p>
          </p:txBody>
        </p:sp>
      </p:grpSp>
    </p:spTree>
    <p:extLst>
      <p:ext uri="{BB962C8B-B14F-4D97-AF65-F5344CB8AC3E}">
        <p14:creationId xmlns:p14="http://schemas.microsoft.com/office/powerpoint/2010/main" val="376760298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Invoking User-Defined Functions</a:t>
            </a:r>
          </a:p>
        </p:txBody>
      </p:sp>
      <p:sp>
        <p:nvSpPr>
          <p:cNvPr id="3" name="Content Placeholder 2"/>
          <p:cNvSpPr>
            <a:spLocks noGrp="1"/>
          </p:cNvSpPr>
          <p:nvPr>
            <p:ph idx="1"/>
          </p:nvPr>
        </p:nvSpPr>
        <p:spPr>
          <a:xfrm>
            <a:off x="838200" y="1729945"/>
            <a:ext cx="9096632" cy="2315961"/>
          </a:xfrm>
        </p:spPr>
        <p:txBody>
          <a:bodyPr>
            <a:normAutofit/>
          </a:bodyPr>
          <a:lstStyle/>
          <a:p>
            <a:r>
              <a:rPr lang="en-US" sz="2000" dirty="0"/>
              <a:t>hive&gt; SELECT </a:t>
            </a:r>
            <a:r>
              <a:rPr lang="en-US" sz="2000" dirty="0" err="1"/>
              <a:t>MyFunction</a:t>
            </a:r>
            <a:r>
              <a:rPr lang="en-US" sz="2000" dirty="0"/>
              <a:t>(subordinates) </a:t>
            </a:r>
          </a:p>
          <a:p>
            <a:r>
              <a:rPr lang="en-US" sz="2000" dirty="0"/>
              <a:t>	FROM </a:t>
            </a:r>
            <a:r>
              <a:rPr lang="en-US" sz="2000" dirty="0" err="1"/>
              <a:t>mydb.employees</a:t>
            </a:r>
            <a:r>
              <a:rPr lang="en-US" sz="2000" dirty="0"/>
              <a:t> </a:t>
            </a:r>
          </a:p>
          <a:p>
            <a:r>
              <a:rPr lang="en-US" sz="2000" dirty="0"/>
              <a:t>	WHERE name=“JOHN SMITH”;</a:t>
            </a:r>
          </a:p>
          <a:p>
            <a:endParaRPr lang="en-US" sz="2000" dirty="0"/>
          </a:p>
          <a:p>
            <a:r>
              <a:rPr lang="en-US" sz="2000" dirty="0"/>
              <a:t>[“Dear John Doe”, “Dear Jane Doe”, “Dear Benjamin Franklin”]</a:t>
            </a:r>
          </a:p>
        </p:txBody>
      </p:sp>
    </p:spTree>
    <p:extLst>
      <p:ext uri="{BB962C8B-B14F-4D97-AF65-F5344CB8AC3E}">
        <p14:creationId xmlns:p14="http://schemas.microsoft.com/office/powerpoint/2010/main" val="202838266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Java for User-Defined Functions</a:t>
            </a:r>
          </a:p>
        </p:txBody>
      </p:sp>
      <p:sp>
        <p:nvSpPr>
          <p:cNvPr id="10" name="Content Placeholder 9"/>
          <p:cNvSpPr>
            <a:spLocks noGrp="1"/>
          </p:cNvSpPr>
          <p:nvPr>
            <p:ph idx="1"/>
          </p:nvPr>
        </p:nvSpPr>
        <p:spPr>
          <a:xfrm>
            <a:off x="838200" y="3375211"/>
            <a:ext cx="10515600" cy="2801751"/>
          </a:xfrm>
        </p:spPr>
        <p:txBody>
          <a:bodyPr>
            <a:normAutofit lnSpcReduction="10000"/>
          </a:bodyPr>
          <a:lstStyle/>
          <a:p>
            <a:pPr>
              <a:buFont typeface="Wingdings" charset="2"/>
              <a:buChar char="§"/>
            </a:pPr>
            <a:r>
              <a:rPr lang="en-US" dirty="0"/>
              <a:t>No other language is currently supported</a:t>
            </a:r>
          </a:p>
          <a:p>
            <a:pPr>
              <a:buFont typeface="Wingdings" charset="2"/>
              <a:buChar char="§"/>
            </a:pPr>
            <a:r>
              <a:rPr lang="en-US" dirty="0"/>
              <a:t>TRANSFORM allows almost any language (may be better choice)</a:t>
            </a:r>
          </a:p>
          <a:p>
            <a:pPr>
              <a:buFont typeface="Wingdings" charset="2"/>
              <a:buChar char="§"/>
            </a:pPr>
            <a:r>
              <a:rPr lang="en-US" dirty="0"/>
              <a:t>There are many open source UDFs available on the Internet</a:t>
            </a:r>
          </a:p>
          <a:p>
            <a:pPr lvl="1">
              <a:buFont typeface="Wingdings" charset="2"/>
              <a:buChar char="§"/>
            </a:pPr>
            <a:r>
              <a:rPr lang="en-US" dirty="0"/>
              <a:t>GitHub</a:t>
            </a:r>
          </a:p>
          <a:p>
            <a:pPr lvl="1">
              <a:buFont typeface="Wingdings" charset="2"/>
              <a:buChar char="§"/>
            </a:pPr>
            <a:r>
              <a:rPr lang="en-US" dirty="0" err="1"/>
              <a:t>BitBucket</a:t>
            </a:r>
            <a:endParaRPr lang="en-US" dirty="0"/>
          </a:p>
          <a:p>
            <a:pPr lvl="1">
              <a:buFont typeface="Wingdings" charset="2"/>
              <a:buChar char="§"/>
            </a:pPr>
            <a:r>
              <a:rPr lang="en-US" dirty="0" err="1"/>
              <a:t>SourceForge</a:t>
            </a:r>
            <a:endParaRPr lang="en-US" dirty="0"/>
          </a:p>
        </p:txBody>
      </p:sp>
      <p:grpSp>
        <p:nvGrpSpPr>
          <p:cNvPr id="11" name="Group 10"/>
          <p:cNvGrpSpPr/>
          <p:nvPr/>
        </p:nvGrpSpPr>
        <p:grpSpPr>
          <a:xfrm>
            <a:off x="0" y="1950630"/>
            <a:ext cx="12192000" cy="832911"/>
            <a:chOff x="0" y="1950630"/>
            <a:chExt cx="12192000" cy="832911"/>
          </a:xfrm>
        </p:grpSpPr>
        <p:sp>
          <p:nvSpPr>
            <p:cNvPr id="6" name="Rectangle 5"/>
            <p:cNvSpPr/>
            <p:nvPr/>
          </p:nvSpPr>
          <p:spPr>
            <a:xfrm>
              <a:off x="0" y="1950630"/>
              <a:ext cx="13843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1950630"/>
              <a:ext cx="13843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974725" y="1950630"/>
              <a:ext cx="1024255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All </a:t>
              </a:r>
              <a:r>
                <a:rPr lang="en-US" i="0" dirty="0" smtClean="0"/>
                <a:t>user-defined functions are written </a:t>
              </a:r>
              <a:r>
                <a:rPr lang="en-US" i="0" dirty="0"/>
                <a:t>in </a:t>
              </a:r>
              <a:r>
                <a:rPr lang="en-US" i="0" dirty="0" smtClean="0"/>
                <a:t>Java.</a:t>
              </a:r>
              <a:endParaRPr lang="en-US" i="0" dirty="0"/>
            </a:p>
          </p:txBody>
        </p:sp>
      </p:grpSp>
    </p:spTree>
    <p:extLst>
      <p:ext uri="{BB962C8B-B14F-4D97-AF65-F5344CB8AC3E}">
        <p14:creationId xmlns:p14="http://schemas.microsoft.com/office/powerpoint/2010/main" val="396962659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824691"/>
            <a:ext cx="12192000" cy="1007822"/>
          </a:xfrm>
          <a:prstGeom prst="rect">
            <a:avLst/>
          </a:prstGeom>
          <a:solidFill>
            <a:srgbClr val="8D8787"/>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 name="Title 1"/>
          <p:cNvSpPr>
            <a:spLocks noGrp="1"/>
          </p:cNvSpPr>
          <p:nvPr>
            <p:ph type="title"/>
          </p:nvPr>
        </p:nvSpPr>
        <p:spPr/>
        <p:txBody>
          <a:bodyPr/>
          <a:lstStyle/>
          <a:p>
            <a:r>
              <a:rPr lang="en-US" dirty="0"/>
              <a:t>Steps to Use UDFs</a:t>
            </a:r>
          </a:p>
        </p:txBody>
      </p:sp>
      <p:sp>
        <p:nvSpPr>
          <p:cNvPr id="3" name="Content Placeholder 2"/>
          <p:cNvSpPr>
            <a:spLocks noGrp="1"/>
          </p:cNvSpPr>
          <p:nvPr>
            <p:ph idx="1"/>
          </p:nvPr>
        </p:nvSpPr>
        <p:spPr>
          <a:xfrm>
            <a:off x="838200" y="3300004"/>
            <a:ext cx="10515600" cy="2450894"/>
          </a:xfrm>
        </p:spPr>
        <p:txBody>
          <a:bodyPr>
            <a:normAutofit/>
          </a:bodyPr>
          <a:lstStyle/>
          <a:p>
            <a:r>
              <a:rPr lang="en-US" sz="2000" dirty="0"/>
              <a:t>hive&gt; ADD JAR MyFunction.jar;</a:t>
            </a:r>
          </a:p>
          <a:p>
            <a:endParaRPr lang="en-US" sz="2000" dirty="0"/>
          </a:p>
          <a:p>
            <a:r>
              <a:rPr lang="en-US" sz="2000" dirty="0"/>
              <a:t>hive&gt; CREATE TEMPORARY FUNCTION </a:t>
            </a:r>
            <a:r>
              <a:rPr lang="en-US" sz="2000" dirty="0" err="1"/>
              <a:t>MyFunction</a:t>
            </a:r>
            <a:endParaRPr lang="en-US" sz="2000" dirty="0"/>
          </a:p>
          <a:p>
            <a:r>
              <a:rPr lang="en-US" sz="2000" dirty="0"/>
              <a:t>	AS ‘</a:t>
            </a:r>
            <a:r>
              <a:rPr lang="en-US" sz="2000" dirty="0" err="1"/>
              <a:t>com.thebiglink.hive.udf.UDFMyFunction</a:t>
            </a:r>
            <a:r>
              <a:rPr lang="en-US" sz="2000" dirty="0"/>
              <a:t>’</a:t>
            </a:r>
          </a:p>
        </p:txBody>
      </p:sp>
      <p:sp>
        <p:nvSpPr>
          <p:cNvPr id="6" name="TextBox 5"/>
          <p:cNvSpPr txBox="1"/>
          <p:nvPr/>
        </p:nvSpPr>
        <p:spPr>
          <a:xfrm>
            <a:off x="838200" y="1850452"/>
            <a:ext cx="7096815" cy="954107"/>
          </a:xfrm>
          <a:prstGeom prst="rect">
            <a:avLst/>
          </a:prstGeom>
          <a:noFill/>
        </p:spPr>
        <p:txBody>
          <a:bodyPr wrap="none" rtlCol="0">
            <a:spAutoFit/>
          </a:bodyPr>
          <a:lstStyle/>
          <a:p>
            <a:pPr marL="457200" indent="-457200">
              <a:buFont typeface="Wingdings" charset="2"/>
              <a:buChar char="§"/>
            </a:pPr>
            <a:r>
              <a:rPr lang="en-US" sz="2800" dirty="0">
                <a:solidFill>
                  <a:srgbClr val="FFFFFF"/>
                </a:solidFill>
              </a:rPr>
              <a:t>Register the JAR with Hive</a:t>
            </a:r>
          </a:p>
          <a:p>
            <a:pPr marL="457200" indent="-457200">
              <a:buFont typeface="Wingdings" charset="2"/>
              <a:buChar char="§"/>
            </a:pPr>
            <a:r>
              <a:rPr lang="en-US" sz="2800" dirty="0">
                <a:solidFill>
                  <a:srgbClr val="FFFFFF"/>
                </a:solidFill>
              </a:rPr>
              <a:t>Register the function and assign an alias</a:t>
            </a:r>
          </a:p>
        </p:txBody>
      </p:sp>
    </p:spTree>
    <p:extLst>
      <p:ext uri="{BB962C8B-B14F-4D97-AF65-F5344CB8AC3E}">
        <p14:creationId xmlns:p14="http://schemas.microsoft.com/office/powerpoint/2010/main" val="252948147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343" y="371724"/>
            <a:ext cx="10515600" cy="1325563"/>
          </a:xfrm>
        </p:spPr>
        <p:txBody>
          <a:bodyPr>
            <a:normAutofit/>
          </a:bodyPr>
          <a:lstStyle/>
          <a:p>
            <a:r>
              <a:rPr lang="en-US" altLang="ko-KR" sz="4400" dirty="0" smtClean="0"/>
              <a:t>Summary</a:t>
            </a:r>
            <a:endParaRPr lang="en-US" sz="4400" dirty="0"/>
          </a:p>
        </p:txBody>
      </p:sp>
      <p:sp>
        <p:nvSpPr>
          <p:cNvPr id="30" name="Rectangle 29"/>
          <p:cNvSpPr/>
          <p:nvPr/>
        </p:nvSpPr>
        <p:spPr>
          <a:xfrm>
            <a:off x="0" y="2616384"/>
            <a:ext cx="12192000" cy="270784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4125" lvl="1" indent="-460375">
              <a:buFont typeface="Wingdings" charset="2"/>
              <a:buChar char="§"/>
            </a:pPr>
            <a:r>
              <a:rPr lang="en-US" sz="2800" dirty="0">
                <a:solidFill>
                  <a:srgbClr val="FFFFFF"/>
                </a:solidFill>
              </a:rPr>
              <a:t>Use Hive set variables to pass parameters to a Hive query</a:t>
            </a:r>
          </a:p>
          <a:p>
            <a:pPr marL="1254125" lvl="1" indent="-460375">
              <a:buFont typeface="Wingdings" charset="2"/>
              <a:buChar char="§"/>
            </a:pPr>
            <a:r>
              <a:rPr lang="en-US" sz="2800" dirty="0">
                <a:solidFill>
                  <a:srgbClr val="FFFFFF"/>
                </a:solidFill>
              </a:rPr>
              <a:t>Create external scripts/programs using TRANSFORM….USING</a:t>
            </a:r>
          </a:p>
          <a:p>
            <a:pPr marL="1254125" lvl="1" indent="-460375">
              <a:buFont typeface="Wingdings" charset="2"/>
              <a:buChar char="§"/>
            </a:pPr>
            <a:r>
              <a:rPr lang="en-US" sz="2800" dirty="0">
                <a:solidFill>
                  <a:srgbClr val="FFFFFF"/>
                </a:solidFill>
              </a:rPr>
              <a:t>Understand how user-defined functions are created and used in Hive</a:t>
            </a:r>
          </a:p>
          <a:p>
            <a:pPr marL="1254125" lvl="1" indent="-460375">
              <a:buFont typeface="Wingdings" charset="2"/>
              <a:buChar char="§"/>
            </a:pPr>
            <a:r>
              <a:rPr lang="en-US" sz="2800" dirty="0">
                <a:solidFill>
                  <a:srgbClr val="FFFFFF"/>
                </a:solidFill>
              </a:rPr>
              <a:t>Access open source UDFs</a:t>
            </a:r>
          </a:p>
        </p:txBody>
      </p:sp>
      <p:grpSp>
        <p:nvGrpSpPr>
          <p:cNvPr id="3" name="Group 2"/>
          <p:cNvGrpSpPr/>
          <p:nvPr/>
        </p:nvGrpSpPr>
        <p:grpSpPr>
          <a:xfrm>
            <a:off x="0" y="1879874"/>
            <a:ext cx="12609880" cy="863510"/>
            <a:chOff x="0" y="1752874"/>
            <a:chExt cx="12609880" cy="863510"/>
          </a:xfrm>
        </p:grpSpPr>
        <p:sp>
          <p:nvSpPr>
            <p:cNvPr id="34" name="Rectangle 33"/>
            <p:cNvSpPr/>
            <p:nvPr/>
          </p:nvSpPr>
          <p:spPr>
            <a:xfrm>
              <a:off x="0" y="1783473"/>
              <a:ext cx="12191999"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36" name="Content Placeholder 2"/>
            <p:cNvSpPr txBox="1">
              <a:spLocks/>
            </p:cNvSpPr>
            <p:nvPr/>
          </p:nvSpPr>
          <p:spPr>
            <a:xfrm>
              <a:off x="846343" y="1752874"/>
              <a:ext cx="11763537"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solidFill>
                    <a:srgbClr val="FFFFFF"/>
                  </a:solidFill>
                  <a:latin typeface="Segoe UI"/>
                </a:rPr>
                <a:t>In this lesson, you have </a:t>
              </a:r>
              <a:r>
                <a:rPr lang="en-US" altLang="es-MX" i="0" dirty="0" smtClean="0">
                  <a:solidFill>
                    <a:srgbClr val="FFFFFF"/>
                  </a:solidFill>
                  <a:latin typeface="Segoe UI"/>
                </a:rPr>
                <a:t>learned to:</a:t>
              </a:r>
              <a:endParaRPr lang="en-US" altLang="es-MX" i="0" dirty="0">
                <a:solidFill>
                  <a:srgbClr val="FFFFFF"/>
                </a:solidFill>
                <a:latin typeface="Segoe UI"/>
              </a:endParaRPr>
            </a:p>
          </p:txBody>
        </p:sp>
      </p:grpSp>
    </p:spTree>
    <p:extLst>
      <p:ext uri="{BB962C8B-B14F-4D97-AF65-F5344CB8AC3E}">
        <p14:creationId xmlns:p14="http://schemas.microsoft.com/office/powerpoint/2010/main" val="368816296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r>
              <a:rPr lang="en-US" dirty="0"/>
              <a:t>Using Hive set variables</a:t>
            </a:r>
          </a:p>
          <a:p>
            <a:r>
              <a:rPr lang="en-US" dirty="0" smtClean="0"/>
              <a:t>TRANSFORM…USING</a:t>
            </a:r>
            <a:endParaRPr lang="en-US" dirty="0"/>
          </a:p>
          <a:p>
            <a:r>
              <a:rPr lang="en-US" dirty="0"/>
              <a:t>Customized Functions</a:t>
            </a:r>
          </a:p>
        </p:txBody>
      </p:sp>
    </p:spTree>
    <p:extLst>
      <p:ext uri="{BB962C8B-B14F-4D97-AF65-F5344CB8AC3E}">
        <p14:creationId xmlns:p14="http://schemas.microsoft.com/office/powerpoint/2010/main" val="237318715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smtClean="0">
                <a:solidFill>
                  <a:srgbClr val="292929"/>
                </a:solidFill>
                <a:latin typeface="Segoe UI"/>
              </a:rPr>
              <a:t>Objectives</a:t>
            </a:r>
            <a:endParaRPr lang="en-US" sz="4400" dirty="0">
              <a:solidFill>
                <a:srgbClr val="292929"/>
              </a:solidFill>
              <a:latin typeface="Segoe UI"/>
            </a:endParaRPr>
          </a:p>
        </p:txBody>
      </p:sp>
      <p:grpSp>
        <p:nvGrpSpPr>
          <p:cNvPr id="8" name="Group 7"/>
          <p:cNvGrpSpPr/>
          <p:nvPr/>
        </p:nvGrpSpPr>
        <p:grpSpPr>
          <a:xfrm>
            <a:off x="0" y="1950630"/>
            <a:ext cx="12192000" cy="3404195"/>
            <a:chOff x="0" y="1950630"/>
            <a:chExt cx="12192000" cy="318198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39"/>
              <a:ext cx="12192000" cy="2349075"/>
            </a:xfrm>
            <a:prstGeom prst="rect">
              <a:avLst/>
            </a:prstGeom>
            <a:solidFill>
              <a:srgbClr val="151F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Use Hive set variables to pass parameters to a Hive query</a:t>
              </a:r>
            </a:p>
            <a:p>
              <a:pPr marL="1316038" indent="-457200">
                <a:buFont typeface="Wingdings" charset="2"/>
                <a:buChar char="§"/>
              </a:pPr>
              <a:r>
                <a:rPr lang="en-US" sz="2800" dirty="0">
                  <a:solidFill>
                    <a:srgbClr val="FFFFFF"/>
                  </a:solidFill>
                </a:rPr>
                <a:t>Create external scripts/programs using TRANSFORM….USING</a:t>
              </a:r>
            </a:p>
            <a:p>
              <a:pPr marL="1316038" indent="-457200">
                <a:buFont typeface="Wingdings" charset="2"/>
                <a:buChar char="§"/>
              </a:pPr>
              <a:r>
                <a:rPr lang="en-US" sz="2800" dirty="0">
                  <a:solidFill>
                    <a:srgbClr val="FFFFFF"/>
                  </a:solidFill>
                </a:rPr>
                <a:t>Understand how user-defined functions (UDFs) are created and used in Hive</a:t>
              </a:r>
            </a:p>
            <a:p>
              <a:pPr marL="1316038" indent="-457200">
                <a:buFont typeface="Wingdings" charset="2"/>
                <a:buChar char="§"/>
              </a:pPr>
              <a:r>
                <a:rPr lang="en-US" sz="2800" dirty="0">
                  <a:solidFill>
                    <a:srgbClr val="FFFFFF"/>
                  </a:solidFill>
                </a:rPr>
                <a:t>Access open source UDFs</a:t>
              </a:r>
            </a:p>
          </p:txBody>
        </p:sp>
      </p:grpSp>
    </p:spTree>
    <p:extLst>
      <p:ext uri="{BB962C8B-B14F-4D97-AF65-F5344CB8AC3E}">
        <p14:creationId xmlns:p14="http://schemas.microsoft.com/office/powerpoint/2010/main" val="1259542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Hive Set Variables</a:t>
            </a:r>
          </a:p>
        </p:txBody>
      </p:sp>
      <p:sp>
        <p:nvSpPr>
          <p:cNvPr id="10" name="Content Placeholder 9"/>
          <p:cNvSpPr>
            <a:spLocks noGrp="1"/>
          </p:cNvSpPr>
          <p:nvPr>
            <p:ph idx="1"/>
          </p:nvPr>
        </p:nvSpPr>
        <p:spPr>
          <a:xfrm>
            <a:off x="838200" y="3375211"/>
            <a:ext cx="10515600" cy="2801751"/>
          </a:xfrm>
        </p:spPr>
        <p:txBody>
          <a:bodyPr/>
          <a:lstStyle/>
          <a:p>
            <a:pPr>
              <a:buFont typeface="Wingdings" charset="2"/>
              <a:buChar char="§"/>
            </a:pPr>
            <a:r>
              <a:rPr lang="en-US" dirty="0" smtClean="0"/>
              <a:t>Frequently used </a:t>
            </a:r>
            <a:r>
              <a:rPr lang="en-US" dirty="0"/>
              <a:t>queries are usually saved as a *.hql file</a:t>
            </a:r>
          </a:p>
          <a:p>
            <a:pPr>
              <a:buFont typeface="Wingdings" charset="2"/>
              <a:buChar char="§"/>
            </a:pPr>
            <a:r>
              <a:rPr lang="en-US" dirty="0"/>
              <a:t>Hive set variables can be used to pass parameters to these </a:t>
            </a:r>
            <a:r>
              <a:rPr lang="en-US" dirty="0" smtClean="0"/>
              <a:t>files</a:t>
            </a:r>
            <a:endParaRPr lang="en-US" dirty="0"/>
          </a:p>
        </p:txBody>
      </p:sp>
      <p:grpSp>
        <p:nvGrpSpPr>
          <p:cNvPr id="11" name="Group 10"/>
          <p:cNvGrpSpPr/>
          <p:nvPr/>
        </p:nvGrpSpPr>
        <p:grpSpPr>
          <a:xfrm>
            <a:off x="0" y="1950630"/>
            <a:ext cx="12192000" cy="832911"/>
            <a:chOff x="0" y="1950630"/>
            <a:chExt cx="12192000" cy="832911"/>
          </a:xfrm>
        </p:grpSpPr>
        <p:sp>
          <p:nvSpPr>
            <p:cNvPr id="6" name="Rectangle 5"/>
            <p:cNvSpPr/>
            <p:nvPr/>
          </p:nvSpPr>
          <p:spPr>
            <a:xfrm>
              <a:off x="0" y="1950630"/>
              <a:ext cx="13843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1950630"/>
              <a:ext cx="13843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1111250" y="1950630"/>
              <a:ext cx="99695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Set variables can be used to store and pass parameters </a:t>
              </a:r>
            </a:p>
          </p:txBody>
        </p:sp>
      </p:grpSp>
    </p:spTree>
    <p:extLst>
      <p:ext uri="{BB962C8B-B14F-4D97-AF65-F5344CB8AC3E}">
        <p14:creationId xmlns:p14="http://schemas.microsoft.com/office/powerpoint/2010/main" val="233231662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Variable Example</a:t>
            </a:r>
          </a:p>
        </p:txBody>
      </p:sp>
      <p:sp>
        <p:nvSpPr>
          <p:cNvPr id="4" name="Content Placeholder 2"/>
          <p:cNvSpPr txBox="1">
            <a:spLocks/>
          </p:cNvSpPr>
          <p:nvPr/>
        </p:nvSpPr>
        <p:spPr>
          <a:xfrm>
            <a:off x="838199" y="4835611"/>
            <a:ext cx="10515600" cy="1459882"/>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User$&gt; hive –</a:t>
            </a:r>
            <a:r>
              <a:rPr lang="en-US" sz="2000" dirty="0" err="1"/>
              <a:t>hiveconf</a:t>
            </a:r>
            <a:r>
              <a:rPr lang="en-US" sz="2000" dirty="0"/>
              <a:t> state=CA –f </a:t>
            </a:r>
            <a:r>
              <a:rPr lang="en-US" sz="2000" dirty="0" err="1"/>
              <a:t>SalarySum.hql</a:t>
            </a:r>
            <a:r>
              <a:rPr lang="en-US" sz="2000" dirty="0"/>
              <a:t> &gt; ca_salary_sum.txt</a:t>
            </a:r>
          </a:p>
          <a:p>
            <a:r>
              <a:rPr lang="en-US" sz="2000" dirty="0"/>
              <a:t>User$&gt; hive –</a:t>
            </a:r>
            <a:r>
              <a:rPr lang="en-US" sz="2000" dirty="0" err="1"/>
              <a:t>hiveconf</a:t>
            </a:r>
            <a:r>
              <a:rPr lang="en-US" sz="2000" dirty="0"/>
              <a:t> state=AZ –f </a:t>
            </a:r>
            <a:r>
              <a:rPr lang="en-US" sz="2000" dirty="0" err="1"/>
              <a:t>SalarySum.hql</a:t>
            </a:r>
            <a:r>
              <a:rPr lang="en-US" sz="2000" dirty="0"/>
              <a:t> &gt; az_salary_sum.txt</a:t>
            </a:r>
          </a:p>
          <a:p>
            <a:r>
              <a:rPr lang="en-US" sz="2000" dirty="0"/>
              <a:t>User$&gt; hive –</a:t>
            </a:r>
            <a:r>
              <a:rPr lang="en-US" sz="2000" dirty="0" err="1"/>
              <a:t>hiveconf</a:t>
            </a:r>
            <a:r>
              <a:rPr lang="en-US" sz="2000" dirty="0"/>
              <a:t> state=NY –f </a:t>
            </a:r>
            <a:r>
              <a:rPr lang="en-US" sz="2000" dirty="0" err="1"/>
              <a:t>SalarySum.hql</a:t>
            </a:r>
            <a:r>
              <a:rPr lang="en-US" sz="2000" dirty="0"/>
              <a:t> &gt; ny_salary_sum.txt</a:t>
            </a:r>
          </a:p>
          <a:p>
            <a:r>
              <a:rPr lang="en-US" sz="2000" dirty="0"/>
              <a:t>User$&gt; hive –</a:t>
            </a:r>
            <a:r>
              <a:rPr lang="en-US" sz="2000" dirty="0" err="1"/>
              <a:t>hiveconf</a:t>
            </a:r>
            <a:r>
              <a:rPr lang="en-US" sz="2000" dirty="0"/>
              <a:t> state=MI –f </a:t>
            </a:r>
            <a:r>
              <a:rPr lang="en-US" sz="2000" dirty="0" err="1"/>
              <a:t>SalarySum.hql</a:t>
            </a:r>
            <a:r>
              <a:rPr lang="en-US" sz="2000" dirty="0"/>
              <a:t> &gt; mi_salary_sum.txt</a:t>
            </a:r>
          </a:p>
          <a:p>
            <a:endParaRPr lang="en-US" sz="2000" dirty="0"/>
          </a:p>
        </p:txBody>
      </p:sp>
      <p:sp>
        <p:nvSpPr>
          <p:cNvPr id="5" name="TextBox 4"/>
          <p:cNvSpPr txBox="1"/>
          <p:nvPr/>
        </p:nvSpPr>
        <p:spPr>
          <a:xfrm>
            <a:off x="823258" y="1668095"/>
            <a:ext cx="10381735" cy="1323439"/>
          </a:xfrm>
          <a:prstGeom prst="rect">
            <a:avLst/>
          </a:prstGeom>
          <a:noFill/>
        </p:spPr>
        <p:txBody>
          <a:bodyPr wrap="square" rtlCol="0">
            <a:spAutoFit/>
          </a:bodyPr>
          <a:lstStyle/>
          <a:p>
            <a:pPr marL="457200" indent="-457200">
              <a:buFont typeface="Wingdings" charset="2"/>
              <a:buChar char="§"/>
            </a:pPr>
            <a:r>
              <a:rPr lang="en-US" sz="2800" dirty="0"/>
              <a:t>Consider the </a:t>
            </a:r>
            <a:r>
              <a:rPr lang="en-US" sz="2800" dirty="0" err="1"/>
              <a:t>mydb.employees</a:t>
            </a:r>
            <a:r>
              <a:rPr lang="en-US" sz="2800" dirty="0"/>
              <a:t> table that we created as a partitioned managed table</a:t>
            </a:r>
          </a:p>
          <a:p>
            <a:pPr marL="800100" lvl="1" indent="-342900">
              <a:buFont typeface="Wingdings" charset="2"/>
              <a:buChar char="§"/>
            </a:pPr>
            <a:r>
              <a:rPr lang="en-US" sz="2400" dirty="0"/>
              <a:t>We often have to process each </a:t>
            </a:r>
            <a:r>
              <a:rPr lang="en-US" sz="2400" dirty="0" smtClean="0"/>
              <a:t>state</a:t>
            </a:r>
            <a:endParaRPr lang="en-US" sz="2400" dirty="0"/>
          </a:p>
        </p:txBody>
      </p:sp>
      <p:sp>
        <p:nvSpPr>
          <p:cNvPr id="6" name="TextBox 5"/>
          <p:cNvSpPr txBox="1"/>
          <p:nvPr/>
        </p:nvSpPr>
        <p:spPr>
          <a:xfrm>
            <a:off x="838199" y="4274276"/>
            <a:ext cx="10381735" cy="523220"/>
          </a:xfrm>
          <a:prstGeom prst="rect">
            <a:avLst/>
          </a:prstGeom>
          <a:noFill/>
        </p:spPr>
        <p:txBody>
          <a:bodyPr wrap="square" rtlCol="0">
            <a:spAutoFit/>
          </a:bodyPr>
          <a:lstStyle/>
          <a:p>
            <a:pPr marL="457200" indent="-457200">
              <a:buFont typeface="Wingdings" charset="2"/>
              <a:buChar char="§"/>
            </a:pPr>
            <a:r>
              <a:rPr lang="en-US" sz="2800" dirty="0"/>
              <a:t>Set variables can be set from the command line as well</a:t>
            </a:r>
          </a:p>
        </p:txBody>
      </p:sp>
      <p:sp>
        <p:nvSpPr>
          <p:cNvPr id="7" name="Content Placeholder 2"/>
          <p:cNvSpPr txBox="1">
            <a:spLocks/>
          </p:cNvSpPr>
          <p:nvPr/>
        </p:nvSpPr>
        <p:spPr>
          <a:xfrm>
            <a:off x="838199" y="3029648"/>
            <a:ext cx="10515600" cy="1206514"/>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hive&gt; SET state=CA; </a:t>
            </a:r>
          </a:p>
          <a:p>
            <a:r>
              <a:rPr lang="en-US" sz="2000" dirty="0"/>
              <a:t>hive&gt; SELECT SUM(salary) FROM </a:t>
            </a:r>
            <a:r>
              <a:rPr lang="en-US" sz="2000" dirty="0" err="1"/>
              <a:t>mydb.employees</a:t>
            </a:r>
            <a:r>
              <a:rPr lang="en-US" sz="2000" dirty="0"/>
              <a:t> </a:t>
            </a:r>
          </a:p>
          <a:p>
            <a:r>
              <a:rPr lang="en-US" sz="2000" dirty="0"/>
              <a:t>	WHERE state = ‘${</a:t>
            </a:r>
            <a:r>
              <a:rPr lang="en-US" sz="2000" dirty="0" err="1"/>
              <a:t>hiveconf:state</a:t>
            </a:r>
            <a:r>
              <a:rPr lang="en-US" sz="2000" dirty="0"/>
              <a:t>};</a:t>
            </a:r>
          </a:p>
        </p:txBody>
      </p:sp>
    </p:spTree>
    <p:extLst>
      <p:ext uri="{BB962C8B-B14F-4D97-AF65-F5344CB8AC3E}">
        <p14:creationId xmlns:p14="http://schemas.microsoft.com/office/powerpoint/2010/main" val="33887222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TRANSFORM…USING</a:t>
            </a:r>
            <a:endParaRPr lang="en-US" dirty="0"/>
          </a:p>
        </p:txBody>
      </p:sp>
      <p:sp>
        <p:nvSpPr>
          <p:cNvPr id="3" name="Content Placeholder 2"/>
          <p:cNvSpPr>
            <a:spLocks noGrp="1"/>
          </p:cNvSpPr>
          <p:nvPr>
            <p:ph idx="1"/>
          </p:nvPr>
        </p:nvSpPr>
        <p:spPr/>
        <p:txBody>
          <a:bodyPr/>
          <a:lstStyle/>
          <a:p>
            <a:pPr>
              <a:buFont typeface="Wingdings" charset="2"/>
              <a:buChar char="§"/>
            </a:pPr>
            <a:r>
              <a:rPr lang="en-US" dirty="0" smtClean="0"/>
              <a:t>Allows Hive </a:t>
            </a:r>
            <a:r>
              <a:rPr lang="en-US" dirty="0"/>
              <a:t>to use external scripts or programs beyond </a:t>
            </a:r>
            <a:r>
              <a:rPr lang="en-US" dirty="0" err="1"/>
              <a:t>HiveQL</a:t>
            </a:r>
            <a:endParaRPr lang="en-US" dirty="0"/>
          </a:p>
          <a:p>
            <a:pPr lvl="1">
              <a:buFont typeface="Wingdings" charset="2"/>
              <a:buChar char="§"/>
            </a:pPr>
            <a:r>
              <a:rPr lang="en-US" dirty="0"/>
              <a:t>TRANSFORM(‘list of fields as parameter’) USING ‘</a:t>
            </a:r>
            <a:r>
              <a:rPr lang="en-US" dirty="0" err="1"/>
              <a:t>external_script</a:t>
            </a:r>
            <a:r>
              <a:rPr lang="en-US" dirty="0"/>
              <a:t>’</a:t>
            </a:r>
          </a:p>
          <a:p>
            <a:pPr>
              <a:buFont typeface="Wingdings" charset="2"/>
              <a:buChar char="§"/>
            </a:pPr>
            <a:r>
              <a:rPr lang="en-US" dirty="0" smtClean="0"/>
              <a:t>Each node </a:t>
            </a:r>
            <a:r>
              <a:rPr lang="en-US" dirty="0"/>
              <a:t>in the cluster must cache a copy of the external function</a:t>
            </a:r>
          </a:p>
          <a:p>
            <a:pPr lvl="1">
              <a:buFont typeface="Wingdings" charset="2"/>
              <a:buChar char="§"/>
            </a:pPr>
            <a:r>
              <a:rPr lang="en-US" dirty="0"/>
              <a:t>Use ADD FILE ‘</a:t>
            </a:r>
            <a:r>
              <a:rPr lang="en-US" dirty="0" err="1"/>
              <a:t>external_script</a:t>
            </a:r>
            <a:r>
              <a:rPr lang="en-US" dirty="0"/>
              <a:t>’ to distribute copy</a:t>
            </a:r>
          </a:p>
          <a:p>
            <a:pPr>
              <a:buFont typeface="Wingdings" charset="2"/>
              <a:buChar char="§"/>
            </a:pPr>
            <a:endParaRPr lang="en-US" dirty="0"/>
          </a:p>
        </p:txBody>
      </p:sp>
      <p:sp>
        <p:nvSpPr>
          <p:cNvPr id="5" name="Content Placeholder 2"/>
          <p:cNvSpPr txBox="1">
            <a:spLocks/>
          </p:cNvSpPr>
          <p:nvPr/>
        </p:nvSpPr>
        <p:spPr>
          <a:xfrm>
            <a:off x="868082" y="4159735"/>
            <a:ext cx="10515600" cy="1605870"/>
          </a:xfrm>
          <a:prstGeom prst="rect">
            <a:avLst/>
          </a:prstGeom>
          <a:solidFill>
            <a:srgbClr val="002060"/>
          </a:solidFill>
        </p:spPr>
        <p:txBody>
          <a:bodyPr vert="horz" lIns="91440" tIns="45720" rIns="91440" bIns="45720" rtlCol="0" anchor="ctr">
            <a:no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h</a:t>
            </a:r>
            <a:r>
              <a:rPr lang="en-US" sz="2000" dirty="0" smtClean="0"/>
              <a:t>ive&gt; add </a:t>
            </a:r>
            <a:r>
              <a:rPr lang="en-US" sz="2000" dirty="0"/>
              <a:t>file </a:t>
            </a:r>
            <a:r>
              <a:rPr lang="en-US" sz="2000" dirty="0" err="1"/>
              <a:t>wasb</a:t>
            </a:r>
            <a:r>
              <a:rPr lang="en-US" sz="2000" dirty="0"/>
              <a:t>:///</a:t>
            </a:r>
            <a:r>
              <a:rPr lang="en-US" sz="2000" dirty="0" err="1"/>
              <a:t>streaming.py</a:t>
            </a:r>
            <a:r>
              <a:rPr lang="en-US" sz="2000" dirty="0"/>
              <a:t>;</a:t>
            </a:r>
          </a:p>
          <a:p>
            <a:endParaRPr lang="en-US" sz="2000" dirty="0"/>
          </a:p>
          <a:p>
            <a:r>
              <a:rPr lang="en-US" sz="2000" dirty="0" smtClean="0"/>
              <a:t>hive&gt; SELECT TRANSFORM </a:t>
            </a:r>
            <a:r>
              <a:rPr lang="en-US" sz="2000" dirty="0"/>
              <a:t>(</a:t>
            </a:r>
            <a:r>
              <a:rPr lang="en-US" sz="2000" dirty="0" err="1"/>
              <a:t>clientid</a:t>
            </a:r>
            <a:r>
              <a:rPr lang="en-US" sz="2000" dirty="0"/>
              <a:t>, </a:t>
            </a:r>
            <a:r>
              <a:rPr lang="en-US" sz="2000" dirty="0" err="1"/>
              <a:t>devicemake</a:t>
            </a:r>
            <a:r>
              <a:rPr lang="en-US" sz="2000" dirty="0"/>
              <a:t>, </a:t>
            </a:r>
            <a:r>
              <a:rPr lang="en-US" sz="2000" dirty="0" err="1"/>
              <a:t>devicemodel</a:t>
            </a:r>
            <a:r>
              <a:rPr lang="en-US" sz="2000" dirty="0"/>
              <a:t>)</a:t>
            </a:r>
          </a:p>
          <a:p>
            <a:r>
              <a:rPr lang="en-US" sz="2000" dirty="0"/>
              <a:t>  USING 'python </a:t>
            </a:r>
            <a:r>
              <a:rPr lang="en-US" sz="2000" dirty="0" err="1" smtClean="0"/>
              <a:t>streaming.py</a:t>
            </a:r>
            <a:r>
              <a:rPr lang="en-US" sz="2000" dirty="0" smtClean="0"/>
              <a:t>’</a:t>
            </a:r>
            <a:endParaRPr lang="en-US" sz="2000" dirty="0"/>
          </a:p>
        </p:txBody>
      </p:sp>
    </p:spTree>
    <p:extLst>
      <p:ext uri="{BB962C8B-B14F-4D97-AF65-F5344CB8AC3E}">
        <p14:creationId xmlns:p14="http://schemas.microsoft.com/office/powerpoint/2010/main" val="352480049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TRANSFORM Input Protocol</a:t>
            </a:r>
          </a:p>
        </p:txBody>
      </p:sp>
      <p:sp>
        <p:nvSpPr>
          <p:cNvPr id="10" name="Content Placeholder 9"/>
          <p:cNvSpPr>
            <a:spLocks noGrp="1"/>
          </p:cNvSpPr>
          <p:nvPr>
            <p:ph idx="1"/>
          </p:nvPr>
        </p:nvSpPr>
        <p:spPr>
          <a:xfrm>
            <a:off x="838200" y="3375211"/>
            <a:ext cx="10515600" cy="2801751"/>
          </a:xfrm>
        </p:spPr>
        <p:txBody>
          <a:bodyPr/>
          <a:lstStyle/>
          <a:p>
            <a:pPr>
              <a:buFont typeface="Wingdings" charset="2"/>
              <a:buChar char="§"/>
            </a:pPr>
            <a:r>
              <a:rPr lang="en-US" dirty="0"/>
              <a:t>By default, columns are transformed to STRING</a:t>
            </a:r>
          </a:p>
          <a:p>
            <a:pPr>
              <a:buFont typeface="Wingdings" charset="2"/>
              <a:buChar char="§"/>
            </a:pPr>
            <a:r>
              <a:rPr lang="en-US" dirty="0"/>
              <a:t>NULL values will be converted to literal string \N in order to differentiate NULL values from empty strings</a:t>
            </a:r>
          </a:p>
          <a:p>
            <a:pPr>
              <a:buFont typeface="Wingdings" charset="2"/>
              <a:buChar char="§"/>
            </a:pPr>
            <a:r>
              <a:rPr lang="en-US" dirty="0"/>
              <a:t>Each field is tab </a:t>
            </a:r>
            <a:r>
              <a:rPr lang="en-US" dirty="0" smtClean="0"/>
              <a:t>delimited</a:t>
            </a:r>
            <a:endParaRPr lang="en-US" dirty="0"/>
          </a:p>
        </p:txBody>
      </p:sp>
      <p:grpSp>
        <p:nvGrpSpPr>
          <p:cNvPr id="11" name="Group 10"/>
          <p:cNvGrpSpPr/>
          <p:nvPr/>
        </p:nvGrpSpPr>
        <p:grpSpPr>
          <a:xfrm>
            <a:off x="0" y="1950630"/>
            <a:ext cx="12192000" cy="832911"/>
            <a:chOff x="0" y="1950630"/>
            <a:chExt cx="12192000" cy="832911"/>
          </a:xfrm>
        </p:grpSpPr>
        <p:sp>
          <p:nvSpPr>
            <p:cNvPr id="6" name="Rectangle 5"/>
            <p:cNvSpPr/>
            <p:nvPr/>
          </p:nvSpPr>
          <p:spPr>
            <a:xfrm>
              <a:off x="0" y="1950630"/>
              <a:ext cx="13843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1950630"/>
              <a:ext cx="13843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1111250" y="1950630"/>
              <a:ext cx="99695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TRANSFORM passes one record per line to the standard input</a:t>
              </a:r>
            </a:p>
          </p:txBody>
        </p:sp>
      </p:grpSp>
    </p:spTree>
    <p:extLst>
      <p:ext uri="{BB962C8B-B14F-4D97-AF65-F5344CB8AC3E}">
        <p14:creationId xmlns:p14="http://schemas.microsoft.com/office/powerpoint/2010/main" val="63211791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TRANSFORM Output Protocol</a:t>
            </a:r>
          </a:p>
        </p:txBody>
      </p:sp>
      <p:sp>
        <p:nvSpPr>
          <p:cNvPr id="10" name="Content Placeholder 9"/>
          <p:cNvSpPr>
            <a:spLocks noGrp="1"/>
          </p:cNvSpPr>
          <p:nvPr>
            <p:ph idx="1"/>
          </p:nvPr>
        </p:nvSpPr>
        <p:spPr>
          <a:xfrm>
            <a:off x="838200" y="3375211"/>
            <a:ext cx="10515600" cy="2801751"/>
          </a:xfrm>
        </p:spPr>
        <p:txBody>
          <a:bodyPr/>
          <a:lstStyle/>
          <a:p>
            <a:pPr>
              <a:buFont typeface="Wingdings" charset="2"/>
              <a:buChar char="§"/>
            </a:pPr>
            <a:r>
              <a:rPr lang="en-US" dirty="0"/>
              <a:t>All fields are outputted as STRING</a:t>
            </a:r>
          </a:p>
          <a:p>
            <a:pPr>
              <a:buFont typeface="Wingdings" charset="2"/>
              <a:buChar char="§"/>
            </a:pPr>
            <a:r>
              <a:rPr lang="en-US" dirty="0"/>
              <a:t>Any string containing \N will be converted to NULL</a:t>
            </a:r>
          </a:p>
          <a:p>
            <a:pPr>
              <a:buFont typeface="Wingdings" charset="2"/>
              <a:buChar char="§"/>
            </a:pPr>
            <a:r>
              <a:rPr lang="en-US" dirty="0"/>
              <a:t>Each field is tab </a:t>
            </a:r>
            <a:r>
              <a:rPr lang="en-US" dirty="0" smtClean="0"/>
              <a:t>delimited</a:t>
            </a:r>
            <a:endParaRPr lang="en-US" dirty="0"/>
          </a:p>
        </p:txBody>
      </p:sp>
      <p:grpSp>
        <p:nvGrpSpPr>
          <p:cNvPr id="11" name="Group 10"/>
          <p:cNvGrpSpPr/>
          <p:nvPr/>
        </p:nvGrpSpPr>
        <p:grpSpPr>
          <a:xfrm>
            <a:off x="0" y="1950630"/>
            <a:ext cx="12192000" cy="832911"/>
            <a:chOff x="0" y="1950630"/>
            <a:chExt cx="12192000" cy="832911"/>
          </a:xfrm>
        </p:grpSpPr>
        <p:sp>
          <p:nvSpPr>
            <p:cNvPr id="6" name="Rectangle 5"/>
            <p:cNvSpPr/>
            <p:nvPr/>
          </p:nvSpPr>
          <p:spPr>
            <a:xfrm>
              <a:off x="0" y="1950630"/>
              <a:ext cx="13843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1950630"/>
              <a:ext cx="13843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974725" y="1950630"/>
              <a:ext cx="1024255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TAB-separated STRING columns to standard output</a:t>
              </a:r>
            </a:p>
          </p:txBody>
        </p:sp>
      </p:grpSp>
    </p:spTree>
    <p:extLst>
      <p:ext uri="{BB962C8B-B14F-4D97-AF65-F5344CB8AC3E}">
        <p14:creationId xmlns:p14="http://schemas.microsoft.com/office/powerpoint/2010/main" val="214002324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 Example</a:t>
            </a:r>
          </a:p>
        </p:txBody>
      </p:sp>
      <p:sp>
        <p:nvSpPr>
          <p:cNvPr id="3" name="Content Placeholder 2"/>
          <p:cNvSpPr>
            <a:spLocks noGrp="1"/>
          </p:cNvSpPr>
          <p:nvPr>
            <p:ph idx="1"/>
          </p:nvPr>
        </p:nvSpPr>
        <p:spPr>
          <a:xfrm>
            <a:off x="838200" y="1719370"/>
            <a:ext cx="10515600" cy="2489620"/>
          </a:xfrm>
        </p:spPr>
        <p:txBody>
          <a:bodyPr>
            <a:normAutofit/>
          </a:bodyPr>
          <a:lstStyle/>
          <a:p>
            <a:r>
              <a:rPr lang="en-US" sz="2000" dirty="0"/>
              <a:t>hive&gt; 	add file wasb:///streaming.py;</a:t>
            </a:r>
          </a:p>
          <a:p>
            <a:endParaRPr lang="en-US" sz="2000" dirty="0"/>
          </a:p>
          <a:p>
            <a:r>
              <a:rPr lang="en-US" sz="2000" dirty="0"/>
              <a:t>h</a:t>
            </a:r>
            <a:r>
              <a:rPr lang="en-US" sz="2000" dirty="0" smtClean="0"/>
              <a:t>ive</a:t>
            </a:r>
            <a:r>
              <a:rPr lang="en-US" sz="2000" dirty="0"/>
              <a:t>&gt; 	SELECT TRANSFORM (</a:t>
            </a:r>
            <a:r>
              <a:rPr lang="en-US" sz="2000" dirty="0" err="1"/>
              <a:t>clientid</a:t>
            </a:r>
            <a:r>
              <a:rPr lang="en-US" sz="2000" dirty="0"/>
              <a:t>, </a:t>
            </a:r>
            <a:r>
              <a:rPr lang="en-US" sz="2000" dirty="0" err="1"/>
              <a:t>devicemake</a:t>
            </a:r>
            <a:r>
              <a:rPr lang="en-US" sz="2000" dirty="0"/>
              <a:t>, </a:t>
            </a:r>
            <a:r>
              <a:rPr lang="en-US" sz="2000" dirty="0" err="1"/>
              <a:t>devicemodel</a:t>
            </a:r>
            <a:r>
              <a:rPr lang="en-US" sz="2000" dirty="0"/>
              <a:t>)</a:t>
            </a:r>
          </a:p>
          <a:p>
            <a:r>
              <a:rPr lang="en-US" sz="2000" dirty="0"/>
              <a:t>  		USING 'streaming.py' AS</a:t>
            </a:r>
          </a:p>
          <a:p>
            <a:r>
              <a:rPr lang="en-US" sz="2000" dirty="0"/>
              <a:t>  		(</a:t>
            </a:r>
            <a:r>
              <a:rPr lang="en-US" sz="2000" dirty="0" err="1"/>
              <a:t>clientid</a:t>
            </a:r>
            <a:r>
              <a:rPr lang="en-US" sz="2000" dirty="0"/>
              <a:t> string, </a:t>
            </a:r>
            <a:r>
              <a:rPr lang="en-US" sz="2000" dirty="0" err="1"/>
              <a:t>phoneLable</a:t>
            </a:r>
            <a:r>
              <a:rPr lang="en-US" sz="2000" dirty="0"/>
              <a:t> string, </a:t>
            </a:r>
            <a:r>
              <a:rPr lang="en-US" sz="2000" dirty="0" err="1"/>
              <a:t>phoneHash</a:t>
            </a:r>
            <a:r>
              <a:rPr lang="en-US" sz="2000" dirty="0"/>
              <a:t> string)</a:t>
            </a:r>
          </a:p>
          <a:p>
            <a:r>
              <a:rPr lang="en-US" sz="2000" dirty="0"/>
              <a:t>	FROM </a:t>
            </a:r>
            <a:r>
              <a:rPr lang="en-US" sz="2000" dirty="0" err="1"/>
              <a:t>hivesampletable</a:t>
            </a:r>
            <a:endParaRPr lang="en-US" sz="2000" dirty="0"/>
          </a:p>
          <a:p>
            <a:r>
              <a:rPr lang="en-US" sz="2000" dirty="0"/>
              <a:t>	ORDER BY </a:t>
            </a:r>
            <a:r>
              <a:rPr lang="en-US" sz="2000" dirty="0" err="1"/>
              <a:t>clientid</a:t>
            </a:r>
            <a:r>
              <a:rPr lang="en-US" sz="2000" dirty="0"/>
              <a:t> LIMIT 50;</a:t>
            </a:r>
          </a:p>
        </p:txBody>
      </p:sp>
    </p:spTree>
    <p:extLst>
      <p:ext uri="{BB962C8B-B14F-4D97-AF65-F5344CB8AC3E}">
        <p14:creationId xmlns:p14="http://schemas.microsoft.com/office/powerpoint/2010/main" val="2821460517"/>
      </p:ext>
    </p:extLst>
  </p:cSld>
  <p:clrMapOvr>
    <a:masterClrMapping/>
  </p:clrMapOvr>
  <p:timing>
    <p:tnLst>
      <p:par>
        <p:cTn xmlns:p14="http://schemas.microsoft.com/office/powerpoint/2010/main" id="1" dur="indefinite" restart="never" nodeType="tmRoot"/>
      </p:par>
    </p:tnLst>
  </p:timing>
</p:sld>
</file>

<file path=ppt/theme/_rels/theme4.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10601</TotalTime>
  <Words>1314</Words>
  <Application>Microsoft Macintosh PowerPoint</Application>
  <PresentationFormat>Custom</PresentationFormat>
  <Paragraphs>200</Paragraphs>
  <Slides>19</Slides>
  <Notes>18</Notes>
  <HiddenSlides>0</HiddenSlides>
  <MMClips>0</MMClips>
  <ScaleCrop>false</ScaleCrop>
  <HeadingPairs>
    <vt:vector size="4" baseType="variant">
      <vt:variant>
        <vt:lpstr>Theme</vt:lpstr>
      </vt:variant>
      <vt:variant>
        <vt:i4>4</vt:i4>
      </vt:variant>
      <vt:variant>
        <vt:lpstr>Slide Titles</vt:lpstr>
      </vt:variant>
      <vt:variant>
        <vt:i4>19</vt:i4>
      </vt:variant>
    </vt:vector>
  </HeadingPairs>
  <TitlesOfParts>
    <vt:vector size="23" baseType="lpstr">
      <vt:lpstr>Office Theme</vt:lpstr>
      <vt:lpstr>1_Office Theme</vt:lpstr>
      <vt:lpstr>2_Office Theme</vt:lpstr>
      <vt:lpstr>1_MS1444_Windows Azure Template 16x9_r08a</vt:lpstr>
      <vt:lpstr>Data Analysis using Hadoop</vt:lpstr>
      <vt:lpstr>Topics</vt:lpstr>
      <vt:lpstr>PowerPoint Presentation</vt:lpstr>
      <vt:lpstr>Hive Set Variables</vt:lpstr>
      <vt:lpstr>Set Variable Example</vt:lpstr>
      <vt:lpstr>TRANSFORM…USING</vt:lpstr>
      <vt:lpstr>TRANSFORM Input Protocol</vt:lpstr>
      <vt:lpstr>TRANSFORM Output Protocol</vt:lpstr>
      <vt:lpstr>TRANSFORM Example</vt:lpstr>
      <vt:lpstr>Streaming.py</vt:lpstr>
      <vt:lpstr>Streaming.py</vt:lpstr>
      <vt:lpstr>Streaming.py</vt:lpstr>
      <vt:lpstr>Streaming.py</vt:lpstr>
      <vt:lpstr>Streaming.py</vt:lpstr>
      <vt:lpstr>Hive User-Defined Functions</vt:lpstr>
      <vt:lpstr>Invoking User-Defined Functions</vt:lpstr>
      <vt:lpstr>Java for User-Defined Functions</vt:lpstr>
      <vt:lpstr>Steps to Use UDFs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202</cp:revision>
  <dcterms:created xsi:type="dcterms:W3CDTF">2016-04-21T18:51:19Z</dcterms:created>
  <dcterms:modified xsi:type="dcterms:W3CDTF">2016-05-26T22:14:18Z</dcterms:modified>
</cp:coreProperties>
</file>