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82" r:id="rId3"/>
    <p:sldMasterId id="2147483699" r:id="rId4"/>
  </p:sldMasterIdLst>
  <p:notesMasterIdLst>
    <p:notesMasterId r:id="rId28"/>
  </p:notesMasterIdLst>
  <p:sldIdLst>
    <p:sldId id="343" r:id="rId5"/>
    <p:sldId id="342" r:id="rId6"/>
    <p:sldId id="344" r:id="rId7"/>
    <p:sldId id="323" r:id="rId8"/>
    <p:sldId id="324" r:id="rId9"/>
    <p:sldId id="329" r:id="rId10"/>
    <p:sldId id="332" r:id="rId11"/>
    <p:sldId id="326" r:id="rId12"/>
    <p:sldId id="333" r:id="rId13"/>
    <p:sldId id="327" r:id="rId14"/>
    <p:sldId id="334" r:id="rId15"/>
    <p:sldId id="328" r:id="rId16"/>
    <p:sldId id="335" r:id="rId17"/>
    <p:sldId id="325" r:id="rId18"/>
    <p:sldId id="336" r:id="rId19"/>
    <p:sldId id="331" r:id="rId20"/>
    <p:sldId id="337" r:id="rId21"/>
    <p:sldId id="339" r:id="rId22"/>
    <p:sldId id="330" r:id="rId23"/>
    <p:sldId id="338" r:id="rId24"/>
    <p:sldId id="340" r:id="rId25"/>
    <p:sldId id="341" r:id="rId26"/>
    <p:sldId id="3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FC0"/>
    <a:srgbClr val="346FC8"/>
    <a:srgbClr val="D9D9D9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50" autoAdjust="0"/>
    <p:restoredTop sz="87950" autoAdjust="0"/>
  </p:normalViewPr>
  <p:slideViewPr>
    <p:cSldViewPr snapToGrid="0">
      <p:cViewPr>
        <p:scale>
          <a:sx n="90" d="100"/>
          <a:sy n="90" d="100"/>
        </p:scale>
        <p:origin x="-40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sentimental analysis, we saw the analysis of the occurrence of certain words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However, without context, this often leads to wrong conclusions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 one should be happy with this purchase!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Just looking for “happy” may wrongly conclude a happy buyer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</a:t>
            </a:r>
            <a:r>
              <a:rPr lang="en-US" dirty="0"/>
              <a:t>expressions </a:t>
            </a:r>
            <a:r>
              <a:rPr lang="en-US" dirty="0" smtClean="0"/>
              <a:t>are </a:t>
            </a:r>
            <a:r>
              <a:rPr lang="en-US" dirty="0"/>
              <a:t>beyond the scope</a:t>
            </a:r>
            <a:r>
              <a:rPr lang="en-US" baseline="0" dirty="0"/>
              <a:t> of this lesson so a very simple example was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17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Queries </a:t>
            </a:r>
            <a:r>
              <a:rPr lang="en-US" dirty="0"/>
              <a:t>will be optimized along those partitions.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00" dirty="0"/>
          </a:p>
          <a:p>
            <a:pPr marL="253746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</a:rPr>
              <a:t>	SELECT</a:t>
            </a:r>
            <a:r>
              <a:rPr lang="en-US" sz="1050" dirty="0"/>
              <a:t> * </a:t>
            </a: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employees</a:t>
            </a:r>
          </a:p>
          <a:p>
            <a:pPr marL="253746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</a:rPr>
              <a:t>	WHERE</a:t>
            </a:r>
            <a:r>
              <a:rPr lang="en-US" sz="1050" dirty="0"/>
              <a:t> country = 'US' </a:t>
            </a:r>
            <a:r>
              <a:rPr lang="en-US" sz="1050" dirty="0">
                <a:solidFill>
                  <a:srgbClr val="00B0F0"/>
                </a:solidFill>
              </a:rPr>
              <a:t>AND</a:t>
            </a:r>
            <a:r>
              <a:rPr lang="en-US" sz="1050" dirty="0"/>
              <a:t> state = 'IL';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the country and state values are encoded in the directory names, only 1 (one) subdirectory needs to be 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a query across the entire US yields 50</a:t>
            </a:r>
            <a:r>
              <a:rPr lang="en-US" baseline="0" dirty="0"/>
              <a:t> </a:t>
            </a:r>
            <a:r>
              <a:rPr lang="en-US" dirty="0"/>
              <a:t>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Normal </a:t>
            </a:r>
            <a:r>
              <a:rPr lang="en-US" dirty="0"/>
              <a:t>functions</a:t>
            </a:r>
            <a:r>
              <a:rPr lang="en-US" baseline="0" dirty="0"/>
              <a:t> take a single input row and outs a single output row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Table generating functions transforms a single input row into multiple output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</a:t>
            </a:r>
            <a:r>
              <a:rPr lang="en-US" dirty="0"/>
              <a:t>expressions is beyond the scope</a:t>
            </a:r>
            <a:r>
              <a:rPr lang="en-US" baseline="0" dirty="0"/>
              <a:t> of this lesson so a very simple example was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Sentimental Analysis</a:t>
            </a:r>
            <a:r>
              <a:rPr lang="en-US" baseline="0" dirty="0" smtClean="0"/>
              <a:t> is </a:t>
            </a:r>
            <a:r>
              <a:rPr lang="en-US" dirty="0" smtClean="0"/>
              <a:t>Also known as Opinion Mining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Polarity</a:t>
            </a:r>
            <a:r>
              <a:rPr lang="en-US" baseline="0" dirty="0" smtClean="0"/>
              <a:t> Classification: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Positive, Negative or Neutral attitude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Frequency of occurrence of certain words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Context is usually required beyond frequency to get a better analysis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0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</a:t>
            </a:r>
            <a:r>
              <a:rPr lang="en-US" dirty="0"/>
              <a:t>expressions </a:t>
            </a:r>
            <a:r>
              <a:rPr lang="en-US" dirty="0" smtClean="0"/>
              <a:t>are </a:t>
            </a:r>
            <a:r>
              <a:rPr lang="en-US" dirty="0"/>
              <a:t>beyond the scope</a:t>
            </a:r>
            <a:r>
              <a:rPr lang="en-US" baseline="0" dirty="0"/>
              <a:t> of this lesson so a very simple example was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8728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3562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470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09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471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46224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704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812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33821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973985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8462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06487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52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79970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17098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837876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6484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443572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06843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4077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0802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97401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221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744021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84419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19529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351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433200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7293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60526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946427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872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48846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628083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6488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040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79022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353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2540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020607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22563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8676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611197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837136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66427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567731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531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3434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50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5/26/16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21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 </a:t>
            </a:r>
            <a:r>
              <a:rPr lang="en-US" sz="5400" dirty="0"/>
              <a:t>Analysis using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4, Lesson </a:t>
            </a:r>
            <a:r>
              <a:rPr lang="en-US" dirty="0" smtClean="0"/>
              <a:t>11:</a:t>
            </a:r>
            <a:endParaRPr lang="en-US" dirty="0"/>
          </a:p>
          <a:p>
            <a:pPr fontAlgn="base"/>
            <a:r>
              <a:rPr lang="en-US" dirty="0" smtClean="0"/>
              <a:t>Hive Test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8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 and Extract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34028"/>
              </p:ext>
            </p:extLst>
          </p:nvPr>
        </p:nvGraphicFramePr>
        <p:xfrm>
          <a:off x="838200" y="1825625"/>
          <a:ext cx="10515600" cy="331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5421923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1588477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45468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46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Description</a:t>
                      </a:r>
                    </a:p>
                  </a:txBody>
                  <a:tcPr>
                    <a:solidFill>
                      <a:srgbClr val="346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Return Type</a:t>
                      </a:r>
                    </a:p>
                  </a:txBody>
                  <a:tcPr>
                    <a:solidFill>
                      <a:srgbClr val="346F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r>
                        <a:rPr lang="en-US" dirty="0" err="1"/>
                        <a:t>in_file</a:t>
                      </a:r>
                      <a:r>
                        <a:rPr lang="en-US" dirty="0"/>
                        <a:t>(string,</a:t>
                      </a:r>
                      <a:r>
                        <a:rPr lang="en-US" baseline="0" dirty="0"/>
                        <a:t> filename)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string appears</a:t>
                      </a:r>
                      <a:r>
                        <a:rPr lang="en-US" baseline="0" dirty="0"/>
                        <a:t> as an entire line in filename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r>
                        <a:rPr lang="en-US" dirty="0"/>
                        <a:t>(string, substring)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position of substring in 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r>
                        <a:rPr lang="en-US" dirty="0"/>
                        <a:t>Locate(substring, string, position)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position</a:t>
                      </a:r>
                      <a:r>
                        <a:rPr lang="en-US" baseline="0" dirty="0"/>
                        <a:t> of first occurrence of substring in string after position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r>
                        <a:rPr lang="en-US" dirty="0" err="1"/>
                        <a:t>Substr</a:t>
                      </a:r>
                      <a:r>
                        <a:rPr lang="en-US" dirty="0"/>
                        <a:t>(string, start)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substring of string starting from start and to end of the 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101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5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 and Extract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4309794"/>
          </a:xfrm>
        </p:spPr>
        <p:txBody>
          <a:bodyPr/>
          <a:lstStyle/>
          <a:p>
            <a:r>
              <a:rPr lang="en-US" dirty="0"/>
              <a:t>hive&gt; SELECT </a:t>
            </a:r>
            <a:r>
              <a:rPr lang="en-US" dirty="0" err="1"/>
              <a:t>instr</a:t>
            </a:r>
            <a:r>
              <a:rPr lang="en-US" dirty="0"/>
              <a:t>(‘Facebook’, ‘boo’) FROM Companies LIMIT 1;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hive&gt; SELECT locate(‘bar’, ‘</a:t>
            </a:r>
            <a:r>
              <a:rPr lang="en-US" dirty="0" err="1"/>
              <a:t>foobarbar</a:t>
            </a:r>
            <a:r>
              <a:rPr lang="en-US" dirty="0"/>
              <a:t>’, 5) FROM comments LIMIT 1;</a:t>
            </a:r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hive&gt; SELECT </a:t>
            </a:r>
            <a:r>
              <a:rPr lang="en-US" dirty="0" err="1"/>
              <a:t>substr</a:t>
            </a:r>
            <a:r>
              <a:rPr lang="en-US" dirty="0"/>
              <a:t>(‘Facebook’, 5) FROM Companies LIMIT 1;</a:t>
            </a:r>
          </a:p>
          <a:p>
            <a:r>
              <a:rPr lang="en-US" dirty="0"/>
              <a:t>‘book’</a:t>
            </a:r>
          </a:p>
          <a:p>
            <a:endParaRPr lang="en-US" dirty="0"/>
          </a:p>
          <a:p>
            <a:r>
              <a:rPr lang="en-US" dirty="0"/>
              <a:t>hive&gt; SELECT </a:t>
            </a:r>
            <a:r>
              <a:rPr lang="en-US" dirty="0" err="1"/>
              <a:t>substr</a:t>
            </a:r>
            <a:r>
              <a:rPr lang="en-US" dirty="0"/>
              <a:t>(‘Facebook’, -5) FROM Companies LIMIT 1;</a:t>
            </a:r>
          </a:p>
          <a:p>
            <a:r>
              <a:rPr lang="en-US" dirty="0"/>
              <a:t>‘</a:t>
            </a:r>
            <a:r>
              <a:rPr lang="en-US" dirty="0" err="1"/>
              <a:t>ebook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hive&gt; SELECT </a:t>
            </a:r>
            <a:r>
              <a:rPr lang="en-US" dirty="0" err="1"/>
              <a:t>substr</a:t>
            </a:r>
            <a:r>
              <a:rPr lang="en-US" dirty="0"/>
              <a:t>(‘Facebook’, 5) FROM Companies LIMIT 1;</a:t>
            </a:r>
          </a:p>
          <a:p>
            <a:r>
              <a:rPr lang="en-US" dirty="0"/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140059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Parsing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54762"/>
              </p:ext>
            </p:extLst>
          </p:nvPr>
        </p:nvGraphicFramePr>
        <p:xfrm>
          <a:off x="838200" y="1825625"/>
          <a:ext cx="10515600" cy="461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3440907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3569493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partToExtract</a:t>
                      </a:r>
                      <a:endParaRPr lang="en-US" b="0" dirty="0"/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Return Type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Parse_url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urlString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partToExtract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keyToExtract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specified part of </a:t>
                      </a:r>
                      <a:r>
                        <a:rPr lang="en-US" dirty="0" err="1" smtClean="0"/>
                        <a:t>urlString</a:t>
                      </a:r>
                      <a:r>
                        <a:rPr lang="en-US" dirty="0" smtClean="0"/>
                        <a:t> based on </a:t>
                      </a:r>
                      <a:r>
                        <a:rPr lang="en-US" dirty="0" err="1" smtClean="0"/>
                        <a:t>partToExtract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HOST information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</a:t>
                      </a:r>
                      <a:r>
                        <a:rPr lang="en-US" baseline="0" dirty="0"/>
                        <a:t> information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QUERY information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957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 information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389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PROTOCOL information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702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AUTHORITY information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2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 information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272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USERINFO information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423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QUERY, third parameter indicates key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687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9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Parsing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713941"/>
              </p:ext>
            </p:extLst>
          </p:nvPr>
        </p:nvGraphicFramePr>
        <p:xfrm>
          <a:off x="838198" y="1875692"/>
          <a:ext cx="10298724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802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4278923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3047999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Input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Output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r>
                        <a:rPr lang="en-US" dirty="0" err="1"/>
                        <a:t>Parse_URL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‘HOST’)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https://www.google.com/search?q=hive&amp;oq=hive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“google.com”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r>
                        <a:rPr lang="en-US" dirty="0" err="1"/>
                        <a:t>Parse_URL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‘PATH’)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https://www.google.com/search?q=hive&amp;oq=hive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“search”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r>
                        <a:rPr lang="en-US" dirty="0" err="1"/>
                        <a:t>Parse_URL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‘QUERY’)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https://www.google.com/search?q=hive&amp;oq=hive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“q=</a:t>
                      </a:r>
                      <a:r>
                        <a:rPr lang="en-US" dirty="0" err="1"/>
                        <a:t>hive&amp;oq</a:t>
                      </a:r>
                      <a:r>
                        <a:rPr lang="en-US" dirty="0"/>
                        <a:t>=hive 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r>
                        <a:rPr lang="en-US" dirty="0" err="1"/>
                        <a:t>Parse_URL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‘QUERY”, ‘q’)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https://www.google.com/search?q=hive&amp;oq=hive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 hive“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33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73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Generating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759525"/>
              </p:ext>
            </p:extLst>
          </p:nvPr>
        </p:nvGraphicFramePr>
        <p:xfrm>
          <a:off x="838199" y="1825625"/>
          <a:ext cx="10709031" cy="4277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3401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5467933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1617697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44626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Description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Return Type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r>
                        <a:rPr lang="en-US" dirty="0"/>
                        <a:t>Explode(ARRAY)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1 row for each element in ARRA[Y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rows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r>
                        <a:rPr lang="en-US" dirty="0"/>
                        <a:t>Explode(MAP)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1 row for</a:t>
                      </a:r>
                      <a:r>
                        <a:rPr lang="en-US" baseline="0" dirty="0"/>
                        <a:t> each key-value pair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rows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1025046">
                <a:tc>
                  <a:txBody>
                    <a:bodyPr/>
                    <a:lstStyle/>
                    <a:p>
                      <a:r>
                        <a:rPr lang="en-US" dirty="0"/>
                        <a:t>Inline(ARRAY&lt;STRUCT[,STRUCT]&gt;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Explodes an array of </a:t>
                      </a:r>
                      <a:r>
                        <a:rPr lang="en-US" dirty="0" err="1"/>
                        <a:t>structs</a:t>
                      </a:r>
                      <a:r>
                        <a:rPr lang="en-US" dirty="0"/>
                        <a:t> into a table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  <a:tr h="593876">
                <a:tc>
                  <a:txBody>
                    <a:bodyPr/>
                    <a:lstStyle/>
                    <a:p>
                      <a:r>
                        <a:rPr lang="en-US" dirty="0" err="1"/>
                        <a:t>Parse_url_tuple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p1, p2)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 to </a:t>
                      </a:r>
                      <a:r>
                        <a:rPr lang="en-US" dirty="0" err="1"/>
                        <a:t>parse_url</a:t>
                      </a:r>
                      <a:r>
                        <a:rPr lang="en-US" baseline="0" dirty="0"/>
                        <a:t> but outputs multiple parameters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690583"/>
                  </a:ext>
                </a:extLst>
              </a:tr>
              <a:tr h="1025046">
                <a:tc>
                  <a:txBody>
                    <a:bodyPr/>
                    <a:lstStyle/>
                    <a:p>
                      <a:r>
                        <a:rPr lang="en-US" dirty="0" err="1"/>
                        <a:t>Posexplode</a:t>
                      </a:r>
                      <a:r>
                        <a:rPr lang="en-US" dirty="0"/>
                        <a:t>(ARRAY)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Behaves like explode but includes position of items in the original</a:t>
                      </a:r>
                      <a:r>
                        <a:rPr lang="en-US" baseline="0" dirty="0"/>
                        <a:t> array as a tuple of (</a:t>
                      </a:r>
                      <a:r>
                        <a:rPr lang="en-US" baseline="0" dirty="0" err="1"/>
                        <a:t>pos</a:t>
                      </a:r>
                      <a:r>
                        <a:rPr lang="en-US" baseline="0" dirty="0"/>
                        <a:t>, value)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rows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175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80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3282462"/>
          </a:xfrm>
        </p:spPr>
        <p:txBody>
          <a:bodyPr/>
          <a:lstStyle/>
          <a:p>
            <a:r>
              <a:rPr lang="en-US" dirty="0"/>
              <a:t>hive&gt; </a:t>
            </a:r>
            <a:r>
              <a:rPr lang="en-US" cap="all" dirty="0"/>
              <a:t>SELECT explode(split</a:t>
            </a:r>
            <a:r>
              <a:rPr lang="en-US" dirty="0"/>
              <a:t>(</a:t>
            </a:r>
            <a:r>
              <a:rPr lang="en-US" dirty="0" err="1"/>
              <a:t>full_name</a:t>
            </a:r>
            <a:r>
              <a:rPr lang="en-US" dirty="0"/>
              <a:t>, ' ')) </a:t>
            </a:r>
            <a:r>
              <a:rPr lang="en-US" cap="all" dirty="0"/>
              <a:t>as</a:t>
            </a:r>
            <a:r>
              <a:rPr lang="en-US" dirty="0"/>
              <a:t> x </a:t>
            </a:r>
            <a:r>
              <a:rPr lang="en-US" cap="all" dirty="0"/>
              <a:t>from</a:t>
            </a:r>
          </a:p>
          <a:p>
            <a:r>
              <a:rPr lang="en-US" dirty="0"/>
              <a:t>	(</a:t>
            </a:r>
            <a:r>
              <a:rPr lang="en-US" cap="all" dirty="0"/>
              <a:t>select </a:t>
            </a:r>
            <a:r>
              <a:rPr lang="en-US" cap="all" dirty="0" err="1"/>
              <a:t>concat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,' ',</a:t>
            </a:r>
            <a:r>
              <a:rPr lang="en-US" dirty="0" err="1"/>
              <a:t>lname</a:t>
            </a:r>
            <a:r>
              <a:rPr lang="en-US" dirty="0"/>
              <a:t>) </a:t>
            </a:r>
            <a:r>
              <a:rPr lang="en-US" dirty="0" err="1"/>
              <a:t>full_name</a:t>
            </a:r>
            <a:r>
              <a:rPr lang="en-US" dirty="0"/>
              <a:t> </a:t>
            </a:r>
            <a:r>
              <a:rPr lang="en-US" cap="all" dirty="0"/>
              <a:t>from</a:t>
            </a:r>
            <a:r>
              <a:rPr lang="en-US" dirty="0"/>
              <a:t> customers </a:t>
            </a:r>
            <a:r>
              <a:rPr lang="en-US" cap="all" dirty="0"/>
              <a:t>limit</a:t>
            </a:r>
            <a:r>
              <a:rPr lang="en-US" dirty="0"/>
              <a:t> 1) </a:t>
            </a:r>
            <a:r>
              <a:rPr lang="en-US" dirty="0" err="1"/>
              <a:t>OneFullName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John</a:t>
            </a:r>
          </a:p>
          <a:p>
            <a:r>
              <a:rPr lang="en-US" dirty="0"/>
              <a:t>Doe</a:t>
            </a:r>
          </a:p>
          <a:p>
            <a:endParaRPr lang="en-US" dirty="0"/>
          </a:p>
          <a:p>
            <a:r>
              <a:rPr lang="en-US" dirty="0"/>
              <a:t>hive&gt; </a:t>
            </a:r>
            <a:r>
              <a:rPr lang="en-US" cap="all" dirty="0"/>
              <a:t>SELECT </a:t>
            </a:r>
            <a:r>
              <a:rPr lang="en-US" cap="all" dirty="0" err="1"/>
              <a:t>POSexplode</a:t>
            </a:r>
            <a:r>
              <a:rPr lang="en-US" cap="all" dirty="0"/>
              <a:t>(split</a:t>
            </a:r>
            <a:r>
              <a:rPr lang="en-US" dirty="0"/>
              <a:t>(</a:t>
            </a:r>
            <a:r>
              <a:rPr lang="en-US" dirty="0" err="1"/>
              <a:t>full_name</a:t>
            </a:r>
            <a:r>
              <a:rPr lang="en-US" dirty="0"/>
              <a:t>, ' ')) </a:t>
            </a:r>
            <a:r>
              <a:rPr lang="en-US" cap="all" dirty="0"/>
              <a:t>as</a:t>
            </a:r>
            <a:r>
              <a:rPr lang="en-US" dirty="0"/>
              <a:t> x </a:t>
            </a:r>
            <a:r>
              <a:rPr lang="en-US" cap="all" dirty="0"/>
              <a:t>from</a:t>
            </a:r>
          </a:p>
          <a:p>
            <a:r>
              <a:rPr lang="en-US" dirty="0"/>
              <a:t>	(</a:t>
            </a:r>
            <a:r>
              <a:rPr lang="en-US" cap="all" dirty="0"/>
              <a:t>select </a:t>
            </a:r>
            <a:r>
              <a:rPr lang="en-US" cap="all" dirty="0" err="1"/>
              <a:t>concat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,' ',</a:t>
            </a:r>
            <a:r>
              <a:rPr lang="en-US" dirty="0" err="1"/>
              <a:t>lname</a:t>
            </a:r>
            <a:r>
              <a:rPr lang="en-US" dirty="0"/>
              <a:t>) </a:t>
            </a:r>
            <a:r>
              <a:rPr lang="en-US" dirty="0" err="1"/>
              <a:t>full_name</a:t>
            </a:r>
            <a:r>
              <a:rPr lang="en-US" dirty="0"/>
              <a:t> </a:t>
            </a:r>
            <a:r>
              <a:rPr lang="en-US" cap="all" dirty="0"/>
              <a:t>from</a:t>
            </a:r>
            <a:r>
              <a:rPr lang="en-US" dirty="0"/>
              <a:t> customers </a:t>
            </a:r>
            <a:r>
              <a:rPr lang="en-US" cap="all" dirty="0"/>
              <a:t>limit</a:t>
            </a:r>
            <a:r>
              <a:rPr lang="en-US" dirty="0"/>
              <a:t> 1) </a:t>
            </a:r>
            <a:r>
              <a:rPr lang="en-US" dirty="0" err="1"/>
              <a:t>OneFullName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[1, John]</a:t>
            </a:r>
          </a:p>
          <a:p>
            <a:r>
              <a:rPr lang="en-US" dirty="0"/>
              <a:t>[2, Doe]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814181"/>
              </p:ext>
            </p:extLst>
          </p:nvPr>
        </p:nvGraphicFramePr>
        <p:xfrm>
          <a:off x="838200" y="1825625"/>
          <a:ext cx="10515600" cy="3000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5421923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1588477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44974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Description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Return Type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1108969">
                <a:tc>
                  <a:txBody>
                    <a:bodyPr/>
                    <a:lstStyle/>
                    <a:p>
                      <a:r>
                        <a:rPr lang="en-US" dirty="0" err="1"/>
                        <a:t>Regexp_extracts</a:t>
                      </a:r>
                      <a:r>
                        <a:rPr lang="en-US" dirty="0"/>
                        <a:t>(string subject, string pattern,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string extracted from subject using</a:t>
                      </a:r>
                      <a:r>
                        <a:rPr lang="en-US" baseline="0" dirty="0"/>
                        <a:t> pattern.  Index is the Java regex Matcher group() method index.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1441659">
                <a:tc>
                  <a:txBody>
                    <a:bodyPr/>
                    <a:lstStyle/>
                    <a:p>
                      <a:r>
                        <a:rPr lang="en-US" dirty="0" err="1"/>
                        <a:t>Regexp_replace</a:t>
                      </a:r>
                      <a:r>
                        <a:rPr lang="en-US" dirty="0"/>
                        <a:t>(string INITIAL_STRING, string PATTERN, string REPLACEMENT)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string resulting from replacing all substrings in INITIAL_STRING that match the java regular expression syntax defined in PATTERN with instances of REPLACEMENT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360"/>
            <a:ext cx="10515600" cy="4216009"/>
          </a:xfrm>
        </p:spPr>
        <p:txBody>
          <a:bodyPr/>
          <a:lstStyle/>
          <a:p>
            <a:r>
              <a:rPr lang="en-US" dirty="0"/>
              <a:t>hive&gt; SELECT review from </a:t>
            </a:r>
            <a:r>
              <a:rPr lang="en-US" dirty="0" err="1"/>
              <a:t>CustFeedback</a:t>
            </a:r>
            <a:r>
              <a:rPr lang="en-US" dirty="0"/>
              <a:t> LIMIT 1;</a:t>
            </a:r>
          </a:p>
          <a:p>
            <a:r>
              <a:rPr lang="en-US" dirty="0"/>
              <a:t>This product was an excellent choice.  I am very happy with it.</a:t>
            </a:r>
          </a:p>
          <a:p>
            <a:endParaRPr lang="en-US" dirty="0"/>
          </a:p>
          <a:p>
            <a:r>
              <a:rPr lang="en-US" dirty="0"/>
              <a:t>hive&gt; SELECT REGEXP_EXTRACT(review, ‘happy’) FROM </a:t>
            </a:r>
            <a:r>
              <a:rPr lang="en-US" dirty="0" err="1"/>
              <a:t>CustFeedback</a:t>
            </a:r>
            <a:r>
              <a:rPr lang="en-US" dirty="0"/>
              <a:t>;</a:t>
            </a:r>
          </a:p>
          <a:p>
            <a:r>
              <a:rPr lang="en-US" dirty="0"/>
              <a:t>happy</a:t>
            </a:r>
          </a:p>
          <a:p>
            <a:r>
              <a:rPr lang="en-US" dirty="0"/>
              <a:t>happy</a:t>
            </a:r>
          </a:p>
          <a:p>
            <a:r>
              <a:rPr lang="en-US" dirty="0"/>
              <a:t>. . . </a:t>
            </a:r>
          </a:p>
          <a:p>
            <a:endParaRPr lang="en-US" dirty="0"/>
          </a:p>
          <a:p>
            <a:r>
              <a:rPr lang="en-US" dirty="0"/>
              <a:t>hive&gt; SELECT COUNT(REGEXP_EXTRACT(review, ‘happy’)) FROM </a:t>
            </a:r>
            <a:r>
              <a:rPr lang="en-US" dirty="0" err="1"/>
              <a:t>CustFeedback</a:t>
            </a:r>
            <a:r>
              <a:rPr lang="en-US" dirty="0"/>
              <a:t>;</a:t>
            </a:r>
          </a:p>
          <a:p>
            <a:r>
              <a:rPr lang="en-US" dirty="0"/>
              <a:t>374</a:t>
            </a:r>
          </a:p>
          <a:p>
            <a:endParaRPr lang="en-US" dirty="0"/>
          </a:p>
          <a:p>
            <a:r>
              <a:rPr lang="en-US" dirty="0"/>
              <a:t>hive&gt; SELECT REGEXP_REPLACE(review, ‘happy’, ‘ecstatic’) FROM </a:t>
            </a:r>
            <a:r>
              <a:rPr lang="en-US" dirty="0" err="1"/>
              <a:t>CustFeedback</a:t>
            </a:r>
            <a:r>
              <a:rPr lang="en-US" dirty="0"/>
              <a:t> LIMIT 1;</a:t>
            </a:r>
          </a:p>
          <a:p>
            <a:r>
              <a:rPr lang="en-US" dirty="0"/>
              <a:t>This product was excellent choice. I am very ecstatic with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61438"/>
            <a:ext cx="12192000" cy="983127"/>
          </a:xfrm>
          <a:prstGeom prst="rect">
            <a:avLst/>
          </a:prstGeom>
          <a:solidFill>
            <a:srgbClr val="33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89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Use </a:t>
            </a:r>
            <a:r>
              <a:rPr lang="en-US" dirty="0">
                <a:solidFill>
                  <a:srgbClr val="FFFFFF"/>
                </a:solidFill>
              </a:rPr>
              <a:t>of natural language processing and text analysis to identify and extract subjective </a:t>
            </a:r>
            <a:r>
              <a:rPr lang="en-US" dirty="0" smtClean="0">
                <a:solidFill>
                  <a:srgbClr val="FFFFFF"/>
                </a:solidFill>
              </a:rPr>
              <a:t>information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838200" y="3375211"/>
            <a:ext cx="10515600" cy="280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Frequently used in analyzing social media content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Basic task of </a:t>
            </a:r>
            <a:r>
              <a:rPr lang="en-US" dirty="0" smtClean="0"/>
              <a:t>sentimental </a:t>
            </a:r>
            <a:r>
              <a:rPr lang="en-US" dirty="0"/>
              <a:t>analysis is polarity classification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5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Mining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095589"/>
              </p:ext>
            </p:extLst>
          </p:nvPr>
        </p:nvGraphicFramePr>
        <p:xfrm>
          <a:off x="891822" y="1825625"/>
          <a:ext cx="10408356" cy="4568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1325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3983808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3203223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44103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Description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Return Type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1195006">
                <a:tc>
                  <a:txBody>
                    <a:bodyPr/>
                    <a:lstStyle/>
                    <a:p>
                      <a:r>
                        <a:rPr lang="en-US" dirty="0" err="1"/>
                        <a:t>Context_ngrams</a:t>
                      </a:r>
                      <a:endParaRPr lang="en-US" dirty="0"/>
                    </a:p>
                    <a:p>
                      <a:r>
                        <a:rPr lang="en-US" dirty="0"/>
                        <a:t>(array&lt;array&lt;strings&gt;&gt;,</a:t>
                      </a:r>
                      <a:r>
                        <a:rPr lang="en-US" baseline="0" dirty="0"/>
                        <a:t> array&lt;string&gt;,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K,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pf)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top-K contextual N-grams from a set of tokenized sentences, given a string of "context".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string,double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1195006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(array&lt;array&lt;string&gt;&gt;,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pf)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top-k N-grams from a set of tokenized sentences, such as those returned by the sentences() 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string,double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15535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sentences(string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locale)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Tokenizes a string of natural language text into words and sentences, where each sentence is broken at the appropriate sentence boundary and returned as an array of words. 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array&lt;array&lt;string&gt;&gt;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7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  <a:p>
            <a:r>
              <a:rPr lang="en-US" dirty="0"/>
              <a:t>Sentimental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237318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579861"/>
            <a:ext cx="12192000" cy="1556619"/>
            <a:chOff x="0" y="1283528"/>
            <a:chExt cx="12192000" cy="1556619"/>
          </a:xfrm>
        </p:grpSpPr>
        <p:sp>
          <p:nvSpPr>
            <p:cNvPr id="5" name="Rectangle 4"/>
            <p:cNvSpPr/>
            <p:nvPr/>
          </p:nvSpPr>
          <p:spPr>
            <a:xfrm>
              <a:off x="0" y="1283528"/>
              <a:ext cx="12192000" cy="1556619"/>
            </a:xfrm>
            <a:prstGeom prst="rect">
              <a:avLst/>
            </a:prstGeom>
            <a:solidFill>
              <a:srgbClr val="336F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201" y="1460560"/>
              <a:ext cx="8417689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FFFFFF"/>
                  </a:solidFill>
                </a:rPr>
                <a:t>SENTENCES parses paragraphs into 2-D array of strings</a:t>
              </a:r>
            </a:p>
            <a:p>
              <a:pPr marL="342900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FFFFFF"/>
                  </a:solidFill>
                </a:rPr>
                <a:t>Each sentence is a row element in the 2-D array of strings</a:t>
              </a:r>
            </a:p>
            <a:p>
              <a:pPr marL="342900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FFFFFF"/>
                  </a:solidFill>
                </a:rPr>
                <a:t>Each individual sentence is parsed into a array of words</a:t>
              </a: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753533" y="3395693"/>
            <a:ext cx="10515600" cy="232116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hive&gt; SELECT review from CustFeedback LIMIT 1;</a:t>
            </a:r>
          </a:p>
          <a:p>
            <a:r>
              <a:rPr lang="en-US" smtClean="0"/>
              <a:t>This product was an excellent choice.  I am very happy with it.</a:t>
            </a:r>
          </a:p>
          <a:p>
            <a:endParaRPr lang="en-US" smtClean="0"/>
          </a:p>
          <a:p>
            <a:r>
              <a:rPr lang="en-US" smtClean="0"/>
              <a:t>hive&gt; SELECT SENTENCES(review) FROM CustFeedback;</a:t>
            </a:r>
          </a:p>
          <a:p>
            <a:r>
              <a:rPr lang="en-US" smtClean="0"/>
              <a:t>[[‘This’, ‘product’, ‘was’, ‘an’, ‘excellent’, ‘choice’],</a:t>
            </a:r>
          </a:p>
          <a:p>
            <a:r>
              <a:rPr lang="en-US" smtClean="0"/>
              <a:t> [‘I’, ‘am’, ‘very’, ‘happy’, ‘with’, ‘it’]]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93165"/>
            <a:ext cx="12192000" cy="1256219"/>
          </a:xfrm>
          <a:prstGeom prst="rect">
            <a:avLst/>
          </a:prstGeom>
          <a:solidFill>
            <a:srgbClr val="33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056" y="1788746"/>
            <a:ext cx="10515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Sentimental Analysis’ lack of context often leads to incorrect conclusions; </a:t>
            </a:r>
            <a:r>
              <a:rPr lang="en-US" sz="2800" dirty="0">
                <a:solidFill>
                  <a:srgbClr val="FFFFFF"/>
                </a:solidFill>
              </a:rPr>
              <a:t>n-gram analysis is </a:t>
            </a:r>
            <a:r>
              <a:rPr lang="en-US" sz="2800" dirty="0" smtClean="0">
                <a:solidFill>
                  <a:srgbClr val="FFFFFF"/>
                </a:solidFill>
              </a:rPr>
              <a:t>used to gain better insight.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838200" y="3375211"/>
            <a:ext cx="10515600" cy="28017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 smtClean="0"/>
              <a:t>n is the number of word sequences analyzed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n=1 or unigram analysis has lack of context, just word frequency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n=2 or bigram does better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As n gets larger, the computation gets prohibitively expensive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75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en-US" dirty="0" smtClean="0"/>
              <a:t>grams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hive&gt; SELECT review from </a:t>
            </a:r>
            <a:r>
              <a:rPr lang="en-US" dirty="0" err="1"/>
              <a:t>CustFeedback</a:t>
            </a:r>
            <a:r>
              <a:rPr lang="en-US" dirty="0"/>
              <a:t> LIMIT 1;</a:t>
            </a:r>
          </a:p>
          <a:p>
            <a:r>
              <a:rPr lang="en-US" dirty="0"/>
              <a:t>This is an excellent product.  I am very happy with this purchase and would be </a:t>
            </a:r>
          </a:p>
          <a:p>
            <a:r>
              <a:rPr lang="en-US" dirty="0"/>
              <a:t>very happy to recommend it.  Although the price is a bit more expensive, you will</a:t>
            </a:r>
          </a:p>
          <a:p>
            <a:r>
              <a:rPr lang="en-US" dirty="0"/>
              <a:t>not go wrong with this excellent product.</a:t>
            </a:r>
          </a:p>
          <a:p>
            <a:endParaRPr lang="en-US" dirty="0"/>
          </a:p>
          <a:p>
            <a:r>
              <a:rPr lang="en-US" dirty="0"/>
              <a:t>hive&gt; SELECT EXPLODE(NGRAMS(SENTENCES(LOWER(review)), 2, 2)) as Bigrams FROM </a:t>
            </a:r>
            <a:r>
              <a:rPr lang="en-US" dirty="0" err="1"/>
              <a:t>CustFeedback</a:t>
            </a:r>
            <a:r>
              <a:rPr lang="en-US" dirty="0"/>
              <a:t>;</a:t>
            </a:r>
          </a:p>
          <a:p>
            <a:r>
              <a:rPr lang="en-US" dirty="0"/>
              <a:t>{“</a:t>
            </a:r>
            <a:r>
              <a:rPr lang="en-US" dirty="0" err="1"/>
              <a:t>ngram</a:t>
            </a:r>
            <a:r>
              <a:rPr lang="en-US" dirty="0"/>
              <a:t>”:[“very”, “happy”], “estfrequency”:2}</a:t>
            </a:r>
          </a:p>
          <a:p>
            <a:r>
              <a:rPr lang="en-US" dirty="0"/>
              <a:t>{“</a:t>
            </a:r>
            <a:r>
              <a:rPr lang="en-US" dirty="0" err="1"/>
              <a:t>ngram</a:t>
            </a:r>
            <a:r>
              <a:rPr lang="en-US" dirty="0"/>
              <a:t>”:[“excellent’, “product”], “estfrequency”:2}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3" name="Rectangle 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46418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prstClr val="white"/>
                  </a:solidFill>
                  <a:latin typeface="Segoe UI"/>
                </a:rPr>
                <a:t>In this lesson, you have learned: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783540"/>
            <a:ext cx="12192000" cy="22959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20800" indent="-457200">
              <a:buFont typeface="Wingdings" charset="2"/>
              <a:buChar char="§"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V</a:t>
            </a:r>
            <a:r>
              <a:rPr lang="en-US" sz="2800" dirty="0" smtClean="0"/>
              <a:t>arious </a:t>
            </a:r>
            <a:r>
              <a:rPr lang="en-US" sz="2800" dirty="0"/>
              <a:t>string functions and how they are </a:t>
            </a:r>
            <a:r>
              <a:rPr lang="en-US" sz="2800" dirty="0" smtClean="0"/>
              <a:t>used</a:t>
            </a:r>
          </a:p>
          <a:p>
            <a:pPr marL="1320800" indent="-457200">
              <a:buFont typeface="Wingdings" charset="2"/>
              <a:buChar char="§"/>
            </a:pPr>
            <a:r>
              <a:rPr lang="en-US" sz="2800" dirty="0" smtClean="0"/>
              <a:t>Basics </a:t>
            </a:r>
            <a:r>
              <a:rPr lang="en-US" sz="2800" dirty="0"/>
              <a:t>of Sentimental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81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/>
              </a:rPr>
              <a:t>Objectives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535283"/>
            <a:chOff x="0" y="1950630"/>
            <a:chExt cx="12192000" cy="453528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be able to: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39"/>
              <a:ext cx="12192000" cy="37023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0" lvl="2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Use String </a:t>
              </a:r>
              <a:r>
                <a:rPr lang="en-US" sz="2800" dirty="0">
                  <a:solidFill>
                    <a:prstClr val="white"/>
                  </a:solidFill>
                </a:rPr>
                <a:t>functions </a:t>
              </a:r>
              <a:r>
                <a:rPr lang="en-US" sz="2800" dirty="0" smtClean="0">
                  <a:solidFill>
                    <a:prstClr val="white"/>
                  </a:solidFill>
                </a:rPr>
                <a:t>for: 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Manipulating strings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Formatting strings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Search and substitute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Parsing URLs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Regular Expressions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Data Mining</a:t>
              </a:r>
            </a:p>
            <a:p>
              <a:pPr marL="1828800" lvl="3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Table </a:t>
              </a:r>
              <a:r>
                <a:rPr lang="en-US" sz="2800" dirty="0" smtClean="0">
                  <a:solidFill>
                    <a:prstClr val="white"/>
                  </a:solidFill>
                </a:rPr>
                <a:t>generating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09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Hive Text Processing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3375211"/>
            <a:ext cx="10515600" cy="2801751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Built-in string functions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Built-in statistics and data mining functions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Built-in URL parsing functions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Regular Expression capabilities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Table generating functions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  <a:solidFill>
            <a:srgbClr val="336FC0"/>
          </a:solidFill>
        </p:grpSpPr>
        <p:sp>
          <p:nvSpPr>
            <p:cNvPr id="6" name="Rectangle 5"/>
            <p:cNvSpPr/>
            <p:nvPr/>
          </p:nvSpPr>
          <p:spPr>
            <a:xfrm>
              <a:off x="0" y="1950630"/>
              <a:ext cx="1384300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07700" y="1950630"/>
              <a:ext cx="1384300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111250" y="1950630"/>
              <a:ext cx="9969500" cy="832911"/>
            </a:xfrm>
            <a:prstGeom prst="rect">
              <a:avLst/>
            </a:prstGeom>
            <a:grp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Hive has rich features to analyze large scale text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40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474692"/>
            <a:ext cx="12192000" cy="2307619"/>
          </a:xfrm>
          <a:prstGeom prst="rect">
            <a:avLst/>
          </a:prstGeom>
          <a:solidFill>
            <a:srgbClr val="346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Processing on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158"/>
            <a:ext cx="10824604" cy="206592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Sentimental Analysis of social networks such as Twitter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Analysis of log data generated from servers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Free form records such as product surveys, Electronic Medical Records (EMR), user ratings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20483" y="4001623"/>
            <a:ext cx="8351035" cy="2263291"/>
            <a:chOff x="2550071" y="4001623"/>
            <a:chExt cx="8351035" cy="2263291"/>
          </a:xfrm>
        </p:grpSpPr>
        <p:grpSp>
          <p:nvGrpSpPr>
            <p:cNvPr id="16" name="Group 15"/>
            <p:cNvGrpSpPr/>
            <p:nvPr/>
          </p:nvGrpSpPr>
          <p:grpSpPr>
            <a:xfrm>
              <a:off x="2550071" y="4924704"/>
              <a:ext cx="8351035" cy="1340210"/>
              <a:chOff x="6840476" y="1925805"/>
              <a:chExt cx="4713941" cy="75651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8401828" y="1925805"/>
                <a:ext cx="1554526" cy="756514"/>
                <a:chOff x="1500093" y="2595580"/>
                <a:chExt cx="1554526" cy="756514"/>
              </a:xfrm>
              <a:solidFill>
                <a:srgbClr val="0070C0"/>
              </a:solidFill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751106" y="2595580"/>
                  <a:ext cx="1051859" cy="7565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</a:rPr>
                    <a:t>Process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 rot="5400000">
                  <a:off x="1247664" y="2848011"/>
                  <a:ext cx="756512" cy="251653"/>
                </a:xfrm>
                <a:prstGeom prst="trapezoid">
                  <a:avLst>
                    <a:gd name="adj" fmla="val 4392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rapezoid 21"/>
                <p:cNvSpPr/>
                <p:nvPr/>
              </p:nvSpPr>
              <p:spPr>
                <a:xfrm rot="16200000">
                  <a:off x="2550537" y="2848009"/>
                  <a:ext cx="756512" cy="251653"/>
                </a:xfrm>
                <a:prstGeom prst="trapezoid">
                  <a:avLst>
                    <a:gd name="adj" fmla="val 4392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" name="Chevron 17"/>
              <p:cNvSpPr/>
              <p:nvPr/>
            </p:nvSpPr>
            <p:spPr>
              <a:xfrm>
                <a:off x="6840476" y="2127754"/>
                <a:ext cx="1504576" cy="352612"/>
              </a:xfrm>
              <a:prstGeom prst="chevr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Text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Chevron 18"/>
              <p:cNvSpPr/>
              <p:nvPr/>
            </p:nvSpPr>
            <p:spPr>
              <a:xfrm>
                <a:off x="10049841" y="2127754"/>
                <a:ext cx="1504576" cy="352612"/>
              </a:xfrm>
              <a:prstGeom prst="chevr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Value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" name="Picture 2" descr="https://upload.wikimedia.org/wikipedia/commons/thumb/b/bb/Apache_Hive_logo.svg/2000px-Apache_Hive_logo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525" y="4001623"/>
              <a:ext cx="1524093" cy="137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05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15557"/>
              </p:ext>
            </p:extLst>
          </p:nvPr>
        </p:nvGraphicFramePr>
        <p:xfrm>
          <a:off x="838200" y="2590280"/>
          <a:ext cx="10515600" cy="2420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05518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4329167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2080915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5007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46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Description</a:t>
                      </a:r>
                    </a:p>
                  </a:txBody>
                  <a:tcPr>
                    <a:solidFill>
                      <a:srgbClr val="346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Return Type</a:t>
                      </a:r>
                    </a:p>
                  </a:txBody>
                  <a:tcPr>
                    <a:solidFill>
                      <a:srgbClr val="346F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Concat</a:t>
                      </a:r>
                      <a:r>
                        <a:rPr lang="en-US" dirty="0"/>
                        <a:t>(string1, string2,….)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Concatenates string1</a:t>
                      </a:r>
                      <a:r>
                        <a:rPr lang="en-US" baseline="0" dirty="0"/>
                        <a:t>, string2, </a:t>
                      </a:r>
                      <a:r>
                        <a:rPr lang="en-US" baseline="0" dirty="0" err="1"/>
                        <a:t>stringN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Concat_ws</a:t>
                      </a:r>
                      <a:r>
                        <a:rPr lang="en-US" dirty="0"/>
                        <a:t>(separator, string1, string2)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Concatenates string1</a:t>
                      </a:r>
                      <a:r>
                        <a:rPr lang="en-US" baseline="0" dirty="0"/>
                        <a:t> &amp; string2 separated by separator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Split(string, pattern)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Splits string around pattern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70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4802163"/>
          </a:xfrm>
        </p:spPr>
        <p:txBody>
          <a:bodyPr/>
          <a:lstStyle/>
          <a:p>
            <a:r>
              <a:rPr lang="en-US" dirty="0"/>
              <a:t>hive&gt; SELECT CONCAT(</a:t>
            </a:r>
            <a:r>
              <a:rPr lang="en-US" dirty="0" err="1"/>
              <a:t>fname</a:t>
            </a:r>
            <a:r>
              <a:rPr lang="en-US" dirty="0"/>
              <a:t>,' ',</a:t>
            </a:r>
            <a:r>
              <a:rPr lang="en-US" dirty="0" err="1"/>
              <a:t>lname</a:t>
            </a:r>
            <a:r>
              <a:rPr lang="en-US" dirty="0"/>
              <a:t>) </a:t>
            </a:r>
            <a:r>
              <a:rPr lang="en-US" dirty="0" err="1"/>
              <a:t>full_name</a:t>
            </a:r>
            <a:r>
              <a:rPr lang="en-US" dirty="0"/>
              <a:t> FROM customers;</a:t>
            </a:r>
          </a:p>
          <a:p>
            <a:r>
              <a:rPr lang="en-US" dirty="0"/>
              <a:t>John Doe</a:t>
            </a:r>
          </a:p>
          <a:p>
            <a:r>
              <a:rPr lang="en-US" dirty="0"/>
              <a:t>Jane Doe</a:t>
            </a:r>
          </a:p>
          <a:p>
            <a:r>
              <a:rPr lang="en-US" dirty="0"/>
              <a:t>Benjamin Franklin</a:t>
            </a:r>
          </a:p>
          <a:p>
            <a:endParaRPr lang="en-US" dirty="0"/>
          </a:p>
          <a:p>
            <a:r>
              <a:rPr lang="en-US" dirty="0"/>
              <a:t>hive&gt; </a:t>
            </a:r>
            <a:r>
              <a:rPr lang="en-US" cap="all" dirty="0"/>
              <a:t>select </a:t>
            </a:r>
            <a:r>
              <a:rPr lang="en-US" cap="all" dirty="0" err="1"/>
              <a:t>concat_ws</a:t>
            </a:r>
            <a:r>
              <a:rPr lang="en-US" dirty="0"/>
              <a:t>('/',</a:t>
            </a:r>
            <a:r>
              <a:rPr lang="en-US" dirty="0" err="1"/>
              <a:t>fname,lname</a:t>
            </a:r>
            <a:r>
              <a:rPr lang="en-US" dirty="0"/>
              <a:t>) </a:t>
            </a:r>
            <a:r>
              <a:rPr lang="en-US" dirty="0" err="1"/>
              <a:t>full_name</a:t>
            </a:r>
            <a:r>
              <a:rPr lang="en-US" dirty="0"/>
              <a:t> </a:t>
            </a:r>
            <a:r>
              <a:rPr lang="en-US" cap="all" dirty="0"/>
              <a:t>from</a:t>
            </a:r>
            <a:r>
              <a:rPr lang="en-US" dirty="0"/>
              <a:t> customers;</a:t>
            </a:r>
          </a:p>
          <a:p>
            <a:r>
              <a:rPr lang="en-US" dirty="0"/>
              <a:t>John/Doe</a:t>
            </a:r>
          </a:p>
          <a:p>
            <a:r>
              <a:rPr lang="en-US" dirty="0"/>
              <a:t>Jane/Doe</a:t>
            </a:r>
          </a:p>
          <a:p>
            <a:r>
              <a:rPr lang="en-US" dirty="0"/>
              <a:t>Benjamin/Franklin</a:t>
            </a:r>
          </a:p>
          <a:p>
            <a:endParaRPr lang="en-US" dirty="0"/>
          </a:p>
          <a:p>
            <a:r>
              <a:rPr lang="en-US" dirty="0"/>
              <a:t>hive&gt; </a:t>
            </a:r>
            <a:r>
              <a:rPr lang="en-US" cap="all" dirty="0"/>
              <a:t>select</a:t>
            </a:r>
            <a:r>
              <a:rPr lang="en-US" dirty="0"/>
              <a:t> </a:t>
            </a:r>
            <a:r>
              <a:rPr lang="en-US" cap="all" dirty="0"/>
              <a:t>split</a:t>
            </a:r>
            <a:r>
              <a:rPr lang="en-US" dirty="0"/>
              <a:t>(</a:t>
            </a:r>
            <a:r>
              <a:rPr lang="en-US" dirty="0" err="1"/>
              <a:t>full_name</a:t>
            </a:r>
            <a:r>
              <a:rPr lang="en-US" dirty="0"/>
              <a:t>, ' ') </a:t>
            </a:r>
            <a:r>
              <a:rPr lang="en-US" cap="all" dirty="0"/>
              <a:t>from</a:t>
            </a:r>
          </a:p>
          <a:p>
            <a:r>
              <a:rPr lang="en-US" dirty="0"/>
              <a:t>	(</a:t>
            </a:r>
            <a:r>
              <a:rPr lang="en-US" cap="all" dirty="0"/>
              <a:t>select </a:t>
            </a:r>
            <a:r>
              <a:rPr lang="en-US" cap="all" dirty="0" err="1"/>
              <a:t>concat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,' ',</a:t>
            </a:r>
            <a:r>
              <a:rPr lang="en-US" dirty="0" err="1"/>
              <a:t>lname</a:t>
            </a:r>
            <a:r>
              <a:rPr lang="en-US" dirty="0"/>
              <a:t>) </a:t>
            </a:r>
            <a:r>
              <a:rPr lang="en-US" dirty="0" err="1"/>
              <a:t>full_name</a:t>
            </a:r>
            <a:r>
              <a:rPr lang="en-US" dirty="0"/>
              <a:t> </a:t>
            </a:r>
            <a:r>
              <a:rPr lang="en-US" cap="all" dirty="0"/>
              <a:t>from</a:t>
            </a:r>
            <a:r>
              <a:rPr lang="en-US" dirty="0"/>
              <a:t> customers) </a:t>
            </a:r>
            <a:r>
              <a:rPr lang="en-US" dirty="0" err="1"/>
              <a:t>CustFullName</a:t>
            </a:r>
            <a:r>
              <a:rPr lang="en-US" dirty="0"/>
              <a:t>;</a:t>
            </a:r>
          </a:p>
          <a:p>
            <a:r>
              <a:rPr lang="en-US" dirty="0"/>
              <a:t>[“John”, “Doe”]</a:t>
            </a:r>
          </a:p>
          <a:p>
            <a:r>
              <a:rPr lang="en-US" dirty="0"/>
              <a:t>[“Jane”, “Doe”]</a:t>
            </a:r>
          </a:p>
          <a:p>
            <a:r>
              <a:rPr lang="en-US" dirty="0"/>
              <a:t>[“Benjamin”, “Franklin”]</a:t>
            </a:r>
          </a:p>
        </p:txBody>
      </p:sp>
    </p:spTree>
    <p:extLst>
      <p:ext uri="{BB962C8B-B14F-4D97-AF65-F5344CB8AC3E}">
        <p14:creationId xmlns:p14="http://schemas.microsoft.com/office/powerpoint/2010/main" val="270423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249867"/>
              </p:ext>
            </p:extLst>
          </p:nvPr>
        </p:nvGraphicFramePr>
        <p:xfrm>
          <a:off x="838200" y="1661770"/>
          <a:ext cx="10515600" cy="4894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5311872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1698528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41372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Description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Return Type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Lower(string)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</a:t>
                      </a:r>
                      <a:r>
                        <a:rPr lang="en-US" baseline="0" dirty="0"/>
                        <a:t> all letters in string to lower case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Upper(string)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</a:t>
                      </a:r>
                      <a:r>
                        <a:rPr lang="en-US" baseline="0" dirty="0"/>
                        <a:t> all letters in string to upper case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Ltrim</a:t>
                      </a:r>
                      <a:r>
                        <a:rPr lang="en-US" dirty="0"/>
                        <a:t>(string)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Trims all spaces</a:t>
                      </a:r>
                      <a:r>
                        <a:rPr lang="en-US" baseline="0" dirty="0"/>
                        <a:t> on left hand side of string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Rtrim</a:t>
                      </a:r>
                      <a:r>
                        <a:rPr lang="en-US" dirty="0"/>
                        <a:t>(string)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Trims all spaces</a:t>
                      </a:r>
                      <a:r>
                        <a:rPr lang="en-US" baseline="0" dirty="0"/>
                        <a:t> on right hand side of string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3322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Trim(string)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Trims all spaces</a:t>
                      </a:r>
                      <a:r>
                        <a:rPr lang="en-US" baseline="0" dirty="0"/>
                        <a:t> on both side of string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33093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Format_number</a:t>
                      </a:r>
                      <a:r>
                        <a:rPr lang="en-US" dirty="0"/>
                        <a:t>(number x,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d)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Formats number to ‘#,###,###.##’ with d decimal places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10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r>
                        <a:rPr lang="en-US" dirty="0"/>
                        <a:t>(format,</a:t>
                      </a:r>
                      <a:r>
                        <a:rPr lang="en-US" baseline="0" dirty="0"/>
                        <a:t> arguments)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Formatted</a:t>
                      </a:r>
                      <a:r>
                        <a:rPr lang="en-US" baseline="0" dirty="0"/>
                        <a:t> according to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  style of format string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537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59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57581"/>
              </p:ext>
            </p:extLst>
          </p:nvPr>
        </p:nvGraphicFramePr>
        <p:xfrm>
          <a:off x="838198" y="1875692"/>
          <a:ext cx="10298724" cy="46371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5796">
                  <a:extLst>
                    <a:ext uri="{9D8B030D-6E8A-4147-A177-3AD203B41FA5}">
                      <a16:colId xmlns="" xmlns:a16="http://schemas.microsoft.com/office/drawing/2014/main" val="1387118752"/>
                    </a:ext>
                  </a:extLst>
                </a:gridCol>
                <a:gridCol w="2874929">
                  <a:extLst>
                    <a:ext uri="{9D8B030D-6E8A-4147-A177-3AD203B41FA5}">
                      <a16:colId xmlns="" xmlns:a16="http://schemas.microsoft.com/office/drawing/2014/main" val="4223940191"/>
                    </a:ext>
                  </a:extLst>
                </a:gridCol>
                <a:gridCol w="3047999">
                  <a:extLst>
                    <a:ext uri="{9D8B030D-6E8A-4147-A177-3AD203B41FA5}">
                      <a16:colId xmlns="" xmlns:a16="http://schemas.microsoft.com/office/drawing/2014/main" val="2302543854"/>
                    </a:ext>
                  </a:extLst>
                </a:gridCol>
              </a:tblGrid>
              <a:tr h="4182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Input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Output</a:t>
                      </a:r>
                    </a:p>
                  </a:txBody>
                  <a:tcPr>
                    <a:solidFill>
                      <a:srgbClr val="336F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182064"/>
                  </a:ext>
                </a:extLst>
              </a:tr>
              <a:tr h="596148">
                <a:tc>
                  <a:txBody>
                    <a:bodyPr/>
                    <a:lstStyle/>
                    <a:p>
                      <a:r>
                        <a:rPr lang="en-US" dirty="0"/>
                        <a:t>Lower(</a:t>
                      </a:r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“Smith”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“smith”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962188"/>
                  </a:ext>
                </a:extLst>
              </a:tr>
              <a:tr h="596148">
                <a:tc>
                  <a:txBody>
                    <a:bodyPr/>
                    <a:lstStyle/>
                    <a:p>
                      <a:r>
                        <a:rPr lang="en-US" dirty="0"/>
                        <a:t>Upper(</a:t>
                      </a:r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“Smith”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“SMITH”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027028"/>
                  </a:ext>
                </a:extLst>
              </a:tr>
              <a:tr h="596148">
                <a:tc>
                  <a:txBody>
                    <a:bodyPr/>
                    <a:lstStyle/>
                    <a:p>
                      <a:r>
                        <a:rPr lang="en-US" dirty="0" err="1"/>
                        <a:t>Ltrim</a:t>
                      </a:r>
                      <a:r>
                        <a:rPr lang="en-US" dirty="0"/>
                        <a:t>(Comment)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 we can learn this 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“we can learn this 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0383354"/>
                  </a:ext>
                </a:extLst>
              </a:tr>
              <a:tr h="596148">
                <a:tc>
                  <a:txBody>
                    <a:bodyPr/>
                    <a:lstStyle/>
                    <a:p>
                      <a:r>
                        <a:rPr lang="en-US" dirty="0" err="1"/>
                        <a:t>Rtrim</a:t>
                      </a:r>
                      <a:r>
                        <a:rPr lang="en-US" dirty="0"/>
                        <a:t>(Comment)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 we can learn this 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 we can learn this“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332242"/>
                  </a:ext>
                </a:extLst>
              </a:tr>
              <a:tr h="596148">
                <a:tc>
                  <a:txBody>
                    <a:bodyPr/>
                    <a:lstStyle/>
                    <a:p>
                      <a:r>
                        <a:rPr lang="en-US" dirty="0"/>
                        <a:t>Trim(Comment)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 we can learn this 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“we can learn this“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3309324"/>
                  </a:ext>
                </a:extLst>
              </a:tr>
              <a:tr h="596148">
                <a:tc>
                  <a:txBody>
                    <a:bodyPr/>
                    <a:lstStyle/>
                    <a:p>
                      <a:r>
                        <a:rPr lang="en-US" dirty="0" err="1"/>
                        <a:t>Format_number</a:t>
                      </a:r>
                      <a:r>
                        <a:rPr lang="en-US" dirty="0"/>
                        <a:t>(UnitPrice,2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52.3256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52.33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1096"/>
                  </a:ext>
                </a:extLst>
              </a:tr>
              <a:tr h="642006"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r>
                        <a:rPr lang="en-US" dirty="0"/>
                        <a:t>(“%s: profit</a:t>
                      </a:r>
                      <a:r>
                        <a:rPr lang="en-US" baseline="0" dirty="0"/>
                        <a:t> $%1.2f”, Item, Profit)</a:t>
                      </a:r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Candle, 2.5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Candle: profit $2.50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537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0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10587</TotalTime>
  <Words>1831</Words>
  <Application>Microsoft Macintosh PowerPoint</Application>
  <PresentationFormat>Custom</PresentationFormat>
  <Paragraphs>322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1_Office Theme</vt:lpstr>
      <vt:lpstr>2_Office Theme</vt:lpstr>
      <vt:lpstr>3_Office Theme</vt:lpstr>
      <vt:lpstr>Data Analysis using Hadoop</vt:lpstr>
      <vt:lpstr>Topics</vt:lpstr>
      <vt:lpstr>PowerPoint Presentation</vt:lpstr>
      <vt:lpstr>Hive Text Processing</vt:lpstr>
      <vt:lpstr>Why Text Processing on Hive</vt:lpstr>
      <vt:lpstr>String Manipulation Functions</vt:lpstr>
      <vt:lpstr>String Manipulations Example</vt:lpstr>
      <vt:lpstr>String Formatting Functions</vt:lpstr>
      <vt:lpstr>String Formatting Example</vt:lpstr>
      <vt:lpstr>String Search and Extract Functions</vt:lpstr>
      <vt:lpstr>String Search and Extract Example</vt:lpstr>
      <vt:lpstr>URL Parsing Functions</vt:lpstr>
      <vt:lpstr>URL Parsing Example</vt:lpstr>
      <vt:lpstr>Table Generating Functions</vt:lpstr>
      <vt:lpstr>String Manipulations Example</vt:lpstr>
      <vt:lpstr>Regular Expression Functions</vt:lpstr>
      <vt:lpstr>Regular Expression Example</vt:lpstr>
      <vt:lpstr>Sentimental Analysis</vt:lpstr>
      <vt:lpstr>String Data Mining Functions</vt:lpstr>
      <vt:lpstr>Sentences Example</vt:lpstr>
      <vt:lpstr>N-grams Analysis</vt:lpstr>
      <vt:lpstr>N-grams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185</cp:revision>
  <dcterms:created xsi:type="dcterms:W3CDTF">2016-04-21T18:51:19Z</dcterms:created>
  <dcterms:modified xsi:type="dcterms:W3CDTF">2016-05-26T20:47:56Z</dcterms:modified>
</cp:coreProperties>
</file>