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330" r:id="rId4"/>
    <p:sldId id="318" r:id="rId5"/>
    <p:sldId id="322" r:id="rId6"/>
    <p:sldId id="298" r:id="rId7"/>
    <p:sldId id="329" r:id="rId8"/>
    <p:sldId id="321" r:id="rId9"/>
    <p:sldId id="299" r:id="rId10"/>
    <p:sldId id="323" r:id="rId11"/>
    <p:sldId id="324" r:id="rId12"/>
    <p:sldId id="325" r:id="rId13"/>
    <p:sldId id="326" r:id="rId14"/>
    <p:sldId id="327" r:id="rId15"/>
    <p:sldId id="328" r:id="rId16"/>
    <p:sldId id="313" r:id="rId17"/>
    <p:sldId id="31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7" clrIdx="2">
    <p:extLst/>
  </p:cmAuthor>
  <p:cmAuthor id="4" name="Kamren Z" initials="KZ [4]" lastIdx="1" clrIdx="3">
    <p:extLst/>
  </p:cmAuthor>
  <p:cmAuthor id="5" name="Kamren Z" initials="KZ [2] [2]" lastIdx="1" clrIdx="4">
    <p:extLst/>
  </p:cmAuthor>
  <p:cmAuthor id="6" name="Mary Kate Reid"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9" autoAdjust="0"/>
    <p:restoredTop sz="64672" autoAdjust="0"/>
  </p:normalViewPr>
  <p:slideViewPr>
    <p:cSldViewPr snapToGrid="0">
      <p:cViewPr>
        <p:scale>
          <a:sx n="72" d="100"/>
          <a:sy n="72" d="100"/>
        </p:scale>
        <p:origin x="-80" y="-8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s://cordova.apache.org/docs/en/2.4.0/"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Global</a:t>
            </a:r>
            <a:r>
              <a:rPr lang="en-US" b="0" baseline="0" dirty="0" smtClean="0"/>
              <a:t> collaboration examples are: CVS, SVN, Mercurial and </a:t>
            </a:r>
            <a:r>
              <a:rPr lang="en-US" b="0" baseline="0" dirty="0" err="1" smtClean="0"/>
              <a:t>Git</a:t>
            </a:r>
            <a:r>
              <a:rPr lang="en-US" b="0" baseline="0" dirty="0" smtClean="0"/>
              <a:t>.  </a:t>
            </a:r>
            <a:r>
              <a:rPr lang="en-US" b="0" baseline="0" dirty="0" err="1" smtClean="0"/>
              <a:t>Git</a:t>
            </a:r>
            <a:r>
              <a:rPr lang="en-US" b="0" baseline="0" dirty="0" smtClean="0"/>
              <a:t> being the current most-popular platform</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Hardening of code through testing: See the last lesson in the Module on testing</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Version control examples are: CVS, SVN, Mercurial and </a:t>
            </a:r>
            <a:r>
              <a:rPr lang="en-US" b="0" baseline="0" dirty="0" err="1" smtClean="0"/>
              <a:t>Git</a:t>
            </a:r>
            <a:r>
              <a:rPr lang="en-US" b="0" baseline="0" dirty="0" smtClean="0"/>
              <a:t>.  </a:t>
            </a:r>
            <a:r>
              <a:rPr lang="en-US" b="0" baseline="0" dirty="0" err="1" smtClean="0"/>
              <a:t>Git</a:t>
            </a:r>
            <a:r>
              <a:rPr lang="en-US" b="0" baseline="0" dirty="0" smtClean="0"/>
              <a:t> being the current most-popular platform</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Modularity of code example:  Object Oriented programming</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Operations has been slow to adopt development tools and methodologies but this adoption is gaining momentum.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As companies seek to find more productivity gains while spending less money, Operations has been pushed into accepting and furthering the </a:t>
            </a:r>
            <a:r>
              <a:rPr lang="en-US" b="0" dirty="0" err="1" smtClean="0"/>
              <a:t>DevOps</a:t>
            </a:r>
            <a:r>
              <a:rPr lang="en-US" b="0" dirty="0" smtClean="0"/>
              <a:t>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enterprise has moved </a:t>
            </a:r>
            <a:r>
              <a:rPr lang="en-US" b="0" dirty="0" err="1" smtClean="0"/>
              <a:t>DevOps</a:t>
            </a:r>
            <a:r>
              <a:rPr lang="en-US" b="0" dirty="0" smtClean="0"/>
              <a:t> into</a:t>
            </a:r>
            <a:r>
              <a:rPr lang="en-US" b="0" baseline="0" dirty="0" smtClean="0"/>
              <a:t> the mainstream.  When an organization the size of </a:t>
            </a:r>
            <a:r>
              <a:rPr lang="en-US" b="0" baseline="0" dirty="0" err="1" smtClean="0"/>
              <a:t>Nordstroms</a:t>
            </a:r>
            <a:r>
              <a:rPr lang="en-US" b="0" baseline="0" dirty="0" smtClean="0"/>
              <a:t>, Google or Facebook wants to manage thousands of servers at scale, </a:t>
            </a:r>
            <a:r>
              <a:rPr lang="en-US" b="0" baseline="0" dirty="0" err="1" smtClean="0"/>
              <a:t>DevOps</a:t>
            </a:r>
            <a:r>
              <a:rPr lang="en-US" b="0" baseline="0" dirty="0" smtClean="0"/>
              <a:t> becomes a must-implement methodology.  This technology is then available for smaller organizations who can also benefit from </a:t>
            </a:r>
            <a:r>
              <a:rPr lang="en-US" b="0" baseline="0" dirty="0" err="1" smtClean="0"/>
              <a:t>DevOps</a:t>
            </a:r>
            <a:r>
              <a:rPr lang="en-US" b="0" baseline="0"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c</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2924384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32991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smtClean="0"/>
              <a:t>There is no one definition of “</a:t>
            </a:r>
            <a:r>
              <a:rPr lang="en-US" dirty="0" err="1" smtClean="0"/>
              <a:t>DevOps</a:t>
            </a:r>
            <a:r>
              <a:rPr lang="en-US" dirty="0" smtClean="0"/>
              <a:t>”.  There</a:t>
            </a:r>
            <a:r>
              <a:rPr lang="en-US" baseline="0" dirty="0" smtClean="0"/>
              <a:t> are many opinions on the topic.</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In Chef courses, we’ve observed about 80% of the students are from an Operations background.</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Yet</a:t>
            </a:r>
            <a:r>
              <a:rPr lang="en-US" b="0" baseline="0" dirty="0" smtClean="0"/>
              <a:t> another opinion on the definition and purpose of </a:t>
            </a:r>
            <a:r>
              <a:rPr lang="en-US" b="0" baseline="0" dirty="0" err="1" smtClean="0"/>
              <a:t>DevOps</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12044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And another opinion about </a:t>
            </a:r>
            <a:r>
              <a:rPr lang="en-US" dirty="0" err="1" smtClean="0"/>
              <a:t>DevOps</a:t>
            </a:r>
            <a:r>
              <a:rPr lang="en-US" dirty="0" smtClean="0"/>
              <a:t>.  This</a:t>
            </a:r>
            <a:r>
              <a:rPr lang="en-US" baseline="0" dirty="0" smtClean="0"/>
              <a:t> definition is very open and inclusive</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634824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51032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27429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9149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98255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895729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9678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523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380985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52303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71807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47525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93390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50842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45183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5853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17693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0489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7/7/16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7/7/16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44739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sz="5400"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1: </a:t>
            </a:r>
          </a:p>
          <a:p>
            <a:r>
              <a:rPr lang="en-US" sz="4000" dirty="0" smtClean="0">
                <a:solidFill>
                  <a:srgbClr val="FFFF00"/>
                </a:solidFill>
              </a:rPr>
              <a:t>What Is </a:t>
            </a:r>
            <a:r>
              <a:rPr lang="en-US" sz="4000" dirty="0" err="1" smtClean="0">
                <a:solidFill>
                  <a:srgbClr val="FFFF00"/>
                </a:solidFill>
              </a:rPr>
              <a:t>Devops</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What Led To The Creation of DevOps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There was an historical separation between the two groups	</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6175" lvl="1" indent="-458788">
              <a:buFont typeface="Wingdings" charset="2"/>
              <a:buChar char="§"/>
            </a:pPr>
            <a:r>
              <a:rPr lang="en-US" sz="2800" dirty="0" smtClean="0">
                <a:solidFill>
                  <a:srgbClr val="000000"/>
                </a:solidFill>
              </a:rPr>
              <a:t>These groups did not traditionally work well together, with each group often seeing the other as an adversary, rather then an ally</a:t>
            </a:r>
            <a:endParaRPr lang="en-US" sz="2800" dirty="0">
              <a:solidFill>
                <a:srgbClr val="000000"/>
              </a:solidFill>
            </a:endParaRPr>
          </a:p>
          <a:p>
            <a:pPr marL="1146175" lvl="1" indent="-458788">
              <a:buFont typeface="Wingdings" charset="2"/>
              <a:buChar char="§"/>
            </a:pPr>
            <a:r>
              <a:rPr lang="en-US" sz="2800" dirty="0" smtClean="0">
                <a:solidFill>
                  <a:srgbClr val="000000"/>
                </a:solidFill>
              </a:rPr>
              <a:t>This lack of communication and cooperation created frustration and delays that resulted in an expensive waste of resources for the Enterprise</a:t>
            </a:r>
            <a:endParaRPr lang="en-US" sz="2800" dirty="0">
              <a:solidFill>
                <a:srgbClr val="000000"/>
              </a:solidFill>
            </a:endParaRPr>
          </a:p>
        </p:txBody>
      </p:sp>
    </p:spTree>
    <p:extLst>
      <p:ext uri="{BB962C8B-B14F-4D97-AF65-F5344CB8AC3E}">
        <p14:creationId xmlns:p14="http://schemas.microsoft.com/office/powerpoint/2010/main" val="4718300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fontScale="90000"/>
          </a:bodyPr>
          <a:lstStyle/>
          <a:p>
            <a:r>
              <a:rPr lang="en-US" sz="4800" dirty="0" smtClean="0"/>
              <a:t>What Development Brought To The Table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Development had the following tools and processes	</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6175" lvl="1" indent="-404813">
              <a:buFont typeface="Wingdings" charset="2"/>
              <a:buChar char="§"/>
            </a:pPr>
            <a:r>
              <a:rPr lang="en-US" sz="2400" dirty="0" smtClean="0">
                <a:solidFill>
                  <a:srgbClr val="000000"/>
                </a:solidFill>
              </a:rPr>
              <a:t>Global Collaboration</a:t>
            </a:r>
            <a:endParaRPr lang="en-US" sz="2400" dirty="0">
              <a:solidFill>
                <a:srgbClr val="000000"/>
              </a:solidFill>
            </a:endParaRPr>
          </a:p>
          <a:p>
            <a:pPr marL="1146175" lvl="1" indent="-404813">
              <a:buFont typeface="Wingdings" charset="2"/>
              <a:buChar char="§"/>
            </a:pPr>
            <a:r>
              <a:rPr lang="en-US" sz="2400" dirty="0" smtClean="0">
                <a:solidFill>
                  <a:srgbClr val="000000"/>
                </a:solidFill>
              </a:rPr>
              <a:t>Hardening of code through testing and checking for code correctness</a:t>
            </a:r>
            <a:endParaRPr lang="en-US" sz="2400" dirty="0">
              <a:solidFill>
                <a:srgbClr val="000000"/>
              </a:solidFill>
            </a:endParaRPr>
          </a:p>
          <a:p>
            <a:pPr marL="1146175" lvl="1" indent="-404813">
              <a:buFont typeface="Wingdings" charset="2"/>
              <a:buChar char="§"/>
            </a:pPr>
            <a:r>
              <a:rPr lang="en-US" sz="2400" dirty="0" smtClean="0">
                <a:solidFill>
                  <a:srgbClr val="000000"/>
                </a:solidFill>
              </a:rPr>
              <a:t>Version control, branching and backups</a:t>
            </a:r>
          </a:p>
          <a:p>
            <a:pPr marL="1146175" lvl="1" indent="-404813">
              <a:buFont typeface="Wingdings" charset="2"/>
              <a:buChar char="§"/>
            </a:pPr>
            <a:r>
              <a:rPr lang="en-US" sz="2400" dirty="0" smtClean="0">
                <a:solidFill>
                  <a:srgbClr val="000000"/>
                </a:solidFill>
              </a:rPr>
              <a:t>Modularity of code for repeatability and reliability</a:t>
            </a:r>
            <a:endParaRPr lang="en-US" sz="2400" dirty="0">
              <a:solidFill>
                <a:srgbClr val="000000"/>
              </a:solidFill>
            </a:endParaRPr>
          </a:p>
        </p:txBody>
      </p:sp>
    </p:spTree>
    <p:extLst>
      <p:ext uri="{BB962C8B-B14F-4D97-AF65-F5344CB8AC3E}">
        <p14:creationId xmlns:p14="http://schemas.microsoft.com/office/powerpoint/2010/main" val="23623911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Challenges Faced By Operations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Operations needed modernizing because they:	</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8550" lvl="2" indent="-342900">
              <a:buFont typeface="Wingdings" charset="2"/>
              <a:buChar char="§"/>
              <a:tabLst>
                <a:tab pos="1022350" algn="l"/>
              </a:tabLst>
            </a:pPr>
            <a:r>
              <a:rPr lang="en-US" sz="2400" dirty="0" smtClean="0">
                <a:solidFill>
                  <a:srgbClr val="000000"/>
                </a:solidFill>
              </a:rPr>
              <a:t>Were predominately manually driven</a:t>
            </a:r>
            <a:endParaRPr lang="en-US" sz="2400" dirty="0">
              <a:solidFill>
                <a:srgbClr val="000000"/>
              </a:solidFill>
            </a:endParaRPr>
          </a:p>
          <a:p>
            <a:pPr marL="1098550" lvl="2" indent="-342900">
              <a:buFont typeface="Wingdings" charset="2"/>
              <a:buChar char="§"/>
              <a:tabLst>
                <a:tab pos="1022350" algn="l"/>
              </a:tabLst>
            </a:pPr>
            <a:r>
              <a:rPr lang="en-US" sz="2400" dirty="0" smtClean="0">
                <a:solidFill>
                  <a:srgbClr val="000000"/>
                </a:solidFill>
              </a:rPr>
              <a:t>Had to respond to immediate and urgent situations, but lacked a fully repeatable system for resource deployment, causing unacceptable Production outages</a:t>
            </a:r>
            <a:endParaRPr lang="en-US" sz="2400" dirty="0">
              <a:solidFill>
                <a:srgbClr val="000000"/>
              </a:solidFill>
            </a:endParaRPr>
          </a:p>
          <a:p>
            <a:pPr marL="1098550" lvl="2" indent="-342900">
              <a:buFont typeface="Wingdings" charset="2"/>
              <a:buChar char="§"/>
              <a:tabLst>
                <a:tab pos="1022350" algn="l"/>
              </a:tabLst>
            </a:pPr>
            <a:r>
              <a:rPr lang="en-US" sz="2400" dirty="0" smtClean="0">
                <a:solidFill>
                  <a:srgbClr val="000000"/>
                </a:solidFill>
              </a:rPr>
              <a:t>Lacked the ability to write code once and use it many times again</a:t>
            </a:r>
            <a:endParaRPr lang="en-US" sz="2400" dirty="0">
              <a:solidFill>
                <a:srgbClr val="000000"/>
              </a:solidFill>
            </a:endParaRPr>
          </a:p>
          <a:p>
            <a:pPr marL="1098550" lvl="2" indent="-342900">
              <a:buFont typeface="Wingdings" charset="2"/>
              <a:buChar char="§"/>
              <a:tabLst>
                <a:tab pos="1022350" algn="l"/>
              </a:tabLst>
            </a:pPr>
            <a:r>
              <a:rPr lang="en-US" sz="2400" dirty="0" smtClean="0">
                <a:solidFill>
                  <a:srgbClr val="000000"/>
                </a:solidFill>
              </a:rPr>
              <a:t>Had no method for collaboration, or versioning and testing operational implementation before going into Production</a:t>
            </a:r>
            <a:endParaRPr lang="en-US" sz="2400" dirty="0">
              <a:solidFill>
                <a:srgbClr val="000000"/>
              </a:solidFill>
            </a:endParaRPr>
          </a:p>
        </p:txBody>
      </p:sp>
    </p:spTree>
    <p:extLst>
      <p:ext uri="{BB962C8B-B14F-4D97-AF65-F5344CB8AC3E}">
        <p14:creationId xmlns:p14="http://schemas.microsoft.com/office/powerpoint/2010/main" val="18020366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Other Causes To This Movement</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Operations was out of resources	</a:t>
              </a:r>
              <a:endParaRPr lang="en-US" i="0" dirty="0"/>
            </a:p>
          </p:txBody>
        </p:sp>
      </p:grpSp>
      <p:sp>
        <p:nvSpPr>
          <p:cNvPr id="54" name="Rectangle 53"/>
          <p:cNvSpPr/>
          <p:nvPr/>
        </p:nvSpPr>
        <p:spPr>
          <a:xfrm>
            <a:off x="0" y="2225737"/>
            <a:ext cx="12192000" cy="4248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2525" lvl="1" indent="-342900">
              <a:buFont typeface="Wingdings" charset="2"/>
              <a:buChar char="§"/>
            </a:pPr>
            <a:r>
              <a:rPr lang="en-US" sz="2400" dirty="0" smtClean="0">
                <a:solidFill>
                  <a:srgbClr val="000000"/>
                </a:solidFill>
              </a:rPr>
              <a:t>The drive to have fewer human resources handle more server infrastructure was maxed out</a:t>
            </a:r>
            <a:endParaRPr lang="en-US" sz="2400" dirty="0">
              <a:solidFill>
                <a:srgbClr val="000000"/>
              </a:solidFill>
            </a:endParaRPr>
          </a:p>
          <a:p>
            <a:pPr marL="1152525" lvl="1" indent="-342900">
              <a:buFont typeface="Wingdings" charset="2"/>
              <a:buChar char="§"/>
            </a:pPr>
            <a:r>
              <a:rPr lang="en-US" sz="2400" dirty="0" smtClean="0">
                <a:solidFill>
                  <a:srgbClr val="000000"/>
                </a:solidFill>
              </a:rPr>
              <a:t>Previous ratio of Admins to how many servers each Admin could handle: </a:t>
            </a:r>
          </a:p>
          <a:p>
            <a:pPr marL="1609725" lvl="3" indent="-342900">
              <a:buFont typeface="Wingdings" charset="2"/>
              <a:buChar char="§"/>
            </a:pPr>
            <a:r>
              <a:rPr lang="en-US" sz="2400" i="1" dirty="0" smtClean="0">
                <a:solidFill>
                  <a:srgbClr val="000000"/>
                </a:solidFill>
              </a:rPr>
              <a:t>1 Admin could manage 300 servers</a:t>
            </a:r>
            <a:endParaRPr lang="en-US" sz="2400" dirty="0">
              <a:solidFill>
                <a:srgbClr val="000000"/>
              </a:solidFill>
            </a:endParaRPr>
          </a:p>
          <a:p>
            <a:pPr marL="1152525" lvl="1" indent="-342900">
              <a:buFont typeface="Wingdings" charset="2"/>
              <a:buChar char="§"/>
            </a:pPr>
            <a:r>
              <a:rPr lang="en-US" sz="2400" dirty="0" smtClean="0">
                <a:solidFill>
                  <a:srgbClr val="000000"/>
                </a:solidFill>
              </a:rPr>
              <a:t>Current DevOps-driven ratio is:</a:t>
            </a:r>
          </a:p>
          <a:p>
            <a:pPr marL="1609725" lvl="3" indent="-342900">
              <a:buFont typeface="Wingdings" charset="2"/>
              <a:buChar char="§"/>
            </a:pPr>
            <a:r>
              <a:rPr lang="en-US" sz="2400" i="1" dirty="0" smtClean="0">
                <a:solidFill>
                  <a:srgbClr val="000000"/>
                </a:solidFill>
              </a:rPr>
              <a:t>1 Admin to manage upwards of </a:t>
            </a:r>
            <a:r>
              <a:rPr lang="en-US" sz="2400" b="1" i="1" dirty="0" smtClean="0">
                <a:solidFill>
                  <a:srgbClr val="000000"/>
                </a:solidFill>
              </a:rPr>
              <a:t>5000</a:t>
            </a:r>
            <a:r>
              <a:rPr lang="en-US" sz="2400" i="1" dirty="0" smtClean="0">
                <a:solidFill>
                  <a:srgbClr val="000000"/>
                </a:solidFill>
              </a:rPr>
              <a:t> servers</a:t>
            </a:r>
          </a:p>
          <a:p>
            <a:pPr marL="1152525" lvl="1" indent="-342900">
              <a:buFont typeface="Wingdings" charset="2"/>
              <a:buChar char="§"/>
            </a:pPr>
            <a:r>
              <a:rPr lang="en-US" sz="2400" dirty="0" smtClean="0">
                <a:solidFill>
                  <a:srgbClr val="000000"/>
                </a:solidFill>
              </a:rPr>
              <a:t>Server virtualization plus DevOps has allowed both groups to operate at an exponentially higher scale of efficiency relative to just a few years ago</a:t>
            </a:r>
            <a:endParaRPr lang="en-US" sz="2400" dirty="0">
              <a:solidFill>
                <a:srgbClr val="000000"/>
              </a:solidFill>
            </a:endParaRPr>
          </a:p>
        </p:txBody>
      </p:sp>
    </p:spTree>
    <p:extLst>
      <p:ext uri="{BB962C8B-B14F-4D97-AF65-F5344CB8AC3E}">
        <p14:creationId xmlns:p14="http://schemas.microsoft.com/office/powerpoint/2010/main" val="18305241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The Enterprise And DevOps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DevOps has found a place in Enterprise-level operations because:</a:t>
              </a:r>
              <a:endParaRPr lang="en-US" i="0" dirty="0"/>
            </a:p>
          </p:txBody>
        </p:sp>
      </p:grpSp>
      <p:sp>
        <p:nvSpPr>
          <p:cNvPr id="54" name="Rectangle 53"/>
          <p:cNvSpPr/>
          <p:nvPr/>
        </p:nvSpPr>
        <p:spPr>
          <a:xfrm>
            <a:off x="0" y="2225737"/>
            <a:ext cx="12192000" cy="4248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00138" lvl="1" indent="-342900">
              <a:buFont typeface="Wingdings" charset="2"/>
              <a:buChar char="§"/>
            </a:pPr>
            <a:r>
              <a:rPr lang="en-US" sz="2800" dirty="0" smtClean="0">
                <a:solidFill>
                  <a:schemeClr val="tx1"/>
                </a:solidFill>
              </a:rPr>
              <a:t>Enterprises are very driven by cost and DevOps reduces cost</a:t>
            </a:r>
            <a:endParaRPr lang="en-US" sz="2800" dirty="0">
              <a:solidFill>
                <a:schemeClr val="tx1"/>
              </a:solidFill>
            </a:endParaRPr>
          </a:p>
          <a:p>
            <a:pPr marL="1100138" lvl="1" indent="-342900">
              <a:buFont typeface="Wingdings" charset="2"/>
              <a:buChar char="§"/>
            </a:pPr>
            <a:r>
              <a:rPr lang="en-US" sz="2800" dirty="0" smtClean="0">
                <a:solidFill>
                  <a:schemeClr val="tx1"/>
                </a:solidFill>
              </a:rPr>
              <a:t>Enterprises are being pushed to do more with less resources, and DevOps lends itself well to this goal</a:t>
            </a:r>
            <a:endParaRPr lang="en-US" sz="2800" dirty="0">
              <a:solidFill>
                <a:schemeClr val="tx1"/>
              </a:solidFill>
            </a:endParaRPr>
          </a:p>
          <a:p>
            <a:pPr marL="1100138" lvl="1" indent="-342900">
              <a:buFont typeface="Wingdings" charset="2"/>
              <a:buChar char="§"/>
            </a:pPr>
            <a:r>
              <a:rPr lang="en-US" sz="2800" dirty="0" smtClean="0">
                <a:solidFill>
                  <a:schemeClr val="tx1"/>
                </a:solidFill>
              </a:rPr>
              <a:t>Population growth, and in particular global mobile device adoption, is pushing </a:t>
            </a:r>
            <a:r>
              <a:rPr lang="en-US" sz="2800" dirty="0">
                <a:solidFill>
                  <a:schemeClr val="tx1"/>
                </a:solidFill>
              </a:rPr>
              <a:t>Enterprise </a:t>
            </a:r>
            <a:r>
              <a:rPr lang="en-US" sz="2800" dirty="0" smtClean="0">
                <a:solidFill>
                  <a:schemeClr val="tx1"/>
                </a:solidFill>
              </a:rPr>
              <a:t>IT departments to handle ever-larger numbers of customers and compute transactions without increasing IT headcount proportionally, which DevOps enables by design</a:t>
            </a:r>
            <a:endParaRPr lang="en-US" sz="2800" dirty="0">
              <a:solidFill>
                <a:schemeClr val="tx1"/>
              </a:solidFill>
            </a:endParaRPr>
          </a:p>
        </p:txBody>
      </p:sp>
    </p:spTree>
    <p:extLst>
      <p:ext uri="{BB962C8B-B14F-4D97-AF65-F5344CB8AC3E}">
        <p14:creationId xmlns:p14="http://schemas.microsoft.com/office/powerpoint/2010/main" val="30615226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What led to the creation of DevOps?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smtClean="0"/>
              <a:t>Operations had refined tools that Developers needed</a:t>
            </a:r>
            <a:endParaRPr lang="en-US" sz="2400" dirty="0"/>
          </a:p>
          <a:p>
            <a:pPr marL="1371600" lvl="2" indent="-457200">
              <a:buFont typeface="+mj-lt"/>
              <a:buAutoNum type="alphaLcPeriod"/>
            </a:pPr>
            <a:endParaRPr lang="en-US" sz="2400" dirty="0"/>
          </a:p>
          <a:p>
            <a:pPr marL="1371600" lvl="2" indent="-457200">
              <a:buFont typeface="+mj-lt"/>
              <a:buAutoNum type="alphaLcPeriod"/>
            </a:pPr>
            <a:r>
              <a:rPr lang="en-US" sz="2400" dirty="0" smtClean="0"/>
              <a:t>There was a lack of communication between Operations and Development</a:t>
            </a:r>
            <a:endParaRPr lang="en-US" sz="2400" dirty="0"/>
          </a:p>
          <a:p>
            <a:pPr marL="1371600" lvl="2" indent="-457200">
              <a:buFont typeface="+mj-lt"/>
              <a:buAutoNum type="alphaLcPeriod"/>
            </a:pPr>
            <a:endParaRPr lang="en-US" sz="2400" dirty="0"/>
          </a:p>
          <a:p>
            <a:pPr marL="1371600" lvl="2" indent="-457200">
              <a:buFont typeface="+mj-lt"/>
              <a:buAutoNum type="alphaLcPeriod"/>
            </a:pPr>
            <a:r>
              <a:rPr lang="en-US" sz="2400" dirty="0" smtClean="0"/>
              <a:t>The number of servers that could be managed by one admin needed to be              reduced</a:t>
            </a:r>
            <a:endParaRPr lang="en-US" sz="2400" dirty="0"/>
          </a:p>
        </p:txBody>
      </p:sp>
    </p:spTree>
    <p:extLst>
      <p:ext uri="{BB962C8B-B14F-4D97-AF65-F5344CB8AC3E}">
        <p14:creationId xmlns:p14="http://schemas.microsoft.com/office/powerpoint/2010/main" val="188147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t>The </a:t>
              </a:r>
              <a:r>
                <a:rPr lang="en-US" sz="2800" dirty="0"/>
                <a:t>difference between traditional Development and </a:t>
              </a:r>
              <a:r>
                <a:rPr lang="en-US" sz="2800" dirty="0" smtClean="0"/>
                <a:t>Operations</a:t>
              </a:r>
              <a:endParaRPr lang="en-US" sz="2800" dirty="0"/>
            </a:p>
            <a:p>
              <a:pPr marL="1371600" lvl="2" indent="-457200">
                <a:buFont typeface="Wingdings" charset="2"/>
                <a:buChar char="§"/>
              </a:pPr>
              <a:r>
                <a:rPr lang="en-US" sz="2800" dirty="0" smtClean="0"/>
                <a:t>How to define </a:t>
              </a:r>
              <a:r>
                <a:rPr lang="en-US" sz="2800" dirty="0"/>
                <a:t>DevOps </a:t>
              </a:r>
            </a:p>
            <a:p>
              <a:pPr marL="1371600" lvl="2" indent="-457200">
                <a:buFont typeface="Wingdings" charset="2"/>
                <a:buChar char="§"/>
              </a:pPr>
              <a:r>
                <a:rPr lang="en-US" sz="2800" dirty="0" smtClean="0"/>
                <a:t>Why the </a:t>
              </a:r>
              <a:r>
                <a:rPr lang="en-US" sz="2800" dirty="0"/>
                <a:t>Enterprise is embracing the </a:t>
              </a:r>
              <a:r>
                <a:rPr lang="en-US" sz="2800" dirty="0" err="1"/>
                <a:t>DevOps</a:t>
              </a:r>
              <a:r>
                <a:rPr lang="en-US" sz="2800" dirty="0"/>
                <a:t> </a:t>
              </a:r>
              <a:r>
                <a:rPr lang="en-US" sz="2800" dirty="0" smtClean="0"/>
                <a:t>methodology</a:t>
              </a:r>
              <a:endParaRPr lang="en-US" sz="2800" dirty="0"/>
            </a:p>
          </p:txBody>
        </p:sp>
      </p:grpSp>
    </p:spTree>
    <p:extLst>
      <p:ext uri="{BB962C8B-B14F-4D97-AF65-F5344CB8AC3E}">
        <p14:creationId xmlns:p14="http://schemas.microsoft.com/office/powerpoint/2010/main" val="409216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a:t>
            </a:r>
            <a:endParaRPr lang="en-US" dirty="0"/>
          </a:p>
        </p:txBody>
      </p:sp>
      <p:sp>
        <p:nvSpPr>
          <p:cNvPr id="5" name="Content Placeholder 4"/>
          <p:cNvSpPr>
            <a:spLocks noGrp="1"/>
          </p:cNvSpPr>
          <p:nvPr>
            <p:ph sz="half" idx="1"/>
          </p:nvPr>
        </p:nvSpPr>
        <p:spPr/>
        <p:txBody>
          <a:bodyPr/>
          <a:lstStyle/>
          <a:p>
            <a:r>
              <a:rPr lang="en-US" dirty="0" err="1" smtClean="0"/>
              <a:t>DevOps</a:t>
            </a:r>
            <a:endParaRPr lang="en-US" dirty="0"/>
          </a:p>
        </p:txBody>
      </p:sp>
    </p:spTree>
    <p:extLst>
      <p:ext uri="{BB962C8B-B14F-4D97-AF65-F5344CB8AC3E}">
        <p14:creationId xmlns:p14="http://schemas.microsoft.com/office/powerpoint/2010/main" val="229138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Explain the difference between traditional Development and Operations</a:t>
              </a:r>
              <a:endParaRPr lang="en-US" sz="2800" dirty="0"/>
            </a:p>
            <a:p>
              <a:pPr marL="1374775" indent="-457200">
                <a:buFont typeface="Wingdings" charset="2"/>
                <a:buChar char="§"/>
              </a:pPr>
              <a:r>
                <a:rPr lang="en-US" sz="2800" dirty="0" smtClean="0"/>
                <a:t>Define DevOps </a:t>
              </a:r>
            </a:p>
            <a:p>
              <a:pPr marL="1374775" indent="-457200">
                <a:buFont typeface="Wingdings" charset="2"/>
                <a:buChar char="§"/>
              </a:pPr>
              <a:r>
                <a:rPr lang="en-US" sz="2800" dirty="0" smtClean="0"/>
                <a:t>Understand why the Enterprise is embracing the DevOps methodology</a:t>
              </a:r>
              <a:endParaRPr lang="en-US" sz="2800" dirty="0"/>
            </a:p>
            <a:p>
              <a:pPr marL="1374775" indent="-457200">
                <a:buFont typeface="Wingdings" charset="2"/>
                <a:buChar char="§"/>
              </a:pPr>
              <a:r>
                <a:rPr lang="en-US" sz="2800" dirty="0" smtClean="0"/>
                <a:t>Summarize the </a:t>
              </a:r>
              <a:r>
                <a:rPr lang="en-US" sz="2800" dirty="0" err="1" smtClean="0"/>
                <a:t>DevOps</a:t>
              </a:r>
              <a:r>
                <a:rPr lang="en-US" sz="2800" dirty="0" smtClean="0"/>
                <a:t> mindset</a:t>
              </a:r>
              <a:endParaRPr lang="en-US" sz="2800" dirty="0"/>
            </a:p>
          </p:txBody>
        </p:sp>
      </p:grpSp>
    </p:spTree>
    <p:extLst>
      <p:ext uri="{BB962C8B-B14F-4D97-AF65-F5344CB8AC3E}">
        <p14:creationId xmlns:p14="http://schemas.microsoft.com/office/powerpoint/2010/main" val="66134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What is DevOps?</a:t>
            </a:r>
            <a:endParaRPr lang="en-US" sz="54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1057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fontScale="90000"/>
          </a:bodyPr>
          <a:lstStyle/>
          <a:p>
            <a:r>
              <a:rPr lang="en-US" sz="4800" dirty="0" smtClean="0"/>
              <a:t>DevOps, as a definition, is a moving target</a:t>
            </a:r>
            <a:endParaRPr lang="en-US" sz="4800" dirty="0"/>
          </a:p>
        </p:txBody>
      </p:sp>
      <p:grpSp>
        <p:nvGrpSpPr>
          <p:cNvPr id="30" name="Group 29"/>
          <p:cNvGrpSpPr/>
          <p:nvPr/>
        </p:nvGrpSpPr>
        <p:grpSpPr>
          <a:xfrm>
            <a:off x="0" y="1947672"/>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There are many definitions</a:t>
              </a:r>
              <a:endParaRPr lang="en-US" i="0" dirty="0"/>
            </a:p>
          </p:txBody>
        </p:sp>
      </p:grpSp>
      <p:sp>
        <p:nvSpPr>
          <p:cNvPr id="37" name="Rectangle 36"/>
          <p:cNvSpPr/>
          <p:nvPr/>
        </p:nvSpPr>
        <p:spPr>
          <a:xfrm>
            <a:off x="0" y="2351315"/>
            <a:ext cx="12192000" cy="3731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rgbClr val="000000"/>
                </a:solidFill>
              </a:rPr>
              <a:t>DevOps is not a job title, but a methodology</a:t>
            </a:r>
            <a:endParaRPr lang="en-US" sz="2400" dirty="0">
              <a:solidFill>
                <a:srgbClr val="000000"/>
              </a:solidFill>
            </a:endParaRPr>
          </a:p>
          <a:p>
            <a:pPr marL="1257300" lvl="2" indent="-342900">
              <a:buFont typeface="Wingdings" charset="2"/>
              <a:buChar char="§"/>
            </a:pPr>
            <a:r>
              <a:rPr lang="en-US" sz="2400" dirty="0" smtClean="0">
                <a:solidFill>
                  <a:srgbClr val="000000"/>
                </a:solidFill>
              </a:rPr>
              <a:t>It is the convergence of Developer tools and methodologies with IT Operations</a:t>
            </a:r>
            <a:endParaRPr lang="en-US" sz="2400" dirty="0">
              <a:solidFill>
                <a:srgbClr val="000000"/>
              </a:solidFill>
            </a:endParaRPr>
          </a:p>
          <a:p>
            <a:pPr marL="1257300" lvl="2" indent="-342900">
              <a:buFont typeface="Wingdings" charset="2"/>
              <a:buChar char="§"/>
            </a:pPr>
            <a:r>
              <a:rPr lang="en-US" sz="2400" dirty="0" smtClean="0">
                <a:solidFill>
                  <a:srgbClr val="000000"/>
                </a:solidFill>
              </a:rPr>
              <a:t>It exists to deliver better and more competitive results for businesses that rely on computing</a:t>
            </a:r>
            <a:endParaRPr lang="en-US" sz="2400" dirty="0">
              <a:solidFill>
                <a:srgbClr val="000000"/>
              </a:solidFill>
            </a:endParaRPr>
          </a:p>
          <a:p>
            <a:pPr marL="1257300" lvl="2" indent="-342900">
              <a:buFont typeface="Wingdings" charset="2"/>
              <a:buChar char="§"/>
            </a:pPr>
            <a:r>
              <a:rPr lang="en-US" sz="2400" dirty="0" smtClean="0">
                <a:solidFill>
                  <a:srgbClr val="000000"/>
                </a:solidFill>
              </a:rPr>
              <a:t>DevOps is a mindset based on ‘automating everything’ for maximum efficiency, to get the most amount of work completed with the least amount of input</a:t>
            </a:r>
            <a:endParaRPr lang="en-US" sz="2400" dirty="0">
              <a:solidFill>
                <a:srgbClr val="000000"/>
              </a:solidFill>
            </a:endParaRPr>
          </a:p>
        </p:txBody>
      </p:sp>
    </p:spTree>
    <p:extLst>
      <p:ext uri="{BB962C8B-B14F-4D97-AF65-F5344CB8AC3E}">
        <p14:creationId xmlns:p14="http://schemas.microsoft.com/office/powerpoint/2010/main" val="172285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DevOps</a:t>
            </a:r>
            <a:endParaRPr lang="en-US" dirty="0"/>
          </a:p>
        </p:txBody>
      </p:sp>
      <p:sp>
        <p:nvSpPr>
          <p:cNvPr id="3" name="Content Placeholder 2"/>
          <p:cNvSpPr>
            <a:spLocks noGrp="1"/>
          </p:cNvSpPr>
          <p:nvPr>
            <p:ph sz="half" idx="1"/>
          </p:nvPr>
        </p:nvSpPr>
        <p:spPr/>
        <p:txBody>
          <a:bodyPr>
            <a:normAutofit fontScale="70000" lnSpcReduction="20000"/>
          </a:bodyPr>
          <a:lstStyle/>
          <a:p>
            <a:pPr marL="0" lvl="2">
              <a:lnSpc>
                <a:spcPct val="120000"/>
              </a:lnSpc>
              <a:spcBef>
                <a:spcPts val="1000"/>
              </a:spcBef>
            </a:pPr>
            <a:r>
              <a:rPr lang="en-US" sz="3100" dirty="0" smtClean="0"/>
              <a:t>“The </a:t>
            </a:r>
            <a:r>
              <a:rPr lang="en-US" sz="3100" dirty="0"/>
              <a:t>emerging professional movement that advocates a collaborative working relationship between Development and IT Operations, resulting in the fast flow of planned work (i.e. high deploy rates), while simultaneously increasing the reliability, stability, resilience and security of the production environment</a:t>
            </a:r>
            <a:r>
              <a:rPr lang="en-US" sz="3100" dirty="0" smtClean="0"/>
              <a:t>.”</a:t>
            </a:r>
          </a:p>
          <a:p>
            <a:pPr marL="0" lvl="2" algn="r">
              <a:lnSpc>
                <a:spcPct val="120000"/>
              </a:lnSpc>
              <a:spcBef>
                <a:spcPts val="1000"/>
              </a:spcBef>
            </a:pPr>
            <a:r>
              <a:rPr lang="en-US" sz="3600" i="0" dirty="0" smtClean="0"/>
              <a:t>Gene</a:t>
            </a:r>
            <a:r>
              <a:rPr lang="en-US" sz="3200" i="0" dirty="0" smtClean="0"/>
              <a:t> Kim</a:t>
            </a:r>
            <a:endParaRPr lang="en-US" sz="3200" i="0" dirty="0"/>
          </a:p>
        </p:txBody>
      </p:sp>
    </p:spTree>
    <p:extLst>
      <p:ext uri="{BB962C8B-B14F-4D97-AF65-F5344CB8AC3E}">
        <p14:creationId xmlns:p14="http://schemas.microsoft.com/office/powerpoint/2010/main" val="164555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DevOps</a:t>
            </a:r>
            <a:endParaRPr lang="en-US" sz="4800" dirty="0"/>
          </a:p>
        </p:txBody>
      </p:sp>
      <p:sp>
        <p:nvSpPr>
          <p:cNvPr id="3" name="Content Placeholder 2"/>
          <p:cNvSpPr>
            <a:spLocks noGrp="1"/>
          </p:cNvSpPr>
          <p:nvPr>
            <p:ph sz="half" idx="1"/>
          </p:nvPr>
        </p:nvSpPr>
        <p:spPr/>
        <p:txBody>
          <a:bodyPr/>
          <a:lstStyle/>
          <a:p>
            <a:pPr marL="0" lvl="2">
              <a:spcBef>
                <a:spcPts val="1000"/>
              </a:spcBef>
            </a:pPr>
            <a:r>
              <a:rPr lang="en-US" sz="3200" dirty="0"/>
              <a:t>“</a:t>
            </a:r>
            <a:r>
              <a:rPr lang="en-US" sz="3200" dirty="0" err="1"/>
              <a:t>DevOps</a:t>
            </a:r>
            <a:r>
              <a:rPr lang="en-US" sz="3200" dirty="0"/>
              <a:t> is…an umbrella concept that refers to anything that </a:t>
            </a:r>
            <a:r>
              <a:rPr lang="en-US" sz="3200" dirty="0" err="1"/>
              <a:t>smooths</a:t>
            </a:r>
            <a:r>
              <a:rPr lang="en-US" sz="3200" dirty="0"/>
              <a:t> out the interaction between development and operations</a:t>
            </a:r>
            <a:r>
              <a:rPr lang="en-US" sz="3200" dirty="0" smtClean="0"/>
              <a:t>”</a:t>
            </a:r>
          </a:p>
          <a:p>
            <a:pPr marL="0" lvl="2" algn="r">
              <a:spcBef>
                <a:spcPts val="1000"/>
              </a:spcBef>
            </a:pPr>
            <a:r>
              <a:rPr lang="en-US" sz="3200" i="0" dirty="0" smtClean="0"/>
              <a:t>Damon Edwards</a:t>
            </a:r>
            <a:endParaRPr lang="en-US" sz="3200" i="0" dirty="0"/>
          </a:p>
        </p:txBody>
      </p:sp>
    </p:spTree>
    <p:extLst>
      <p:ext uri="{BB962C8B-B14F-4D97-AF65-F5344CB8AC3E}">
        <p14:creationId xmlns:p14="http://schemas.microsoft.com/office/powerpoint/2010/main" val="35333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What Led To The Creation of DevOps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Inefficiencies existed on both sides </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i="1" dirty="0" smtClean="0">
                <a:solidFill>
                  <a:srgbClr val="000000"/>
                </a:solidFill>
              </a:rPr>
              <a:t>Operations</a:t>
            </a:r>
            <a:r>
              <a:rPr lang="en-US" sz="2800" dirty="0" smtClean="0">
                <a:solidFill>
                  <a:srgbClr val="000000"/>
                </a:solidFill>
              </a:rPr>
              <a:t> couldn’t leverage the more efficient Developer tools that had been refined over several decades</a:t>
            </a:r>
            <a:endParaRPr lang="en-US" sz="2800" dirty="0">
              <a:solidFill>
                <a:srgbClr val="000000"/>
              </a:solidFill>
            </a:endParaRPr>
          </a:p>
          <a:p>
            <a:pPr marL="1022350" lvl="1" indent="-334963">
              <a:buFont typeface="Wingdings" charset="2"/>
              <a:buChar char="§"/>
            </a:pPr>
            <a:r>
              <a:rPr lang="en-US" sz="2800" i="1" dirty="0" smtClean="0">
                <a:solidFill>
                  <a:srgbClr val="000000"/>
                </a:solidFill>
              </a:rPr>
              <a:t>Developers </a:t>
            </a:r>
            <a:r>
              <a:rPr lang="en-US" sz="2800" dirty="0" smtClean="0">
                <a:solidFill>
                  <a:srgbClr val="000000"/>
                </a:solidFill>
              </a:rPr>
              <a:t>couldn’t control infrastructure on their own, slowing their progress while waiting for Operations teams to fulfill compute resource requests</a:t>
            </a:r>
          </a:p>
        </p:txBody>
      </p:sp>
    </p:spTree>
    <p:extLst>
      <p:ext uri="{BB962C8B-B14F-4D97-AF65-F5344CB8AC3E}">
        <p14:creationId xmlns:p14="http://schemas.microsoft.com/office/powerpoint/2010/main" val="1153626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What Led To The Creation of DevOps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425088"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DevOps was brought about by the need for:</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76313" lvl="1" indent="-342900">
              <a:buFont typeface="Wingdings" charset="2"/>
              <a:buChar char="§"/>
            </a:pPr>
            <a:r>
              <a:rPr lang="en-US" sz="2800" i="1" dirty="0" smtClean="0">
                <a:solidFill>
                  <a:srgbClr val="000000"/>
                </a:solidFill>
              </a:rPr>
              <a:t>Operations</a:t>
            </a:r>
            <a:r>
              <a:rPr lang="en-US" sz="2800" dirty="0" smtClean="0">
                <a:solidFill>
                  <a:srgbClr val="000000"/>
                </a:solidFill>
              </a:rPr>
              <a:t> to function more efficiently and in a more repeatable and collaborative fashion</a:t>
            </a:r>
            <a:endParaRPr lang="en-US" sz="2800" dirty="0">
              <a:solidFill>
                <a:srgbClr val="000000"/>
              </a:solidFill>
            </a:endParaRPr>
          </a:p>
          <a:p>
            <a:pPr marL="976313" lvl="1" indent="-342900">
              <a:buFont typeface="Wingdings" charset="2"/>
              <a:buChar char="§"/>
            </a:pPr>
            <a:r>
              <a:rPr lang="en-US" sz="2800" i="1" dirty="0" smtClean="0">
                <a:solidFill>
                  <a:srgbClr val="000000"/>
                </a:solidFill>
              </a:rPr>
              <a:t>Developers </a:t>
            </a:r>
            <a:r>
              <a:rPr lang="en-US" sz="2800" dirty="0" smtClean="0">
                <a:solidFill>
                  <a:srgbClr val="000000"/>
                </a:solidFill>
              </a:rPr>
              <a:t>to be more independent with the ability to manage their own infrastructure without having to ask Operations for every change to their infrastructure</a:t>
            </a:r>
          </a:p>
        </p:txBody>
      </p:sp>
    </p:spTree>
    <p:extLst>
      <p:ext uri="{BB962C8B-B14F-4D97-AF65-F5344CB8AC3E}">
        <p14:creationId xmlns:p14="http://schemas.microsoft.com/office/powerpoint/2010/main" val="2898964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1706</TotalTime>
  <Words>959</Words>
  <Application>Microsoft Macintosh PowerPoint</Application>
  <PresentationFormat>Custom</PresentationFormat>
  <Paragraphs>108</Paragraphs>
  <Slides>16</Slides>
  <Notes>16</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1_Office Theme</vt:lpstr>
      <vt:lpstr>DevOps</vt:lpstr>
      <vt:lpstr>Topics</vt:lpstr>
      <vt:lpstr>PowerPoint Presentation</vt:lpstr>
      <vt:lpstr>What is DevOps?</vt:lpstr>
      <vt:lpstr>DevOps, as a definition, is a moving target</vt:lpstr>
      <vt:lpstr>DevOps</vt:lpstr>
      <vt:lpstr>DevOps</vt:lpstr>
      <vt:lpstr>What Led To The Creation of DevOps</vt:lpstr>
      <vt:lpstr>What Led To The Creation of DevOps</vt:lpstr>
      <vt:lpstr>What Led To The Creation of DevOps</vt:lpstr>
      <vt:lpstr>What Development Brought To The Table</vt:lpstr>
      <vt:lpstr>Challenges Faced By Operations</vt:lpstr>
      <vt:lpstr>Other Causes To This Movement</vt:lpstr>
      <vt:lpstr>The Enterprise And DevOps</vt:lpstr>
      <vt:lpstr>Quiz</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85</cp:revision>
  <cp:lastPrinted>2016-05-11T04:19:31Z</cp:lastPrinted>
  <dcterms:created xsi:type="dcterms:W3CDTF">2016-04-21T18:51:19Z</dcterms:created>
  <dcterms:modified xsi:type="dcterms:W3CDTF">2016-07-07T16:14:00Z</dcterms:modified>
</cp:coreProperties>
</file>