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oto Sans Symbol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2ZjRs6hRVAMNVExhEHJgjpRWr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C12326-8CBB-4DB9-83C9-03C50D1060D5}">
  <a:tblStyle styleId="{D4C12326-8CBB-4DB9-83C9-03C50D1060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ythings.org/ank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6501027" y="2249665"/>
            <a:ext cx="5494327" cy="15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lang="en-US" sz="4800" b="0" i="0" u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Translation with LSTM- RNN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9360311" y="5602742"/>
            <a:ext cx="2370644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0" i="0" u="none" strike="noStrik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Bhavani Mediga</a:t>
            </a:r>
            <a:endParaRPr sz="2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" descr="A black and gold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3021608"/>
            <a:ext cx="4141760" cy="1729184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90" name="Google Shape;90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6318649" cy="145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Translation Demo</a:t>
            </a:r>
            <a:endParaRPr sz="3600">
              <a:solidFill>
                <a:schemeClr val="dk2"/>
              </a:solidFill>
            </a:endParaRPr>
          </a:p>
        </p:txBody>
      </p:sp>
      <p:grpSp>
        <p:nvGrpSpPr>
          <p:cNvPr id="232" name="Google Shape;232;p10"/>
          <p:cNvGrpSpPr/>
          <p:nvPr/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233" name="Google Shape;233;p1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789" y="1256768"/>
            <a:ext cx="3774960" cy="1373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0"/>
          <p:cNvSpPr txBox="1">
            <a:spLocks noGrp="1"/>
          </p:cNvSpPr>
          <p:nvPr>
            <p:ph type="body" idx="1"/>
          </p:nvPr>
        </p:nvSpPr>
        <p:spPr>
          <a:xfrm>
            <a:off x="804672" y="2421682"/>
            <a:ext cx="4650524" cy="363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 b="1">
                <a:solidFill>
                  <a:schemeClr val="dk2"/>
                </a:solidFill>
              </a:rPr>
              <a:t>MODEL-4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 b="0" i="0" u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LSTM layers to 512, epoch to 50.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 i="0" u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Outcomes of the model-</a:t>
            </a:r>
            <a:endParaRPr sz="1800" b="0">
              <a:solidFill>
                <a:schemeClr val="dk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a thorough reading of the dataset.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read and process individual cells.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sentence interpretation compared to the previous model, and include proper punctuation in our output.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0863" y="2722754"/>
            <a:ext cx="5129538" cy="87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88503" y="3784405"/>
            <a:ext cx="59436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11"/>
          <p:cNvGrpSpPr/>
          <p:nvPr/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248" name="Google Shape;248;p11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/>
              <a:ahLst/>
              <a:cxnLst/>
              <a:rect l="l" t="t" r="r" b="b"/>
              <a:pathLst>
                <a:path w="5535001" h="6250127" extrusionOk="0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/>
              <a:ahLst/>
              <a:cxnLst/>
              <a:rect l="l" t="t" r="r" b="b"/>
              <a:pathLst>
                <a:path w="5646908" h="6130481" extrusionOk="0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/>
              <a:ahLst/>
              <a:cxnLst/>
              <a:rect l="l" t="t" r="r" b="b"/>
              <a:pathLst>
                <a:path w="5517522" h="6130481" extrusionOk="0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/>
              <a:ahLst/>
              <a:cxnLst/>
              <a:rect l="l" t="t" r="r" b="b"/>
              <a:pathLst>
                <a:path w="5517475" h="6130481" extrusionOk="0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/>
              <a:ahLst/>
              <a:cxnLst/>
              <a:rect l="l" t="t" r="r" b="b"/>
              <a:pathLst>
                <a:path w="5646974" h="6483075" extrusionOk="0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11"/>
          <p:cNvSpPr txBox="1"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</a:t>
            </a:r>
            <a:endParaRPr/>
          </a:p>
        </p:txBody>
      </p:sp>
      <p:grpSp>
        <p:nvGrpSpPr>
          <p:cNvPr id="254" name="Google Shape;254;p11"/>
          <p:cNvGrpSpPr/>
          <p:nvPr/>
        </p:nvGrpSpPr>
        <p:grpSpPr>
          <a:xfrm>
            <a:off x="6091238" y="960620"/>
            <a:ext cx="5115491" cy="4937882"/>
            <a:chOff x="0" y="4967"/>
            <a:chExt cx="5115491" cy="4937882"/>
          </a:xfrm>
        </p:grpSpPr>
        <p:sp>
          <p:nvSpPr>
            <p:cNvPr id="255" name="Google Shape;255;p11"/>
            <p:cNvSpPr/>
            <p:nvPr/>
          </p:nvSpPr>
          <p:spPr>
            <a:xfrm>
              <a:off x="0" y="4967"/>
              <a:ext cx="5115491" cy="119775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 txBox="1"/>
            <p:nvPr/>
          </p:nvSpPr>
          <p:spPr>
            <a:xfrm>
              <a:off x="58469" y="63436"/>
              <a:ext cx="4998553" cy="108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Language Translation using Deep Learning project has a wide range of applications in a variety of disciplines.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0" y="1251678"/>
              <a:ext cx="5115491" cy="1197750"/>
            </a:xfrm>
            <a:prstGeom prst="roundRect">
              <a:avLst>
                <a:gd name="adj" fmla="val 16667"/>
              </a:avLst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 txBox="1"/>
            <p:nvPr/>
          </p:nvSpPr>
          <p:spPr>
            <a:xfrm>
              <a:off x="58469" y="1310147"/>
              <a:ext cx="4998553" cy="108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One important use is in global corporate communication, where precise and context-aware translations may improve collaboration and understanding among multinational partners.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0" y="2498389"/>
              <a:ext cx="5115491" cy="1197750"/>
            </a:xfrm>
            <a:prstGeom prst="roundRect">
              <a:avLst>
                <a:gd name="adj" fmla="val 16667"/>
              </a:avLst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58469" y="2556858"/>
              <a:ext cx="4998553" cy="108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the field of education, the initiative can help students understand the meaning of words or phrases in their original language by giving quick translations and explanations. 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0" y="3745099"/>
              <a:ext cx="5115491" cy="1197750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58469" y="3803568"/>
              <a:ext cx="4998553" cy="108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 providers may benefit from effective translation services, which allow them to modify their work for worldwide audiences while maintaining the intended message.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12"/>
          <p:cNvGrpSpPr/>
          <p:nvPr/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270" name="Google Shape;270;p12"/>
            <p:cNvSpPr/>
            <p:nvPr/>
          </p:nvSpPr>
          <p:spPr>
            <a:xfrm>
              <a:off x="-19221" y="251144"/>
              <a:ext cx="5187198" cy="6239661"/>
            </a:xfrm>
            <a:custGeom>
              <a:avLst/>
              <a:gdLst/>
              <a:ahLst/>
              <a:cxnLst/>
              <a:rect l="l" t="t" r="r" b="b"/>
              <a:pathLst>
                <a:path w="5187198" h="6239661" extrusionOk="0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-19220" y="297400"/>
              <a:ext cx="5215811" cy="6107388"/>
            </a:xfrm>
            <a:custGeom>
              <a:avLst/>
              <a:gdLst/>
              <a:ahLst/>
              <a:cxnLst/>
              <a:rect l="l" t="t" r="r" b="b"/>
              <a:pathLst>
                <a:path w="5215811" h="6107388" extrusionOk="0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-19221" y="319367"/>
              <a:ext cx="5217956" cy="6100079"/>
            </a:xfrm>
            <a:custGeom>
              <a:avLst/>
              <a:gdLst/>
              <a:ahLst/>
              <a:cxnLst/>
              <a:rect l="l" t="t" r="r" b="b"/>
              <a:pathLst>
                <a:path w="5217956" h="6100079" extrusionOk="0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-19220" y="319367"/>
              <a:ext cx="5217957" cy="6100079"/>
            </a:xfrm>
            <a:custGeom>
              <a:avLst/>
              <a:gdLst/>
              <a:ahLst/>
              <a:cxnLst/>
              <a:rect l="l" t="t" r="r" b="b"/>
              <a:pathLst>
                <a:path w="5217957" h="6100079" extrusionOk="0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-19220" y="197691"/>
              <a:ext cx="5378623" cy="6402614"/>
            </a:xfrm>
            <a:custGeom>
              <a:avLst/>
              <a:gdLst/>
              <a:ahLst/>
              <a:cxnLst/>
              <a:rect l="l" t="t" r="r" b="b"/>
              <a:pathLst>
                <a:path w="5378623" h="6402614" extrusionOk="0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12"/>
          <p:cNvSpPr txBox="1"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/>
          </a:p>
        </p:txBody>
      </p:sp>
      <p:grpSp>
        <p:nvGrpSpPr>
          <p:cNvPr id="276" name="Google Shape;276;p12"/>
          <p:cNvGrpSpPr/>
          <p:nvPr/>
        </p:nvGrpSpPr>
        <p:grpSpPr>
          <a:xfrm>
            <a:off x="6355735" y="1765156"/>
            <a:ext cx="5377309" cy="3328811"/>
            <a:chOff x="656" y="809503"/>
            <a:chExt cx="5377309" cy="3328811"/>
          </a:xfrm>
        </p:grpSpPr>
        <p:sp>
          <p:nvSpPr>
            <p:cNvPr id="277" name="Google Shape;277;p12"/>
            <p:cNvSpPr/>
            <p:nvPr/>
          </p:nvSpPr>
          <p:spPr>
            <a:xfrm>
              <a:off x="656" y="809503"/>
              <a:ext cx="2560623" cy="153637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2"/>
            <p:cNvSpPr txBox="1"/>
            <p:nvPr/>
          </p:nvSpPr>
          <p:spPr>
            <a:xfrm>
              <a:off x="656" y="809503"/>
              <a:ext cx="2560623" cy="1536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introduce new languages and to assist people all around the world.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2817342" y="809503"/>
              <a:ext cx="2560623" cy="1536374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2"/>
            <p:cNvSpPr txBox="1"/>
            <p:nvPr/>
          </p:nvSpPr>
          <p:spPr>
            <a:xfrm>
              <a:off x="2817342" y="809503"/>
              <a:ext cx="2560623" cy="1536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build a front end and keep it available for the public to utilize.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1408999" y="2601940"/>
              <a:ext cx="2560623" cy="1536374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2"/>
            <p:cNvSpPr txBox="1"/>
            <p:nvPr/>
          </p:nvSpPr>
          <p:spPr>
            <a:xfrm>
              <a:off x="1408999" y="2601940"/>
              <a:ext cx="2560623" cy="1536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design an app that can assist individuals with language translation.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1496934" y="3984"/>
            <a:ext cx="9376632" cy="6858000"/>
          </a:xfrm>
          <a:custGeom>
            <a:avLst/>
            <a:gdLst/>
            <a:ahLst/>
            <a:cxnLst/>
            <a:rect l="l" t="t" r="r" b="b"/>
            <a:pathLst>
              <a:path w="9376632" h="6858000" extrusionOk="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13"/>
          <p:cNvGrpSpPr/>
          <p:nvPr/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91" name="Google Shape;291;p13"/>
            <p:cNvSpPr/>
            <p:nvPr/>
          </p:nvSpPr>
          <p:spPr>
            <a:xfrm>
              <a:off x="1560551" y="36937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659468" y="36937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1648217" y="36937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1629061" y="36937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1318434" y="36937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308320" y="36937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303402" y="36937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US" sz="5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300" name="Google Shape;300;p13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13"/>
          <p:cNvGrpSpPr/>
          <p:nvPr/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5" name="Google Shape;305;p13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00" name="Google Shape;100;p2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/>
              <a:ahLst/>
              <a:cxnLst/>
              <a:rect l="l" t="t" r="r" b="b"/>
              <a:pathLst>
                <a:path w="5535001" h="6250127" extrusionOk="0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/>
              <a:ahLst/>
              <a:cxnLst/>
              <a:rect l="l" t="t" r="r" b="b"/>
              <a:pathLst>
                <a:path w="5646908" h="6130481" extrusionOk="0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/>
              <a:ahLst/>
              <a:cxnLst/>
              <a:rect l="l" t="t" r="r" b="b"/>
              <a:pathLst>
                <a:path w="5517522" h="6130481" extrusionOk="0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/>
              <a:ahLst/>
              <a:cxnLst/>
              <a:rect l="l" t="t" r="r" b="b"/>
              <a:pathLst>
                <a:path w="5517475" h="6130481" extrusionOk="0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/>
              <a:ahLst/>
              <a:cxnLst/>
              <a:rect l="l" t="t" r="r" b="b"/>
              <a:pathLst>
                <a:path w="5646974" h="6483075" extrusionOk="0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6091238" y="1088661"/>
            <a:ext cx="5115491" cy="4681801"/>
            <a:chOff x="0" y="133008"/>
            <a:chExt cx="5115491" cy="4681801"/>
          </a:xfrm>
        </p:grpSpPr>
        <p:sp>
          <p:nvSpPr>
            <p:cNvPr id="107" name="Google Shape;107;p2"/>
            <p:cNvSpPr/>
            <p:nvPr/>
          </p:nvSpPr>
          <p:spPr>
            <a:xfrm>
              <a:off x="0" y="354408"/>
              <a:ext cx="5115491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55774" y="133008"/>
              <a:ext cx="3580843" cy="442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277390" y="154624"/>
              <a:ext cx="3537611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325" tIns="0" rIns="135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 Statement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0" y="1034808"/>
              <a:ext cx="5115491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55774" y="813408"/>
              <a:ext cx="3580843" cy="442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277390" y="835024"/>
              <a:ext cx="3537611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325" tIns="0" rIns="135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Datasets</a:t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0" y="1715209"/>
              <a:ext cx="5115491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55774" y="1493808"/>
              <a:ext cx="3580843" cy="442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77390" y="1515424"/>
              <a:ext cx="3537611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325" tIns="0" rIns="135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Preparation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0" y="2395609"/>
              <a:ext cx="5115491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55774" y="2174209"/>
              <a:ext cx="3580843" cy="442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277390" y="2195825"/>
              <a:ext cx="3537611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325" tIns="0" rIns="135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0" y="3076009"/>
              <a:ext cx="5115491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55774" y="2854609"/>
              <a:ext cx="3580843" cy="4428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277390" y="2876225"/>
              <a:ext cx="3537611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325" tIns="0" rIns="135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</a:t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0" y="3756409"/>
              <a:ext cx="5115491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55774" y="3535009"/>
              <a:ext cx="3580843" cy="442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277390" y="3556625"/>
              <a:ext cx="3537611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325" tIns="0" rIns="135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Usage</a:t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0" y="4436809"/>
              <a:ext cx="5115491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55774" y="4215409"/>
              <a:ext cx="3580843" cy="442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277390" y="4237025"/>
              <a:ext cx="3537611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325" tIns="0" rIns="135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Future Scope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135" name="Google Shape;135;p3"/>
            <p:cNvSpPr/>
            <p:nvPr/>
          </p:nvSpPr>
          <p:spPr>
            <a:xfrm>
              <a:off x="-19221" y="251144"/>
              <a:ext cx="5187198" cy="6239661"/>
            </a:xfrm>
            <a:custGeom>
              <a:avLst/>
              <a:gdLst/>
              <a:ahLst/>
              <a:cxnLst/>
              <a:rect l="l" t="t" r="r" b="b"/>
              <a:pathLst>
                <a:path w="5187198" h="6239661" extrusionOk="0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-19220" y="297400"/>
              <a:ext cx="5215811" cy="6107388"/>
            </a:xfrm>
            <a:custGeom>
              <a:avLst/>
              <a:gdLst/>
              <a:ahLst/>
              <a:cxnLst/>
              <a:rect l="l" t="t" r="r" b="b"/>
              <a:pathLst>
                <a:path w="5215811" h="6107388" extrusionOk="0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-19221" y="319367"/>
              <a:ext cx="5217956" cy="6100079"/>
            </a:xfrm>
            <a:custGeom>
              <a:avLst/>
              <a:gdLst/>
              <a:ahLst/>
              <a:cxnLst/>
              <a:rect l="l" t="t" r="r" b="b"/>
              <a:pathLst>
                <a:path w="5217956" h="6100079" extrusionOk="0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-19220" y="319367"/>
              <a:ext cx="5217957" cy="6100079"/>
            </a:xfrm>
            <a:custGeom>
              <a:avLst/>
              <a:gdLst/>
              <a:ahLst/>
              <a:cxnLst/>
              <a:rect l="l" t="t" r="r" b="b"/>
              <a:pathLst>
                <a:path w="5217957" h="6100079" extrusionOk="0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19220" y="197691"/>
              <a:ext cx="5378623" cy="6402614"/>
            </a:xfrm>
            <a:custGeom>
              <a:avLst/>
              <a:gdLst/>
              <a:ahLst/>
              <a:cxnLst/>
              <a:rect l="l" t="t" r="r" b="b"/>
              <a:pathLst>
                <a:path w="5378623" h="6402614" extrusionOk="0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3"/>
          <p:cNvSpPr txBox="1"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grpSp>
        <p:nvGrpSpPr>
          <p:cNvPr id="141" name="Google Shape;141;p3"/>
          <p:cNvGrpSpPr/>
          <p:nvPr/>
        </p:nvGrpSpPr>
        <p:grpSpPr>
          <a:xfrm>
            <a:off x="6355080" y="1041156"/>
            <a:ext cx="5029199" cy="4776811"/>
            <a:chOff x="0" y="85503"/>
            <a:chExt cx="5029199" cy="4776811"/>
          </a:xfrm>
        </p:grpSpPr>
        <p:sp>
          <p:nvSpPr>
            <p:cNvPr id="142" name="Google Shape;142;p3"/>
            <p:cNvSpPr/>
            <p:nvPr/>
          </p:nvSpPr>
          <p:spPr>
            <a:xfrm>
              <a:off x="0" y="85503"/>
              <a:ext cx="5029199" cy="15500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75666" y="161169"/>
              <a:ext cx="4877867" cy="1398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Language translation, crucial for global communication, undergoes a profound shift with deep learning technology.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1698893"/>
              <a:ext cx="5029199" cy="1550030"/>
            </a:xfrm>
            <a:prstGeom prst="roundRect">
              <a:avLst>
                <a:gd name="adj" fmla="val 16667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75666" y="1774559"/>
              <a:ext cx="4877867" cy="1398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Neural Machine Translation (NMT) stands out, utilizing vast multilingual data to capture nuances, grammar, and semantic structures. 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3312284"/>
              <a:ext cx="5029199" cy="1550030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75666" y="3387950"/>
              <a:ext cx="4877867" cy="1398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This revolution enhances translation accuracy, efficiency, and accessibility, resulting in high-quality outputs resembling human-produced text.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body" idx="1"/>
          </p:nvPr>
        </p:nvSpPr>
        <p:spPr>
          <a:xfrm>
            <a:off x="805053" y="2051568"/>
            <a:ext cx="4765949" cy="335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choose to translate English to Hindi (Official Language in India). However, the system is general and accepts any other language pair (e.g. English/French). We use ANKI dataset which can be easily downloaded. </a:t>
            </a:r>
            <a:endParaRPr sz="1800" b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cells- 2979</a:t>
            </a:r>
            <a:endParaRPr sz="1800" b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English words- 18,463</a:t>
            </a:r>
            <a:endParaRPr sz="1800" b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Hindi words- 20,344</a:t>
            </a:r>
            <a:endParaRPr sz="1800" b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Source- </a:t>
            </a:r>
            <a:r>
              <a:rPr lang="en-US" sz="1800" b="0" i="0" u="sng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https://www.manythings.org/anki/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7" name="Google Shape;157;p4"/>
            <p:cNvSpPr/>
            <p:nvPr/>
          </p:nvSpPr>
          <p:spPr>
            <a:xfrm>
              <a:off x="5818240" y="-1"/>
              <a:ext cx="6373761" cy="6874714"/>
            </a:xfrm>
            <a:custGeom>
              <a:avLst/>
              <a:gdLst/>
              <a:ahLst/>
              <a:cxnLst/>
              <a:rect l="l" t="t" r="r" b="b"/>
              <a:pathLst>
                <a:path w="6373761" h="6874714" extrusionOk="0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865276" y="313387"/>
              <a:ext cx="6326724" cy="6561326"/>
            </a:xfrm>
            <a:custGeom>
              <a:avLst/>
              <a:gdLst/>
              <a:ahLst/>
              <a:cxnLst/>
              <a:rect l="l" t="t" r="r" b="b"/>
              <a:pathLst>
                <a:path w="6326724" h="6561326" extrusionOk="0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/>
              <a:ahLst/>
              <a:cxnLst/>
              <a:rect l="l" t="t" r="r" b="b"/>
              <a:pathLst>
                <a:path w="6321679" h="6521594" extrusionOk="0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/>
              <a:ahLst/>
              <a:cxnLst/>
              <a:rect l="l" t="t" r="r" b="b"/>
              <a:pathLst>
                <a:path w="6321679" h="6521594" extrusionOk="0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4" descr="Periodic table of elements"/>
          <p:cNvPicPr preferRelativeResize="0"/>
          <p:nvPr/>
        </p:nvPicPr>
        <p:blipFill rotWithShape="1">
          <a:blip r:embed="rId4">
            <a:alphaModFix/>
          </a:blip>
          <a:srcRect l="20089" r="17909"/>
          <a:stretch/>
        </p:blipFill>
        <p:spPr>
          <a:xfrm>
            <a:off x="7737648" y="1700784"/>
            <a:ext cx="4083719" cy="43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5" descr="A digital balance scale using circl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962025"/>
            <a:ext cx="3860800" cy="23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 txBox="1"/>
          <p:nvPr/>
        </p:nvSpPr>
        <p:spPr>
          <a:xfrm>
            <a:off x="4038600" y="2811463"/>
            <a:ext cx="3860800" cy="461963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TRAINING 80%</a:t>
            </a:r>
            <a:endParaRPr/>
          </a:p>
        </p:txBody>
      </p:sp>
      <p:pic>
        <p:nvPicPr>
          <p:cNvPr id="170" name="Google Shape;170;p5" descr="Close up of clipboar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600" y="3332163"/>
            <a:ext cx="3860800" cy="255746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4038600" y="5426075"/>
            <a:ext cx="3860800" cy="46355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VALIDATION 20%</a:t>
            </a:r>
            <a:endParaRPr/>
          </a:p>
        </p:txBody>
      </p:sp>
      <p:pic>
        <p:nvPicPr>
          <p:cNvPr id="172" name="Google Shape;172;p5" descr="Different numbers in white flying aroun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59725" y="962025"/>
            <a:ext cx="3265488" cy="243363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/>
          <p:nvPr/>
        </p:nvSpPr>
        <p:spPr>
          <a:xfrm>
            <a:off x="7959725" y="2935288"/>
            <a:ext cx="3265488" cy="461963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TOKENIZATION</a:t>
            </a:r>
            <a:endParaRPr/>
          </a:p>
        </p:txBody>
      </p:sp>
      <p:pic>
        <p:nvPicPr>
          <p:cNvPr id="174" name="Google Shape;174;p5" descr="Close-up photo of wooden ruler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59725" y="3455988"/>
            <a:ext cx="3265488" cy="243363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/>
          <p:nvPr/>
        </p:nvSpPr>
        <p:spPr>
          <a:xfrm>
            <a:off x="7959725" y="5429250"/>
            <a:ext cx="3265488" cy="461963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PADDING</a:t>
            </a:r>
            <a:endParaRPr/>
          </a:p>
        </p:txBody>
      </p:sp>
      <p:sp>
        <p:nvSpPr>
          <p:cNvPr id="176" name="Google Shape;176;p5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179073" y="1024914"/>
            <a:ext cx="9833548" cy="64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36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4" name="Google Shape;184;p6"/>
          <p:cNvGrpSpPr/>
          <p:nvPr/>
        </p:nvGrpSpPr>
        <p:grpSpPr>
          <a:xfrm>
            <a:off x="8289890" y="0"/>
            <a:ext cx="3902110" cy="2382977"/>
            <a:chOff x="6867015" y="-1"/>
            <a:chExt cx="5324985" cy="3251912"/>
          </a:xfrm>
        </p:grpSpPr>
        <p:sp>
          <p:nvSpPr>
            <p:cNvPr id="185" name="Google Shape;185;p6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6"/>
          <p:cNvGrpSpPr/>
          <p:nvPr/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0" name="Google Shape;190;p6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94" name="Google Shape;194;p6"/>
          <p:cNvGraphicFramePr/>
          <p:nvPr/>
        </p:nvGraphicFramePr>
        <p:xfrm>
          <a:off x="1106625" y="216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{D4C12326-8CBB-4DB9-83C9-03C50D1060D5}</a:tableStyleId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Embedding Dimension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512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Units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512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Epochs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50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Optimizer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Adam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 Function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Categorical Crossentropy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Activation Function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SOFTMAX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Language Translation Demo</a:t>
            </a:r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1"/>
          </p:nvPr>
        </p:nvSpPr>
        <p:spPr>
          <a:xfrm>
            <a:off x="838200" y="2681785"/>
            <a:ext cx="4347948" cy="3495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Times New Roman"/>
                <a:ea typeface="Times New Roman"/>
                <a:cs typeface="Times New Roman"/>
                <a:sym typeface="Times New Roman"/>
              </a:rPr>
              <a:t>MODEL-1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Model 1 lays the foundation for language translation development, employing LSTM layers for the encoder and decoder.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Special tokens ("&lt;start&gt;", "&lt;end&gt;") are ensured in the target tokenizer vocabulary.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Upon examination, it is evident that the model is struggling with low accuracy and exhibits signs of overfitting.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During testing, the model fails to properly interpret the dataset, resulting in an inability to read individual cells.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testing outputs are inconsistent, producing seemingly random cell predictions.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7" descr="A white background with black text and green and blue 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5872" y="5329175"/>
            <a:ext cx="3136128" cy="67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348" y="5290604"/>
            <a:ext cx="2786591" cy="88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7576" y="689418"/>
            <a:ext cx="6824424" cy="266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rot="10800000">
            <a:off x="0" y="0"/>
            <a:ext cx="7472381" cy="6858000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Language Translation Demo</a:t>
            </a:r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1246824" y="2623381"/>
            <a:ext cx="4772974" cy="355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/>
              <a:t>MODEL-2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Tokenization introduces a special &lt;OOV&gt; token to represent unseen words in the vocabulary, ensuring the model's adaptability to out-of-vocabulary terms.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/>
              <a:t>Observations-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Successfully reading individual words from the dataset and cells.</a:t>
            </a:r>
            <a:endParaRPr sz="17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The model encountered challenges when attempting to comprehend complete sentences, especially when combining two or more words. </a:t>
            </a:r>
            <a:endParaRPr sz="1700"/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0714" y="1005720"/>
            <a:ext cx="4180539" cy="165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666532"/>
            <a:ext cx="6129969" cy="239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4719619" y="0"/>
            <a:ext cx="7472381" cy="6858000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imes New Roman"/>
              <a:buNone/>
            </a:pPr>
            <a:r>
              <a:rPr lang="en-US" sz="4100" b="1">
                <a:latin typeface="Times New Roman"/>
                <a:ea typeface="Times New Roman"/>
                <a:cs typeface="Times New Roman"/>
                <a:sym typeface="Times New Roman"/>
              </a:rPr>
              <a:t>Language Translation Demo</a:t>
            </a:r>
            <a:endParaRPr sz="4100"/>
          </a:p>
        </p:txBody>
      </p:sp>
      <p:sp>
        <p:nvSpPr>
          <p:cNvPr id="223" name="Google Shape;223;p9"/>
          <p:cNvSpPr txBox="1">
            <a:spLocks noGrp="1"/>
          </p:cNvSpPr>
          <p:nvPr>
            <p:ph type="body" idx="1"/>
          </p:nvPr>
        </p:nvSpPr>
        <p:spPr>
          <a:xfrm>
            <a:off x="838201" y="2623381"/>
            <a:ext cx="3888528" cy="355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MODEL-3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Further, we proceeded to run the model after cleansing the dataset by eliminating punctuation.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Observations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Read the dataset properly.</a:t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Read the cells properly.</a:t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Interpreted sentences but not punctuation in our output.</a:t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24" name="Google Shape;22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6061" y="1492553"/>
            <a:ext cx="5772472" cy="225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9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6646" y="4207762"/>
            <a:ext cx="4491887" cy="135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Widescreen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Times New Roman</vt:lpstr>
      <vt:lpstr>Noto Sans Symbols</vt:lpstr>
      <vt:lpstr>Office Theme</vt:lpstr>
      <vt:lpstr>Language Translation with LSTM- RNN</vt:lpstr>
      <vt:lpstr>Content</vt:lpstr>
      <vt:lpstr>Problem Statement</vt:lpstr>
      <vt:lpstr>Datasets</vt:lpstr>
      <vt:lpstr>Preparation</vt:lpstr>
      <vt:lpstr>Parameters</vt:lpstr>
      <vt:lpstr>Language Translation Demo</vt:lpstr>
      <vt:lpstr>Language Translation Demo</vt:lpstr>
      <vt:lpstr>Language Translation Demo</vt:lpstr>
      <vt:lpstr>Language Translation Demo</vt:lpstr>
      <vt:lpstr>Usage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Translation with LSTM- RNN</dc:title>
  <dc:creator>student</dc:creator>
  <cp:lastModifiedBy>Bhavani Mediga</cp:lastModifiedBy>
  <cp:revision>1</cp:revision>
  <dcterms:created xsi:type="dcterms:W3CDTF">2023-12-12T10:05:11Z</dcterms:created>
  <dcterms:modified xsi:type="dcterms:W3CDTF">2023-12-22T16:56:30Z</dcterms:modified>
</cp:coreProperties>
</file>