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6291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044-D7CB-A5A6-A423-E05A0717B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6A08-17E1-F978-1256-27EB0D816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64DF-E658-59DD-9BE7-F747BA5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DACE-21E5-6955-41F3-F95FF20A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72A0-8FF8-D320-9FD9-C17A106E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112B-4D8B-2B3B-9EEB-FC66A70D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20349-A37F-F62D-F533-DCFBD351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97B8-B46C-869B-70A2-16581583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C2F1-7B96-3483-694B-5D577883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F2A2-720B-747F-5FDF-4F7A2A1C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17FB1-EC9D-69BE-F57D-878453B8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A7166-EC1A-8069-8AB5-CB7B9679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DB5D-B7A2-02BD-5D35-484E5275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A946-4D78-B87E-276B-6BE89752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06C9-C38C-F8A6-5FA5-4D7244A1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84F-EB18-F653-FE1C-BDE325BE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303A-FA85-4DC5-B5A3-DA5D7681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1857-890E-6F19-4210-628ECD7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73F3-5EA4-29D7-66AB-3F3D7C59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2725-A24B-97B1-A487-E48EE8E5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D3B6-2FE9-BE06-31EC-ED2CAAF8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AD9CB-6632-3833-D471-6FCA516C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34D2-A08C-84ED-AB16-4294C96C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0497-CE3F-FDBB-D65A-944F2990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9F28-FC6C-CB4F-8EBC-80F7732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BEE9-F69F-AC88-C7D8-7EAD5BD2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DD5-2C23-8669-95E2-6B3FD5925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39124-9DF2-1D9B-CE39-41FDB0F0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0434-5E75-8EFF-067E-DFB2A77E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B39F4-D066-5410-A5B3-DC96EC21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E06B-0397-A755-CCB4-9DE51212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04CE-8BD9-D51E-7984-46E3D3DF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4709-BB90-AF82-F230-6CC74A151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4E97-B4FA-4C3B-EF45-2ABB6747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2E7E7-4DCA-EE91-DBE8-E398AB675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E25D6-43F5-2AE6-EA91-95F18E33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CE9FF-77A6-2CA3-7D01-C40D4B0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2870A-7EC9-A9DD-B37B-A67A755D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B049-8FD0-27E6-01B3-16BD88D7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F0E6-8E95-CFB2-6A9D-83430B9B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7AFEB-9293-6968-D087-049B80F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9094-5600-7E32-E19C-93EAA9E7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0D726-3FF7-E83F-C583-80AEA795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2D341-4A3A-EF70-F7F1-6D8A3EB3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2BCD6-A94F-B6D9-49D1-82DDF5E7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E99FB-49E1-479A-7281-807F4068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4752-172A-ECCA-6F8D-8FCF320D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6639-F372-D966-B229-678717FC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42FD-E98B-09FF-1E1F-1A7146D8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B173-C230-3C5A-3118-2C0EFDCF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CDE2-7826-439A-F902-FC4A723A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AD29-9033-CD32-10FC-714362A0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7D3F-17F0-5460-59E5-D1B35BBB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10952-F8AE-9F1E-B246-29836B8D1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90BE-2035-60EB-1922-30978DE53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2E38-B665-F260-7AB4-54C3C53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CFF76-1C5A-BB36-8699-E13D8FDF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F5E1F-8E47-42D4-AF04-E52BAF20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AA39-8947-961D-F871-A2C31742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2019-AEF8-A5C1-7D23-1B94CE0E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AC2B-23DA-2275-BBA1-FD7FE5E7E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93B6-F921-704F-AC75-14C096141CC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8A44-B898-4DC6-B591-80D8F11C9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F8B1-8145-EB86-40DE-8BB1A3A1C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B51F-ED8D-884D-A980-86779398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08491-AB71-9045-9B2F-AE1E08FBC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r="12083"/>
          <a:stretch/>
        </p:blipFill>
        <p:spPr>
          <a:xfrm>
            <a:off x="193040" y="133455"/>
            <a:ext cx="10525760" cy="20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54EEF-3B45-49CB-30EC-7BA73E11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8" y="4203184"/>
            <a:ext cx="5784850" cy="247015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F3E4E61-B9E2-B60B-9015-DD8CC1B434D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 flipH="1">
            <a:off x="8177109" y="1149455"/>
            <a:ext cx="2541691" cy="2074129"/>
          </a:xfrm>
          <a:prstGeom prst="bentConnector3">
            <a:avLst>
              <a:gd name="adj1" fmla="val -8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A0A5316-4311-C65A-CE65-F11A3F94AC25}"/>
              </a:ext>
            </a:extLst>
          </p:cNvPr>
          <p:cNvCxnSpPr>
            <a:cxnSpLocks/>
            <a:stCxn id="20" idx="3"/>
            <a:endCxn id="6" idx="3"/>
          </p:cNvCxnSpPr>
          <p:nvPr/>
        </p:nvCxnSpPr>
        <p:spPr>
          <a:xfrm flipH="1">
            <a:off x="6045738" y="3223584"/>
            <a:ext cx="2131371" cy="2214675"/>
          </a:xfrm>
          <a:prstGeom prst="bentConnector3">
            <a:avLst>
              <a:gd name="adj1" fmla="val -10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C23DD0D-9832-D39F-DA9C-B364ABC557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1"/>
          <a:stretch/>
        </p:blipFill>
        <p:spPr>
          <a:xfrm>
            <a:off x="193040" y="2207584"/>
            <a:ext cx="7984069" cy="203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1CDF8-2DD4-A901-AF43-D36A5F5A07F9}"/>
              </a:ext>
            </a:extLst>
          </p:cNvPr>
          <p:cNvSpPr txBox="1"/>
          <p:nvPr/>
        </p:nvSpPr>
        <p:spPr>
          <a:xfrm>
            <a:off x="8821543" y="6488668"/>
            <a:ext cx="310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Terminology  Linkages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4E5C7-3FA4-C61B-780C-DBAAE1BE3DE2}"/>
              </a:ext>
            </a:extLst>
          </p:cNvPr>
          <p:cNvSpPr txBox="1"/>
          <p:nvPr/>
        </p:nvSpPr>
        <p:spPr>
          <a:xfrm>
            <a:off x="6113586" y="5438259"/>
            <a:ext cx="2260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Terminology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0F055-3C81-3915-19D5-2A47F43BC861}"/>
              </a:ext>
            </a:extLst>
          </p:cNvPr>
          <p:cNvSpPr txBox="1"/>
          <p:nvPr/>
        </p:nvSpPr>
        <p:spPr>
          <a:xfrm>
            <a:off x="8500929" y="3316085"/>
            <a:ext cx="3258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Schema types and enumerations auto-populated</a:t>
            </a:r>
          </a:p>
        </p:txBody>
      </p:sp>
      <p:pic>
        <p:nvPicPr>
          <p:cNvPr id="1028" name="Picture 4" descr="icon-fhir-720 | Hay on FHIR">
            <a:extLst>
              <a:ext uri="{FF2B5EF4-FFF2-40B4-BE49-F238E27FC236}">
                <a16:creationId xmlns:a16="http://schemas.microsoft.com/office/drawing/2014/main" id="{E3DD17BF-DA62-EB6E-EC35-AAB765ED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882" y="348745"/>
            <a:ext cx="623131" cy="6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con-fhir-720 | Hay on FHIR">
            <a:extLst>
              <a:ext uri="{FF2B5EF4-FFF2-40B4-BE49-F238E27FC236}">
                <a16:creationId xmlns:a16="http://schemas.microsoft.com/office/drawing/2014/main" id="{89D0186E-D743-D0BC-E956-379EFAE7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486" y="8335494"/>
            <a:ext cx="50479" cy="5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3 - Gen3 Client">
            <a:extLst>
              <a:ext uri="{FF2B5EF4-FFF2-40B4-BE49-F238E27FC236}">
                <a16:creationId xmlns:a16="http://schemas.microsoft.com/office/drawing/2014/main" id="{B8CBAD9A-D034-3E4E-F017-0207367A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04" y="3720907"/>
            <a:ext cx="514409" cy="3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con-fhir-720 | Hay on FHIR">
            <a:extLst>
              <a:ext uri="{FF2B5EF4-FFF2-40B4-BE49-F238E27FC236}">
                <a16:creationId xmlns:a16="http://schemas.microsoft.com/office/drawing/2014/main" id="{E5C9DDC9-47EF-110C-EEFF-F4EB2728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04" y="5638138"/>
            <a:ext cx="623131" cy="6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72FB6A-3F62-B268-3379-E9F2CBCE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371" y="3677837"/>
            <a:ext cx="1183233" cy="3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0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BB2DBC-3D2F-E39B-5CE9-B9835C5D6CD8}"/>
              </a:ext>
            </a:extLst>
          </p:cNvPr>
          <p:cNvSpPr/>
          <p:nvPr/>
        </p:nvSpPr>
        <p:spPr>
          <a:xfrm>
            <a:off x="4514862" y="839557"/>
            <a:ext cx="972766" cy="262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pfb_fhir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AFAE00A9-7F01-A40B-AE2F-8A7F1FD96840}"/>
              </a:ext>
            </a:extLst>
          </p:cNvPr>
          <p:cNvSpPr/>
          <p:nvPr/>
        </p:nvSpPr>
        <p:spPr>
          <a:xfrm>
            <a:off x="6146898" y="819346"/>
            <a:ext cx="674890" cy="30306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pfb.avro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C8FEE-1FB4-4BF0-344F-C165D01CB1A6}"/>
              </a:ext>
            </a:extLst>
          </p:cNvPr>
          <p:cNvSpPr txBox="1"/>
          <p:nvPr/>
        </p:nvSpPr>
        <p:spPr>
          <a:xfrm>
            <a:off x="1656385" y="840075"/>
            <a:ext cx="1223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resources/*.</a:t>
            </a:r>
            <a:r>
              <a:rPr lang="en-US" sz="1100" dirty="0" err="1">
                <a:solidFill>
                  <a:schemeClr val="tx1"/>
                </a:solidFill>
              </a:rPr>
              <a:t>json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C9C09-E63C-15B3-6B4B-E56008768F06}"/>
              </a:ext>
            </a:extLst>
          </p:cNvPr>
          <p:cNvSpPr txBox="1"/>
          <p:nvPr/>
        </p:nvSpPr>
        <p:spPr>
          <a:xfrm>
            <a:off x="2954340" y="1230650"/>
            <a:ext cx="9543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/>
              <a:t>config.yaml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D80DEB-3CA7-3CB7-D3F0-B6BAD509C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6" r="33998"/>
          <a:stretch/>
        </p:blipFill>
        <p:spPr bwMode="auto">
          <a:xfrm>
            <a:off x="1976807" y="1038256"/>
            <a:ext cx="351751" cy="6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970D4FC-C64F-84AD-E54A-B65262DCD0AA}"/>
              </a:ext>
            </a:extLst>
          </p:cNvPr>
          <p:cNvCxnSpPr>
            <a:cxnSpLocks/>
            <a:stCxn id="1026" idx="3"/>
            <a:endCxn id="28" idx="1"/>
          </p:cNvCxnSpPr>
          <p:nvPr/>
        </p:nvCxnSpPr>
        <p:spPr>
          <a:xfrm>
            <a:off x="2328558" y="1360421"/>
            <a:ext cx="625782" cy="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45402E-237D-745F-CE0D-7D2DD6C068E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383769" y="970880"/>
            <a:ext cx="2726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ADFE93B-988F-59E4-CCCF-B318F87111CB}"/>
              </a:ext>
            </a:extLst>
          </p:cNvPr>
          <p:cNvCxnSpPr>
            <a:cxnSpLocks/>
            <a:stCxn id="1026" idx="1"/>
            <a:endCxn id="1036" idx="2"/>
          </p:cNvCxnSpPr>
          <p:nvPr/>
        </p:nvCxnSpPr>
        <p:spPr>
          <a:xfrm rot="10800000">
            <a:off x="1081575" y="1144587"/>
            <a:ext cx="895233" cy="2158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7523DE7-5677-8E3D-FE3E-B029640B8E44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rot="5400000" flipH="1" flipV="1">
            <a:off x="3843294" y="559082"/>
            <a:ext cx="259769" cy="1083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D1857D0-AF88-BADC-53CA-2BBAF478037F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2879704" y="970880"/>
            <a:ext cx="163515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96E3FEB-32EB-BE57-8EBC-82609DB4C0D7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>
            <a:off x="5487628" y="970881"/>
            <a:ext cx="65927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oad Institute and Verily partner with Microsoft to accelerate the next  generation of the Terra platform for health and life science research |  Broad Institute">
            <a:extLst>
              <a:ext uri="{FF2B5EF4-FFF2-40B4-BE49-F238E27FC236}">
                <a16:creationId xmlns:a16="http://schemas.microsoft.com/office/drawing/2014/main" id="{3995A1B4-32BB-72FC-D47F-AEF5F652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97" y="1369682"/>
            <a:ext cx="578971" cy="4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lcome to Gen3">
            <a:extLst>
              <a:ext uri="{FF2B5EF4-FFF2-40B4-BE49-F238E27FC236}">
                <a16:creationId xmlns:a16="http://schemas.microsoft.com/office/drawing/2014/main" id="{841D08B7-C7A3-B6B9-B977-C6D0FE3D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91" y="1375092"/>
            <a:ext cx="549172" cy="2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6BD4CE2-EE6F-2FA9-BF8E-6C181E56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32" y="804879"/>
            <a:ext cx="1070974" cy="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1F2F15A-90CC-C6D8-51D6-3A5C86E7F8C6}"/>
              </a:ext>
            </a:extLst>
          </p:cNvPr>
          <p:cNvCxnSpPr>
            <a:cxnSpLocks/>
            <a:stCxn id="22" idx="4"/>
            <a:endCxn id="1032" idx="1"/>
          </p:cNvCxnSpPr>
          <p:nvPr/>
        </p:nvCxnSpPr>
        <p:spPr>
          <a:xfrm flipV="1">
            <a:off x="6821788" y="970880"/>
            <a:ext cx="4338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oject Jupyter | Home">
            <a:extLst>
              <a:ext uri="{FF2B5EF4-FFF2-40B4-BE49-F238E27FC236}">
                <a16:creationId xmlns:a16="http://schemas.microsoft.com/office/drawing/2014/main" id="{4DB32861-1982-ACD5-3C15-7AF072EE4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r="26987"/>
          <a:stretch/>
        </p:blipFill>
        <p:spPr bwMode="auto">
          <a:xfrm>
            <a:off x="8007400" y="1367544"/>
            <a:ext cx="347509" cy="4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C3D8A76-F766-6CF9-5A18-E4C1D672CED9}"/>
              </a:ext>
            </a:extLst>
          </p:cNvPr>
          <p:cNvCxnSpPr>
            <a:cxnSpLocks/>
            <a:stCxn id="1028" idx="0"/>
            <a:endCxn id="1032" idx="2"/>
          </p:cNvCxnSpPr>
          <p:nvPr/>
        </p:nvCxnSpPr>
        <p:spPr>
          <a:xfrm rot="5400000" flipH="1" flipV="1">
            <a:off x="7259851" y="838414"/>
            <a:ext cx="232801" cy="829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0FC26F2-9081-33C1-C3B9-519C4E3ED5CC}"/>
              </a:ext>
            </a:extLst>
          </p:cNvPr>
          <p:cNvCxnSpPr>
            <a:cxnSpLocks/>
            <a:stCxn id="1030" idx="0"/>
            <a:endCxn id="1032" idx="2"/>
          </p:cNvCxnSpPr>
          <p:nvPr/>
        </p:nvCxnSpPr>
        <p:spPr>
          <a:xfrm rot="5400000" flipH="1" flipV="1">
            <a:off x="7584843" y="1168816"/>
            <a:ext cx="238211" cy="17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DE82173-A9E8-0EE5-D7CE-1526475ED745}"/>
              </a:ext>
            </a:extLst>
          </p:cNvPr>
          <p:cNvCxnSpPr>
            <a:cxnSpLocks/>
            <a:stCxn id="1034" idx="0"/>
            <a:endCxn id="1032" idx="2"/>
          </p:cNvCxnSpPr>
          <p:nvPr/>
        </p:nvCxnSpPr>
        <p:spPr>
          <a:xfrm rot="16200000" flipV="1">
            <a:off x="7870806" y="1057195"/>
            <a:ext cx="230663" cy="39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con-fhir-720 | Hay on FHIR">
            <a:extLst>
              <a:ext uri="{FF2B5EF4-FFF2-40B4-BE49-F238E27FC236}">
                <a16:creationId xmlns:a16="http://schemas.microsoft.com/office/drawing/2014/main" id="{3A4416F0-A557-166A-0CAD-D7E5515AF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1" r="16176"/>
          <a:stretch/>
        </p:blipFill>
        <p:spPr bwMode="auto">
          <a:xfrm>
            <a:off x="897385" y="609564"/>
            <a:ext cx="368378" cy="5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Studio · GitHub">
            <a:extLst>
              <a:ext uri="{FF2B5EF4-FFF2-40B4-BE49-F238E27FC236}">
                <a16:creationId xmlns:a16="http://schemas.microsoft.com/office/drawing/2014/main" id="{A3F2CC1F-74E9-44BF-D92E-B457E2B6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40" y="1372195"/>
            <a:ext cx="347509" cy="3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1A3C18C-173C-C8F4-791F-8C99A577610B}"/>
              </a:ext>
            </a:extLst>
          </p:cNvPr>
          <p:cNvCxnSpPr>
            <a:cxnSpLocks/>
            <a:stCxn id="1038" idx="0"/>
            <a:endCxn id="1032" idx="2"/>
          </p:cNvCxnSpPr>
          <p:nvPr/>
        </p:nvCxnSpPr>
        <p:spPr>
          <a:xfrm rot="16200000" flipV="1">
            <a:off x="8101850" y="826150"/>
            <a:ext cx="235314" cy="856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5B2A1C1-4A1E-7650-4EC8-CB0C4B6211B6}"/>
              </a:ext>
            </a:extLst>
          </p:cNvPr>
          <p:cNvCxnSpPr>
            <a:cxnSpLocks/>
          </p:cNvCxnSpPr>
          <p:nvPr/>
        </p:nvCxnSpPr>
        <p:spPr>
          <a:xfrm rot="5400000">
            <a:off x="3020219" y="-847073"/>
            <a:ext cx="42382" cy="3919671"/>
          </a:xfrm>
          <a:prstGeom prst="bentConnector3">
            <a:avLst>
              <a:gd name="adj1" fmla="val 13418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BF32FE0-9866-F57F-6C8E-A26A94B6CB73}"/>
              </a:ext>
            </a:extLst>
          </p:cNvPr>
          <p:cNvSpPr txBox="1"/>
          <p:nvPr/>
        </p:nvSpPr>
        <p:spPr>
          <a:xfrm>
            <a:off x="2954340" y="1670247"/>
            <a:ext cx="21929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>
                <a:solidFill>
                  <a:schemeClr val="tx1"/>
                </a:solidFill>
              </a:rPr>
              <a:t>erminologies, structure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64593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11331</TotalTime>
  <Words>28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Walsh, OHSU</dc:creator>
  <cp:lastModifiedBy>Brian Walsh, OHSU</cp:lastModifiedBy>
  <cp:revision>6</cp:revision>
  <dcterms:created xsi:type="dcterms:W3CDTF">2022-05-12T14:26:34Z</dcterms:created>
  <dcterms:modified xsi:type="dcterms:W3CDTF">2022-05-26T15:52:57Z</dcterms:modified>
</cp:coreProperties>
</file>