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c3d9fabf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c3d9fabf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c3d9fabf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c3d9fabf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c3d9fabf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c3d9fabf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c3d9fabf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c3d9fabf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c3d9fabf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c3d9fabf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c3d9fabf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c3d9fabf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c3d9fabf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c3d9fabf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c3d9fabf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c3d9fabf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c3d9fabf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c3d9fabf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1.4 Assignment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Benjamin Melitz, Daniel Jang, Jimin Hong, Tanush Deka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Enhancements</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program could take a playlist link and recommend songs from the link</a:t>
            </a:r>
            <a:endParaRPr/>
          </a:p>
          <a:p>
            <a:pPr indent="0" lvl="0" marL="0" rtl="0" algn="l">
              <a:spcBef>
                <a:spcPts val="1200"/>
              </a:spcBef>
              <a:spcAft>
                <a:spcPts val="0"/>
              </a:spcAft>
              <a:buNone/>
            </a:pPr>
            <a:r>
              <a:rPr lang="en"/>
              <a:t>The program could give a nice interface or GUI for the user</a:t>
            </a:r>
            <a:endParaRPr/>
          </a:p>
          <a:p>
            <a:pPr indent="0" lvl="0" marL="0" rtl="0" algn="l">
              <a:spcBef>
                <a:spcPts val="1200"/>
              </a:spcBef>
              <a:spcAft>
                <a:spcPts val="0"/>
              </a:spcAft>
              <a:buNone/>
            </a:pPr>
            <a:r>
              <a:rPr lang="en"/>
              <a:t>The program could choose genres of music to include/exclude in the recommendations</a:t>
            </a:r>
            <a:endParaRPr/>
          </a:p>
          <a:p>
            <a:pPr indent="0" lvl="0" marL="0" rtl="0" algn="l">
              <a:spcBef>
                <a:spcPts val="1200"/>
              </a:spcBef>
              <a:spcAft>
                <a:spcPts val="1200"/>
              </a:spcAft>
              <a:buNone/>
            </a:pPr>
            <a:r>
              <a:rPr lang="en"/>
              <a:t>The program could ask the user if the recommendations were good or not, and learn from the feedback to include or exclude songs like the ones it recommended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Model</a:t>
            </a:r>
            <a:endParaRPr/>
          </a:p>
        </p:txBody>
      </p:sp>
      <p:sp>
        <p:nvSpPr>
          <p:cNvPr id="61" name="Google Shape;61;p14"/>
          <p:cNvSpPr txBox="1"/>
          <p:nvPr>
            <p:ph idx="1" type="body"/>
          </p:nvPr>
        </p:nvSpPr>
        <p:spPr>
          <a:xfrm>
            <a:off x="311700" y="1152475"/>
            <a:ext cx="46962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52"/>
              <a:buNone/>
            </a:pPr>
            <a:r>
              <a:rPr lang="en"/>
              <a:t>The original model used the kmeans library to make 5 clusters of spotify songs. The user inputs their favorite songs by id, and then the model finds songs in the same group to suggest to the user. </a:t>
            </a:r>
            <a:endParaRPr/>
          </a:p>
          <a:p>
            <a:pPr indent="0" lvl="0" marL="0" rtl="0" algn="l">
              <a:lnSpc>
                <a:spcPct val="100000"/>
              </a:lnSpc>
              <a:spcBef>
                <a:spcPts val="1200"/>
              </a:spcBef>
              <a:spcAft>
                <a:spcPts val="0"/>
              </a:spcAft>
              <a:buSzPts val="852"/>
              <a:buNone/>
            </a:pPr>
            <a:r>
              <a:rPr lang="en"/>
              <a:t>Output of the model after song ids are input:</a:t>
            </a:r>
            <a:endParaRPr/>
          </a:p>
          <a:p>
            <a:pPr indent="0" lvl="0" marL="0" rtl="0" algn="l">
              <a:lnSpc>
                <a:spcPct val="100000"/>
              </a:lnSpc>
              <a:spcBef>
                <a:spcPts val="1200"/>
              </a:spcBef>
              <a:spcAft>
                <a:spcPts val="0"/>
              </a:spcAft>
              <a:buSzPts val="852"/>
              <a:buNone/>
            </a:pPr>
            <a:r>
              <a:rPr lang="en"/>
              <a:t>Pros: Used unsupervised learning to make clusters</a:t>
            </a:r>
            <a:endParaRPr/>
          </a:p>
          <a:p>
            <a:pPr indent="0" lvl="0" marL="0" rtl="0" algn="l">
              <a:lnSpc>
                <a:spcPct val="100000"/>
              </a:lnSpc>
              <a:spcBef>
                <a:spcPts val="1200"/>
              </a:spcBef>
              <a:spcAft>
                <a:spcPts val="1200"/>
              </a:spcAft>
              <a:buSzPts val="852"/>
              <a:buNone/>
            </a:pPr>
            <a:r>
              <a:rPr lang="en"/>
              <a:t>Cons: Only 5 clusters, Unformatted Output</a:t>
            </a:r>
            <a:endParaRPr/>
          </a:p>
        </p:txBody>
      </p:sp>
      <p:pic>
        <p:nvPicPr>
          <p:cNvPr id="62" name="Google Shape;62;p14"/>
          <p:cNvPicPr preferRelativeResize="0"/>
          <p:nvPr/>
        </p:nvPicPr>
        <p:blipFill>
          <a:blip r:embed="rId3">
            <a:alphaModFix/>
          </a:blip>
          <a:stretch>
            <a:fillRect/>
          </a:stretch>
        </p:blipFill>
        <p:spPr>
          <a:xfrm>
            <a:off x="5007900" y="528010"/>
            <a:ext cx="3760011" cy="40874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Enhancements: Outlier Removal</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first </a:t>
            </a:r>
            <a:r>
              <a:rPr lang="en"/>
              <a:t>enhancement</a:t>
            </a:r>
            <a:r>
              <a:rPr lang="en"/>
              <a:t> was removing outliers from the dataset. This allowed for better representation of the data, and more practical clusters of songs. Using the scipy library, we calculated the z scores of the ‘tracks’ dataframe using the </a:t>
            </a:r>
            <a:r>
              <a:rPr lang="en"/>
              <a:t>scipy.stats.zscore</a:t>
            </a:r>
            <a:r>
              <a:rPr lang="en"/>
              <a:t> function. Outliers were any entries where at least one column had a z score of more than 4 or less than -4 (~1.26% of entries). Without outliers, the model does not have to make small groups for a couple outlier songs and can be focus on the majority of songs</a:t>
            </a:r>
            <a:endParaRPr/>
          </a:p>
          <a:p>
            <a:pPr indent="0" lvl="0" marL="0" rtl="0" algn="l">
              <a:lnSpc>
                <a:spcPct val="100000"/>
              </a:lnSpc>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Enhancements: Other Models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next enhancement was using other models, like DBSCAN and agglomerative clustering. The agglomerative clustering model took too long on the large dataset, so we used the Birch algorithm in sklearn.cluster instead.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Distributions</a:t>
            </a:r>
            <a:endParaRPr/>
          </a:p>
        </p:txBody>
      </p:sp>
      <p:sp>
        <p:nvSpPr>
          <p:cNvPr id="80" name="Google Shape;80;p17"/>
          <p:cNvSpPr txBox="1"/>
          <p:nvPr>
            <p:ph idx="1" type="body"/>
          </p:nvPr>
        </p:nvSpPr>
        <p:spPr>
          <a:xfrm>
            <a:off x="311700" y="1152475"/>
            <a:ext cx="331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Plots of the columns from the spotify dataset</a:t>
            </a:r>
            <a:endParaRPr/>
          </a:p>
        </p:txBody>
      </p:sp>
      <p:pic>
        <p:nvPicPr>
          <p:cNvPr id="81" name="Google Shape;81;p17"/>
          <p:cNvPicPr preferRelativeResize="0"/>
          <p:nvPr/>
        </p:nvPicPr>
        <p:blipFill>
          <a:blip r:embed="rId3">
            <a:alphaModFix/>
          </a:blip>
          <a:stretch>
            <a:fillRect/>
          </a:stretch>
        </p:blipFill>
        <p:spPr>
          <a:xfrm>
            <a:off x="3623702" y="776773"/>
            <a:ext cx="5520299" cy="43667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87" name="Google Shape;87;p18"/>
          <p:cNvSpPr txBox="1"/>
          <p:nvPr>
            <p:ph idx="1" type="body"/>
          </p:nvPr>
        </p:nvSpPr>
        <p:spPr>
          <a:xfrm>
            <a:off x="311700" y="1152475"/>
            <a:ext cx="306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Correlation matrix of the</a:t>
            </a:r>
            <a:r>
              <a:rPr lang="en"/>
              <a:t> columns from the spotify dataset</a:t>
            </a:r>
            <a:endParaRPr/>
          </a:p>
        </p:txBody>
      </p:sp>
      <p:pic>
        <p:nvPicPr>
          <p:cNvPr id="88" name="Google Shape;88;p18"/>
          <p:cNvPicPr preferRelativeResize="0"/>
          <p:nvPr/>
        </p:nvPicPr>
        <p:blipFill>
          <a:blip r:embed="rId3">
            <a:alphaModFix/>
          </a:blip>
          <a:stretch>
            <a:fillRect/>
          </a:stretch>
        </p:blipFill>
        <p:spPr>
          <a:xfrm>
            <a:off x="3375193" y="0"/>
            <a:ext cx="5768808"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Cluster Comparison</a:t>
            </a:r>
            <a:endParaRPr/>
          </a:p>
        </p:txBody>
      </p:sp>
      <p:sp>
        <p:nvSpPr>
          <p:cNvPr id="94" name="Google Shape;94;p19"/>
          <p:cNvSpPr txBox="1"/>
          <p:nvPr>
            <p:ph idx="1" type="body"/>
          </p:nvPr>
        </p:nvSpPr>
        <p:spPr>
          <a:xfrm>
            <a:off x="2186650" y="1002039"/>
            <a:ext cx="12276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KMeans</a:t>
            </a:r>
            <a:endParaRPr/>
          </a:p>
        </p:txBody>
      </p:sp>
      <p:sp>
        <p:nvSpPr>
          <p:cNvPr id="95" name="Google Shape;95;p19"/>
          <p:cNvSpPr txBox="1"/>
          <p:nvPr>
            <p:ph idx="1" type="body"/>
          </p:nvPr>
        </p:nvSpPr>
        <p:spPr>
          <a:xfrm>
            <a:off x="4724075" y="1002039"/>
            <a:ext cx="12276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DBSCAN</a:t>
            </a:r>
            <a:endParaRPr/>
          </a:p>
        </p:txBody>
      </p:sp>
      <p:sp>
        <p:nvSpPr>
          <p:cNvPr id="96" name="Google Shape;96;p19"/>
          <p:cNvSpPr txBox="1"/>
          <p:nvPr>
            <p:ph idx="1" type="body"/>
          </p:nvPr>
        </p:nvSpPr>
        <p:spPr>
          <a:xfrm>
            <a:off x="7116675" y="1002039"/>
            <a:ext cx="12276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Birch</a:t>
            </a:r>
            <a:endParaRPr/>
          </a:p>
        </p:txBody>
      </p:sp>
      <p:sp>
        <p:nvSpPr>
          <p:cNvPr id="97" name="Google Shape;97;p19"/>
          <p:cNvSpPr txBox="1"/>
          <p:nvPr>
            <p:ph idx="1" type="body"/>
          </p:nvPr>
        </p:nvSpPr>
        <p:spPr>
          <a:xfrm>
            <a:off x="8" y="2139313"/>
            <a:ext cx="15318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5 Clusters</a:t>
            </a:r>
            <a:endParaRPr/>
          </a:p>
        </p:txBody>
      </p:sp>
      <p:pic>
        <p:nvPicPr>
          <p:cNvPr id="98" name="Google Shape;98;p19"/>
          <p:cNvPicPr preferRelativeResize="0"/>
          <p:nvPr/>
        </p:nvPicPr>
        <p:blipFill>
          <a:blip r:embed="rId3">
            <a:alphaModFix/>
          </a:blip>
          <a:stretch>
            <a:fillRect/>
          </a:stretch>
        </p:blipFill>
        <p:spPr>
          <a:xfrm>
            <a:off x="1549525" y="1466525"/>
            <a:ext cx="2537425" cy="1838500"/>
          </a:xfrm>
          <a:prstGeom prst="rect">
            <a:avLst/>
          </a:prstGeom>
          <a:noFill/>
          <a:ln>
            <a:noFill/>
          </a:ln>
        </p:spPr>
      </p:pic>
      <p:pic>
        <p:nvPicPr>
          <p:cNvPr id="99" name="Google Shape;99;p19"/>
          <p:cNvPicPr preferRelativeResize="0"/>
          <p:nvPr/>
        </p:nvPicPr>
        <p:blipFill>
          <a:blip r:embed="rId4">
            <a:alphaModFix/>
          </a:blip>
          <a:stretch>
            <a:fillRect/>
          </a:stretch>
        </p:blipFill>
        <p:spPr>
          <a:xfrm>
            <a:off x="4069175" y="1466525"/>
            <a:ext cx="2537401" cy="1838500"/>
          </a:xfrm>
          <a:prstGeom prst="rect">
            <a:avLst/>
          </a:prstGeom>
          <a:noFill/>
          <a:ln>
            <a:noFill/>
          </a:ln>
        </p:spPr>
      </p:pic>
      <p:pic>
        <p:nvPicPr>
          <p:cNvPr id="100" name="Google Shape;100;p19"/>
          <p:cNvPicPr preferRelativeResize="0"/>
          <p:nvPr/>
        </p:nvPicPr>
        <p:blipFill>
          <a:blip r:embed="rId5">
            <a:alphaModFix/>
          </a:blip>
          <a:stretch>
            <a:fillRect/>
          </a:stretch>
        </p:blipFill>
        <p:spPr>
          <a:xfrm>
            <a:off x="6606575" y="1466544"/>
            <a:ext cx="2537401" cy="1838468"/>
          </a:xfrm>
          <a:prstGeom prst="rect">
            <a:avLst/>
          </a:prstGeom>
          <a:noFill/>
          <a:ln>
            <a:noFill/>
          </a:ln>
        </p:spPr>
      </p:pic>
      <p:sp>
        <p:nvSpPr>
          <p:cNvPr id="101" name="Google Shape;101;p19"/>
          <p:cNvSpPr txBox="1"/>
          <p:nvPr>
            <p:ph idx="1" type="body"/>
          </p:nvPr>
        </p:nvSpPr>
        <p:spPr>
          <a:xfrm>
            <a:off x="8" y="3977788"/>
            <a:ext cx="1531800" cy="4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1</a:t>
            </a:r>
            <a:r>
              <a:rPr lang="en"/>
              <a:t>5 Clusters</a:t>
            </a:r>
            <a:endParaRPr/>
          </a:p>
        </p:txBody>
      </p:sp>
      <p:pic>
        <p:nvPicPr>
          <p:cNvPr id="102" name="Google Shape;102;p19"/>
          <p:cNvPicPr preferRelativeResize="0"/>
          <p:nvPr/>
        </p:nvPicPr>
        <p:blipFill>
          <a:blip r:embed="rId6">
            <a:alphaModFix/>
          </a:blip>
          <a:stretch>
            <a:fillRect/>
          </a:stretch>
        </p:blipFill>
        <p:spPr>
          <a:xfrm>
            <a:off x="4051388" y="3304988"/>
            <a:ext cx="2572973" cy="1838500"/>
          </a:xfrm>
          <a:prstGeom prst="rect">
            <a:avLst/>
          </a:prstGeom>
          <a:noFill/>
          <a:ln>
            <a:noFill/>
          </a:ln>
        </p:spPr>
      </p:pic>
      <p:pic>
        <p:nvPicPr>
          <p:cNvPr id="103" name="Google Shape;103;p19"/>
          <p:cNvPicPr preferRelativeResize="0"/>
          <p:nvPr/>
        </p:nvPicPr>
        <p:blipFill>
          <a:blip r:embed="rId7">
            <a:alphaModFix/>
          </a:blip>
          <a:stretch>
            <a:fillRect/>
          </a:stretch>
        </p:blipFill>
        <p:spPr>
          <a:xfrm>
            <a:off x="1549538" y="3304995"/>
            <a:ext cx="2537401" cy="1838518"/>
          </a:xfrm>
          <a:prstGeom prst="rect">
            <a:avLst/>
          </a:prstGeom>
          <a:noFill/>
          <a:ln>
            <a:noFill/>
          </a:ln>
        </p:spPr>
      </p:pic>
      <p:pic>
        <p:nvPicPr>
          <p:cNvPr id="104" name="Google Shape;104;p19"/>
          <p:cNvPicPr preferRelativeResize="0"/>
          <p:nvPr/>
        </p:nvPicPr>
        <p:blipFill>
          <a:blip r:embed="rId8">
            <a:alphaModFix/>
          </a:blip>
          <a:stretch>
            <a:fillRect/>
          </a:stretch>
        </p:blipFill>
        <p:spPr>
          <a:xfrm>
            <a:off x="6606575" y="3304994"/>
            <a:ext cx="2537401" cy="18385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Cluster Comparisons</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the silhouette method, but it took too long. Here are results from the elbow test with kmeans. The elbow test takes the number of clusters where the distortion point levels off. Distortion point measures distance from data points to center of cluster. We chose 15 clusters</a:t>
            </a:r>
            <a:endParaRPr/>
          </a:p>
          <a:p>
            <a:pPr indent="0" lvl="0" marL="0" rtl="0" algn="l">
              <a:spcBef>
                <a:spcPts val="1200"/>
              </a:spcBef>
              <a:spcAft>
                <a:spcPts val="0"/>
              </a:spcAft>
              <a:buClr>
                <a:schemeClr val="dk1"/>
              </a:buClr>
              <a:buSzPts val="1100"/>
              <a:buFont typeface="Arial"/>
              <a:buNone/>
            </a:pPr>
            <a:r>
              <a:rPr lang="en"/>
              <a:t>5</a:t>
            </a:r>
            <a:r>
              <a:rPr lang="en"/>
              <a:t> clusters with value of 423432.3, 10 clusters with value of 267103.8</a:t>
            </a:r>
            <a:endParaRPr/>
          </a:p>
          <a:p>
            <a:pPr indent="0" lvl="0" marL="0" rtl="0" algn="l">
              <a:spcBef>
                <a:spcPts val="1200"/>
              </a:spcBef>
              <a:spcAft>
                <a:spcPts val="0"/>
              </a:spcAft>
              <a:buClr>
                <a:schemeClr val="dk1"/>
              </a:buClr>
              <a:buSzPts val="1100"/>
              <a:buFont typeface="Arial"/>
              <a:buNone/>
            </a:pPr>
            <a:r>
              <a:rPr lang="en"/>
              <a:t>15 clusters with value of 221535.1, 20 clusters with value of 195752.4</a:t>
            </a:r>
            <a:endParaRPr/>
          </a:p>
          <a:p>
            <a:pPr indent="0" lvl="0" marL="0" rtl="0" algn="l">
              <a:spcBef>
                <a:spcPts val="1200"/>
              </a:spcBef>
              <a:spcAft>
                <a:spcPts val="0"/>
              </a:spcAft>
              <a:buClr>
                <a:schemeClr val="dk1"/>
              </a:buClr>
              <a:buSzPts val="1100"/>
              <a:buFont typeface="Arial"/>
              <a:buNone/>
            </a:pPr>
            <a:r>
              <a:rPr lang="en"/>
              <a:t>25 clusters with value of 177833.0, 30 clusters with value of 165197.3</a:t>
            </a:r>
            <a:endParaRPr/>
          </a:p>
          <a:p>
            <a:pPr indent="0" lvl="0" marL="0" rtl="0" algn="l">
              <a:spcBef>
                <a:spcPts val="1200"/>
              </a:spcBef>
              <a:spcAft>
                <a:spcPts val="1200"/>
              </a:spcAft>
              <a:buNone/>
            </a:pPr>
            <a:r>
              <a:rPr lang="en"/>
              <a:t>35 clusters with value of 154795.6, 40 clusters with value of 146217.4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Feedback</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collect feedback, first we ask the user if they want to submit feedback. If the user enters one of the following answers: y, yes, n, no (in any case) then it accepts the answer, otherwise it asks again. If the user enters y or yes, the program asks for feedback and adds the feedback to a ‘feedback.txt’ file. If no ‘feedback.txt’ file exists, one is created. Example interaction:</a:t>
            </a:r>
            <a:endParaRPr/>
          </a:p>
        </p:txBody>
      </p:sp>
      <p:pic>
        <p:nvPicPr>
          <p:cNvPr id="117" name="Google Shape;117;p21"/>
          <p:cNvPicPr preferRelativeResize="0"/>
          <p:nvPr/>
        </p:nvPicPr>
        <p:blipFill>
          <a:blip r:embed="rId3">
            <a:alphaModFix/>
          </a:blip>
          <a:stretch>
            <a:fillRect/>
          </a:stretch>
        </p:blipFill>
        <p:spPr>
          <a:xfrm>
            <a:off x="118100" y="2886950"/>
            <a:ext cx="5756899" cy="2140375"/>
          </a:xfrm>
          <a:prstGeom prst="rect">
            <a:avLst/>
          </a:prstGeom>
          <a:noFill/>
          <a:ln>
            <a:noFill/>
          </a:ln>
        </p:spPr>
      </p:pic>
      <p:sp>
        <p:nvSpPr>
          <p:cNvPr id="118" name="Google Shape;118;p21"/>
          <p:cNvSpPr txBox="1"/>
          <p:nvPr/>
        </p:nvSpPr>
        <p:spPr>
          <a:xfrm>
            <a:off x="6263650" y="3688075"/>
            <a:ext cx="28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9" name="Google Shape;119;p21"/>
          <p:cNvSpPr txBox="1"/>
          <p:nvPr>
            <p:ph idx="1" type="body"/>
          </p:nvPr>
        </p:nvSpPr>
        <p:spPr>
          <a:xfrm>
            <a:off x="4388400" y="3093146"/>
            <a:ext cx="4755600" cy="11892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lang="en" sz="1365"/>
              <a:t>The impact of collecting feedback means that the users of the program have a voice on how to fix/update the program, and we can make changes to the program to meet the needs of the users. It provides interaction between the user and the programmer/s</a:t>
            </a:r>
            <a:endParaRPr sz="136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